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2"/>
  </p:notesMasterIdLst>
  <p:sldIdLst>
    <p:sldId id="275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0" r:id="rId11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441" autoAdjust="0"/>
    <p:restoredTop sz="91107" autoAdjust="0"/>
  </p:normalViewPr>
  <p:slideViewPr>
    <p:cSldViewPr>
      <p:cViewPr varScale="1">
        <p:scale>
          <a:sx n="85" d="100"/>
          <a:sy n="85" d="100"/>
        </p:scale>
        <p:origin x="6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6CEE3FE-C3ED-4996-A4A2-6336A8860D6A}" type="datetimeFigureOut">
              <a:rPr lang="x-none" smtClean="0"/>
              <a:t>11/4/18</a:t>
            </a:fld>
            <a:endParaRPr lang="x-non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BF86E2-6C15-4B69-999C-372BB1B91B3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2783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55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934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74130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42880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40194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4012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41323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92140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1502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3054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5138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7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2156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9221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939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97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1962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x-none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4902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297042" y="3501008"/>
            <a:ext cx="66965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x-none" sz="4800" b="1" spc="-50">
                <a:solidFill>
                  <a:srgbClr val="000000"/>
                </a:solidFill>
                <a:latin typeface="Calibri"/>
                <a:cs typeface="Bold Italic Art" pitchFamily="2" charset="-78"/>
              </a:rPr>
              <a:t>Noise to ASK, FSK and PSK</a:t>
            </a:r>
            <a:endParaRPr lang="en-US" altLang="x-none" sz="4800" b="1" spc="-50" dirty="0">
              <a:solidFill>
                <a:srgbClr val="000000"/>
              </a:solidFill>
              <a:latin typeface="Calibri"/>
              <a:cs typeface="Bold Italic Ar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764704"/>
            <a:ext cx="64807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ambria"/>
                <a:ea typeface="MS Mincho"/>
                <a:cs typeface="Arial"/>
              </a:rPr>
              <a:t>KING SAUD UNIVERSITY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ambria"/>
              <a:ea typeface="MS Mincho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Cambria"/>
                <a:ea typeface="MS Mincho"/>
                <a:cs typeface="Arial"/>
              </a:rPr>
              <a:t>COLLEGE OF APPLIED STUDIES AND COMMUNITY SERVICE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Cambria"/>
              <a:ea typeface="MS Mincho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4908" y="1292644"/>
            <a:ext cx="1061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1232535" algn="l"/>
              </a:tabLst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CT 1402</a:t>
            </a:r>
          </a:p>
        </p:txBody>
      </p:sp>
      <p:sp>
        <p:nvSpPr>
          <p:cNvPr id="7" name="Rectangle 6"/>
          <p:cNvSpPr/>
          <p:nvPr/>
        </p:nvSpPr>
        <p:spPr>
          <a:xfrm>
            <a:off x="4317803" y="1528919"/>
            <a:ext cx="10775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Lab sheet #8</a:t>
            </a:r>
          </a:p>
        </p:txBody>
      </p:sp>
      <p:sp>
        <p:nvSpPr>
          <p:cNvPr id="8" name="Rectangle 7"/>
          <p:cNvSpPr/>
          <p:nvPr/>
        </p:nvSpPr>
        <p:spPr>
          <a:xfrm>
            <a:off x="4150286" y="1723748"/>
            <a:ext cx="14125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342900" algn="l"/>
              </a:tabLst>
            </a:pP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 1</a:t>
            </a:r>
            <a:r>
              <a:rPr lang="en-US" sz="900" baseline="300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st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  semester 1440-2018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40" y="6525344"/>
            <a:ext cx="156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BY: T. Elham Sunbu</a:t>
            </a:r>
          </a:p>
        </p:txBody>
      </p:sp>
    </p:spTree>
    <p:extLst>
      <p:ext uri="{BB962C8B-B14F-4D97-AF65-F5344CB8AC3E}">
        <p14:creationId xmlns:p14="http://schemas.microsoft.com/office/powerpoint/2010/main" val="2563832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2" y="3645024"/>
            <a:ext cx="56284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Any Question?</a:t>
            </a:r>
          </a:p>
        </p:txBody>
      </p:sp>
    </p:spTree>
    <p:extLst>
      <p:ext uri="{BB962C8B-B14F-4D97-AF65-F5344CB8AC3E}">
        <p14:creationId xmlns:p14="http://schemas.microsoft.com/office/powerpoint/2010/main" val="204612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4864"/>
            <a:ext cx="6254750" cy="305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5"/>
          <p:cNvSpPr txBox="1">
            <a:spLocks/>
          </p:cNvSpPr>
          <p:nvPr/>
        </p:nvSpPr>
        <p:spPr>
          <a:xfrm>
            <a:off x="457200" y="685800"/>
            <a:ext cx="8147248" cy="1143000"/>
          </a:xfrm>
          <a:prstGeom prst="rect">
            <a:avLst/>
          </a:prstGeom>
        </p:spPr>
        <p:txBody>
          <a:bodyPr/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38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ＭＳ Ｐゴシック" charset="0"/>
                <a:cs typeface="Arial" pitchFamily="34" charset="0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  <a:ea typeface="ＭＳ Ｐゴシック" charset="0"/>
                <a:cs typeface="Arial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  <a:ea typeface="ＭＳ Ｐゴシック" charset="0"/>
                <a:cs typeface="Arial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  <a:ea typeface="ＭＳ Ｐゴシック" charset="0"/>
                <a:cs typeface="Arial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  <a:ea typeface="ＭＳ Ｐゴシック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9pPr>
            <a:extLst/>
          </a:lstStyle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OOK Modulator with noise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362575"/>
            <a:ext cx="81388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b="1" dirty="0">
                <a:cs typeface="+mn-cs"/>
              </a:rPr>
              <a:t>Apply a OOK for a random digital signal using the following carrier</a:t>
            </a:r>
          </a:p>
          <a:p>
            <a:pPr marL="342900" indent="-342900" algn="l" rtl="0">
              <a:buFont typeface="+mj-lt"/>
              <a:buAutoNum type="arabicParenR"/>
              <a:defRPr/>
            </a:pPr>
            <a:r>
              <a:rPr lang="en-US" dirty="0">
                <a:latin typeface="Times New Roman"/>
                <a:cs typeface="Times New Roman"/>
              </a:rPr>
              <a:t>3 sin (70πt) , </a:t>
            </a:r>
            <a:r>
              <a:rPr lang="en-US" dirty="0" err="1">
                <a:latin typeface="Times New Roman"/>
                <a:cs typeface="Times New Roman"/>
              </a:rPr>
              <a:t>SNR</a:t>
            </a:r>
            <a:r>
              <a:rPr lang="en-US" baseline="-25000" dirty="0" err="1">
                <a:latin typeface="Times New Roman"/>
                <a:cs typeface="Times New Roman"/>
              </a:rPr>
              <a:t>db</a:t>
            </a:r>
            <a:r>
              <a:rPr lang="en-US" dirty="0">
                <a:latin typeface="Times New Roman"/>
                <a:cs typeface="Times New Roman"/>
              </a:rPr>
              <a:t> = 5</a:t>
            </a:r>
          </a:p>
          <a:p>
            <a:pPr marL="342900" indent="-342900" algn="l" rtl="0">
              <a:buFont typeface="+mj-lt"/>
              <a:buAutoNum type="arabicParenR"/>
              <a:defRPr/>
            </a:pPr>
            <a:r>
              <a:rPr lang="en-US" dirty="0">
                <a:latin typeface="Times New Roman"/>
                <a:cs typeface="Times New Roman"/>
              </a:rPr>
              <a:t>2 sin (2π20t), </a:t>
            </a:r>
            <a:r>
              <a:rPr lang="en-US" dirty="0" err="1">
                <a:latin typeface="Times New Roman"/>
                <a:cs typeface="Times New Roman"/>
              </a:rPr>
              <a:t>SNR</a:t>
            </a:r>
            <a:r>
              <a:rPr lang="en-US" baseline="-25000" dirty="0" err="1">
                <a:latin typeface="Times New Roman"/>
                <a:cs typeface="Times New Roman"/>
              </a:rPr>
              <a:t>db</a:t>
            </a:r>
            <a:r>
              <a:rPr lang="en-US" dirty="0">
                <a:latin typeface="Times New Roman"/>
                <a:cs typeface="Times New Roman"/>
              </a:rPr>
              <a:t> = 10</a:t>
            </a:r>
          </a:p>
          <a:p>
            <a:pPr marL="342900" indent="-342900" algn="l" rtl="0">
              <a:buFont typeface="+mj-lt"/>
              <a:buAutoNum type="arabicParenR"/>
              <a:defRPr/>
            </a:pPr>
            <a:r>
              <a:rPr lang="en-US" dirty="0">
                <a:latin typeface="Times New Roman"/>
                <a:cs typeface="Times New Roman"/>
              </a:rPr>
              <a:t>4 sin (50πt), </a:t>
            </a:r>
            <a:r>
              <a:rPr lang="en-US" dirty="0" err="1">
                <a:latin typeface="Times New Roman"/>
                <a:cs typeface="Times New Roman"/>
              </a:rPr>
              <a:t>SNR</a:t>
            </a:r>
            <a:r>
              <a:rPr lang="en-US" baseline="-25000" dirty="0" err="1">
                <a:latin typeface="Times New Roman"/>
                <a:cs typeface="Times New Roman"/>
              </a:rPr>
              <a:t>db</a:t>
            </a:r>
            <a:r>
              <a:rPr lang="en-US" dirty="0">
                <a:latin typeface="Times New Roman"/>
                <a:cs typeface="Times New Roman"/>
              </a:rPr>
              <a:t> = 15</a:t>
            </a:r>
          </a:p>
        </p:txBody>
      </p:sp>
    </p:spTree>
    <p:extLst>
      <p:ext uri="{BB962C8B-B14F-4D97-AF65-F5344CB8AC3E}">
        <p14:creationId xmlns:p14="http://schemas.microsoft.com/office/powerpoint/2010/main" val="103381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3400425" cy="459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132856"/>
            <a:ext cx="3375025" cy="459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61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90" y="2204864"/>
            <a:ext cx="4086225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4106863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مربع نص 4"/>
          <p:cNvSpPr txBox="1">
            <a:spLocks noChangeArrowheads="1"/>
          </p:cNvSpPr>
          <p:nvPr/>
        </p:nvSpPr>
        <p:spPr bwMode="auto">
          <a:xfrm>
            <a:off x="1928341" y="6309320"/>
            <a:ext cx="1127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SNR =10</a:t>
            </a:r>
          </a:p>
        </p:txBody>
      </p:sp>
      <p:sp>
        <p:nvSpPr>
          <p:cNvPr id="36868" name="مربع نص 5"/>
          <p:cNvSpPr txBox="1">
            <a:spLocks noChangeArrowheads="1"/>
          </p:cNvSpPr>
          <p:nvPr/>
        </p:nvSpPr>
        <p:spPr bwMode="auto">
          <a:xfrm>
            <a:off x="6516216" y="6309320"/>
            <a:ext cx="1127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SNR =20</a:t>
            </a:r>
          </a:p>
        </p:txBody>
      </p:sp>
    </p:spTree>
    <p:extLst>
      <p:ext uri="{BB962C8B-B14F-4D97-AF65-F5344CB8AC3E}">
        <p14:creationId xmlns:p14="http://schemas.microsoft.com/office/powerpoint/2010/main" val="343116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48880"/>
            <a:ext cx="5675313" cy="298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ستطيل 3"/>
          <p:cNvSpPr/>
          <p:nvPr/>
        </p:nvSpPr>
        <p:spPr>
          <a:xfrm>
            <a:off x="-252536" y="908720"/>
            <a:ext cx="9144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rPr>
              <a:t>FSK Modulator with noise</a:t>
            </a:r>
          </a:p>
        </p:txBody>
      </p:sp>
      <p:sp>
        <p:nvSpPr>
          <p:cNvPr id="20483" name="مربع نص 4"/>
          <p:cNvSpPr txBox="1">
            <a:spLocks noChangeArrowheads="1"/>
          </p:cNvSpPr>
          <p:nvPr/>
        </p:nvSpPr>
        <p:spPr bwMode="auto">
          <a:xfrm>
            <a:off x="467544" y="5334000"/>
            <a:ext cx="7776864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rtl="0"/>
            <a:r>
              <a:rPr lang="en-US" sz="2000" b="1" dirty="0"/>
              <a:t>Implement a BFSK modulation that use the following carriers:</a:t>
            </a:r>
          </a:p>
          <a:p>
            <a:pPr algn="l" rtl="0"/>
            <a:r>
              <a:rPr lang="en-US" sz="1800" dirty="0">
                <a:latin typeface="Times New Roman" charset="0"/>
                <a:cs typeface="Times New Roman" charset="0"/>
              </a:rPr>
              <a:t>1-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i="1" baseline="-25000" dirty="0">
                <a:latin typeface="Times New Roman" charset="0"/>
                <a:cs typeface="Times New Roman" charset="0"/>
              </a:rPr>
              <a:t>c1</a:t>
            </a:r>
            <a:r>
              <a:rPr lang="en-US" sz="1800" dirty="0">
                <a:latin typeface="Times New Roman" charset="0"/>
                <a:cs typeface="Times New Roman" charset="0"/>
              </a:rPr>
              <a:t> = 2π40       and   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i="1" baseline="-25000" dirty="0">
                <a:latin typeface="Times New Roman" charset="0"/>
                <a:cs typeface="Times New Roman" charset="0"/>
              </a:rPr>
              <a:t>c2</a:t>
            </a:r>
            <a:r>
              <a:rPr lang="en-US" sz="1800" dirty="0">
                <a:latin typeface="Times New Roman" charset="0"/>
                <a:cs typeface="Times New Roman" charset="0"/>
              </a:rPr>
              <a:t> = 2π10    </a:t>
            </a:r>
            <a:r>
              <a:rPr lang="en-US" sz="1800" dirty="0" err="1">
                <a:latin typeface="Times New Roman" charset="0"/>
                <a:cs typeface="Times New Roman" charset="0"/>
              </a:rPr>
              <a:t>SNR</a:t>
            </a:r>
            <a:r>
              <a:rPr lang="en-US" sz="1800" baseline="-25000" dirty="0" err="1">
                <a:latin typeface="Times New Roman" charset="0"/>
                <a:cs typeface="Times New Roman" charset="0"/>
              </a:rPr>
              <a:t>db</a:t>
            </a:r>
            <a:r>
              <a:rPr lang="en-US" sz="1800" dirty="0">
                <a:latin typeface="Times New Roman" charset="0"/>
                <a:cs typeface="Times New Roman" charset="0"/>
              </a:rPr>
              <a:t> = 10  </a:t>
            </a:r>
          </a:p>
          <a:p>
            <a:pPr algn="l" rtl="0"/>
            <a:r>
              <a:rPr lang="en-US" sz="1800" dirty="0">
                <a:latin typeface="Times New Roman" charset="0"/>
                <a:cs typeface="Times New Roman" charset="0"/>
              </a:rPr>
              <a:t>2-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i="1" baseline="-25000" dirty="0">
                <a:latin typeface="Times New Roman" charset="0"/>
                <a:cs typeface="Times New Roman" charset="0"/>
              </a:rPr>
              <a:t>c1</a:t>
            </a:r>
            <a:r>
              <a:rPr lang="en-US" sz="1800" dirty="0">
                <a:latin typeface="Times New Roman" charset="0"/>
                <a:cs typeface="Times New Roman" charset="0"/>
              </a:rPr>
              <a:t> = 100π       and   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i="1" baseline="-25000" dirty="0">
                <a:latin typeface="Times New Roman" charset="0"/>
                <a:cs typeface="Times New Roman" charset="0"/>
              </a:rPr>
              <a:t>c2</a:t>
            </a:r>
            <a:r>
              <a:rPr lang="en-US" sz="1800" dirty="0">
                <a:latin typeface="Times New Roman" charset="0"/>
                <a:cs typeface="Times New Roman" charset="0"/>
              </a:rPr>
              <a:t> = 50π ,    </a:t>
            </a:r>
            <a:r>
              <a:rPr lang="en-US" sz="1800" dirty="0" err="1">
                <a:latin typeface="Times New Roman" charset="0"/>
                <a:cs typeface="Times New Roman" charset="0"/>
              </a:rPr>
              <a:t>SNR</a:t>
            </a:r>
            <a:r>
              <a:rPr lang="en-US" sz="1800" baseline="-25000" dirty="0" err="1">
                <a:latin typeface="Times New Roman" charset="0"/>
                <a:cs typeface="Times New Roman" charset="0"/>
              </a:rPr>
              <a:t>db</a:t>
            </a:r>
            <a:r>
              <a:rPr lang="en-US" sz="1800" dirty="0">
                <a:latin typeface="Times New Roman" charset="0"/>
                <a:cs typeface="Times New Roman" charset="0"/>
              </a:rPr>
              <a:t> = 20</a:t>
            </a:r>
          </a:p>
          <a:p>
            <a:pPr algn="l" rtl="0"/>
            <a:r>
              <a:rPr lang="en-US" sz="1800" dirty="0">
                <a:latin typeface="Times New Roman" charset="0"/>
                <a:cs typeface="Times New Roman" charset="0"/>
              </a:rPr>
              <a:t>3-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i="1" baseline="-25000" dirty="0">
                <a:latin typeface="Times New Roman" charset="0"/>
                <a:cs typeface="Times New Roman" charset="0"/>
              </a:rPr>
              <a:t>c1</a:t>
            </a:r>
            <a:r>
              <a:rPr lang="en-US" sz="1800" dirty="0">
                <a:latin typeface="Times New Roman" charset="0"/>
                <a:cs typeface="Times New Roman" charset="0"/>
              </a:rPr>
              <a:t> = 90π         and   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i="1" baseline="-25000" dirty="0">
                <a:latin typeface="Times New Roman" charset="0"/>
                <a:cs typeface="Times New Roman" charset="0"/>
              </a:rPr>
              <a:t>c2</a:t>
            </a:r>
            <a:r>
              <a:rPr lang="en-US" sz="1800" dirty="0">
                <a:latin typeface="Times New Roman" charset="0"/>
                <a:cs typeface="Times New Roman" charset="0"/>
              </a:rPr>
              <a:t> = 30π    </a:t>
            </a:r>
            <a:r>
              <a:rPr lang="en-US" sz="1800" dirty="0" err="1">
                <a:latin typeface="Times New Roman" charset="0"/>
                <a:cs typeface="Times New Roman" charset="0"/>
              </a:rPr>
              <a:t>SNR</a:t>
            </a:r>
            <a:r>
              <a:rPr lang="en-US" sz="1800" baseline="-25000" dirty="0" err="1">
                <a:latin typeface="Times New Roman" charset="0"/>
                <a:cs typeface="Times New Roman" charset="0"/>
              </a:rPr>
              <a:t>db</a:t>
            </a:r>
            <a:r>
              <a:rPr lang="en-US" sz="1800" dirty="0">
                <a:latin typeface="Times New Roman" charset="0"/>
                <a:cs typeface="Times New Roman" charset="0"/>
              </a:rPr>
              <a:t> = 25</a:t>
            </a:r>
          </a:p>
        </p:txBody>
      </p:sp>
    </p:spTree>
    <p:extLst>
      <p:ext uri="{BB962C8B-B14F-4D97-AF65-F5344CB8AC3E}">
        <p14:creationId xmlns:p14="http://schemas.microsoft.com/office/powerpoint/2010/main" val="247869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91" y="2325043"/>
            <a:ext cx="3394075" cy="436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48880"/>
            <a:ext cx="3400425" cy="434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99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93" y="2390931"/>
            <a:ext cx="4110706" cy="4060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20888"/>
            <a:ext cx="4173462" cy="406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مربع نص 4"/>
          <p:cNvSpPr txBox="1">
            <a:spLocks noChangeArrowheads="1"/>
          </p:cNvSpPr>
          <p:nvPr/>
        </p:nvSpPr>
        <p:spPr bwMode="auto">
          <a:xfrm>
            <a:off x="1274410" y="6451502"/>
            <a:ext cx="11719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SNR =10</a:t>
            </a:r>
          </a:p>
        </p:txBody>
      </p:sp>
      <p:sp>
        <p:nvSpPr>
          <p:cNvPr id="38916" name="مربع نص 5"/>
          <p:cNvSpPr txBox="1">
            <a:spLocks noChangeArrowheads="1"/>
          </p:cNvSpPr>
          <p:nvPr/>
        </p:nvSpPr>
        <p:spPr bwMode="auto">
          <a:xfrm>
            <a:off x="5828453" y="6489390"/>
            <a:ext cx="12396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SNR = 25</a:t>
            </a:r>
          </a:p>
        </p:txBody>
      </p:sp>
    </p:spTree>
    <p:extLst>
      <p:ext uri="{BB962C8B-B14F-4D97-AF65-F5344CB8AC3E}">
        <p14:creationId xmlns:p14="http://schemas.microsoft.com/office/powerpoint/2010/main" val="339121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4864"/>
            <a:ext cx="6716713" cy="3032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9448" y="836712"/>
            <a:ext cx="54375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rPr>
              <a:t>PSK</a:t>
            </a:r>
            <a:r>
              <a:rPr lang="en-US" sz="32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 </a:t>
            </a:r>
            <a:r>
              <a:rPr lang="en-US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rPr>
              <a:t>Modulator</a:t>
            </a:r>
          </a:p>
        </p:txBody>
      </p:sp>
      <p:sp>
        <p:nvSpPr>
          <p:cNvPr id="21507" name="مربع نص 4"/>
          <p:cNvSpPr txBox="1">
            <a:spLocks noChangeArrowheads="1"/>
          </p:cNvSpPr>
          <p:nvPr/>
        </p:nvSpPr>
        <p:spPr bwMode="auto">
          <a:xfrm>
            <a:off x="323528" y="5334000"/>
            <a:ext cx="742748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800" b="1" dirty="0"/>
              <a:t>Implement a BPSK modulation that use the following carriers:</a:t>
            </a:r>
          </a:p>
          <a:p>
            <a:pPr algn="l"/>
            <a:r>
              <a:rPr lang="en-US" sz="1800" dirty="0">
                <a:latin typeface="Times New Roman" charset="0"/>
                <a:cs typeface="Times New Roman" charset="0"/>
              </a:rPr>
              <a:t>1-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dirty="0">
                <a:latin typeface="Times New Roman" charset="0"/>
                <a:cs typeface="Times New Roman" charset="0"/>
              </a:rPr>
              <a:t> = 2π7  Hz   </a:t>
            </a:r>
            <a:r>
              <a:rPr lang="en-US" sz="1800" dirty="0" err="1">
                <a:latin typeface="Times New Roman" charset="0"/>
                <a:cs typeface="Times New Roman" charset="0"/>
              </a:rPr>
              <a:t>SNR</a:t>
            </a:r>
            <a:r>
              <a:rPr lang="en-US" sz="1800" baseline="-25000" dirty="0" err="1">
                <a:latin typeface="Times New Roman" charset="0"/>
                <a:cs typeface="Times New Roman" charset="0"/>
              </a:rPr>
              <a:t>db</a:t>
            </a:r>
            <a:r>
              <a:rPr lang="en-US" sz="1800" dirty="0">
                <a:latin typeface="Times New Roman" charset="0"/>
                <a:cs typeface="Times New Roman" charset="0"/>
              </a:rPr>
              <a:t> = 10  </a:t>
            </a:r>
          </a:p>
          <a:p>
            <a:pPr algn="l"/>
            <a:r>
              <a:rPr lang="en-US" sz="1800" dirty="0">
                <a:latin typeface="Times New Roman" charset="0"/>
                <a:cs typeface="Times New Roman" charset="0"/>
              </a:rPr>
              <a:t>2-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dirty="0">
                <a:latin typeface="Times New Roman" charset="0"/>
                <a:cs typeface="Times New Roman" charset="0"/>
              </a:rPr>
              <a:t> = 2π4  Hz    </a:t>
            </a:r>
            <a:r>
              <a:rPr lang="en-US" sz="1800" dirty="0" err="1">
                <a:latin typeface="Times New Roman" charset="0"/>
                <a:cs typeface="Times New Roman" charset="0"/>
              </a:rPr>
              <a:t>SNR</a:t>
            </a:r>
            <a:r>
              <a:rPr lang="en-US" sz="1800" baseline="-25000" dirty="0" err="1">
                <a:latin typeface="Times New Roman" charset="0"/>
                <a:cs typeface="Times New Roman" charset="0"/>
              </a:rPr>
              <a:t>db</a:t>
            </a:r>
            <a:r>
              <a:rPr lang="en-US" sz="1800" dirty="0">
                <a:latin typeface="Times New Roman" charset="0"/>
                <a:cs typeface="Times New Roman" charset="0"/>
              </a:rPr>
              <a:t> = 23</a:t>
            </a:r>
          </a:p>
          <a:p>
            <a:pPr algn="l"/>
            <a:r>
              <a:rPr lang="en-US" sz="1800" dirty="0">
                <a:latin typeface="Times New Roman" charset="0"/>
                <a:cs typeface="Times New Roman" charset="0"/>
              </a:rPr>
              <a:t>3-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dirty="0">
                <a:latin typeface="Times New Roman" charset="0"/>
                <a:cs typeface="Times New Roman" charset="0"/>
              </a:rPr>
              <a:t> = 2π 5 Hz     </a:t>
            </a:r>
            <a:r>
              <a:rPr lang="en-US" sz="1800" dirty="0" err="1">
                <a:latin typeface="Times New Roman" charset="0"/>
                <a:cs typeface="Times New Roman" charset="0"/>
              </a:rPr>
              <a:t>SNR</a:t>
            </a:r>
            <a:r>
              <a:rPr lang="en-US" sz="1800" baseline="-25000" dirty="0" err="1">
                <a:latin typeface="Times New Roman" charset="0"/>
                <a:cs typeface="Times New Roman" charset="0"/>
              </a:rPr>
              <a:t>db</a:t>
            </a:r>
            <a:r>
              <a:rPr lang="en-US" sz="1800" dirty="0">
                <a:latin typeface="Times New Roman" charset="0"/>
                <a:cs typeface="Times New Roman" charset="0"/>
              </a:rPr>
              <a:t> = 18</a:t>
            </a:r>
            <a:endParaRPr lang="en-US" sz="1800" dirty="0"/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6436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3821113" cy="422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486" y="2285087"/>
            <a:ext cx="4360863" cy="421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مربع نص 3"/>
          <p:cNvSpPr txBox="1">
            <a:spLocks noChangeArrowheads="1"/>
          </p:cNvSpPr>
          <p:nvPr/>
        </p:nvSpPr>
        <p:spPr bwMode="auto">
          <a:xfrm>
            <a:off x="1981449" y="6454836"/>
            <a:ext cx="998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SNR =5</a:t>
            </a:r>
          </a:p>
        </p:txBody>
      </p:sp>
      <p:sp>
        <p:nvSpPr>
          <p:cNvPr id="39940" name="مربع نص 4"/>
          <p:cNvSpPr txBox="1">
            <a:spLocks noChangeArrowheads="1"/>
          </p:cNvSpPr>
          <p:nvPr/>
        </p:nvSpPr>
        <p:spPr bwMode="auto">
          <a:xfrm>
            <a:off x="6356599" y="6499286"/>
            <a:ext cx="1127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SNR =20</a:t>
            </a:r>
          </a:p>
        </p:txBody>
      </p:sp>
    </p:spTree>
    <p:extLst>
      <p:ext uri="{BB962C8B-B14F-4D97-AF65-F5344CB8AC3E}">
        <p14:creationId xmlns:p14="http://schemas.microsoft.com/office/powerpoint/2010/main" val="4202057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1020</TotalTime>
  <Words>180</Words>
  <Application>Microsoft Macintosh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MS Mincho</vt:lpstr>
      <vt:lpstr>ＭＳ Ｐゴシック</vt:lpstr>
      <vt:lpstr>Arial</vt:lpstr>
      <vt:lpstr>Bold Italic Art</vt:lpstr>
      <vt:lpstr>Calibri</vt:lpstr>
      <vt:lpstr>Cambria</vt:lpstr>
      <vt:lpstr>Century Gothic</vt:lpstr>
      <vt:lpstr>Times New Roman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ibda</dc:creator>
  <cp:lastModifiedBy>Elham Sunbu</cp:lastModifiedBy>
  <cp:revision>92</cp:revision>
  <dcterms:created xsi:type="dcterms:W3CDTF">2013-09-10T18:56:31Z</dcterms:created>
  <dcterms:modified xsi:type="dcterms:W3CDTF">2018-11-04T13:31:25Z</dcterms:modified>
</cp:coreProperties>
</file>