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87" d="100"/>
          <a:sy n="87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2314-B781-423C-ACF9-D72D1CBBF7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21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DA1EAC-99CA-44C3-AFE0-52220195A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2990E-73B9-40AB-8415-B9B16B68C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B46CF-F9FD-490A-9E7A-7E50E4FDC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9BF331-BA8C-40E8-BFCD-79800A7E58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45AC-34CB-43C8-94C5-11F2C20B4A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459EF-B90B-4064-8685-43A48C694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75A68-0B2C-4E19-B9B6-92BA97B7B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B1FA8-2D43-4B73-AC42-A38603271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6469B-1A0E-4044-8CE7-932C37BB3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92A9C-EC09-4733-A771-C090528DB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B7541-F517-4EA8-901B-195006EB2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F0941-EE7E-445A-BDCB-02267F115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97CF2-FDD7-4727-B7EF-EC8EAE9E2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4B40E-C725-4FF1-9569-32A3F01BB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EC8E8-4A08-4BA1-A37C-22FFD4713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9131E-4FB7-4D74-B51F-0990FA5EF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4A78E-BA5D-4B71-9A2C-4414CB6C9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30BB0-FC38-4625-989F-2CB21A104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850B0-CDFC-4CC8-8E5D-B4AC8A088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0DA6-3453-4135-A169-9FFF6281B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32B35-8520-431A-9259-B60C5D8CF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3DA5-D3EB-4076-9852-77E17625B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C14F2F-7E1A-4DE4-92B8-3958D573F2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wipe dir="d"/>
  </p:transition>
  <p:txStyles>
    <p:titleStyle>
      <a:lvl1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2E40B3-F8FB-4126-A9CB-28C3AFB514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r>
              <a:rPr lang="en-US" sz="6000" b="1" dirty="0" smtClean="0"/>
              <a:t>Hb electrophoresis</a:t>
            </a:r>
            <a:endParaRPr lang="en-US" sz="60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914400" y="304801"/>
            <a:ext cx="1600200" cy="10668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FFFF00"/>
                </a:solidFill>
              </a:rPr>
              <a:t>Hb A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5257800" y="304800"/>
            <a:ext cx="3429000" cy="990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FFFF00"/>
                </a:solidFill>
              </a:rPr>
              <a:t>Hb S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/>
              <a:t>Low MWT</a:t>
            </a:r>
          </a:p>
          <a:p>
            <a:pPr algn="l" rtl="0"/>
            <a:r>
              <a:rPr lang="en-US" sz="4000" dirty="0" smtClean="0"/>
              <a:t>Soluble</a:t>
            </a:r>
          </a:p>
          <a:p>
            <a:pPr algn="l" rtl="0"/>
            <a:r>
              <a:rPr lang="en-US" sz="4000" dirty="0" smtClean="0"/>
              <a:t>More –ve charge</a:t>
            </a:r>
            <a:endParaRPr lang="en-US" sz="40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53000" y="2132856"/>
            <a:ext cx="3733800" cy="3993307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/>
              <a:t>High MWT</a:t>
            </a:r>
          </a:p>
          <a:p>
            <a:pPr algn="l" rtl="0"/>
            <a:r>
              <a:rPr lang="en-US" sz="4000" dirty="0" smtClean="0"/>
              <a:t>Insoluble</a:t>
            </a:r>
          </a:p>
          <a:p>
            <a:pPr algn="l" rtl="0"/>
            <a:r>
              <a:rPr lang="en-US" sz="4000" dirty="0" smtClean="0"/>
              <a:t>Less –ve charge</a:t>
            </a:r>
            <a:endParaRPr lang="en-US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7086600" cy="7493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Hb SS in Hb electrophoresis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209799"/>
            <a:ext cx="8229600" cy="1600201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No normal Hb A is detected.</a:t>
            </a:r>
          </a:p>
          <a:p>
            <a:pPr algn="l" rtl="0"/>
            <a:r>
              <a:rPr lang="en-US" dirty="0" smtClean="0"/>
              <a:t>The amount of Hb F is variable and is usually 5-15%.</a:t>
            </a:r>
          </a:p>
          <a:p>
            <a:pPr algn="l" rtl="0"/>
            <a:endParaRPr lang="en-US" dirty="0"/>
          </a:p>
        </p:txBody>
      </p:sp>
      <p:pic>
        <p:nvPicPr>
          <p:cNvPr id="5124" name="Picture 4" descr="C:\Users\Owner\Pictures\sickled_cells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733800"/>
            <a:ext cx="7467600" cy="2152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9664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Hb AS: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Hb S varies from 25- 45% of total Hb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1242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Normal Hb in adults:</a:t>
            </a:r>
          </a:p>
          <a:p>
            <a:pPr algn="l" rtl="0"/>
            <a:r>
              <a:rPr lang="en-US" sz="3600" dirty="0" smtClean="0"/>
              <a:t>A:96-98%</a:t>
            </a:r>
          </a:p>
          <a:p>
            <a:pPr algn="l" rtl="0"/>
            <a:r>
              <a:rPr lang="en-US" sz="3600" dirty="0" smtClean="0"/>
              <a:t>A 2: 1.5-3.2%</a:t>
            </a:r>
          </a:p>
          <a:p>
            <a:pPr algn="l" rtl="0"/>
            <a:r>
              <a:rPr lang="en-US" sz="3600" dirty="0" smtClean="0"/>
              <a:t>F:0.5-0.8%</a:t>
            </a:r>
            <a:endParaRPr lang="en-U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20175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Electrophoresis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40663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200" dirty="0" smtClean="0"/>
              <a:t>The movement of charged molecules in electrical field used to analyze the protein.</a:t>
            </a:r>
          </a:p>
          <a:p>
            <a:pPr algn="l">
              <a:buNone/>
            </a:pPr>
            <a:endParaRPr lang="en-US" sz="3200" dirty="0">
              <a:solidFill>
                <a:srgbClr val="92D050"/>
              </a:solidFill>
            </a:endParaRPr>
          </a:p>
          <a:p>
            <a:pPr algn="l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Depend on:</a:t>
            </a:r>
          </a:p>
          <a:p>
            <a:pPr algn="l">
              <a:buNone/>
            </a:pPr>
            <a:r>
              <a:rPr lang="en-US" sz="3200" dirty="0" smtClean="0"/>
              <a:t>-Intensity of electrical field</a:t>
            </a:r>
          </a:p>
          <a:p>
            <a:pPr algn="l">
              <a:buNone/>
            </a:pPr>
            <a:r>
              <a:rPr lang="en-US" sz="3200" dirty="0" smtClean="0"/>
              <a:t>-Nature of charged particles(-ve charge)</a:t>
            </a:r>
          </a:p>
          <a:p>
            <a:pPr algn="l">
              <a:buNone/>
            </a:pPr>
            <a:r>
              <a:rPr lang="en-US" sz="3200" dirty="0" smtClean="0"/>
              <a:t>-Medium in which the movement may occur (character of buffer)</a:t>
            </a:r>
            <a:endParaRPr lang="en-US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40663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Types of electrophoresis: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20175" cy="4525963"/>
          </a:xfrm>
        </p:spPr>
        <p:txBody>
          <a:bodyPr/>
          <a:lstStyle/>
          <a:p>
            <a:pPr algn="l">
              <a:buNone/>
            </a:pPr>
            <a:r>
              <a:rPr lang="en-US" sz="4800" dirty="0" smtClean="0"/>
              <a:t>1-Paper</a:t>
            </a:r>
          </a:p>
          <a:p>
            <a:pPr lvl="0" algn="l">
              <a:buClr>
                <a:srgbClr val="000000"/>
              </a:buClr>
              <a:buNone/>
            </a:pPr>
            <a:r>
              <a:rPr lang="en-US" sz="4800" dirty="0">
                <a:solidFill>
                  <a:srgbClr val="000000"/>
                </a:solidFill>
              </a:rPr>
              <a:t>-Cellulose </a:t>
            </a:r>
            <a:r>
              <a:rPr lang="en-US" sz="4800" dirty="0" smtClean="0">
                <a:solidFill>
                  <a:srgbClr val="000000"/>
                </a:solidFill>
              </a:rPr>
              <a:t>acetate</a:t>
            </a:r>
            <a:endParaRPr lang="en-US" sz="4800" dirty="0" smtClean="0"/>
          </a:p>
          <a:p>
            <a:pPr algn="l">
              <a:buNone/>
            </a:pPr>
            <a:r>
              <a:rPr lang="en-US" sz="4800" dirty="0" smtClean="0"/>
              <a:t>2-Gel</a:t>
            </a:r>
          </a:p>
          <a:p>
            <a:pPr algn="l">
              <a:buNone/>
            </a:pPr>
            <a:r>
              <a:rPr lang="en-US" sz="4800" smtClean="0"/>
              <a:t>-Acrylamide </a:t>
            </a:r>
            <a:r>
              <a:rPr lang="en-US" sz="4800" dirty="0" smtClean="0"/>
              <a:t>gel</a:t>
            </a:r>
          </a:p>
          <a:p>
            <a:pPr algn="l">
              <a:buNone/>
            </a:pPr>
            <a:r>
              <a:rPr lang="en-US" sz="4800" dirty="0" smtClean="0"/>
              <a:t>-</a:t>
            </a:r>
            <a:r>
              <a:rPr lang="en-US" sz="4800" dirty="0" err="1" smtClean="0"/>
              <a:t>Agarose</a:t>
            </a:r>
            <a:r>
              <a:rPr lang="en-US" sz="4800" dirty="0" smtClean="0"/>
              <a:t> gel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52631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Hb electrophoresis</a:t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 (specific test)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800" dirty="0" smtClean="0"/>
              <a:t>It is a  confirmatory test to detect the most common clinically important different type of Hb as Hb S, C and A ;using cellulose acetate paper.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principle:</a:t>
            </a:r>
          </a:p>
          <a:p>
            <a:pPr algn="l">
              <a:buNone/>
            </a:pPr>
            <a:r>
              <a:rPr lang="en-US" sz="2800" dirty="0" smtClean="0"/>
              <a:t>At alkaline PH 8.4 - 8.6 ,  Hb is a protein carry </a:t>
            </a:r>
          </a:p>
          <a:p>
            <a:pPr algn="l">
              <a:buNone/>
            </a:pPr>
            <a:r>
              <a:rPr lang="en-US" sz="2800" dirty="0" smtClean="0"/>
              <a:t>–ve charge when subjected to electrical field will migrate toward the anode +ve then there are a separation  of Hb S,C,F and A.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08615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Hb electrophoresis depend on: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408615" cy="4525963"/>
          </a:xfrm>
        </p:spPr>
        <p:txBody>
          <a:bodyPr/>
          <a:lstStyle/>
          <a:p>
            <a:pPr algn="l" rtl="0"/>
            <a:r>
              <a:rPr lang="en-US" sz="3600" dirty="0" smtClean="0"/>
              <a:t>Hb molecular weight.</a:t>
            </a:r>
          </a:p>
          <a:p>
            <a:pPr algn="l" rtl="0"/>
            <a:r>
              <a:rPr lang="en-US" sz="3600" dirty="0" smtClean="0"/>
              <a:t>-ve charges of Hb</a:t>
            </a:r>
          </a:p>
          <a:p>
            <a:pPr algn="l">
              <a:buNone/>
            </a:pPr>
            <a:endParaRPr lang="en-US" sz="3600" dirty="0"/>
          </a:p>
          <a:p>
            <a:pPr algn="l">
              <a:buNone/>
            </a:pPr>
            <a:r>
              <a:rPr lang="en-US" sz="3600" dirty="0" smtClean="0"/>
              <a:t>Hb A carry more –ve charge.so,the more the –ve charges ,the movement will be faster. </a:t>
            </a:r>
            <a:endParaRPr lang="en-U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20175" cy="1143000"/>
          </a:xfrm>
        </p:spPr>
        <p:txBody>
          <a:bodyPr/>
          <a:lstStyle/>
          <a:p>
            <a:r>
              <a:rPr lang="ar-SA" sz="4800" dirty="0" smtClean="0">
                <a:solidFill>
                  <a:srgbClr val="FFFF00"/>
                </a:solidFill>
              </a:rPr>
              <a:t>:</a:t>
            </a:r>
            <a:r>
              <a:rPr lang="en-US" sz="4800" dirty="0" smtClean="0">
                <a:solidFill>
                  <a:srgbClr val="FFFF00"/>
                </a:solidFill>
              </a:rPr>
              <a:t>advantages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20175" cy="4525963"/>
          </a:xfrm>
        </p:spPr>
        <p:txBody>
          <a:bodyPr/>
          <a:lstStyle/>
          <a:p>
            <a:pPr algn="l" rtl="0"/>
            <a:r>
              <a:rPr lang="en-US" sz="3600" dirty="0" smtClean="0"/>
              <a:t>Simple</a:t>
            </a:r>
          </a:p>
          <a:p>
            <a:pPr algn="l" rtl="0"/>
            <a:r>
              <a:rPr lang="en-US" sz="3600" dirty="0" smtClean="0"/>
              <a:t>Reliable</a:t>
            </a:r>
          </a:p>
          <a:p>
            <a:pPr algn="l" rtl="0"/>
            <a:r>
              <a:rPr lang="en-US" sz="3600" dirty="0" smtClean="0"/>
              <a:t>rapid</a:t>
            </a:r>
            <a:endParaRPr lang="en-U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7943" y="274638"/>
            <a:ext cx="4952231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Equipments: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Owner\Pictures\MGA2_14-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476672"/>
            <a:ext cx="3810000" cy="5910064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876800" cy="4525963"/>
          </a:xfrm>
        </p:spPr>
        <p:txBody>
          <a:bodyPr/>
          <a:lstStyle/>
          <a:p>
            <a:pPr algn="l" rtl="0"/>
            <a:r>
              <a:rPr lang="en-US" dirty="0" smtClean="0"/>
              <a:t>Electrophoresis tank &amp; power source.</a:t>
            </a:r>
          </a:p>
          <a:p>
            <a:pPr algn="l" rtl="0"/>
            <a:r>
              <a:rPr lang="en-US" dirty="0" smtClean="0"/>
              <a:t>Wicks of filter</a:t>
            </a:r>
          </a:p>
          <a:p>
            <a:pPr algn="l" rtl="0"/>
            <a:r>
              <a:rPr lang="en-US" dirty="0" smtClean="0"/>
              <a:t>Blotting paper</a:t>
            </a:r>
          </a:p>
          <a:p>
            <a:pPr algn="l" rtl="0"/>
            <a:r>
              <a:rPr lang="en-US" dirty="0" smtClean="0"/>
              <a:t>Applicators</a:t>
            </a:r>
          </a:p>
          <a:p>
            <a:pPr algn="l" rtl="0"/>
            <a:r>
              <a:rPr lang="en-US" dirty="0" smtClean="0"/>
              <a:t>Cellulose acetate membrane.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92591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Reagents: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Electrophoresis buffer: TEB(Tris/ EDTA/boric acid)</a:t>
            </a:r>
          </a:p>
          <a:p>
            <a:pPr algn="l" rtl="0"/>
            <a:r>
              <a:rPr lang="en-US" sz="3200" dirty="0" smtClean="0"/>
              <a:t>Stain: ponceau stain.</a:t>
            </a:r>
          </a:p>
          <a:p>
            <a:pPr algn="l" rtl="0"/>
            <a:r>
              <a:rPr lang="en-US" sz="3200" dirty="0" smtClean="0"/>
              <a:t>Destaining solution: 5% acetic acid.</a:t>
            </a:r>
          </a:p>
          <a:p>
            <a:pPr algn="l" rtl="0"/>
            <a:r>
              <a:rPr lang="en-US" sz="3200" dirty="0" smtClean="0"/>
              <a:t>Hemolysing reagent</a:t>
            </a:r>
          </a:p>
          <a:p>
            <a:pPr algn="l" rtl="0"/>
            <a:r>
              <a:rPr lang="en-US" sz="3200" dirty="0" smtClean="0"/>
              <a:t>Dehydration by methanol</a:t>
            </a:r>
          </a:p>
          <a:p>
            <a:pPr algn="l" rtl="0"/>
            <a:r>
              <a:rPr lang="en-US" sz="3200" dirty="0" smtClean="0"/>
              <a:t>Clearing by clearing solution:</a:t>
            </a:r>
          </a:p>
          <a:p>
            <a:pPr algn="l" rtl="0">
              <a:buNone/>
            </a:pPr>
            <a:r>
              <a:rPr lang="en-US" sz="3200" dirty="0" smtClean="0"/>
              <a:t>methanol, acetic acid, clearing aid</a:t>
            </a:r>
          </a:p>
          <a:p>
            <a:pPr algn="l" rtl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781800" cy="1162050"/>
          </a:xfrm>
        </p:spPr>
        <p:txBody>
          <a:bodyPr>
            <a:noAutofit/>
          </a:bodyPr>
          <a:lstStyle/>
          <a:p>
            <a:r>
              <a:rPr lang="en-US" sz="3600" dirty="0" smtClean="0"/>
              <a:t>All samples showing a single band</a:t>
            </a:r>
            <a:endParaRPr lang="en-US" sz="3600" dirty="0"/>
          </a:p>
        </p:txBody>
      </p:sp>
      <p:pic>
        <p:nvPicPr>
          <p:cNvPr id="6" name="Picture 2" descr="C:\Users\Owner\Pictures\celluloseacetat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2345804"/>
            <a:ext cx="6161112" cy="45121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039_slide">
  <a:themeElements>
    <a:clrScheme name="سمة Office 2">
      <a:dk1>
        <a:srgbClr val="000000"/>
      </a:dk1>
      <a:lt1>
        <a:srgbClr val="99CC99"/>
      </a:lt1>
      <a:dk2>
        <a:srgbClr val="000000"/>
      </a:dk2>
      <a:lt2>
        <a:srgbClr val="CCCCCC"/>
      </a:lt2>
      <a:accent1>
        <a:srgbClr val="5F7322"/>
      </a:accent1>
      <a:accent2>
        <a:srgbClr val="005673"/>
      </a:accent2>
      <a:accent3>
        <a:srgbClr val="CAE2CA"/>
      </a:accent3>
      <a:accent4>
        <a:srgbClr val="000000"/>
      </a:accent4>
      <a:accent5>
        <a:srgbClr val="B6BCAB"/>
      </a:accent5>
      <a:accent6>
        <a:srgbClr val="004D68"/>
      </a:accent6>
      <a:hlink>
        <a:srgbClr val="1F4C1F"/>
      </a:hlink>
      <a:folHlink>
        <a:srgbClr val="213166"/>
      </a:folHlink>
    </a:clrScheme>
    <a:fontScheme name="سمة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CAE2CA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CAE2CA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CAE2CA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CAE2CA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FFFFFF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FFFFFF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FFFFFF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FFFFFF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99"/>
      </a:lt1>
      <a:dk2>
        <a:srgbClr val="000000"/>
      </a:dk2>
      <a:lt2>
        <a:srgbClr val="CCCCCC"/>
      </a:lt2>
      <a:accent1>
        <a:srgbClr val="5F7322"/>
      </a:accent1>
      <a:accent2>
        <a:srgbClr val="005673"/>
      </a:accent2>
      <a:accent3>
        <a:srgbClr val="CAE2CA"/>
      </a:accent3>
      <a:accent4>
        <a:srgbClr val="000000"/>
      </a:accent4>
      <a:accent5>
        <a:srgbClr val="B6BCAB"/>
      </a:accent5>
      <a:accent6>
        <a:srgbClr val="004D68"/>
      </a:accent6>
      <a:hlink>
        <a:srgbClr val="1F4C1F"/>
      </a:hlink>
      <a:folHlink>
        <a:srgbClr val="2131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CAE2CA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CAE2CA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CAE2CA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CAE2CA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FFFFFF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FFFFFF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FFFFFF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FFFFFF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ind_3039_slide</Template>
  <TotalTime>76</TotalTime>
  <Words>255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ind_3039_slide</vt:lpstr>
      <vt:lpstr>1_Default Design</vt:lpstr>
      <vt:lpstr>Hb electrophoresis</vt:lpstr>
      <vt:lpstr>Electrophoresis</vt:lpstr>
      <vt:lpstr>Types of electrophoresis:</vt:lpstr>
      <vt:lpstr>Hb electrophoresis  (specific test) </vt:lpstr>
      <vt:lpstr>Hb electrophoresis depend on:</vt:lpstr>
      <vt:lpstr>:advantages</vt:lpstr>
      <vt:lpstr>Equipments:</vt:lpstr>
      <vt:lpstr>Reagents: </vt:lpstr>
      <vt:lpstr>All samples showing a single band</vt:lpstr>
      <vt:lpstr>PowerPoint Presentation</vt:lpstr>
      <vt:lpstr>Hb SS in Hb electrophoresis</vt:lpstr>
      <vt:lpstr>Hb AS: Hb S varies from 25- 45% of total Hb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WBC Count  </dc:title>
  <dc:creator>SONY</dc:creator>
  <cp:lastModifiedBy>USER</cp:lastModifiedBy>
  <cp:revision>8</cp:revision>
  <dcterms:created xsi:type="dcterms:W3CDTF">2010-11-30T16:14:31Z</dcterms:created>
  <dcterms:modified xsi:type="dcterms:W3CDTF">2013-11-04T14:41:38Z</dcterms:modified>
</cp:coreProperties>
</file>