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8" r:id="rId3"/>
    <p:sldId id="259" r:id="rId4"/>
    <p:sldId id="260" r:id="rId5"/>
    <p:sldId id="269" r:id="rId6"/>
    <p:sldId id="273" r:id="rId7"/>
    <p:sldId id="274" r:id="rId8"/>
    <p:sldId id="261" r:id="rId9"/>
    <p:sldId id="270" r:id="rId10"/>
    <p:sldId id="271" r:id="rId11"/>
    <p:sldId id="263" r:id="rId12"/>
    <p:sldId id="272" r:id="rId13"/>
    <p:sldId id="267" r:id="rId14"/>
    <p:sldId id="265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935" autoAdjust="0"/>
  </p:normalViewPr>
  <p:slideViewPr>
    <p:cSldViewPr>
      <p:cViewPr>
        <p:scale>
          <a:sx n="73" d="100"/>
          <a:sy n="73" d="100"/>
        </p:scale>
        <p:origin x="-1482" y="-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7F41955-DCC6-4B12-87A8-06BA2FBDAE37}" type="datetimeFigureOut">
              <a:rPr lang="ar-SA" smtClean="0"/>
              <a:pPr/>
              <a:t>29/05/37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F94A210-06C9-4E5E-9E35-8D34A8A040B9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2408561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 smtClean="0"/>
              <a:t>مع الحرارة ينفصل المعقد (اليود-السكر العديد)</a:t>
            </a:r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4A210-06C9-4E5E-9E35-8D34A8A040B9}" type="slidenum">
              <a:rPr lang="ar-SA" smtClean="0"/>
              <a:pPr/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91753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r" defTabSz="914400" rtl="1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r" defTabSz="914400" rtl="1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microsoft.com/office/2007/relationships/hdphoto" Target="../media/hdphoto2.wdp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://faculty.clintoncc.suny.edu/faculty/michael.gregory/files/Bio%20101/Bio%20101%20Lectures/membranes/img017.gif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source=images&amp;cd=&amp;cad=rja&amp;docid=Rf9CB9x6RqucKM&amp;tbnid=LAAZnlasc_sRyM:&amp;ved=0CAgQjRwwAA&amp;url=http://www.biocab.org/Polysaccharides.html&amp;ei=b3hxUtbyBqvy0gX89YCgBg&amp;psig=AFQjCNG3ywbzlqo_qc9umlKIztf80fFhqw&amp;ust=1383254511155364" TargetMode="Externa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C-qWVTlNwdNkIM&amp;tbnid=qfy31YPypBQ4zM:&amp;ved=0CAUQjRw&amp;url=http://askmissteong.blogspot.com/2012/05/starch-amylase-and-iodine-test.html&amp;ei=63txUtaqB_GT0QWZiIG4Bg&amp;bvm=bv.55617003,d.d2k&amp;psig=AFQjCNGQjNJNbap7syKUltq06VdKUBmdjQ&amp;ust=1383255340879556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97151" y="1726119"/>
            <a:ext cx="5129478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800" b="1" dirty="0" smtClean="0"/>
              <a:t>الكربوهــــيدرات(2)</a:t>
            </a:r>
          </a:p>
          <a:p>
            <a:pPr algn="ctr"/>
            <a:r>
              <a:rPr lang="en-US" sz="5400" b="1" dirty="0" smtClean="0">
                <a:latin typeface="Arabic Typesetting" pitchFamily="66" charset="-78"/>
                <a:cs typeface="Arabic Typesetting" pitchFamily="66" charset="-78"/>
              </a:rPr>
              <a:t>Carbohydrate</a:t>
            </a:r>
            <a:endParaRPr lang="ar-SA" sz="5400" b="1" dirty="0"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62250" y="4114800"/>
            <a:ext cx="4362450" cy="1762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757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MG-20130305-00782.jpg"/>
          <p:cNvPicPr>
            <a:picLocks noChangeAspect="1"/>
          </p:cNvPicPr>
          <p:nvPr/>
        </p:nvPicPr>
        <p:blipFill rotWithShape="1">
          <a:blip r:embed="rId2" cstate="print">
            <a:lum bright="30000"/>
          </a:blip>
          <a:srcRect l="7280" t="43492" r="4163" b="34162"/>
          <a:stretch/>
        </p:blipFill>
        <p:spPr>
          <a:xfrm rot="16200000">
            <a:off x="1759412" y="2353157"/>
            <a:ext cx="5517166" cy="10441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04664"/>
            <a:ext cx="10953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رابط مستقيم 3"/>
          <p:cNvCxnSpPr/>
          <p:nvPr/>
        </p:nvCxnSpPr>
        <p:spPr>
          <a:xfrm>
            <a:off x="3275856" y="116632"/>
            <a:ext cx="0" cy="65180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مربع نص 4"/>
          <p:cNvSpPr txBox="1"/>
          <p:nvPr/>
        </p:nvSpPr>
        <p:spPr>
          <a:xfrm>
            <a:off x="107504" y="5260558"/>
            <a:ext cx="227197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000" dirty="0" smtClean="0">
                <a:latin typeface="Calibri" panose="020F0502020204030204" pitchFamily="34" charset="0"/>
              </a:rPr>
              <a:t>الجلكوز+ محلول اليود</a:t>
            </a:r>
            <a:endParaRPr lang="ar-SA" sz="2000" dirty="0">
              <a:latin typeface="Calibri" panose="020F0502020204030204" pitchFamily="34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3570620" y="5764614"/>
            <a:ext cx="1894686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1"/>
            <a:r>
              <a:rPr lang="ar-SA" sz="2000" dirty="0" smtClean="0">
                <a:latin typeface="Calibri" panose="020F0502020204030204" pitchFamily="34" charset="0"/>
              </a:rPr>
              <a:t>النشا + محلول اليود</a:t>
            </a:r>
            <a:endParaRPr lang="en-US" sz="2000" dirty="0" smtClean="0">
              <a:latin typeface="Calibri" panose="020F0502020204030204" pitchFamily="34" charset="0"/>
            </a:endParaRPr>
          </a:p>
          <a:p>
            <a:pPr algn="ctr"/>
            <a:r>
              <a:rPr lang="en-US" sz="2000" dirty="0" smtClean="0">
                <a:latin typeface="Calibri" panose="020F0502020204030204" pitchFamily="34" charset="0"/>
              </a:rPr>
              <a:t>[</a:t>
            </a:r>
            <a:r>
              <a:rPr lang="ar-SA" sz="2000" dirty="0" smtClean="0">
                <a:latin typeface="Calibri" panose="020F0502020204030204" pitchFamily="34" charset="0"/>
              </a:rPr>
              <a:t>قبل التسخين</a:t>
            </a:r>
            <a:r>
              <a:rPr lang="en-US" sz="2000" dirty="0" smtClean="0">
                <a:latin typeface="Calibri" panose="020F0502020204030204" pitchFamily="34" charset="0"/>
              </a:rPr>
              <a:t>]</a:t>
            </a:r>
            <a:endParaRPr lang="ar-SA" sz="2000" dirty="0">
              <a:latin typeface="Calibri" panose="020F0502020204030204" pitchFamily="34" charset="0"/>
            </a:endParaRPr>
          </a:p>
        </p:txBody>
      </p:sp>
      <p:cxnSp>
        <p:nvCxnSpPr>
          <p:cNvPr id="7" name="رابط كسهم مستقيم 6"/>
          <p:cNvCxnSpPr/>
          <p:nvPr/>
        </p:nvCxnSpPr>
        <p:spPr>
          <a:xfrm>
            <a:off x="5451584" y="3212976"/>
            <a:ext cx="1280656" cy="0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46323"/>
            <a:ext cx="962025" cy="51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مستطيل 8"/>
          <p:cNvSpPr/>
          <p:nvPr/>
        </p:nvSpPr>
        <p:spPr>
          <a:xfrm>
            <a:off x="6732240" y="5842337"/>
            <a:ext cx="21602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2000" dirty="0">
                <a:latin typeface="Calibri" panose="020F0502020204030204" pitchFamily="34" charset="0"/>
              </a:rPr>
              <a:t>النشا + محلول اليود</a:t>
            </a:r>
            <a:endParaRPr lang="en-US" sz="2000" dirty="0">
              <a:latin typeface="Calibri" panose="020F0502020204030204" pitchFamily="34" charset="0"/>
            </a:endParaRPr>
          </a:p>
          <a:p>
            <a:pPr algn="ctr"/>
            <a:r>
              <a:rPr lang="en-US" sz="2000" dirty="0" smtClean="0">
                <a:latin typeface="Calibri" panose="020F0502020204030204" pitchFamily="34" charset="0"/>
              </a:rPr>
              <a:t>[</a:t>
            </a:r>
            <a:r>
              <a:rPr lang="ar-SA" sz="2000" dirty="0" smtClean="0">
                <a:latin typeface="Calibri" panose="020F0502020204030204" pitchFamily="34" charset="0"/>
              </a:rPr>
              <a:t>بعد التسخين</a:t>
            </a:r>
            <a:r>
              <a:rPr lang="en-US" sz="2000" dirty="0">
                <a:latin typeface="Calibri" panose="020F0502020204030204" pitchFamily="34" charset="0"/>
              </a:rPr>
              <a:t>]</a:t>
            </a:r>
            <a:endParaRPr lang="ar-SA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5546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28600"/>
            <a:ext cx="899160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800" b="1" dirty="0" smtClean="0">
                <a:solidFill>
                  <a:schemeClr val="tx2"/>
                </a:solidFill>
              </a:rPr>
              <a:t>2- التحلل </a:t>
            </a:r>
            <a:r>
              <a:rPr lang="ar-SA" sz="2800" b="1" dirty="0">
                <a:solidFill>
                  <a:schemeClr val="tx2"/>
                </a:solidFill>
              </a:rPr>
              <a:t>المائي للسكروز</a:t>
            </a:r>
            <a:r>
              <a:rPr lang="ar-SA" sz="2800" b="1" dirty="0" smtClean="0">
                <a:solidFill>
                  <a:schemeClr val="tx2"/>
                </a:solidFill>
              </a:rPr>
              <a:t>:</a:t>
            </a:r>
          </a:p>
          <a:p>
            <a:pPr algn="r"/>
            <a:endParaRPr lang="ar-SA" sz="2000" b="1" dirty="0"/>
          </a:p>
          <a:p>
            <a:pPr algn="r">
              <a:lnSpc>
                <a:spcPct val="150000"/>
              </a:lnSpc>
            </a:pPr>
            <a:r>
              <a:rPr lang="ar-SA" sz="2000" dirty="0"/>
              <a:t>السكروز سكر ثنائي يتكون من ارتباط </a:t>
            </a:r>
            <a:r>
              <a:rPr lang="ar-SA" sz="2000" dirty="0" smtClean="0"/>
              <a:t>جزئ من الجلوكوز مع جزئ من الفركتوز ،و</a:t>
            </a:r>
            <a:r>
              <a:rPr lang="ar-SA" sz="2000" u="sng" dirty="0" smtClean="0"/>
              <a:t>لا توجد</a:t>
            </a:r>
            <a:r>
              <a:rPr lang="ar-SA" sz="2000" u="sng" dirty="0"/>
              <a:t> </a:t>
            </a:r>
            <a:r>
              <a:rPr lang="ar-SA" sz="2000" u="sng" dirty="0" smtClean="0"/>
              <a:t>مجموعات </a:t>
            </a:r>
            <a:r>
              <a:rPr lang="ar-SA" sz="2000" u="sng" dirty="0"/>
              <a:t>مختزلة في السكروز</a:t>
            </a:r>
            <a:r>
              <a:rPr lang="ar-SA" sz="2000" dirty="0"/>
              <a:t>. فعند تحلله مائيا يعطي السكرين المختزلين الجلوكوز والفركتوز </a:t>
            </a:r>
            <a:r>
              <a:rPr lang="ar-SA" sz="2000" u="sng" dirty="0" smtClean="0"/>
              <a:t>فيكتسب بعدها خواصاً </a:t>
            </a:r>
            <a:r>
              <a:rPr lang="ar-SA" sz="2000" u="sng" dirty="0"/>
              <a:t>إختزالية</a:t>
            </a:r>
            <a:r>
              <a:rPr lang="ar-SA" sz="2000" dirty="0" smtClean="0"/>
              <a:t>.</a:t>
            </a:r>
          </a:p>
          <a:p>
            <a:pPr algn="r">
              <a:lnSpc>
                <a:spcPct val="150000"/>
              </a:lnSpc>
            </a:pPr>
            <a:endParaRPr lang="ar-SA" sz="2000" dirty="0"/>
          </a:p>
          <a:p>
            <a:pPr algn="r"/>
            <a:r>
              <a:rPr lang="ar-SA" sz="2000" b="1" dirty="0" smtClean="0">
                <a:solidFill>
                  <a:schemeClr val="tx2"/>
                </a:solidFill>
              </a:rPr>
              <a:t>المبدأ العلمي:</a:t>
            </a:r>
            <a:endParaRPr lang="ar-SA" sz="2000" b="1" dirty="0">
              <a:solidFill>
                <a:schemeClr val="tx2"/>
              </a:solidFill>
            </a:endParaRPr>
          </a:p>
          <a:p>
            <a:pPr algn="r">
              <a:lnSpc>
                <a:spcPct val="150000"/>
              </a:lnSpc>
            </a:pPr>
            <a:r>
              <a:rPr lang="ar-SA" sz="2000" dirty="0" smtClean="0"/>
              <a:t>لا توجد مجموعات </a:t>
            </a:r>
            <a:r>
              <a:rPr lang="ar-SA" sz="2000" dirty="0"/>
              <a:t>مختزلة في السكروز فلا يؤثر على كاشف </a:t>
            </a:r>
            <a:r>
              <a:rPr lang="ar-SA" sz="2000" dirty="0" smtClean="0"/>
              <a:t>بندكت </a:t>
            </a:r>
            <a:r>
              <a:rPr lang="ar-SA" sz="2000" dirty="0"/>
              <a:t>أو كاشف </a:t>
            </a:r>
            <a:r>
              <a:rPr lang="ar-SA" sz="2000" dirty="0" err="1" smtClean="0"/>
              <a:t>بارفويد</a:t>
            </a:r>
            <a:r>
              <a:rPr lang="ar-SA" sz="2000" dirty="0" smtClean="0"/>
              <a:t>، </a:t>
            </a:r>
            <a:r>
              <a:rPr lang="ar-SA" sz="2000" dirty="0"/>
              <a:t>كما أنه </a:t>
            </a:r>
            <a:r>
              <a:rPr lang="ar-SA" sz="2000" dirty="0" err="1" smtClean="0"/>
              <a:t>لايكون</a:t>
            </a:r>
            <a:r>
              <a:rPr lang="ar-SA" sz="2000" dirty="0" smtClean="0"/>
              <a:t> مختزلا</a:t>
            </a:r>
            <a:r>
              <a:rPr lang="ar-SA" sz="2000" b="1" dirty="0" smtClean="0"/>
              <a:t> </a:t>
            </a:r>
            <a:r>
              <a:rPr lang="ar-SA" sz="2000" dirty="0" smtClean="0"/>
              <a:t>إلا بعد </a:t>
            </a:r>
            <a:r>
              <a:rPr lang="ar-SA" sz="2000" dirty="0"/>
              <a:t>أن يتحلل السكروز إلى مكوناته.</a:t>
            </a:r>
          </a:p>
        </p:txBody>
      </p:sp>
    </p:spTree>
    <p:extLst>
      <p:ext uri="{BB962C8B-B14F-4D97-AF65-F5344CB8AC3E}">
        <p14:creationId xmlns:p14="http://schemas.microsoft.com/office/powerpoint/2010/main" xmlns="" val="149610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3204117" cy="2349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ight Arrow 3"/>
          <p:cNvSpPr/>
          <p:nvPr/>
        </p:nvSpPr>
        <p:spPr>
          <a:xfrm>
            <a:off x="3124200" y="1600200"/>
            <a:ext cx="1905000" cy="304800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>
            <a:off x="3200400" y="2971800"/>
            <a:ext cx="1905000" cy="304800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2"/>
          <p:cNvSpPr txBox="1"/>
          <p:nvPr/>
        </p:nvSpPr>
        <p:spPr>
          <a:xfrm>
            <a:off x="5257800" y="1524000"/>
            <a:ext cx="23622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dirty="0" smtClean="0"/>
              <a:t>نتيجة سلبية في اختبار بندكت</a:t>
            </a:r>
            <a:endParaRPr lang="ar-SA" dirty="0"/>
          </a:p>
        </p:txBody>
      </p:sp>
      <p:sp>
        <p:nvSpPr>
          <p:cNvPr id="6" name="TextBox 9"/>
          <p:cNvSpPr txBox="1"/>
          <p:nvPr/>
        </p:nvSpPr>
        <p:spPr>
          <a:xfrm>
            <a:off x="5181600" y="2983468"/>
            <a:ext cx="24384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dirty="0" smtClean="0"/>
              <a:t>نتيجة ايجابية في اختبار بندكت</a:t>
            </a:r>
            <a:endParaRPr lang="ar-SA" dirty="0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4802" b="1"/>
          <a:stretch/>
        </p:blipFill>
        <p:spPr bwMode="auto">
          <a:xfrm>
            <a:off x="7705725" y="2590800"/>
            <a:ext cx="1209675" cy="1840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3055"/>
          <a:stretch/>
        </p:blipFill>
        <p:spPr bwMode="auto">
          <a:xfrm>
            <a:off x="7620000" y="76200"/>
            <a:ext cx="1285875" cy="2206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23087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3728"/>
          <a:stretch/>
        </p:blipFill>
        <p:spPr bwMode="auto">
          <a:xfrm>
            <a:off x="6385549" y="2265255"/>
            <a:ext cx="1048132" cy="23274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05568" y="1726540"/>
            <a:ext cx="299503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سكروز + حمض الهيدروكلوريك</a:t>
            </a:r>
            <a:endParaRPr lang="ar-SA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282318" y="1657290"/>
            <a:ext cx="115136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/>
              <a:t>سكروز</a:t>
            </a:r>
            <a:endParaRPr lang="ar-SA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600200" y="4790931"/>
            <a:ext cx="1004538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400" b="1" dirty="0" smtClean="0"/>
              <a:t>(+) سلفانوف</a:t>
            </a:r>
            <a:endParaRPr lang="ar-SA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443566" y="4799111"/>
            <a:ext cx="932097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b="1" dirty="0" smtClean="0"/>
              <a:t>(-) بندكت</a:t>
            </a:r>
            <a:endParaRPr lang="ar-SA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298962" y="4798178"/>
            <a:ext cx="852141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400" b="1" dirty="0" smtClean="0"/>
              <a:t>(+) بندكت</a:t>
            </a:r>
            <a:endParaRPr lang="ar-SA" sz="1400" b="1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410200" y="533400"/>
            <a:ext cx="1447800" cy="106680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3581400" y="533400"/>
            <a:ext cx="1409700" cy="106680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3644"/>
          <a:stretch/>
        </p:blipFill>
        <p:spPr bwMode="auto">
          <a:xfrm>
            <a:off x="3160441" y="2369834"/>
            <a:ext cx="990662" cy="21183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1821" b="-64"/>
          <a:stretch/>
        </p:blipFill>
        <p:spPr bwMode="auto">
          <a:xfrm>
            <a:off x="1805568" y="2353107"/>
            <a:ext cx="953271" cy="21183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6535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28600"/>
            <a:ext cx="9001079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800" b="1" dirty="0" smtClean="0">
                <a:solidFill>
                  <a:schemeClr val="tx2"/>
                </a:solidFill>
              </a:rPr>
              <a:t>3-التحلل </a:t>
            </a:r>
            <a:r>
              <a:rPr lang="ar-SA" sz="2800" b="1" dirty="0">
                <a:solidFill>
                  <a:schemeClr val="tx2"/>
                </a:solidFill>
              </a:rPr>
              <a:t>المائي للنشا:</a:t>
            </a:r>
          </a:p>
          <a:p>
            <a:pPr algn="r"/>
            <a:endParaRPr lang="ar-SA" sz="2000" dirty="0" smtClean="0"/>
          </a:p>
          <a:p>
            <a:pPr algn="r">
              <a:lnSpc>
                <a:spcPct val="150000"/>
              </a:lnSpc>
            </a:pPr>
            <a:r>
              <a:rPr lang="ar-SA" sz="2000" b="1" dirty="0" smtClean="0">
                <a:solidFill>
                  <a:schemeClr val="tx2"/>
                </a:solidFill>
              </a:rPr>
              <a:t>الهدف:</a:t>
            </a:r>
          </a:p>
          <a:p>
            <a:pPr algn="r">
              <a:lnSpc>
                <a:spcPct val="150000"/>
              </a:lnSpc>
            </a:pPr>
            <a:r>
              <a:rPr lang="ar-SA" sz="2000" dirty="0" smtClean="0"/>
              <a:t>يستخدم </a:t>
            </a:r>
            <a:r>
              <a:rPr lang="ar-SA" sz="2000" dirty="0"/>
              <a:t>هذا الإختبار </a:t>
            </a:r>
            <a:r>
              <a:rPr lang="ar-SA" sz="2000" dirty="0" smtClean="0"/>
              <a:t>للتعرف </a:t>
            </a:r>
            <a:r>
              <a:rPr lang="ar-SA" sz="2000" dirty="0"/>
              <a:t>على طبيعة السكر الأحادي المكون </a:t>
            </a:r>
            <a:r>
              <a:rPr lang="ar-SA" sz="2000" dirty="0" smtClean="0"/>
              <a:t>لجزيء النشا.</a:t>
            </a:r>
            <a:endParaRPr lang="ar-SA" sz="2000" b="1" dirty="0" smtClean="0"/>
          </a:p>
          <a:p>
            <a:pPr algn="r"/>
            <a:endParaRPr lang="ar-SA" sz="2000" b="1" dirty="0" smtClean="0">
              <a:solidFill>
                <a:schemeClr val="tx2"/>
              </a:solidFill>
            </a:endParaRPr>
          </a:p>
          <a:p>
            <a:pPr algn="r"/>
            <a:r>
              <a:rPr lang="ar-SA" sz="2000" b="1" dirty="0" smtClean="0">
                <a:solidFill>
                  <a:schemeClr val="tx2"/>
                </a:solidFill>
              </a:rPr>
              <a:t>المبدأ العلمي:</a:t>
            </a:r>
            <a:endParaRPr lang="ar-SA" sz="2000" b="1" dirty="0">
              <a:solidFill>
                <a:schemeClr val="tx2"/>
              </a:solidFill>
            </a:endParaRPr>
          </a:p>
          <a:p>
            <a:pPr algn="r">
              <a:lnSpc>
                <a:spcPct val="150000"/>
              </a:lnSpc>
            </a:pPr>
            <a:r>
              <a:rPr lang="ar-SA" sz="2000" dirty="0"/>
              <a:t>لا يحتوي جزئ النشا العملاق إلا على عدد محدد جداُ من المجموعات </a:t>
            </a:r>
            <a:r>
              <a:rPr lang="ar-SA" sz="2000" dirty="0" smtClean="0"/>
              <a:t>المختزلة. </a:t>
            </a:r>
            <a:r>
              <a:rPr lang="ar-SA" sz="2000" dirty="0"/>
              <a:t>ولذا فهو أساساُ لا يختزل محلول </a:t>
            </a:r>
            <a:r>
              <a:rPr lang="ar-SA" sz="2000" dirty="0" smtClean="0"/>
              <a:t>بندكت ولا </a:t>
            </a:r>
            <a:r>
              <a:rPr lang="ar-SA" sz="2000" dirty="0"/>
              <a:t>كاشف </a:t>
            </a:r>
            <a:r>
              <a:rPr lang="ar-SA" sz="2000" dirty="0" err="1"/>
              <a:t>بارفويد</a:t>
            </a:r>
            <a:r>
              <a:rPr lang="ar-SA" sz="2000" dirty="0"/>
              <a:t> </a:t>
            </a:r>
            <a:r>
              <a:rPr lang="ar-SA" sz="2000" dirty="0" smtClean="0"/>
              <a:t>(لأنه سكر </a:t>
            </a:r>
            <a:r>
              <a:rPr lang="ar-SA" sz="2000" dirty="0"/>
              <a:t>غير مختزل) . أما بعد التحلل المائي في وسط حمضي </a:t>
            </a:r>
            <a:r>
              <a:rPr lang="ar-SA" sz="2000" b="1" u="sng" dirty="0" smtClean="0"/>
              <a:t>تظهر وحدات </a:t>
            </a:r>
            <a:r>
              <a:rPr lang="ar-SA" sz="2000" b="1" u="sng" dirty="0"/>
              <a:t>الجلوكوز وهو </a:t>
            </a:r>
            <a:r>
              <a:rPr lang="ar-SA" sz="2000" b="1" u="sng" dirty="0" smtClean="0"/>
              <a:t>(سكر مختزل)</a:t>
            </a:r>
            <a:r>
              <a:rPr lang="ar-SA" sz="2000" b="1" dirty="0" smtClean="0"/>
              <a:t> </a:t>
            </a:r>
            <a:r>
              <a:rPr lang="ar-SA" sz="2000" dirty="0" smtClean="0"/>
              <a:t>ويكون بعدها مختزلا.</a:t>
            </a:r>
            <a:endParaRPr lang="ar-SA" sz="2000" dirty="0"/>
          </a:p>
        </p:txBody>
      </p:sp>
      <p:pic>
        <p:nvPicPr>
          <p:cNvPr id="7170" name="Picture 2" descr="Starch - gluco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724400"/>
            <a:ext cx="3662431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9610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94292" y="5561111"/>
            <a:ext cx="104775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400" b="1" dirty="0" smtClean="0"/>
              <a:t>كشف اليود (-)</a:t>
            </a:r>
            <a:endParaRPr lang="ar-SA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272212" y="5715000"/>
            <a:ext cx="104775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400" b="1" dirty="0" smtClean="0"/>
              <a:t>بندكت (+)</a:t>
            </a:r>
            <a:endParaRPr lang="ar-SA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581400" y="838200"/>
            <a:ext cx="299503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نشا + حمض الهيدروكلوريك</a:t>
            </a:r>
          </a:p>
          <a:p>
            <a:pPr algn="ctr"/>
            <a:r>
              <a:rPr lang="en-US" sz="2000" b="1" dirty="0" smtClean="0"/>
              <a:t>[</a:t>
            </a:r>
            <a:r>
              <a:rPr lang="ar-SA" sz="2000" b="1" dirty="0" smtClean="0"/>
              <a:t>بعد التسخين </a:t>
            </a:r>
            <a:r>
              <a:rPr lang="en-US" sz="2000" b="1" dirty="0" smtClean="0"/>
              <a:t>]</a:t>
            </a:r>
            <a:endParaRPr lang="ar-SA" sz="2000" b="1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585831" y="1574001"/>
            <a:ext cx="990600" cy="120009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3337242" y="1546086"/>
            <a:ext cx="1104900" cy="120009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4244"/>
          <a:stretch/>
        </p:blipFill>
        <p:spPr bwMode="auto">
          <a:xfrm>
            <a:off x="6324600" y="2819400"/>
            <a:ext cx="942975" cy="24449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9586" r="14348"/>
          <a:stretch/>
        </p:blipFill>
        <p:spPr bwMode="auto">
          <a:xfrm>
            <a:off x="2667000" y="2819400"/>
            <a:ext cx="902334" cy="24301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4370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304800"/>
            <a:ext cx="897487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800" b="1" dirty="0" smtClean="0">
                <a:solidFill>
                  <a:schemeClr val="tx2"/>
                </a:solidFill>
              </a:rPr>
              <a:t>هناك </a:t>
            </a:r>
            <a:r>
              <a:rPr lang="ar-SA" sz="2800" b="1" dirty="0">
                <a:solidFill>
                  <a:schemeClr val="tx2"/>
                </a:solidFill>
              </a:rPr>
              <a:t>نوعان من الكربوهيدرات</a:t>
            </a:r>
            <a:r>
              <a:rPr lang="ar-SA" sz="2800" b="1" dirty="0" smtClean="0">
                <a:solidFill>
                  <a:schemeClr val="tx2"/>
                </a:solidFill>
              </a:rPr>
              <a:t>:</a:t>
            </a:r>
          </a:p>
          <a:p>
            <a:pPr algn="r"/>
            <a:endParaRPr lang="ar-SA" sz="2000" b="1" dirty="0">
              <a:solidFill>
                <a:schemeClr val="bg1">
                  <a:lumMod val="65000"/>
                </a:schemeClr>
              </a:solidFill>
            </a:endParaRPr>
          </a:p>
          <a:p>
            <a:pPr algn="r">
              <a:lnSpc>
                <a:spcPct val="150000"/>
              </a:lnSpc>
            </a:pPr>
            <a:r>
              <a:rPr lang="ar-SA" sz="2000" dirty="0" smtClean="0"/>
              <a:t>1- </a:t>
            </a:r>
            <a:r>
              <a:rPr lang="ar-SA" sz="2000" b="1" dirty="0" smtClean="0"/>
              <a:t>كربوهيدرات بسيطة </a:t>
            </a:r>
            <a:r>
              <a:rPr lang="ar-SA" sz="2000" dirty="0" smtClean="0"/>
              <a:t>: تتكون من السكريات الأحادية فقط.</a:t>
            </a:r>
          </a:p>
          <a:p>
            <a:pPr algn="r">
              <a:lnSpc>
                <a:spcPct val="150000"/>
              </a:lnSpc>
            </a:pPr>
            <a:r>
              <a:rPr lang="ar-SA" sz="2000" dirty="0" smtClean="0"/>
              <a:t>2- </a:t>
            </a:r>
            <a:r>
              <a:rPr lang="ar-SA" sz="2000" b="1" dirty="0" smtClean="0"/>
              <a:t>الكربوهيدرات المعقدة </a:t>
            </a:r>
            <a:r>
              <a:rPr lang="ar-SA" sz="2000" dirty="0" smtClean="0"/>
              <a:t>: تتكون من جزء سكري وجزء اخر غير سكري مثل البروتينات أو الدهون وتسمى جلايكوبروتين او </a:t>
            </a:r>
            <a:r>
              <a:rPr lang="ar-SA" sz="2000" dirty="0"/>
              <a:t>جلايكولبيد.</a:t>
            </a:r>
          </a:p>
        </p:txBody>
      </p:sp>
      <p:pic>
        <p:nvPicPr>
          <p:cNvPr id="14340" name="Picture 4" descr="https://animalcellbiology.files.wordpress.com/2011/08/membrane-lipids-and-proteins.gif?w=46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18379" y="3581400"/>
            <a:ext cx="5599150" cy="3078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9610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2400"/>
            <a:ext cx="901576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2800" b="1" dirty="0" smtClean="0">
                <a:solidFill>
                  <a:schemeClr val="tx2"/>
                </a:solidFill>
              </a:rPr>
              <a:t>التركيب </a:t>
            </a:r>
            <a:r>
              <a:rPr lang="ar-SA" sz="2800" b="1" dirty="0">
                <a:solidFill>
                  <a:schemeClr val="tx2"/>
                </a:solidFill>
              </a:rPr>
              <a:t>الحلقي للسكريات </a:t>
            </a:r>
            <a:r>
              <a:rPr lang="ar-SA" sz="2800" b="1" dirty="0" smtClean="0">
                <a:solidFill>
                  <a:schemeClr val="tx2"/>
                </a:solidFill>
              </a:rPr>
              <a:t>الأحادية: </a:t>
            </a:r>
            <a:endParaRPr lang="ar-SA" sz="2800" b="1" dirty="0">
              <a:solidFill>
                <a:schemeClr val="tx2"/>
              </a:solidFill>
            </a:endParaRPr>
          </a:p>
          <a:p>
            <a:pPr algn="r" rtl="1"/>
            <a:endParaRPr lang="ar-SA" sz="2000" dirty="0" smtClean="0"/>
          </a:p>
          <a:p>
            <a:pPr algn="r" rtl="1">
              <a:lnSpc>
                <a:spcPct val="150000"/>
              </a:lnSpc>
            </a:pPr>
            <a:r>
              <a:rPr lang="ar-SA" sz="2000" dirty="0" smtClean="0"/>
              <a:t>أثبتت </a:t>
            </a:r>
            <a:r>
              <a:rPr lang="ar-SA" sz="2000" dirty="0"/>
              <a:t>الدراسات أن السكريات توجد في </a:t>
            </a:r>
            <a:r>
              <a:rPr lang="ar-SA" sz="2000" b="1" dirty="0"/>
              <a:t>الصورة </a:t>
            </a:r>
            <a:r>
              <a:rPr lang="ar-SA" sz="2000" b="1" dirty="0" smtClean="0"/>
              <a:t>الحلقية </a:t>
            </a:r>
            <a:r>
              <a:rPr lang="ar-SA" sz="2000" dirty="0" smtClean="0"/>
              <a:t>وتسمى </a:t>
            </a:r>
            <a:r>
              <a:rPr lang="ar-SA" sz="2000" dirty="0"/>
              <a:t>الهيمى استيال الحلقي وأن السلسلة المفتوحة تعد ذات نسبة </a:t>
            </a:r>
            <a:r>
              <a:rPr lang="ar-SA" sz="2000" dirty="0" smtClean="0"/>
              <a:t>ضئيلة جدا </a:t>
            </a:r>
            <a:r>
              <a:rPr lang="ar-SA" sz="2000" dirty="0"/>
              <a:t>في </a:t>
            </a:r>
            <a:r>
              <a:rPr lang="ar-SA" sz="2000" dirty="0" smtClean="0"/>
              <a:t>المحلول. الشكل </a:t>
            </a:r>
            <a:r>
              <a:rPr lang="ar-SA" sz="2000" dirty="0"/>
              <a:t>الحلقي ينتج عنه </a:t>
            </a:r>
            <a:r>
              <a:rPr lang="ar-SA" sz="2000" b="1" dirty="0">
                <a:solidFill>
                  <a:schemeClr val="tx2">
                    <a:lumMod val="75000"/>
                  </a:schemeClr>
                </a:solidFill>
              </a:rPr>
              <a:t>متناظرة</a:t>
            </a:r>
            <a:r>
              <a:rPr lang="ar-SA" sz="2000" dirty="0"/>
              <a:t> بناء على ذرة </a:t>
            </a:r>
            <a:r>
              <a:rPr lang="ar-SA" sz="2000" dirty="0" smtClean="0"/>
              <a:t>الكربون </a:t>
            </a:r>
            <a:r>
              <a:rPr lang="ar-SA" sz="2000" dirty="0"/>
              <a:t>رقم 1 في الجلوكوز الحلقي ،فإذا كانت </a:t>
            </a:r>
            <a:r>
              <a:rPr lang="ar-SA" sz="2000" dirty="0" smtClean="0"/>
              <a:t>مجموعة الهيدروكسيل إلى </a:t>
            </a:r>
            <a:r>
              <a:rPr lang="ar-SA" sz="2000" b="1" dirty="0" smtClean="0"/>
              <a:t>أسفل أو اليمين </a:t>
            </a:r>
            <a:r>
              <a:rPr lang="ar-SA" sz="2000" dirty="0"/>
              <a:t>يطلق عليه المتناظر </a:t>
            </a:r>
            <a:r>
              <a:rPr lang="ar-SA" sz="2000" dirty="0">
                <a:solidFill>
                  <a:schemeClr val="tx2"/>
                </a:solidFill>
              </a:rPr>
              <a:t>ألفا </a:t>
            </a:r>
            <a:r>
              <a:rPr lang="el-GR" sz="2000" b="1" dirty="0" smtClean="0">
                <a:solidFill>
                  <a:schemeClr val="tx2"/>
                </a:solidFill>
              </a:rPr>
              <a:t>α</a:t>
            </a:r>
            <a:r>
              <a:rPr lang="ar-SA" sz="2000" dirty="0" smtClean="0"/>
              <a:t>.</a:t>
            </a:r>
            <a:r>
              <a:rPr lang="en-US" sz="2000" dirty="0" smtClean="0"/>
              <a:t> </a:t>
            </a:r>
            <a:r>
              <a:rPr lang="ar-SA" sz="2000" dirty="0" smtClean="0"/>
              <a:t>و العكس إذا اتجهت إلى </a:t>
            </a:r>
            <a:r>
              <a:rPr lang="ar-SA" sz="2000" b="1" dirty="0" smtClean="0"/>
              <a:t>أعلى أو اليسار </a:t>
            </a:r>
            <a:r>
              <a:rPr lang="ar-SA" sz="2000" dirty="0" smtClean="0"/>
              <a:t>يطلق عليه </a:t>
            </a:r>
            <a:r>
              <a:rPr lang="ar-SA" sz="2000" dirty="0" smtClean="0">
                <a:solidFill>
                  <a:schemeClr val="tx2"/>
                </a:solidFill>
              </a:rPr>
              <a:t>بيتا </a:t>
            </a:r>
            <a:r>
              <a:rPr lang="el-GR" sz="2000" b="1" dirty="0" smtClean="0">
                <a:solidFill>
                  <a:schemeClr val="tx2"/>
                </a:solidFill>
              </a:rPr>
              <a:t>β</a:t>
            </a:r>
            <a:r>
              <a:rPr lang="ar-SA" sz="2000" b="1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  <a:endParaRPr lang="ar-SA" sz="2000" dirty="0" smtClean="0"/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3107847"/>
            <a:ext cx="4278868" cy="3221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 descr="***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99568" y="3076564"/>
            <a:ext cx="4000496" cy="240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9610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2400"/>
            <a:ext cx="9008327" cy="330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</a:rPr>
              <a:t> : (Polysaccharide) </a:t>
            </a:r>
            <a:r>
              <a:rPr lang="ar-SA" sz="2400" b="1" dirty="0" smtClean="0">
                <a:solidFill>
                  <a:schemeClr val="tx2"/>
                </a:solidFill>
              </a:rPr>
              <a:t>الكربوهيدرات </a:t>
            </a:r>
            <a:r>
              <a:rPr lang="ar-SA" sz="2400" b="1" dirty="0">
                <a:solidFill>
                  <a:schemeClr val="tx2"/>
                </a:solidFill>
              </a:rPr>
              <a:t>عديدة </a:t>
            </a:r>
            <a:r>
              <a:rPr lang="ar-SA" sz="2400" b="1" dirty="0" smtClean="0">
                <a:solidFill>
                  <a:schemeClr val="tx2"/>
                </a:solidFill>
              </a:rPr>
              <a:t>التسكر</a:t>
            </a:r>
            <a:endParaRPr lang="ar-SA" sz="2400" b="1" dirty="0">
              <a:solidFill>
                <a:schemeClr val="tx2"/>
              </a:solidFill>
            </a:endParaRPr>
          </a:p>
          <a:p>
            <a:pPr algn="r"/>
            <a:endParaRPr lang="ar-SA" sz="2000" dirty="0" smtClean="0"/>
          </a:p>
          <a:p>
            <a:pPr algn="r">
              <a:lnSpc>
                <a:spcPct val="150000"/>
              </a:lnSpc>
            </a:pPr>
            <a:r>
              <a:rPr lang="ar-SA" dirty="0" smtClean="0"/>
              <a:t>هي </a:t>
            </a:r>
            <a:r>
              <a:rPr lang="ar-SA" dirty="0"/>
              <a:t>كربوهيدرات ينتج من تحللها المائي عدد كبير من السكريات الأحادية و تتكون هذه السكريات من سلسلة </a:t>
            </a:r>
            <a:r>
              <a:rPr lang="ar-SA" dirty="0" smtClean="0"/>
              <a:t>طويلة جدا متفرعة او مستقيمة </a:t>
            </a:r>
            <a:r>
              <a:rPr lang="ar-SA" dirty="0"/>
              <a:t>مرتبطة بواسطة </a:t>
            </a:r>
            <a:r>
              <a:rPr lang="ar-SA" b="1" dirty="0">
                <a:solidFill>
                  <a:schemeClr val="tx2"/>
                </a:solidFill>
              </a:rPr>
              <a:t>روابط </a:t>
            </a:r>
            <a:r>
              <a:rPr lang="ar-SA" b="1" dirty="0" err="1" smtClean="0">
                <a:solidFill>
                  <a:schemeClr val="tx2"/>
                </a:solidFill>
              </a:rPr>
              <a:t>جليكوسيدية</a:t>
            </a:r>
            <a:r>
              <a:rPr lang="ar-SA" b="1" dirty="0" smtClean="0">
                <a:solidFill>
                  <a:schemeClr val="tx2"/>
                </a:solidFill>
              </a:rPr>
              <a:t> </a:t>
            </a:r>
            <a:r>
              <a:rPr lang="ar-SA" dirty="0"/>
              <a:t>و قد تكون </a:t>
            </a:r>
            <a:r>
              <a:rPr lang="ar-SA" b="1" u="sng" dirty="0"/>
              <a:t>متجانسة</a:t>
            </a:r>
            <a:r>
              <a:rPr lang="ar-SA" b="1" dirty="0"/>
              <a:t> </a:t>
            </a:r>
            <a:r>
              <a:rPr lang="ar-SA" dirty="0"/>
              <a:t>أي أنها تحتوي على </a:t>
            </a:r>
            <a:r>
              <a:rPr lang="ar-SA" dirty="0" smtClean="0"/>
              <a:t>نوع واحد من السكريات الاحادية كالنشا أوالسيلولوز </a:t>
            </a:r>
            <a:r>
              <a:rPr lang="ar-SA" dirty="0"/>
              <a:t>، أو </a:t>
            </a:r>
            <a:r>
              <a:rPr lang="ar-SA" b="1" u="sng" dirty="0"/>
              <a:t>تكون غير متجانسة</a:t>
            </a:r>
            <a:r>
              <a:rPr lang="ar-SA" u="sng" dirty="0"/>
              <a:t> </a:t>
            </a:r>
            <a:r>
              <a:rPr lang="ar-SA" dirty="0"/>
              <a:t>أي أنها تحتوي علي أكثر من نوع من السكريات الاحادية كالهيبارين.</a:t>
            </a:r>
          </a:p>
          <a:p>
            <a:pPr algn="r">
              <a:lnSpc>
                <a:spcPct val="150000"/>
              </a:lnSpc>
            </a:pPr>
            <a:endParaRPr lang="ar-SA" dirty="0" smtClean="0"/>
          </a:p>
          <a:p>
            <a:pPr algn="r">
              <a:lnSpc>
                <a:spcPct val="150000"/>
              </a:lnSpc>
            </a:pPr>
            <a:r>
              <a:rPr lang="ar-SA" dirty="0" smtClean="0"/>
              <a:t>و </a:t>
            </a:r>
            <a:r>
              <a:rPr lang="ar-SA" dirty="0"/>
              <a:t>تتحلل السكريات </a:t>
            </a:r>
            <a:r>
              <a:rPr lang="ar-SA" dirty="0" smtClean="0"/>
              <a:t>العديدة عموما وكذلك المتعددة </a:t>
            </a:r>
            <a:r>
              <a:rPr lang="ar-SA" dirty="0"/>
              <a:t>و </a:t>
            </a:r>
            <a:r>
              <a:rPr lang="ar-SA" dirty="0" smtClean="0"/>
              <a:t>الثنائية </a:t>
            </a:r>
            <a:r>
              <a:rPr lang="ar-SA" u="sng" dirty="0" smtClean="0"/>
              <a:t>بواسطة الأحماض القوية </a:t>
            </a:r>
            <a:r>
              <a:rPr lang="ar-SA" u="sng" dirty="0"/>
              <a:t>أو </a:t>
            </a:r>
            <a:r>
              <a:rPr lang="ar-SA" u="sng" dirty="0" smtClean="0"/>
              <a:t>الإنزيمات </a:t>
            </a:r>
            <a:r>
              <a:rPr lang="ar-SA" dirty="0" smtClean="0"/>
              <a:t>التي تحلل تلك السكريات إلى </a:t>
            </a:r>
            <a:r>
              <a:rPr lang="ar-SA" b="1" dirty="0" smtClean="0"/>
              <a:t>مكوناتها </a:t>
            </a:r>
            <a:r>
              <a:rPr lang="ar-SA" b="1" dirty="0"/>
              <a:t>الأحادية</a:t>
            </a:r>
            <a:r>
              <a:rPr lang="ar-SA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49610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4953000"/>
            <a:ext cx="8229600" cy="179789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23917"/>
            <a:ext cx="7010400" cy="35675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xmlns="" val="1251320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04800" y="685800"/>
            <a:ext cx="8610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b="1" dirty="0" smtClean="0"/>
              <a:t>يتكون النشا</a:t>
            </a:r>
            <a:r>
              <a:rPr lang="ar-SA" dirty="0" smtClean="0"/>
              <a:t> من:</a:t>
            </a:r>
          </a:p>
          <a:p>
            <a:pPr algn="r" rtl="1"/>
            <a:r>
              <a:rPr lang="ar-SA" b="1" dirty="0" smtClean="0">
                <a:solidFill>
                  <a:schemeClr val="tx2">
                    <a:lumMod val="75000"/>
                  </a:schemeClr>
                </a:solidFill>
              </a:rPr>
              <a:t> اميلوز و </a:t>
            </a:r>
            <a:r>
              <a:rPr lang="ar-SA" b="1" dirty="0" err="1" smtClean="0">
                <a:solidFill>
                  <a:schemeClr val="tx2">
                    <a:lumMod val="75000"/>
                  </a:schemeClr>
                </a:solidFill>
              </a:rPr>
              <a:t>أميلوبكتين</a:t>
            </a:r>
            <a:r>
              <a:rPr lang="ar-SA" b="1" dirty="0" smtClean="0">
                <a:solidFill>
                  <a:schemeClr val="tx2">
                    <a:lumMod val="75000"/>
                  </a:schemeClr>
                </a:solidFill>
              </a:rPr>
              <a:t>.  </a:t>
            </a:r>
          </a:p>
          <a:p>
            <a:pPr algn="r" rtl="1"/>
            <a:endParaRPr lang="ar-SA" dirty="0" smtClean="0"/>
          </a:p>
          <a:p>
            <a:pPr algn="r" rtl="1"/>
            <a:r>
              <a:rPr lang="ar-SA" dirty="0" smtClean="0"/>
              <a:t>1- اميلوز : وهو بوليمر خطي  </a:t>
            </a:r>
            <a:r>
              <a:rPr lang="ar-SA" u="sng" dirty="0" smtClean="0"/>
              <a:t>حلزوني</a:t>
            </a:r>
            <a:r>
              <a:rPr lang="ar-SA" dirty="0" smtClean="0"/>
              <a:t> من وحدات  كثيرة من الجلكوز </a:t>
            </a:r>
            <a:r>
              <a:rPr lang="ar-SA" dirty="0"/>
              <a:t>يرتبط ارتباطا أساسياً بالروابط ألفا(1-4</a:t>
            </a:r>
            <a:r>
              <a:rPr lang="ar-SA" dirty="0" smtClean="0"/>
              <a:t>). </a:t>
            </a:r>
            <a:r>
              <a:rPr lang="ar-SA" dirty="0"/>
              <a:t>كما يعد أحد مركَّبَات </a:t>
            </a:r>
            <a:r>
              <a:rPr lang="ar-SA" dirty="0" smtClean="0"/>
              <a:t>النشا </a:t>
            </a:r>
            <a:endParaRPr lang="ar-SA" dirty="0" smtClean="0"/>
          </a:p>
          <a:p>
            <a:pPr algn="r" rtl="1"/>
            <a:endParaRPr lang="ar-SA" dirty="0"/>
          </a:p>
          <a:p>
            <a:pPr algn="r" rtl="1"/>
            <a:r>
              <a:rPr lang="ar-SA" dirty="0" smtClean="0"/>
              <a:t>2-أميلوبكتين: عبارة عن </a:t>
            </a:r>
            <a:r>
              <a:rPr lang="ar-SA" u="sng" dirty="0" smtClean="0"/>
              <a:t>متفرع</a:t>
            </a:r>
            <a:r>
              <a:rPr lang="ar-SA" dirty="0" smtClean="0"/>
              <a:t> من وحدات الجلكوز مرتبة بروابط ألفا (1-4) ، وروابط الفروع عند ألفا (1-6).</a:t>
            </a:r>
          </a:p>
          <a:p>
            <a:pPr algn="r" rtl="1"/>
            <a:endParaRPr lang="ar-SA" dirty="0"/>
          </a:p>
        </p:txBody>
      </p:sp>
      <p:pic>
        <p:nvPicPr>
          <p:cNvPr id="3" name="Picture 2" descr="C:\Users\AMAL\Desktop\Fig9_15cStarchEnds.gif"/>
          <p:cNvPicPr>
            <a:picLocks noChangeAspect="1" noChangeArrowheads="1"/>
          </p:cNvPicPr>
          <p:nvPr/>
        </p:nvPicPr>
        <p:blipFill rotWithShape="1">
          <a:blip r:embed="rId2" cstate="print"/>
          <a:srcRect b="10267"/>
          <a:stretch/>
        </p:blipFill>
        <p:spPr bwMode="auto">
          <a:xfrm>
            <a:off x="533400" y="4103914"/>
            <a:ext cx="4191000" cy="229688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4" name="Picture 2" descr="http://www.biocab.org/files/starches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5572" y="3907971"/>
            <a:ext cx="3585028" cy="2688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13524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627" t="39959" r="42510" b="26511"/>
          <a:stretch/>
        </p:blipFill>
        <p:spPr bwMode="auto">
          <a:xfrm>
            <a:off x="467544" y="836711"/>
            <a:ext cx="7917746" cy="374441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59260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78462" y="280415"/>
            <a:ext cx="6629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800" b="1" dirty="0"/>
              <a:t>الإختبارات العملية للسكريات العديدة </a:t>
            </a:r>
            <a:r>
              <a:rPr lang="ar-SA" sz="2800" b="1" dirty="0" smtClean="0"/>
              <a:t>والثنائية</a:t>
            </a:r>
            <a:endParaRPr lang="ar-SA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0" y="920621"/>
            <a:ext cx="9080810" cy="4139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400" b="1" dirty="0" smtClean="0">
                <a:solidFill>
                  <a:schemeClr val="tx2"/>
                </a:solidFill>
              </a:rPr>
              <a:t>1- اختبار الكشف عن النشاء باستخدام </a:t>
            </a:r>
            <a:r>
              <a:rPr lang="ar-SA" sz="2400" b="1" dirty="0">
                <a:solidFill>
                  <a:schemeClr val="tx2"/>
                </a:solidFill>
              </a:rPr>
              <a:t>اليود:</a:t>
            </a:r>
          </a:p>
          <a:p>
            <a:pPr algn="r"/>
            <a:endParaRPr lang="ar-SA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r"/>
            <a:r>
              <a:rPr lang="ar-SA" b="1" dirty="0" smtClean="0">
                <a:solidFill>
                  <a:schemeClr val="tx2"/>
                </a:solidFill>
              </a:rPr>
              <a:t>الهدف:</a:t>
            </a:r>
          </a:p>
          <a:p>
            <a:pPr algn="r"/>
            <a:r>
              <a:rPr lang="ar-SA" sz="2000" dirty="0" smtClean="0"/>
              <a:t>للكشف عن وجود النشاء في العينة.</a:t>
            </a:r>
            <a:endParaRPr lang="ar-SA" sz="2000" dirty="0"/>
          </a:p>
          <a:p>
            <a:pPr algn="r"/>
            <a:endParaRPr lang="ar-SA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r"/>
            <a:endParaRPr lang="ar-SA" b="1" dirty="0">
              <a:solidFill>
                <a:schemeClr val="bg1">
                  <a:lumMod val="65000"/>
                </a:schemeClr>
              </a:solidFill>
            </a:endParaRPr>
          </a:p>
          <a:p>
            <a:pPr algn="r"/>
            <a:endParaRPr lang="ar-SA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r"/>
            <a:r>
              <a:rPr lang="ar-SA" b="1" dirty="0" smtClean="0">
                <a:solidFill>
                  <a:schemeClr val="tx2"/>
                </a:solidFill>
              </a:rPr>
              <a:t>المبدأ العلمي:</a:t>
            </a:r>
            <a:endParaRPr lang="ar-SA" b="1" dirty="0">
              <a:solidFill>
                <a:schemeClr val="tx2"/>
              </a:solidFill>
            </a:endParaRPr>
          </a:p>
          <a:p>
            <a:pPr algn="r">
              <a:lnSpc>
                <a:spcPct val="150000"/>
              </a:lnSpc>
            </a:pPr>
            <a:r>
              <a:rPr lang="ar-SA" dirty="0"/>
              <a:t>يكون محلول اليود متراكبات </a:t>
            </a:r>
            <a:r>
              <a:rPr lang="ar-SA" dirty="0" smtClean="0"/>
              <a:t>مع </a:t>
            </a:r>
            <a:r>
              <a:rPr lang="ar-SA" dirty="0"/>
              <a:t>السكريات العديدة </a:t>
            </a:r>
            <a:r>
              <a:rPr lang="ar-SA" dirty="0" smtClean="0"/>
              <a:t>، فيعطي </a:t>
            </a:r>
            <a:r>
              <a:rPr lang="ar-SA" b="1" dirty="0"/>
              <a:t>النشا</a:t>
            </a:r>
            <a:r>
              <a:rPr lang="ar-SA" dirty="0"/>
              <a:t> لون </a:t>
            </a:r>
            <a:r>
              <a:rPr lang="ar-SA" b="1" dirty="0" smtClean="0">
                <a:solidFill>
                  <a:srgbClr val="0070C0"/>
                </a:solidFill>
              </a:rPr>
              <a:t>أزرق، </a:t>
            </a:r>
            <a:r>
              <a:rPr lang="ar-SA" dirty="0" smtClean="0"/>
              <a:t> </a:t>
            </a:r>
            <a:r>
              <a:rPr lang="ar-SA" dirty="0"/>
              <a:t>و السبب في ذلك أن </a:t>
            </a:r>
            <a:r>
              <a:rPr lang="ar-SA" dirty="0" smtClean="0"/>
              <a:t>اليود يكون معقد مع جزئ </a:t>
            </a:r>
            <a:r>
              <a:rPr lang="ar-SA" b="1" dirty="0" smtClean="0"/>
              <a:t>الاميلوز الحلزوني ( في النشا) ، </a:t>
            </a:r>
            <a:r>
              <a:rPr lang="ar-SA" dirty="0" smtClean="0"/>
              <a:t>هذا المعقد يمتص الضوء ويعكس لنا اللون الأزرق.</a:t>
            </a:r>
          </a:p>
          <a:p>
            <a:pPr algn="r">
              <a:lnSpc>
                <a:spcPct val="150000"/>
              </a:lnSpc>
            </a:pPr>
            <a:r>
              <a:rPr lang="ar-SA" dirty="0" smtClean="0"/>
              <a:t>- اللون </a:t>
            </a:r>
            <a:r>
              <a:rPr lang="ar-SA" dirty="0"/>
              <a:t>يزول بالتدفئة ويعود بالتبريد مرة </a:t>
            </a:r>
            <a:r>
              <a:rPr lang="ar-SA" dirty="0" smtClean="0"/>
              <a:t>أخرى</a:t>
            </a:r>
          </a:p>
          <a:p>
            <a:pPr algn="r">
              <a:lnSpc>
                <a:spcPct val="150000"/>
              </a:lnSpc>
            </a:pPr>
            <a:r>
              <a:rPr lang="ar-SA" dirty="0"/>
              <a:t> </a:t>
            </a:r>
            <a:r>
              <a:rPr lang="ar-SA" dirty="0" smtClean="0"/>
              <a:t>- </a:t>
            </a:r>
            <a:r>
              <a:rPr lang="ar-SA" b="1" u="sng" dirty="0" smtClean="0"/>
              <a:t>لا </a:t>
            </a:r>
            <a:r>
              <a:rPr lang="ar-SA" b="1" u="sng" dirty="0"/>
              <a:t>تعطي السكريات </a:t>
            </a:r>
            <a:r>
              <a:rPr lang="ar-SA" b="1" u="sng" dirty="0" smtClean="0"/>
              <a:t>الأحادية </a:t>
            </a:r>
            <a:r>
              <a:rPr lang="ar-SA" b="1" u="sng" dirty="0"/>
              <a:t>أو </a:t>
            </a:r>
            <a:r>
              <a:rPr lang="ar-SA" b="1" u="sng" dirty="0" smtClean="0"/>
              <a:t>الثنائية نتائج إيجابية</a:t>
            </a:r>
            <a:r>
              <a:rPr lang="ar-SA" b="1" u="sng" dirty="0"/>
              <a:t> </a:t>
            </a:r>
            <a:r>
              <a:rPr lang="ar-SA" b="1" u="sng" dirty="0" smtClean="0"/>
              <a:t>مع </a:t>
            </a:r>
            <a:r>
              <a:rPr lang="ar-SA" b="1" u="sng" dirty="0"/>
              <a:t>هذا </a:t>
            </a:r>
            <a:r>
              <a:rPr lang="ar-SA" b="1" u="sng" dirty="0" err="1" smtClean="0"/>
              <a:t>الإختبار</a:t>
            </a:r>
            <a:r>
              <a:rPr lang="ar-SA" b="1" u="sng" dirty="0" smtClean="0"/>
              <a:t> (لماذا؟)</a:t>
            </a:r>
            <a:r>
              <a:rPr lang="ar-SA" sz="2000" dirty="0" smtClean="0"/>
              <a:t>.</a:t>
            </a:r>
            <a:endParaRPr lang="ar-SA" sz="2000" dirty="0"/>
          </a:p>
        </p:txBody>
      </p:sp>
      <p:sp>
        <p:nvSpPr>
          <p:cNvPr id="4" name="مستطيل 3"/>
          <p:cNvSpPr/>
          <p:nvPr/>
        </p:nvSpPr>
        <p:spPr>
          <a:xfrm>
            <a:off x="228600" y="5906869"/>
            <a:ext cx="868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dirty="0" smtClean="0"/>
              <a:t>ملاحظة : </a:t>
            </a:r>
            <a:r>
              <a:rPr lang="ar-SA" b="1" dirty="0" err="1" smtClean="0"/>
              <a:t>الأميلوبكتين</a:t>
            </a:r>
            <a:r>
              <a:rPr lang="ar-SA" dirty="0" smtClean="0"/>
              <a:t> </a:t>
            </a:r>
            <a:r>
              <a:rPr lang="ar-SA" dirty="0"/>
              <a:t>يكون لونا </a:t>
            </a:r>
            <a:r>
              <a:rPr lang="ar-SA" b="1" dirty="0">
                <a:solidFill>
                  <a:srgbClr val="7030A0"/>
                </a:solidFill>
              </a:rPr>
              <a:t>بنفسجي</a:t>
            </a:r>
            <a:r>
              <a:rPr lang="ar-SA" dirty="0"/>
              <a:t> مع اليود </a:t>
            </a:r>
            <a:r>
              <a:rPr lang="ar-SA" dirty="0" smtClean="0"/>
              <a:t>، ويعطي </a:t>
            </a:r>
            <a:r>
              <a:rPr lang="ar-SA" b="1" dirty="0"/>
              <a:t>الجليكوجين</a:t>
            </a:r>
            <a:r>
              <a:rPr lang="ar-SA" dirty="0"/>
              <a:t> لون</a:t>
            </a:r>
            <a:r>
              <a:rPr lang="ar-SA" b="1" dirty="0">
                <a:solidFill>
                  <a:schemeClr val="bg2">
                    <a:lumMod val="25000"/>
                  </a:schemeClr>
                </a:solidFill>
              </a:rPr>
              <a:t> بنيا </a:t>
            </a:r>
            <a:r>
              <a:rPr lang="ar-SA" dirty="0"/>
              <a:t>مع اليود ويعطي </a:t>
            </a:r>
            <a:r>
              <a:rPr lang="ar-SA" b="1" dirty="0" err="1"/>
              <a:t>الديكسترين</a:t>
            </a:r>
            <a:r>
              <a:rPr lang="ar-SA" dirty="0"/>
              <a:t> مع اليود ألوانا تتدرج تبعا لعدد وحدات الجلوكوز </a:t>
            </a:r>
            <a:r>
              <a:rPr lang="ar-SA" dirty="0" err="1"/>
              <a:t>بجزئ</a:t>
            </a:r>
            <a:r>
              <a:rPr lang="ar-SA" dirty="0"/>
              <a:t> </a:t>
            </a:r>
            <a:r>
              <a:rPr lang="ar-SA" dirty="0" err="1" smtClean="0"/>
              <a:t>الدكسترين</a:t>
            </a:r>
            <a:r>
              <a:rPr lang="ar-SA" dirty="0" smtClean="0"/>
              <a:t>.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xmlns="" val="149610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0600" y="762000"/>
            <a:ext cx="3886200" cy="3179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 descr="http://4.bp.blogspot.com/-4jAcRLRT11I/T6HGuBUfhJI/AAAAAAAADCE/8sQT-WwhVXA/s1600/220px-IodineStarch_en.svg.pn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7394"/>
          <a:stretch/>
        </p:blipFill>
        <p:spPr bwMode="auto">
          <a:xfrm>
            <a:off x="1219200" y="762000"/>
            <a:ext cx="1589809" cy="4291084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771344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أساسية">
  <a:themeElements>
    <a:clrScheme name="مخصص 7">
      <a:dk1>
        <a:srgbClr val="000000"/>
      </a:dk1>
      <a:lt1>
        <a:srgbClr val="FFFFFF"/>
      </a:lt1>
      <a:dk2>
        <a:srgbClr val="00B050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أساسية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أساسية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1919</TotalTime>
  <Words>547</Words>
  <Application>Microsoft Office PowerPoint</Application>
  <PresentationFormat>On-screen Show (4:3)</PresentationFormat>
  <Paragraphs>64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أساسية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nourah~</dc:creator>
  <cp:lastModifiedBy>aalbity</cp:lastModifiedBy>
  <cp:revision>64</cp:revision>
  <dcterms:created xsi:type="dcterms:W3CDTF">2006-08-16T00:00:00Z</dcterms:created>
  <dcterms:modified xsi:type="dcterms:W3CDTF">2016-03-08T09:05:52Z</dcterms:modified>
</cp:coreProperties>
</file>