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7DD6A-7666-4F9A-85A7-0ACF1396D4D0}" type="doc">
      <dgm:prSet loTypeId="urn:microsoft.com/office/officeart/2005/8/layout/orgChart1" loCatId="hierarchy" qsTypeId="urn:microsoft.com/office/officeart/2005/8/quickstyle/simple1" qsCatId="simple" csTypeId="urn:microsoft.com/office/officeart/2005/8/colors/accent1_2" csCatId="accent1" phldr="1"/>
      <dgm:spPr/>
    </dgm:pt>
    <dgm:pt modelId="{182D2F75-758C-4FC2-9A01-F1AC61CB98D2}">
      <dgm:prSet custT="1"/>
      <dgm:spPr>
        <a:solidFill>
          <a:srgbClr val="00206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bg1"/>
              </a:solidFill>
              <a:effectLst/>
              <a:latin typeface="Tahoma" panose="020B0604030504040204" pitchFamily="34" charset="0"/>
              <a:cs typeface="+mj-cs"/>
            </a:rPr>
            <a:t>الأنسجة المستديمة ثلاثة أنواع</a:t>
          </a:r>
          <a:endParaRPr kumimoji="0" lang="en-US" altLang="en-US" sz="2400" b="1" i="0" u="none" strike="noStrike" cap="none" normalizeH="0" baseline="0" dirty="0" smtClean="0">
            <a:ln>
              <a:noFill/>
            </a:ln>
            <a:solidFill>
              <a:schemeClr val="bg1"/>
            </a:solidFill>
            <a:effectLst/>
            <a:latin typeface="Tahoma" panose="020B0604030504040204" pitchFamily="34" charset="0"/>
            <a:cs typeface="+mj-cs"/>
          </a:endParaRPr>
        </a:p>
      </dgm:t>
    </dgm:pt>
    <dgm:pt modelId="{423EE49E-A007-4F13-8007-A5C9C2528678}" type="parTrans" cxnId="{7C76DC4C-95CD-4228-9737-CD44892A484C}">
      <dgm:prSet/>
      <dgm:spPr/>
      <dgm:t>
        <a:bodyPr/>
        <a:lstStyle/>
        <a:p>
          <a:endParaRPr lang="en-US"/>
        </a:p>
      </dgm:t>
    </dgm:pt>
    <dgm:pt modelId="{F1B2C566-4F60-4403-A2FA-B8B2F8AD3BBF}" type="sibTrans" cxnId="{7C76DC4C-95CD-4228-9737-CD44892A484C}">
      <dgm:prSet/>
      <dgm:spPr/>
      <dgm:t>
        <a:bodyPr/>
        <a:lstStyle/>
        <a:p>
          <a:endParaRPr lang="en-US"/>
        </a:p>
      </dgm:t>
    </dgm:pt>
    <dgm:pt modelId="{06FDB044-4B0C-4804-81BD-84DFB906F9B6}">
      <dgm:prSet custT="1"/>
      <dgm:spPr>
        <a:solidFill>
          <a:srgbClr val="00206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نسيج وعائي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(الخشب واللحاء)</a:t>
          </a:r>
          <a:endParaRPr kumimoji="0" lang="en-US" altLang="en-US" sz="2000" b="1" i="0" u="none" strike="noStrike" cap="none" normalizeH="0" baseline="0" dirty="0" smtClean="0">
            <a:ln>
              <a:noFill/>
            </a:ln>
            <a:solidFill>
              <a:schemeClr val="bg1"/>
            </a:solidFill>
            <a:effectLst/>
            <a:latin typeface="Tahoma" panose="020B0604030504040204" pitchFamily="34" charset="0"/>
            <a:cs typeface="+mj-cs"/>
          </a:endParaRPr>
        </a:p>
      </dgm:t>
    </dgm:pt>
    <dgm:pt modelId="{DD37005A-C86F-4CC7-8933-D3E1E67EEB28}" type="parTrans" cxnId="{B709A7C3-3098-4F47-824A-2E2796846C35}">
      <dgm:prSet/>
      <dgm:spPr>
        <a:ln>
          <a:solidFill>
            <a:srgbClr val="002060"/>
          </a:solidFill>
        </a:ln>
      </dgm:spPr>
      <dgm:t>
        <a:bodyPr/>
        <a:lstStyle/>
        <a:p>
          <a:endParaRPr lang="en-US"/>
        </a:p>
      </dgm:t>
    </dgm:pt>
    <dgm:pt modelId="{427D579C-FA9E-44CC-BDFE-E4D527CDE407}" type="sibTrans" cxnId="{B709A7C3-3098-4F47-824A-2E2796846C35}">
      <dgm:prSet/>
      <dgm:spPr/>
      <dgm:t>
        <a:bodyPr/>
        <a:lstStyle/>
        <a:p>
          <a:endParaRPr lang="en-US"/>
        </a:p>
      </dgm:t>
    </dgm:pt>
    <dgm:pt modelId="{648ED74F-D9E5-44B8-8E4A-D9BE45E1B7DB}">
      <dgm:prSet custT="1"/>
      <dgm:spPr>
        <a:solidFill>
          <a:srgbClr val="00206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نسيج اساسي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(برنشيمي + كولنشيمي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سكلرنشيمي)</a:t>
          </a:r>
          <a:endParaRPr kumimoji="0" lang="en-US" altLang="en-US" sz="2000" b="1" i="0" u="none" strike="noStrike" cap="none" normalizeH="0" baseline="0" dirty="0" smtClean="0">
            <a:ln>
              <a:noFill/>
            </a:ln>
            <a:solidFill>
              <a:schemeClr val="bg1"/>
            </a:solidFill>
            <a:effectLst/>
            <a:latin typeface="Tahoma" panose="020B0604030504040204" pitchFamily="34" charset="0"/>
            <a:cs typeface="+mj-cs"/>
          </a:endParaRPr>
        </a:p>
      </dgm:t>
    </dgm:pt>
    <dgm:pt modelId="{71D35BEC-C9B3-4747-8D4C-9E11356D5D81}" type="parTrans" cxnId="{09EC8BE8-64E7-4346-9393-6E56EDD4C9EA}">
      <dgm:prSet/>
      <dgm:spPr/>
      <dgm:t>
        <a:bodyPr/>
        <a:lstStyle/>
        <a:p>
          <a:endParaRPr lang="en-US"/>
        </a:p>
      </dgm:t>
    </dgm:pt>
    <dgm:pt modelId="{31476642-AB46-413B-890F-009874D94C13}" type="sibTrans" cxnId="{09EC8BE8-64E7-4346-9393-6E56EDD4C9EA}">
      <dgm:prSet/>
      <dgm:spPr/>
      <dgm:t>
        <a:bodyPr/>
        <a:lstStyle/>
        <a:p>
          <a:endParaRPr lang="en-US"/>
        </a:p>
      </dgm:t>
    </dgm:pt>
    <dgm:pt modelId="{BA17EF67-E847-4FE1-91A9-CC2D26B96D38}">
      <dgm:prSet custT="1"/>
      <dgm:spPr>
        <a:solidFill>
          <a:srgbClr val="00206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نسيج وقائي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dirty="0" smtClean="0">
              <a:ln>
                <a:noFill/>
              </a:ln>
              <a:solidFill>
                <a:schemeClr val="bg1"/>
              </a:solidFill>
              <a:effectLst/>
              <a:latin typeface="Tahoma" panose="020B0604030504040204" pitchFamily="34" charset="0"/>
              <a:cs typeface="+mj-cs"/>
            </a:rPr>
            <a:t>(بشره  ، بريديرم)</a:t>
          </a:r>
          <a:endParaRPr kumimoji="0" lang="en-US" altLang="en-US" sz="2000" b="1" i="0" u="none" strike="noStrike" cap="none" normalizeH="0" baseline="0" dirty="0" smtClean="0">
            <a:ln>
              <a:noFill/>
            </a:ln>
            <a:solidFill>
              <a:schemeClr val="bg1"/>
            </a:solidFill>
            <a:effectLst/>
            <a:latin typeface="Tahoma" panose="020B0604030504040204" pitchFamily="34" charset="0"/>
            <a:cs typeface="+mj-cs"/>
          </a:endParaRPr>
        </a:p>
      </dgm:t>
    </dgm:pt>
    <dgm:pt modelId="{007F8D64-5B2A-41D3-8A81-0DEF920C1F4A}" type="parTrans" cxnId="{D7CE00AB-62C1-4EAF-8974-091614C03F2C}">
      <dgm:prSet/>
      <dgm:spPr>
        <a:ln>
          <a:solidFill>
            <a:srgbClr val="002060"/>
          </a:solidFill>
        </a:ln>
      </dgm:spPr>
      <dgm:t>
        <a:bodyPr/>
        <a:lstStyle/>
        <a:p>
          <a:endParaRPr lang="en-US"/>
        </a:p>
      </dgm:t>
    </dgm:pt>
    <dgm:pt modelId="{B1C90840-56BF-4B09-A31C-2F37192131C1}" type="sibTrans" cxnId="{D7CE00AB-62C1-4EAF-8974-091614C03F2C}">
      <dgm:prSet/>
      <dgm:spPr/>
      <dgm:t>
        <a:bodyPr/>
        <a:lstStyle/>
        <a:p>
          <a:endParaRPr lang="en-US"/>
        </a:p>
      </dgm:t>
    </dgm:pt>
    <dgm:pt modelId="{52F53F7C-B1FA-4BA1-9B6E-9556A2FB95F7}" type="pres">
      <dgm:prSet presAssocID="{62A7DD6A-7666-4F9A-85A7-0ACF1396D4D0}" presName="hierChild1" presStyleCnt="0">
        <dgm:presLayoutVars>
          <dgm:orgChart val="1"/>
          <dgm:chPref val="1"/>
          <dgm:dir/>
          <dgm:animOne val="branch"/>
          <dgm:animLvl val="lvl"/>
          <dgm:resizeHandles/>
        </dgm:presLayoutVars>
      </dgm:prSet>
      <dgm:spPr/>
    </dgm:pt>
    <dgm:pt modelId="{CBE6A488-F7E1-4917-B259-68796E0D1B39}" type="pres">
      <dgm:prSet presAssocID="{182D2F75-758C-4FC2-9A01-F1AC61CB98D2}" presName="hierRoot1" presStyleCnt="0">
        <dgm:presLayoutVars>
          <dgm:hierBranch/>
        </dgm:presLayoutVars>
      </dgm:prSet>
      <dgm:spPr/>
    </dgm:pt>
    <dgm:pt modelId="{EE0A721E-1A1C-4488-B022-6C350946447C}" type="pres">
      <dgm:prSet presAssocID="{182D2F75-758C-4FC2-9A01-F1AC61CB98D2}" presName="rootComposite1" presStyleCnt="0"/>
      <dgm:spPr/>
    </dgm:pt>
    <dgm:pt modelId="{E37E53D7-32EA-4B2B-A8A0-12A6C39EB7E4}" type="pres">
      <dgm:prSet presAssocID="{182D2F75-758C-4FC2-9A01-F1AC61CB98D2}" presName="rootText1" presStyleLbl="node0" presStyleIdx="0" presStyleCnt="1" custScaleX="185942">
        <dgm:presLayoutVars>
          <dgm:chPref val="3"/>
        </dgm:presLayoutVars>
      </dgm:prSet>
      <dgm:spPr/>
      <dgm:t>
        <a:bodyPr/>
        <a:lstStyle/>
        <a:p>
          <a:endParaRPr lang="en-US"/>
        </a:p>
      </dgm:t>
    </dgm:pt>
    <dgm:pt modelId="{59FB4FF0-418D-4EF6-AEAB-FA2063540FD7}" type="pres">
      <dgm:prSet presAssocID="{182D2F75-758C-4FC2-9A01-F1AC61CB98D2}" presName="rootConnector1" presStyleLbl="node1" presStyleIdx="0" presStyleCnt="0"/>
      <dgm:spPr/>
      <dgm:t>
        <a:bodyPr/>
        <a:lstStyle/>
        <a:p>
          <a:endParaRPr lang="en-US"/>
        </a:p>
      </dgm:t>
    </dgm:pt>
    <dgm:pt modelId="{81E8D010-3AD6-47D2-A43C-5C39610BC488}" type="pres">
      <dgm:prSet presAssocID="{182D2F75-758C-4FC2-9A01-F1AC61CB98D2}" presName="hierChild2" presStyleCnt="0"/>
      <dgm:spPr/>
    </dgm:pt>
    <dgm:pt modelId="{8704B8A8-6EE4-414B-9B23-E5D86EF9280C}" type="pres">
      <dgm:prSet presAssocID="{DD37005A-C86F-4CC7-8933-D3E1E67EEB28}" presName="Name35" presStyleLbl="parChTrans1D2" presStyleIdx="0" presStyleCnt="3"/>
      <dgm:spPr/>
      <dgm:t>
        <a:bodyPr/>
        <a:lstStyle/>
        <a:p>
          <a:endParaRPr lang="en-US"/>
        </a:p>
      </dgm:t>
    </dgm:pt>
    <dgm:pt modelId="{D1AE0C2D-3D92-41AB-9554-C3CEF938DD1F}" type="pres">
      <dgm:prSet presAssocID="{06FDB044-4B0C-4804-81BD-84DFB906F9B6}" presName="hierRoot2" presStyleCnt="0">
        <dgm:presLayoutVars>
          <dgm:hierBranch/>
        </dgm:presLayoutVars>
      </dgm:prSet>
      <dgm:spPr/>
    </dgm:pt>
    <dgm:pt modelId="{A8A445BD-7DAF-469B-B455-CA5A02670DBC}" type="pres">
      <dgm:prSet presAssocID="{06FDB044-4B0C-4804-81BD-84DFB906F9B6}" presName="rootComposite" presStyleCnt="0"/>
      <dgm:spPr/>
    </dgm:pt>
    <dgm:pt modelId="{BCAE4210-3C2D-475A-B112-E18F168E85F4}" type="pres">
      <dgm:prSet presAssocID="{06FDB044-4B0C-4804-81BD-84DFB906F9B6}" presName="rootText" presStyleLbl="node2" presStyleIdx="0" presStyleCnt="3" custScaleX="109566" custScaleY="110435">
        <dgm:presLayoutVars>
          <dgm:chPref val="3"/>
        </dgm:presLayoutVars>
      </dgm:prSet>
      <dgm:spPr/>
      <dgm:t>
        <a:bodyPr/>
        <a:lstStyle/>
        <a:p>
          <a:endParaRPr lang="en-US"/>
        </a:p>
      </dgm:t>
    </dgm:pt>
    <dgm:pt modelId="{EBC61482-D52E-403B-B167-18D207B64414}" type="pres">
      <dgm:prSet presAssocID="{06FDB044-4B0C-4804-81BD-84DFB906F9B6}" presName="rootConnector" presStyleLbl="node2" presStyleIdx="0" presStyleCnt="3"/>
      <dgm:spPr/>
      <dgm:t>
        <a:bodyPr/>
        <a:lstStyle/>
        <a:p>
          <a:endParaRPr lang="en-US"/>
        </a:p>
      </dgm:t>
    </dgm:pt>
    <dgm:pt modelId="{F6AE7794-0677-4A4F-8CC3-1BFE57F5D136}" type="pres">
      <dgm:prSet presAssocID="{06FDB044-4B0C-4804-81BD-84DFB906F9B6}" presName="hierChild4" presStyleCnt="0"/>
      <dgm:spPr/>
    </dgm:pt>
    <dgm:pt modelId="{402D5AE1-46AD-4F9C-82C2-C1C0143C7D05}" type="pres">
      <dgm:prSet presAssocID="{06FDB044-4B0C-4804-81BD-84DFB906F9B6}" presName="hierChild5" presStyleCnt="0"/>
      <dgm:spPr/>
    </dgm:pt>
    <dgm:pt modelId="{843B0440-5A07-4F81-A32F-EEC8838459C1}" type="pres">
      <dgm:prSet presAssocID="{71D35BEC-C9B3-4747-8D4C-9E11356D5D81}" presName="Name35" presStyleLbl="parChTrans1D2" presStyleIdx="1" presStyleCnt="3"/>
      <dgm:spPr/>
      <dgm:t>
        <a:bodyPr/>
        <a:lstStyle/>
        <a:p>
          <a:endParaRPr lang="en-US"/>
        </a:p>
      </dgm:t>
    </dgm:pt>
    <dgm:pt modelId="{567DFAB5-42B9-47DE-839B-E5E773571737}" type="pres">
      <dgm:prSet presAssocID="{648ED74F-D9E5-44B8-8E4A-D9BE45E1B7DB}" presName="hierRoot2" presStyleCnt="0">
        <dgm:presLayoutVars>
          <dgm:hierBranch/>
        </dgm:presLayoutVars>
      </dgm:prSet>
      <dgm:spPr/>
    </dgm:pt>
    <dgm:pt modelId="{568AA424-0687-4EF0-AEBF-CD5B0AC56BF2}" type="pres">
      <dgm:prSet presAssocID="{648ED74F-D9E5-44B8-8E4A-D9BE45E1B7DB}" presName="rootComposite" presStyleCnt="0"/>
      <dgm:spPr/>
    </dgm:pt>
    <dgm:pt modelId="{333FB327-7AF0-4DCA-964E-B585E098C396}" type="pres">
      <dgm:prSet presAssocID="{648ED74F-D9E5-44B8-8E4A-D9BE45E1B7DB}" presName="rootText" presStyleLbl="node2" presStyleIdx="1" presStyleCnt="3" custScaleX="156215" custScaleY="110478">
        <dgm:presLayoutVars>
          <dgm:chPref val="3"/>
        </dgm:presLayoutVars>
      </dgm:prSet>
      <dgm:spPr/>
      <dgm:t>
        <a:bodyPr/>
        <a:lstStyle/>
        <a:p>
          <a:endParaRPr lang="en-US"/>
        </a:p>
      </dgm:t>
    </dgm:pt>
    <dgm:pt modelId="{F14BF95A-5B15-4D3F-86E0-AAB522D8DEEF}" type="pres">
      <dgm:prSet presAssocID="{648ED74F-D9E5-44B8-8E4A-D9BE45E1B7DB}" presName="rootConnector" presStyleLbl="node2" presStyleIdx="1" presStyleCnt="3"/>
      <dgm:spPr/>
      <dgm:t>
        <a:bodyPr/>
        <a:lstStyle/>
        <a:p>
          <a:endParaRPr lang="en-US"/>
        </a:p>
      </dgm:t>
    </dgm:pt>
    <dgm:pt modelId="{7D4999B3-BBD0-4725-90B1-CC7605A61978}" type="pres">
      <dgm:prSet presAssocID="{648ED74F-D9E5-44B8-8E4A-D9BE45E1B7DB}" presName="hierChild4" presStyleCnt="0"/>
      <dgm:spPr/>
    </dgm:pt>
    <dgm:pt modelId="{C5FB166D-3267-414F-BBF5-18B12AC850CC}" type="pres">
      <dgm:prSet presAssocID="{648ED74F-D9E5-44B8-8E4A-D9BE45E1B7DB}" presName="hierChild5" presStyleCnt="0"/>
      <dgm:spPr/>
    </dgm:pt>
    <dgm:pt modelId="{C739A35C-2BA9-4767-B77B-A030B61E0EA4}" type="pres">
      <dgm:prSet presAssocID="{007F8D64-5B2A-41D3-8A81-0DEF920C1F4A}" presName="Name35" presStyleLbl="parChTrans1D2" presStyleIdx="2" presStyleCnt="3"/>
      <dgm:spPr/>
      <dgm:t>
        <a:bodyPr/>
        <a:lstStyle/>
        <a:p>
          <a:endParaRPr lang="en-US"/>
        </a:p>
      </dgm:t>
    </dgm:pt>
    <dgm:pt modelId="{218755C3-E6C9-4461-A5A5-49FD2A5774D5}" type="pres">
      <dgm:prSet presAssocID="{BA17EF67-E847-4FE1-91A9-CC2D26B96D38}" presName="hierRoot2" presStyleCnt="0">
        <dgm:presLayoutVars>
          <dgm:hierBranch/>
        </dgm:presLayoutVars>
      </dgm:prSet>
      <dgm:spPr/>
    </dgm:pt>
    <dgm:pt modelId="{A60BB369-2BC2-49DB-AAF8-083E57DBC0F9}" type="pres">
      <dgm:prSet presAssocID="{BA17EF67-E847-4FE1-91A9-CC2D26B96D38}" presName="rootComposite" presStyleCnt="0"/>
      <dgm:spPr/>
    </dgm:pt>
    <dgm:pt modelId="{F269921D-443D-4C67-8C99-6227534C4084}" type="pres">
      <dgm:prSet presAssocID="{BA17EF67-E847-4FE1-91A9-CC2D26B96D38}" presName="rootText" presStyleLbl="node2" presStyleIdx="2" presStyleCnt="3" custScaleX="108806" custScaleY="108360" custLinFactNeighborX="-4572" custLinFactNeighborY="762">
        <dgm:presLayoutVars>
          <dgm:chPref val="3"/>
        </dgm:presLayoutVars>
      </dgm:prSet>
      <dgm:spPr/>
      <dgm:t>
        <a:bodyPr/>
        <a:lstStyle/>
        <a:p>
          <a:endParaRPr lang="en-US"/>
        </a:p>
      </dgm:t>
    </dgm:pt>
    <dgm:pt modelId="{28181B4A-BDA0-4EB1-8922-1F4BA3C80A99}" type="pres">
      <dgm:prSet presAssocID="{BA17EF67-E847-4FE1-91A9-CC2D26B96D38}" presName="rootConnector" presStyleLbl="node2" presStyleIdx="2" presStyleCnt="3"/>
      <dgm:spPr/>
      <dgm:t>
        <a:bodyPr/>
        <a:lstStyle/>
        <a:p>
          <a:endParaRPr lang="en-US"/>
        </a:p>
      </dgm:t>
    </dgm:pt>
    <dgm:pt modelId="{67910697-8706-48A2-B909-BAE82E253184}" type="pres">
      <dgm:prSet presAssocID="{BA17EF67-E847-4FE1-91A9-CC2D26B96D38}" presName="hierChild4" presStyleCnt="0"/>
      <dgm:spPr/>
    </dgm:pt>
    <dgm:pt modelId="{9369737D-236F-4EC2-94C6-FC93C8A44666}" type="pres">
      <dgm:prSet presAssocID="{BA17EF67-E847-4FE1-91A9-CC2D26B96D38}" presName="hierChild5" presStyleCnt="0"/>
      <dgm:spPr/>
    </dgm:pt>
    <dgm:pt modelId="{E23ED39A-5F80-45B1-8371-0215B48BB81E}" type="pres">
      <dgm:prSet presAssocID="{182D2F75-758C-4FC2-9A01-F1AC61CB98D2}" presName="hierChild3" presStyleCnt="0"/>
      <dgm:spPr/>
    </dgm:pt>
  </dgm:ptLst>
  <dgm:cxnLst>
    <dgm:cxn modelId="{B1D0B150-EB91-4C3C-8711-7EF2BA9EE3B2}" type="presOf" srcId="{182D2F75-758C-4FC2-9A01-F1AC61CB98D2}" destId="{59FB4FF0-418D-4EF6-AEAB-FA2063540FD7}" srcOrd="1" destOrd="0" presId="urn:microsoft.com/office/officeart/2005/8/layout/orgChart1"/>
    <dgm:cxn modelId="{D7CE00AB-62C1-4EAF-8974-091614C03F2C}" srcId="{182D2F75-758C-4FC2-9A01-F1AC61CB98D2}" destId="{BA17EF67-E847-4FE1-91A9-CC2D26B96D38}" srcOrd="2" destOrd="0" parTransId="{007F8D64-5B2A-41D3-8A81-0DEF920C1F4A}" sibTransId="{B1C90840-56BF-4B09-A31C-2F37192131C1}"/>
    <dgm:cxn modelId="{A10126CF-74C0-4DAA-9BF9-9CC9EB576ABC}" type="presOf" srcId="{007F8D64-5B2A-41D3-8A81-0DEF920C1F4A}" destId="{C739A35C-2BA9-4767-B77B-A030B61E0EA4}" srcOrd="0" destOrd="0" presId="urn:microsoft.com/office/officeart/2005/8/layout/orgChart1"/>
    <dgm:cxn modelId="{09EC8BE8-64E7-4346-9393-6E56EDD4C9EA}" srcId="{182D2F75-758C-4FC2-9A01-F1AC61CB98D2}" destId="{648ED74F-D9E5-44B8-8E4A-D9BE45E1B7DB}" srcOrd="1" destOrd="0" parTransId="{71D35BEC-C9B3-4747-8D4C-9E11356D5D81}" sibTransId="{31476642-AB46-413B-890F-009874D94C13}"/>
    <dgm:cxn modelId="{CD565EA5-CDD1-41B5-BA9E-095355E76682}" type="presOf" srcId="{62A7DD6A-7666-4F9A-85A7-0ACF1396D4D0}" destId="{52F53F7C-B1FA-4BA1-9B6E-9556A2FB95F7}" srcOrd="0" destOrd="0" presId="urn:microsoft.com/office/officeart/2005/8/layout/orgChart1"/>
    <dgm:cxn modelId="{06ECA763-CFF3-4485-B3EC-7233B58614A4}" type="presOf" srcId="{DD37005A-C86F-4CC7-8933-D3E1E67EEB28}" destId="{8704B8A8-6EE4-414B-9B23-E5D86EF9280C}" srcOrd="0" destOrd="0" presId="urn:microsoft.com/office/officeart/2005/8/layout/orgChart1"/>
    <dgm:cxn modelId="{D00AB396-C5FD-4134-A55C-84AB0B7F5C30}" type="presOf" srcId="{06FDB044-4B0C-4804-81BD-84DFB906F9B6}" destId="{BCAE4210-3C2D-475A-B112-E18F168E85F4}" srcOrd="0" destOrd="0" presId="urn:microsoft.com/office/officeart/2005/8/layout/orgChart1"/>
    <dgm:cxn modelId="{8BBA1B5F-46B4-4DF4-81FC-8648E36C8650}" type="presOf" srcId="{BA17EF67-E847-4FE1-91A9-CC2D26B96D38}" destId="{28181B4A-BDA0-4EB1-8922-1F4BA3C80A99}" srcOrd="1" destOrd="0" presId="urn:microsoft.com/office/officeart/2005/8/layout/orgChart1"/>
    <dgm:cxn modelId="{9D01260E-5C15-4DEF-805D-4B4F1B2FBE26}" type="presOf" srcId="{71D35BEC-C9B3-4747-8D4C-9E11356D5D81}" destId="{843B0440-5A07-4F81-A32F-EEC8838459C1}" srcOrd="0" destOrd="0" presId="urn:microsoft.com/office/officeart/2005/8/layout/orgChart1"/>
    <dgm:cxn modelId="{7C76DC4C-95CD-4228-9737-CD44892A484C}" srcId="{62A7DD6A-7666-4F9A-85A7-0ACF1396D4D0}" destId="{182D2F75-758C-4FC2-9A01-F1AC61CB98D2}" srcOrd="0" destOrd="0" parTransId="{423EE49E-A007-4F13-8007-A5C9C2528678}" sibTransId="{F1B2C566-4F60-4403-A2FA-B8B2F8AD3BBF}"/>
    <dgm:cxn modelId="{25039FEE-707E-4D67-B937-5E02CE247CD6}" type="presOf" srcId="{BA17EF67-E847-4FE1-91A9-CC2D26B96D38}" destId="{F269921D-443D-4C67-8C99-6227534C4084}" srcOrd="0" destOrd="0" presId="urn:microsoft.com/office/officeart/2005/8/layout/orgChart1"/>
    <dgm:cxn modelId="{B709A7C3-3098-4F47-824A-2E2796846C35}" srcId="{182D2F75-758C-4FC2-9A01-F1AC61CB98D2}" destId="{06FDB044-4B0C-4804-81BD-84DFB906F9B6}" srcOrd="0" destOrd="0" parTransId="{DD37005A-C86F-4CC7-8933-D3E1E67EEB28}" sibTransId="{427D579C-FA9E-44CC-BDFE-E4D527CDE407}"/>
    <dgm:cxn modelId="{478389AB-61AB-436B-97E6-6B5F1E397AFA}" type="presOf" srcId="{648ED74F-D9E5-44B8-8E4A-D9BE45E1B7DB}" destId="{F14BF95A-5B15-4D3F-86E0-AAB522D8DEEF}" srcOrd="1" destOrd="0" presId="urn:microsoft.com/office/officeart/2005/8/layout/orgChart1"/>
    <dgm:cxn modelId="{6C795A4F-36A7-4858-AB67-3F3C37F095B9}" type="presOf" srcId="{648ED74F-D9E5-44B8-8E4A-D9BE45E1B7DB}" destId="{333FB327-7AF0-4DCA-964E-B585E098C396}" srcOrd="0" destOrd="0" presId="urn:microsoft.com/office/officeart/2005/8/layout/orgChart1"/>
    <dgm:cxn modelId="{AD0B3DD1-C471-4DB0-AA48-D5A0F61AAE3D}" type="presOf" srcId="{182D2F75-758C-4FC2-9A01-F1AC61CB98D2}" destId="{E37E53D7-32EA-4B2B-A8A0-12A6C39EB7E4}" srcOrd="0" destOrd="0" presId="urn:microsoft.com/office/officeart/2005/8/layout/orgChart1"/>
    <dgm:cxn modelId="{11F7C45E-FE6E-4A29-A377-06C99A43F503}" type="presOf" srcId="{06FDB044-4B0C-4804-81BD-84DFB906F9B6}" destId="{EBC61482-D52E-403B-B167-18D207B64414}" srcOrd="1" destOrd="0" presId="urn:microsoft.com/office/officeart/2005/8/layout/orgChart1"/>
    <dgm:cxn modelId="{1749BA2D-B54A-4A30-AB14-58623B2D8979}" type="presParOf" srcId="{52F53F7C-B1FA-4BA1-9B6E-9556A2FB95F7}" destId="{CBE6A488-F7E1-4917-B259-68796E0D1B39}" srcOrd="0" destOrd="0" presId="urn:microsoft.com/office/officeart/2005/8/layout/orgChart1"/>
    <dgm:cxn modelId="{C4075A80-E1FC-4C34-B357-F08FCF40D754}" type="presParOf" srcId="{CBE6A488-F7E1-4917-B259-68796E0D1B39}" destId="{EE0A721E-1A1C-4488-B022-6C350946447C}" srcOrd="0" destOrd="0" presId="urn:microsoft.com/office/officeart/2005/8/layout/orgChart1"/>
    <dgm:cxn modelId="{EA9144F3-BBBC-407E-AA91-904A34AA1C96}" type="presParOf" srcId="{EE0A721E-1A1C-4488-B022-6C350946447C}" destId="{E37E53D7-32EA-4B2B-A8A0-12A6C39EB7E4}" srcOrd="0" destOrd="0" presId="urn:microsoft.com/office/officeart/2005/8/layout/orgChart1"/>
    <dgm:cxn modelId="{F71DBA3B-E3B9-4CD1-853E-A3954B4632C4}" type="presParOf" srcId="{EE0A721E-1A1C-4488-B022-6C350946447C}" destId="{59FB4FF0-418D-4EF6-AEAB-FA2063540FD7}" srcOrd="1" destOrd="0" presId="urn:microsoft.com/office/officeart/2005/8/layout/orgChart1"/>
    <dgm:cxn modelId="{7CC682A5-C6C7-40C8-A2C7-036FCF461829}" type="presParOf" srcId="{CBE6A488-F7E1-4917-B259-68796E0D1B39}" destId="{81E8D010-3AD6-47D2-A43C-5C39610BC488}" srcOrd="1" destOrd="0" presId="urn:microsoft.com/office/officeart/2005/8/layout/orgChart1"/>
    <dgm:cxn modelId="{407A90FD-BD68-41D8-BD4B-EEF7967BA766}" type="presParOf" srcId="{81E8D010-3AD6-47D2-A43C-5C39610BC488}" destId="{8704B8A8-6EE4-414B-9B23-E5D86EF9280C}" srcOrd="0" destOrd="0" presId="urn:microsoft.com/office/officeart/2005/8/layout/orgChart1"/>
    <dgm:cxn modelId="{FD60971A-AFC0-4771-A5C6-C3192704E837}" type="presParOf" srcId="{81E8D010-3AD6-47D2-A43C-5C39610BC488}" destId="{D1AE0C2D-3D92-41AB-9554-C3CEF938DD1F}" srcOrd="1" destOrd="0" presId="urn:microsoft.com/office/officeart/2005/8/layout/orgChart1"/>
    <dgm:cxn modelId="{E2C2385C-B201-44C6-B8BE-FB60F1D38766}" type="presParOf" srcId="{D1AE0C2D-3D92-41AB-9554-C3CEF938DD1F}" destId="{A8A445BD-7DAF-469B-B455-CA5A02670DBC}" srcOrd="0" destOrd="0" presId="urn:microsoft.com/office/officeart/2005/8/layout/orgChart1"/>
    <dgm:cxn modelId="{0BEC3F73-BEC3-4661-987D-5A4D32CAC6A5}" type="presParOf" srcId="{A8A445BD-7DAF-469B-B455-CA5A02670DBC}" destId="{BCAE4210-3C2D-475A-B112-E18F168E85F4}" srcOrd="0" destOrd="0" presId="urn:microsoft.com/office/officeart/2005/8/layout/orgChart1"/>
    <dgm:cxn modelId="{648E272D-CD87-420D-9426-00AA65720270}" type="presParOf" srcId="{A8A445BD-7DAF-469B-B455-CA5A02670DBC}" destId="{EBC61482-D52E-403B-B167-18D207B64414}" srcOrd="1" destOrd="0" presId="urn:microsoft.com/office/officeart/2005/8/layout/orgChart1"/>
    <dgm:cxn modelId="{84AAD5B5-A9E3-4700-91C7-FB8A8CEE9824}" type="presParOf" srcId="{D1AE0C2D-3D92-41AB-9554-C3CEF938DD1F}" destId="{F6AE7794-0677-4A4F-8CC3-1BFE57F5D136}" srcOrd="1" destOrd="0" presId="urn:microsoft.com/office/officeart/2005/8/layout/orgChart1"/>
    <dgm:cxn modelId="{8234686D-D506-4A61-A4B1-CF976A946431}" type="presParOf" srcId="{D1AE0C2D-3D92-41AB-9554-C3CEF938DD1F}" destId="{402D5AE1-46AD-4F9C-82C2-C1C0143C7D05}" srcOrd="2" destOrd="0" presId="urn:microsoft.com/office/officeart/2005/8/layout/orgChart1"/>
    <dgm:cxn modelId="{4DCACBE7-D51D-42C5-AE7F-45DB48BA4248}" type="presParOf" srcId="{81E8D010-3AD6-47D2-A43C-5C39610BC488}" destId="{843B0440-5A07-4F81-A32F-EEC8838459C1}" srcOrd="2" destOrd="0" presId="urn:microsoft.com/office/officeart/2005/8/layout/orgChart1"/>
    <dgm:cxn modelId="{6EB57B1A-9FEA-4AF1-B411-E9EB8BDF1EB8}" type="presParOf" srcId="{81E8D010-3AD6-47D2-A43C-5C39610BC488}" destId="{567DFAB5-42B9-47DE-839B-E5E773571737}" srcOrd="3" destOrd="0" presId="urn:microsoft.com/office/officeart/2005/8/layout/orgChart1"/>
    <dgm:cxn modelId="{D8DC7A89-D997-45B4-9114-2577A5844C0C}" type="presParOf" srcId="{567DFAB5-42B9-47DE-839B-E5E773571737}" destId="{568AA424-0687-4EF0-AEBF-CD5B0AC56BF2}" srcOrd="0" destOrd="0" presId="urn:microsoft.com/office/officeart/2005/8/layout/orgChart1"/>
    <dgm:cxn modelId="{A318BA44-0E9B-4DB5-B6A6-DC198DF31E54}" type="presParOf" srcId="{568AA424-0687-4EF0-AEBF-CD5B0AC56BF2}" destId="{333FB327-7AF0-4DCA-964E-B585E098C396}" srcOrd="0" destOrd="0" presId="urn:microsoft.com/office/officeart/2005/8/layout/orgChart1"/>
    <dgm:cxn modelId="{E3B5E065-94EC-4124-9D38-950376BFC4C4}" type="presParOf" srcId="{568AA424-0687-4EF0-AEBF-CD5B0AC56BF2}" destId="{F14BF95A-5B15-4D3F-86E0-AAB522D8DEEF}" srcOrd="1" destOrd="0" presId="urn:microsoft.com/office/officeart/2005/8/layout/orgChart1"/>
    <dgm:cxn modelId="{EAFFDB59-C950-422D-A24E-6BA689E70410}" type="presParOf" srcId="{567DFAB5-42B9-47DE-839B-E5E773571737}" destId="{7D4999B3-BBD0-4725-90B1-CC7605A61978}" srcOrd="1" destOrd="0" presId="urn:microsoft.com/office/officeart/2005/8/layout/orgChart1"/>
    <dgm:cxn modelId="{CCA383FF-58EE-4CE5-BA8D-183F75F7FD54}" type="presParOf" srcId="{567DFAB5-42B9-47DE-839B-E5E773571737}" destId="{C5FB166D-3267-414F-BBF5-18B12AC850CC}" srcOrd="2" destOrd="0" presId="urn:microsoft.com/office/officeart/2005/8/layout/orgChart1"/>
    <dgm:cxn modelId="{637AF9C8-9309-4F77-BDB4-C237AB046D26}" type="presParOf" srcId="{81E8D010-3AD6-47D2-A43C-5C39610BC488}" destId="{C739A35C-2BA9-4767-B77B-A030B61E0EA4}" srcOrd="4" destOrd="0" presId="urn:microsoft.com/office/officeart/2005/8/layout/orgChart1"/>
    <dgm:cxn modelId="{46B737DA-75E0-4E89-A762-924D76971F67}" type="presParOf" srcId="{81E8D010-3AD6-47D2-A43C-5C39610BC488}" destId="{218755C3-E6C9-4461-A5A5-49FD2A5774D5}" srcOrd="5" destOrd="0" presId="urn:microsoft.com/office/officeart/2005/8/layout/orgChart1"/>
    <dgm:cxn modelId="{E565761D-D0C9-4383-92B4-08D02F6DFA05}" type="presParOf" srcId="{218755C3-E6C9-4461-A5A5-49FD2A5774D5}" destId="{A60BB369-2BC2-49DB-AAF8-083E57DBC0F9}" srcOrd="0" destOrd="0" presId="urn:microsoft.com/office/officeart/2005/8/layout/orgChart1"/>
    <dgm:cxn modelId="{5F289505-63AD-405F-978A-2F4AB5DA1A2D}" type="presParOf" srcId="{A60BB369-2BC2-49DB-AAF8-083E57DBC0F9}" destId="{F269921D-443D-4C67-8C99-6227534C4084}" srcOrd="0" destOrd="0" presId="urn:microsoft.com/office/officeart/2005/8/layout/orgChart1"/>
    <dgm:cxn modelId="{822FEEAE-5AC3-477F-93E1-3B2DC3656A72}" type="presParOf" srcId="{A60BB369-2BC2-49DB-AAF8-083E57DBC0F9}" destId="{28181B4A-BDA0-4EB1-8922-1F4BA3C80A99}" srcOrd="1" destOrd="0" presId="urn:microsoft.com/office/officeart/2005/8/layout/orgChart1"/>
    <dgm:cxn modelId="{5B657172-1936-4506-AE51-4E1D66CF3A08}" type="presParOf" srcId="{218755C3-E6C9-4461-A5A5-49FD2A5774D5}" destId="{67910697-8706-48A2-B909-BAE82E253184}" srcOrd="1" destOrd="0" presId="urn:microsoft.com/office/officeart/2005/8/layout/orgChart1"/>
    <dgm:cxn modelId="{62C35E81-A801-4779-BFDE-B1B3E72E3D22}" type="presParOf" srcId="{218755C3-E6C9-4461-A5A5-49FD2A5774D5}" destId="{9369737D-236F-4EC2-94C6-FC93C8A44666}" srcOrd="2" destOrd="0" presId="urn:microsoft.com/office/officeart/2005/8/layout/orgChart1"/>
    <dgm:cxn modelId="{9235169B-2A8B-43BD-8099-F2F38032F14D}" type="presParOf" srcId="{CBE6A488-F7E1-4917-B259-68796E0D1B39}" destId="{E23ED39A-5F80-45B1-8371-0215B48BB8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A35C-2BA9-4767-B77B-A030B61E0EA4}">
      <dsp:nvSpPr>
        <dsp:cNvPr id="0" name=""/>
        <dsp:cNvSpPr/>
      </dsp:nvSpPr>
      <dsp:spPr>
        <a:xfrm>
          <a:off x="4054415" y="1581961"/>
          <a:ext cx="2904320" cy="415871"/>
        </a:xfrm>
        <a:custGeom>
          <a:avLst/>
          <a:gdLst/>
          <a:ahLst/>
          <a:cxnLst/>
          <a:rect l="0" t="0" r="0" b="0"/>
          <a:pathLst>
            <a:path>
              <a:moveTo>
                <a:pt x="0" y="0"/>
              </a:moveTo>
              <a:lnTo>
                <a:pt x="0" y="211640"/>
              </a:lnTo>
              <a:lnTo>
                <a:pt x="2904320" y="211640"/>
              </a:lnTo>
              <a:lnTo>
                <a:pt x="2904320" y="41587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43B0440-5A07-4F81-A32F-EEC8838459C1}">
      <dsp:nvSpPr>
        <dsp:cNvPr id="0" name=""/>
        <dsp:cNvSpPr/>
      </dsp:nvSpPr>
      <dsp:spPr>
        <a:xfrm>
          <a:off x="4008695" y="1581961"/>
          <a:ext cx="91440" cy="408460"/>
        </a:xfrm>
        <a:custGeom>
          <a:avLst/>
          <a:gdLst/>
          <a:ahLst/>
          <a:cxnLst/>
          <a:rect l="0" t="0" r="0" b="0"/>
          <a:pathLst>
            <a:path>
              <a:moveTo>
                <a:pt x="45720" y="0"/>
              </a:moveTo>
              <a:lnTo>
                <a:pt x="45720" y="204230"/>
              </a:lnTo>
              <a:lnTo>
                <a:pt x="53111" y="204230"/>
              </a:lnTo>
              <a:lnTo>
                <a:pt x="53111" y="4084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4B8A8-6EE4-414B-9B23-E5D86EF9280C}">
      <dsp:nvSpPr>
        <dsp:cNvPr id="0" name=""/>
        <dsp:cNvSpPr/>
      </dsp:nvSpPr>
      <dsp:spPr>
        <a:xfrm>
          <a:off x="1068558" y="1581961"/>
          <a:ext cx="2985856" cy="408460"/>
        </a:xfrm>
        <a:custGeom>
          <a:avLst/>
          <a:gdLst/>
          <a:ahLst/>
          <a:cxnLst/>
          <a:rect l="0" t="0" r="0" b="0"/>
          <a:pathLst>
            <a:path>
              <a:moveTo>
                <a:pt x="2985856" y="0"/>
              </a:moveTo>
              <a:lnTo>
                <a:pt x="2985856" y="204230"/>
              </a:lnTo>
              <a:lnTo>
                <a:pt x="0" y="204230"/>
              </a:lnTo>
              <a:lnTo>
                <a:pt x="0" y="408460"/>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E37E53D7-32EA-4B2B-A8A0-12A6C39EB7E4}">
      <dsp:nvSpPr>
        <dsp:cNvPr id="0" name=""/>
        <dsp:cNvSpPr/>
      </dsp:nvSpPr>
      <dsp:spPr>
        <a:xfrm>
          <a:off x="2246082" y="609435"/>
          <a:ext cx="3616665" cy="972525"/>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400" b="1" i="0" u="none" strike="noStrike" kern="1200" cap="none" normalizeH="0" baseline="0" dirty="0" smtClean="0">
              <a:ln>
                <a:noFill/>
              </a:ln>
              <a:solidFill>
                <a:schemeClr val="bg1"/>
              </a:solidFill>
              <a:effectLst/>
              <a:latin typeface="Tahoma" panose="020B0604030504040204" pitchFamily="34" charset="0"/>
              <a:cs typeface="+mj-cs"/>
            </a:rPr>
            <a:t>الأنسجة المستديمة ثلاثة أنواع</a:t>
          </a:r>
          <a:endParaRPr kumimoji="0" lang="en-US" altLang="en-US" sz="2400" b="1" i="0" u="none" strike="noStrike" kern="1200" cap="none" normalizeH="0" baseline="0" dirty="0" smtClean="0">
            <a:ln>
              <a:noFill/>
            </a:ln>
            <a:solidFill>
              <a:schemeClr val="bg1"/>
            </a:solidFill>
            <a:effectLst/>
            <a:latin typeface="Tahoma" panose="020B0604030504040204" pitchFamily="34" charset="0"/>
            <a:cs typeface="+mj-cs"/>
          </a:endParaRPr>
        </a:p>
      </dsp:txBody>
      <dsp:txXfrm>
        <a:off x="2246082" y="609435"/>
        <a:ext cx="3616665" cy="972525"/>
      </dsp:txXfrm>
    </dsp:sp>
    <dsp:sp modelId="{BCAE4210-3C2D-475A-B112-E18F168E85F4}">
      <dsp:nvSpPr>
        <dsp:cNvPr id="0" name=""/>
        <dsp:cNvSpPr/>
      </dsp:nvSpPr>
      <dsp:spPr>
        <a:xfrm>
          <a:off x="3001" y="1990421"/>
          <a:ext cx="2131113" cy="107400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نسيج وعائي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(الخشب واللحاء)</a:t>
          </a:r>
          <a:endParaRPr kumimoji="0" lang="en-US" altLang="en-US" sz="2000" b="1" i="0" u="none" strike="noStrike" kern="1200" cap="none" normalizeH="0" baseline="0" dirty="0" smtClean="0">
            <a:ln>
              <a:noFill/>
            </a:ln>
            <a:solidFill>
              <a:schemeClr val="bg1"/>
            </a:solidFill>
            <a:effectLst/>
            <a:latin typeface="Tahoma" panose="020B0604030504040204" pitchFamily="34" charset="0"/>
            <a:cs typeface="+mj-cs"/>
          </a:endParaRPr>
        </a:p>
      </dsp:txBody>
      <dsp:txXfrm>
        <a:off x="3001" y="1990421"/>
        <a:ext cx="2131113" cy="1074008"/>
      </dsp:txXfrm>
    </dsp:sp>
    <dsp:sp modelId="{333FB327-7AF0-4DCA-964E-B585E098C396}">
      <dsp:nvSpPr>
        <dsp:cNvPr id="0" name=""/>
        <dsp:cNvSpPr/>
      </dsp:nvSpPr>
      <dsp:spPr>
        <a:xfrm>
          <a:off x="2542576" y="1990421"/>
          <a:ext cx="3038460" cy="1074426"/>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نسيج اساسي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(برنشيمي + كولنشيمي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سكلرنشيمي)</a:t>
          </a:r>
          <a:endParaRPr kumimoji="0" lang="en-US" altLang="en-US" sz="2000" b="1" i="0" u="none" strike="noStrike" kern="1200" cap="none" normalizeH="0" baseline="0" dirty="0" smtClean="0">
            <a:ln>
              <a:noFill/>
            </a:ln>
            <a:solidFill>
              <a:schemeClr val="bg1"/>
            </a:solidFill>
            <a:effectLst/>
            <a:latin typeface="Tahoma" panose="020B0604030504040204" pitchFamily="34" charset="0"/>
            <a:cs typeface="+mj-cs"/>
          </a:endParaRPr>
        </a:p>
      </dsp:txBody>
      <dsp:txXfrm>
        <a:off x="2542576" y="1990421"/>
        <a:ext cx="3038460" cy="1074426"/>
      </dsp:txXfrm>
    </dsp:sp>
    <dsp:sp modelId="{F269921D-443D-4C67-8C99-6227534C4084}">
      <dsp:nvSpPr>
        <dsp:cNvPr id="0" name=""/>
        <dsp:cNvSpPr/>
      </dsp:nvSpPr>
      <dsp:spPr>
        <a:xfrm>
          <a:off x="5900569" y="1997832"/>
          <a:ext cx="2116331" cy="105382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نسيج وقائي</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2000" b="1" i="0" u="none" strike="noStrike" kern="1200" cap="none" normalizeH="0" baseline="0" dirty="0" smtClean="0">
              <a:ln>
                <a:noFill/>
              </a:ln>
              <a:solidFill>
                <a:schemeClr val="bg1"/>
              </a:solidFill>
              <a:effectLst/>
              <a:latin typeface="Tahoma" panose="020B0604030504040204" pitchFamily="34" charset="0"/>
              <a:cs typeface="+mj-cs"/>
            </a:rPr>
            <a:t>(بشره  ، بريديرم)</a:t>
          </a:r>
          <a:endParaRPr kumimoji="0" lang="en-US" altLang="en-US" sz="2000" b="1" i="0" u="none" strike="noStrike" kern="1200" cap="none" normalizeH="0" baseline="0" dirty="0" smtClean="0">
            <a:ln>
              <a:noFill/>
            </a:ln>
            <a:solidFill>
              <a:schemeClr val="bg1"/>
            </a:solidFill>
            <a:effectLst/>
            <a:latin typeface="Tahoma" panose="020B0604030504040204" pitchFamily="34" charset="0"/>
            <a:cs typeface="+mj-cs"/>
          </a:endParaRPr>
        </a:p>
      </dsp:txBody>
      <dsp:txXfrm>
        <a:off x="5900569" y="1997832"/>
        <a:ext cx="2116331" cy="10538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2361AC-03BB-4596-BC4F-A1F05F98806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87205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361AC-03BB-4596-BC4F-A1F05F98806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420666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361AC-03BB-4596-BC4F-A1F05F98806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401016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2361AC-03BB-4596-BC4F-A1F05F98806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270284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2361AC-03BB-4596-BC4F-A1F05F98806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355350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2361AC-03BB-4596-BC4F-A1F05F98806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301792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2361AC-03BB-4596-BC4F-A1F05F988064}"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398966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2361AC-03BB-4596-BC4F-A1F05F988064}"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355849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361AC-03BB-4596-BC4F-A1F05F988064}"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91695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361AC-03BB-4596-BC4F-A1F05F98806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46477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361AC-03BB-4596-BC4F-A1F05F98806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1922-66EB-4322-AB5F-908A2877D8ED}" type="slidenum">
              <a:rPr lang="en-US" smtClean="0"/>
              <a:t>‹#›</a:t>
            </a:fld>
            <a:endParaRPr lang="en-US"/>
          </a:p>
        </p:txBody>
      </p:sp>
    </p:spTree>
    <p:extLst>
      <p:ext uri="{BB962C8B-B14F-4D97-AF65-F5344CB8AC3E}">
        <p14:creationId xmlns:p14="http://schemas.microsoft.com/office/powerpoint/2010/main" val="110636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361AC-03BB-4596-BC4F-A1F05F988064}" type="datetimeFigureOut">
              <a:rPr lang="en-US" smtClean="0"/>
              <a:t>3/3/2021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1922-66EB-4322-AB5F-908A2877D8ED}" type="slidenum">
              <a:rPr lang="en-US" smtClean="0"/>
              <a:t>‹#›</a:t>
            </a:fld>
            <a:endParaRPr lang="en-US"/>
          </a:p>
        </p:txBody>
      </p:sp>
    </p:spTree>
    <p:extLst>
      <p:ext uri="{BB962C8B-B14F-4D97-AF65-F5344CB8AC3E}">
        <p14:creationId xmlns:p14="http://schemas.microsoft.com/office/powerpoint/2010/main" val="153229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192180" cy="4128120"/>
          </a:xfrm>
          <a:prstGeom prst="rect">
            <a:avLst/>
          </a:prstGeom>
        </p:spPr>
      </p:pic>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4653136"/>
            <a:ext cx="2370455" cy="939165"/>
          </a:xfrm>
          <a:prstGeom prst="rect">
            <a:avLst/>
          </a:prstGeom>
        </p:spPr>
      </p:pic>
    </p:spTree>
    <p:extLst>
      <p:ext uri="{BB962C8B-B14F-4D97-AF65-F5344CB8AC3E}">
        <p14:creationId xmlns:p14="http://schemas.microsoft.com/office/powerpoint/2010/main" val="329176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123024" y="352275"/>
            <a:ext cx="16594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smtClean="0">
                <a:solidFill>
                  <a:srgbClr val="002060"/>
                </a:solidFill>
                <a:latin typeface="Times New Roman" panose="02020603050405020304" pitchFamily="18" charset="0"/>
                <a:cs typeface="Times New Roman" panose="02020603050405020304" pitchFamily="18" charset="0"/>
              </a:rPr>
              <a:t>الياف </a:t>
            </a:r>
            <a:r>
              <a:rPr lang="ar-SA" altLang="en-US" sz="2400" b="1" u="sng" dirty="0">
                <a:solidFill>
                  <a:srgbClr val="002060"/>
                </a:solidFill>
                <a:latin typeface="Times New Roman" panose="02020603050405020304" pitchFamily="18" charset="0"/>
                <a:cs typeface="Times New Roman" panose="02020603050405020304" pitchFamily="18" charset="0"/>
              </a:rPr>
              <a:t>الخشب </a:t>
            </a:r>
            <a:r>
              <a:rPr lang="ar-SA" altLang="en-US" sz="2400" b="1" u="sng" dirty="0" smtClean="0">
                <a:solidFill>
                  <a:srgbClr val="002060"/>
                </a:solidFill>
                <a:latin typeface="Times New Roman" panose="02020603050405020304" pitchFamily="18" charset="0"/>
                <a:cs typeface="Times New Roman" panose="02020603050405020304" pitchFamily="18" charset="0"/>
              </a:rPr>
              <a:t>:</a:t>
            </a:r>
            <a:endParaRPr lang="en-US" altLang="en-US" sz="2400" b="1" u="sng" dirty="0">
              <a:solidFill>
                <a:srgbClr val="002060"/>
              </a:solidFill>
              <a:latin typeface="Times New Roman" panose="02020603050405020304" pitchFamily="18" charset="0"/>
              <a:cs typeface="Times New Roman" panose="02020603050405020304" pitchFamily="18" charset="0"/>
            </a:endParaRPr>
          </a:p>
        </p:txBody>
      </p:sp>
      <p:pic>
        <p:nvPicPr>
          <p:cNvPr id="3" name="Picture 5" descr="الياف معزول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174" y="1112900"/>
            <a:ext cx="4533705" cy="3907676"/>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4673572" y="5211703"/>
            <a:ext cx="303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b="1" dirty="0">
                <a:solidFill>
                  <a:srgbClr val="002060"/>
                </a:solidFill>
                <a:cs typeface="+mj-cs"/>
              </a:rPr>
              <a:t>قطاع طولي في الياف الخشب</a:t>
            </a:r>
            <a:endParaRPr lang="en-US" altLang="en-US" sz="2400" b="1" dirty="0">
              <a:solidFill>
                <a:srgbClr val="002060"/>
              </a:solidFill>
              <a:cs typeface="+mj-cs"/>
            </a:endParaRPr>
          </a:p>
        </p:txBody>
      </p:sp>
      <p:pic>
        <p:nvPicPr>
          <p:cNvPr id="5122" name="Picture 2" descr="What Is The Difference Between Tracheids And Vessels In Xylem Tissue? -  Viva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4" y="1112900"/>
            <a:ext cx="3860800" cy="390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2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735199" y="370307"/>
            <a:ext cx="1973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a:solidFill>
                  <a:srgbClr val="0070C0"/>
                </a:solidFill>
                <a:cs typeface="+mj-cs"/>
              </a:rPr>
              <a:t>برنشيمة الخشب </a:t>
            </a:r>
            <a:r>
              <a:rPr lang="ar-SA" altLang="en-US" sz="2400" b="1" u="sng" dirty="0" smtClean="0">
                <a:solidFill>
                  <a:srgbClr val="0070C0"/>
                </a:solidFill>
                <a:cs typeface="+mj-cs"/>
              </a:rPr>
              <a:t>:</a:t>
            </a:r>
            <a:endParaRPr lang="en-US" altLang="en-US" sz="2400" b="1" u="sng" dirty="0">
              <a:solidFill>
                <a:srgbClr val="0070C0"/>
              </a:solidFill>
              <a:cs typeface="+mj-cs"/>
            </a:endParaRPr>
          </a:p>
        </p:txBody>
      </p:sp>
      <p:sp>
        <p:nvSpPr>
          <p:cNvPr id="3" name="Text Box 5"/>
          <p:cNvSpPr txBox="1">
            <a:spLocks noChangeArrowheads="1"/>
          </p:cNvSpPr>
          <p:nvPr/>
        </p:nvSpPr>
        <p:spPr bwMode="auto">
          <a:xfrm>
            <a:off x="362309" y="909609"/>
            <a:ext cx="8234364" cy="101566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dirty="0">
                <a:latin typeface="Times New Roman" panose="02020603050405020304" pitchFamily="18" charset="0"/>
                <a:cs typeface="Times New Roman" panose="02020603050405020304" pitchFamily="18" charset="0"/>
              </a:rPr>
              <a:t>توجد في الخشب  الابتدائي والثانوي وجدرها قد تكون </a:t>
            </a:r>
            <a:r>
              <a:rPr lang="ar-SA" altLang="en-US" sz="2000" dirty="0" smtClean="0">
                <a:latin typeface="Times New Roman" panose="02020603050405020304" pitchFamily="18" charset="0"/>
                <a:cs typeface="Times New Roman" panose="02020603050405020304" pitchFamily="18" charset="0"/>
              </a:rPr>
              <a:t>ابتدائية أو ثانوية .</a:t>
            </a:r>
            <a:r>
              <a:rPr lang="en-US" altLang="en-US" sz="2000" dirty="0" smtClean="0">
                <a:latin typeface="Times New Roman" panose="02020603050405020304" pitchFamily="18" charset="0"/>
                <a:cs typeface="Times New Roman" panose="02020603050405020304" pitchFamily="18" charset="0"/>
              </a:rPr>
              <a:t> </a:t>
            </a:r>
            <a:r>
              <a:rPr lang="ar-SA" altLang="en-US" sz="2000" dirty="0" smtClean="0">
                <a:latin typeface="Times New Roman" panose="02020603050405020304" pitchFamily="18" charset="0"/>
                <a:cs typeface="Times New Roman" panose="02020603050405020304" pitchFamily="18" charset="0"/>
              </a:rPr>
              <a:t>وجدر </a:t>
            </a:r>
            <a:r>
              <a:rPr lang="ar-SA" altLang="en-US" sz="2000" dirty="0">
                <a:latin typeface="Times New Roman" panose="02020603050405020304" pitchFamily="18" charset="0"/>
                <a:cs typeface="Times New Roman" panose="02020603050405020304" pitchFamily="18" charset="0"/>
              </a:rPr>
              <a:t>برنشيمة الخشب الابتدائي ذات جدر </a:t>
            </a:r>
            <a:r>
              <a:rPr lang="ar-SA" altLang="en-US" sz="2000" dirty="0" smtClean="0">
                <a:latin typeface="Times New Roman" panose="02020603050405020304" pitchFamily="18" charset="0"/>
                <a:cs typeface="Times New Roman" panose="02020603050405020304" pitchFamily="18" charset="0"/>
              </a:rPr>
              <a:t>ثانوية ملجننة  </a:t>
            </a:r>
            <a:r>
              <a:rPr lang="ar-SA" altLang="en-US" sz="2000" dirty="0">
                <a:latin typeface="Times New Roman" panose="02020603050405020304" pitchFamily="18" charset="0"/>
                <a:cs typeface="Times New Roman" panose="02020603050405020304" pitchFamily="18" charset="0"/>
              </a:rPr>
              <a:t>وهي خازنه للغذاء </a:t>
            </a:r>
            <a:r>
              <a:rPr lang="ar-SA" altLang="en-US" sz="2000" dirty="0" smtClean="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 </a:t>
            </a:r>
            <a:r>
              <a:rPr lang="ar-SA" altLang="en-US" sz="2000" dirty="0" smtClean="0">
                <a:latin typeface="Times New Roman" panose="02020603050405020304" pitchFamily="18" charset="0"/>
                <a:cs typeface="Times New Roman" panose="02020603050405020304" pitchFamily="18" charset="0"/>
              </a:rPr>
              <a:t>وقد </a:t>
            </a:r>
            <a:r>
              <a:rPr lang="ar-SA" altLang="en-US" sz="2000" dirty="0">
                <a:latin typeface="Times New Roman" panose="02020603050405020304" pitchFamily="18" charset="0"/>
                <a:cs typeface="Times New Roman" panose="02020603050405020304" pitchFamily="18" charset="0"/>
              </a:rPr>
              <a:t>تحتوي على بلورات </a:t>
            </a:r>
            <a:r>
              <a:rPr lang="ar-SA" altLang="en-US" sz="2000" dirty="0" smtClean="0">
                <a:latin typeface="Times New Roman" panose="02020603050405020304" pitchFamily="18" charset="0"/>
                <a:cs typeface="Times New Roman" panose="02020603050405020304" pitchFamily="18" charset="0"/>
              </a:rPr>
              <a:t>أو </a:t>
            </a:r>
            <a:r>
              <a:rPr lang="ar-SA" altLang="en-US" sz="2000" dirty="0">
                <a:latin typeface="Times New Roman" panose="02020603050405020304" pitchFamily="18" charset="0"/>
                <a:cs typeface="Times New Roman" panose="02020603050405020304" pitchFamily="18" charset="0"/>
              </a:rPr>
              <a:t>نشاء </a:t>
            </a:r>
            <a:r>
              <a:rPr lang="ar-SA" altLang="en-US" sz="2000" dirty="0" smtClean="0">
                <a:latin typeface="Times New Roman" panose="02020603050405020304" pitchFamily="18" charset="0"/>
                <a:cs typeface="Times New Roman" panose="02020603050405020304" pitchFamily="18" charset="0"/>
              </a:rPr>
              <a:t>أو </a:t>
            </a:r>
            <a:r>
              <a:rPr lang="ar-SA" altLang="en-US" sz="2000" dirty="0">
                <a:latin typeface="Times New Roman" panose="02020603050405020304" pitchFamily="18" charset="0"/>
                <a:cs typeface="Times New Roman" panose="02020603050405020304" pitchFamily="18" charset="0"/>
              </a:rPr>
              <a:t>دهون او قد تحتوي على كلوروفيل </a:t>
            </a:r>
            <a:r>
              <a:rPr lang="ar-SA" altLang="en-US" sz="2000" dirty="0" smtClean="0">
                <a:latin typeface="Times New Roman" panose="02020603050405020304" pitchFamily="18" charset="0"/>
                <a:cs typeface="Times New Roman" panose="02020603050405020304" pitchFamily="18" charset="0"/>
              </a:rPr>
              <a:t>خاصة </a:t>
            </a:r>
            <a:r>
              <a:rPr lang="ar-SA" altLang="en-US" sz="2000" dirty="0">
                <a:latin typeface="Times New Roman" panose="02020603050405020304" pitchFamily="18" charset="0"/>
                <a:cs typeface="Times New Roman" panose="02020603050405020304" pitchFamily="18" charset="0"/>
              </a:rPr>
              <a:t>برنشيمة خشب النباتات </a:t>
            </a:r>
            <a:r>
              <a:rPr lang="ar-SA" altLang="en-US" sz="2000" dirty="0" smtClean="0">
                <a:latin typeface="Times New Roman" panose="02020603050405020304" pitchFamily="18" charset="0"/>
                <a:cs typeface="Times New Roman" panose="02020603050405020304" pitchFamily="18" charset="0"/>
              </a:rPr>
              <a:t>العشبية </a:t>
            </a:r>
            <a:r>
              <a:rPr lang="ar-SA" altLang="en-US" sz="2000" dirty="0">
                <a:latin typeface="Times New Roman" panose="02020603050405020304" pitchFamily="18" charset="0"/>
                <a:cs typeface="Times New Roman" panose="02020603050405020304" pitchFamily="18" charset="0"/>
              </a:rPr>
              <a:t>حديثة السن </a:t>
            </a:r>
            <a:r>
              <a:rPr lang="ar-SA" altLang="en-US" sz="2000" dirty="0" smtClean="0">
                <a:latin typeface="Times New Roman" panose="02020603050405020304" pitchFamily="18" charset="0"/>
                <a:cs typeface="Times New Roman" panose="02020603050405020304" pitchFamily="18" charset="0"/>
              </a:rPr>
              <a:t>.</a:t>
            </a:r>
            <a:endParaRPr lang="ar-SA" altLang="en-US" sz="2000"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5225170" y="2113471"/>
            <a:ext cx="34836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dirty="0">
                <a:solidFill>
                  <a:srgbClr val="0070C0"/>
                </a:solidFill>
                <a:latin typeface="Times New Roman" panose="02020603050405020304" pitchFamily="18" charset="0"/>
                <a:cs typeface="Times New Roman" panose="02020603050405020304" pitchFamily="18" charset="0"/>
              </a:rPr>
              <a:t>الفرق بين الخشب الاول  والخشب التالي</a:t>
            </a:r>
            <a:endParaRPr lang="en-US"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5" name="Picture 5" descr="حزمه وعائيه جانبيه مفتوحه  في  ساق نبات دورا الشم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272" y="2666883"/>
            <a:ext cx="2650706" cy="285692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6" descr="dicot roo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09" y="2666883"/>
            <a:ext cx="2650706" cy="285692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6112235" y="2701780"/>
            <a:ext cx="2484438" cy="1200329"/>
          </a:xfrm>
          <a:prstGeom prst="rect">
            <a:avLst/>
          </a:prstGeom>
          <a:solidFill>
            <a:schemeClr val="accent6">
              <a:lumMod val="20000"/>
              <a:lumOff val="80000"/>
            </a:schemeClr>
          </a:solidFill>
          <a:ln>
            <a:noFill/>
          </a:ln>
          <a:effectLst>
            <a:glow rad="101600">
              <a:schemeClr val="accent6">
                <a:satMod val="175000"/>
                <a:alpha val="40000"/>
              </a:schemeClr>
            </a:glow>
          </a:effectLst>
        </p:spPr>
        <p:txBody>
          <a:bodyPr wrap="square">
            <a:spAutoFit/>
          </a:bodyPr>
          <a:lstStyle/>
          <a:p>
            <a:pPr marL="285750" indent="-285750" algn="r" rtl="1">
              <a:buFont typeface="Arial" panose="020B0604020202020204" pitchFamily="34" charset="0"/>
              <a:buChar char="•"/>
            </a:pPr>
            <a:r>
              <a:rPr lang="ar-SA" altLang="en-US" dirty="0" smtClean="0">
                <a:latin typeface="Times New Roman" panose="02020603050405020304" pitchFamily="18" charset="0"/>
                <a:cs typeface="Times New Roman" panose="02020603050405020304" pitchFamily="18" charset="0"/>
              </a:rPr>
              <a:t>التغلظ</a:t>
            </a:r>
            <a:endParaRPr lang="ar-SA" alt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ar-SA" altLang="en-US" dirty="0" smtClean="0">
                <a:latin typeface="Times New Roman" panose="02020603050405020304" pitchFamily="18" charset="0"/>
                <a:cs typeface="Times New Roman" panose="02020603050405020304" pitchFamily="18" charset="0"/>
              </a:rPr>
              <a:t>القطر</a:t>
            </a:r>
            <a:endParaRPr lang="ar-SA" alt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ar-SA" altLang="en-US" dirty="0" smtClean="0">
                <a:latin typeface="Times New Roman" panose="02020603050405020304" pitchFamily="18" charset="0"/>
                <a:cs typeface="Times New Roman" panose="02020603050405020304" pitchFamily="18" charset="0"/>
              </a:rPr>
              <a:t>كمية </a:t>
            </a:r>
            <a:r>
              <a:rPr lang="ar-SA" altLang="en-US" dirty="0">
                <a:latin typeface="Times New Roman" panose="02020603050405020304" pitchFamily="18" charset="0"/>
                <a:cs typeface="Times New Roman" panose="02020603050405020304" pitchFamily="18" charset="0"/>
              </a:rPr>
              <a:t>البرنشيمه</a:t>
            </a:r>
          </a:p>
          <a:p>
            <a:pPr marL="285750" indent="-285750" algn="r" rtl="1">
              <a:buFont typeface="Arial" panose="020B0604020202020204" pitchFamily="34" charset="0"/>
              <a:buChar char="•"/>
            </a:pPr>
            <a:r>
              <a:rPr lang="ar-SA" altLang="en-US" dirty="0" smtClean="0">
                <a:latin typeface="Times New Roman" panose="02020603050405020304" pitchFamily="18" charset="0"/>
                <a:cs typeface="Times New Roman" panose="02020603050405020304" pitchFamily="18" charset="0"/>
              </a:rPr>
              <a:t>الاتجاه</a:t>
            </a:r>
            <a:endParaRPr lang="en-US" altLang="en-US" dirty="0">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3416780" y="5568156"/>
            <a:ext cx="24711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ar-SA" altLang="en-US" b="1" dirty="0" smtClean="0">
                <a:solidFill>
                  <a:srgbClr val="0070C0"/>
                </a:solidFill>
              </a:rPr>
              <a:t>حزمة وعائية </a:t>
            </a:r>
            <a:r>
              <a:rPr lang="ar-SA" altLang="en-US" b="1" dirty="0">
                <a:solidFill>
                  <a:srgbClr val="0070C0"/>
                </a:solidFill>
              </a:rPr>
              <a:t>في ساق فلقتين</a:t>
            </a:r>
            <a:endParaRPr lang="en-US" altLang="en-US" b="1" dirty="0">
              <a:solidFill>
                <a:srgbClr val="0070C0"/>
              </a:solidFill>
            </a:endParaRPr>
          </a:p>
        </p:txBody>
      </p:sp>
      <p:sp>
        <p:nvSpPr>
          <p:cNvPr id="9" name="Text Box 8"/>
          <p:cNvSpPr txBox="1">
            <a:spLocks noChangeArrowheads="1"/>
          </p:cNvSpPr>
          <p:nvPr/>
        </p:nvSpPr>
        <p:spPr bwMode="auto">
          <a:xfrm>
            <a:off x="445234" y="5592733"/>
            <a:ext cx="23102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b="1" dirty="0">
                <a:solidFill>
                  <a:srgbClr val="0070C0"/>
                </a:solidFill>
              </a:rPr>
              <a:t>حزمه </a:t>
            </a:r>
            <a:r>
              <a:rPr lang="ar-SA" altLang="en-US" b="1" dirty="0" smtClean="0">
                <a:solidFill>
                  <a:srgbClr val="0070C0"/>
                </a:solidFill>
              </a:rPr>
              <a:t>وعائية </a:t>
            </a:r>
            <a:r>
              <a:rPr lang="ar-SA" altLang="en-US" b="1" dirty="0">
                <a:solidFill>
                  <a:srgbClr val="0070C0"/>
                </a:solidFill>
              </a:rPr>
              <a:t>في جذر فلقتين</a:t>
            </a:r>
            <a:endParaRPr lang="en-US" altLang="en-US" b="1" dirty="0">
              <a:solidFill>
                <a:srgbClr val="0070C0"/>
              </a:solidFill>
            </a:endParaRPr>
          </a:p>
        </p:txBody>
      </p:sp>
    </p:spTree>
    <p:extLst>
      <p:ext uri="{BB962C8B-B14F-4D97-AF65-F5344CB8AC3E}">
        <p14:creationId xmlns:p14="http://schemas.microsoft.com/office/powerpoint/2010/main" val="8639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to="" calcmode="lin" valueType="num">
                                      <p:cBhvr>
                                        <p:cTn id="43" dur="1" fill="hold"/>
                                        <p:tgtEl>
                                          <p:spTgt spid="6"/>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to="" calcmode="lin" valueType="num">
                                      <p:cBhvr>
                                        <p:cTn id="54" dur="1" fill="hold"/>
                                        <p:tgtEl>
                                          <p:spTgt spid="8"/>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to="" calcmode="lin" valueType="num">
                                      <p:cBhvr>
                                        <p:cTn id="5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736566" y="491077"/>
            <a:ext cx="2816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en-US" sz="2000" b="1" u="sng" dirty="0" smtClean="0">
                <a:solidFill>
                  <a:srgbClr val="0070C0"/>
                </a:solidFill>
                <a:cs typeface="+mj-cs"/>
              </a:rPr>
              <a:t>ثانياً: اللحاء (</a:t>
            </a:r>
            <a:r>
              <a:rPr lang="en-US" altLang="en-US" sz="2000" b="1" u="sng" dirty="0" smtClean="0">
                <a:solidFill>
                  <a:srgbClr val="0070C0"/>
                </a:solidFill>
                <a:latin typeface="Times New Roman" panose="02020603050405020304" pitchFamily="18" charset="0"/>
                <a:cs typeface="+mj-cs"/>
              </a:rPr>
              <a:t>Phylum</a:t>
            </a:r>
            <a:r>
              <a:rPr lang="ar-SA" altLang="en-US" sz="2000" b="1" u="sng" dirty="0" smtClean="0">
                <a:solidFill>
                  <a:srgbClr val="0070C0"/>
                </a:solidFill>
                <a:cs typeface="+mj-cs"/>
              </a:rPr>
              <a:t>)</a:t>
            </a:r>
            <a:endParaRPr lang="en-US" altLang="en-US" sz="2000" b="1" u="sng" dirty="0">
              <a:solidFill>
                <a:srgbClr val="0070C0"/>
              </a:solidFill>
              <a:cs typeface="+mj-cs"/>
            </a:endParaRPr>
          </a:p>
        </p:txBody>
      </p:sp>
      <p:sp>
        <p:nvSpPr>
          <p:cNvPr id="4" name="Text Box 5"/>
          <p:cNvSpPr txBox="1">
            <a:spLocks noChangeArrowheads="1"/>
          </p:cNvSpPr>
          <p:nvPr/>
        </p:nvSpPr>
        <p:spPr bwMode="auto">
          <a:xfrm>
            <a:off x="707366" y="960198"/>
            <a:ext cx="7742658"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dirty="0">
                <a:cs typeface="+mj-cs"/>
              </a:rPr>
              <a:t>اللحاء هو النسيج الموصل للمواد الغذائيه ، ويوجد دائما بجانب الخشب يكونا معا الجهاز التوصيلي في جسم النبات </a:t>
            </a:r>
            <a:r>
              <a:rPr lang="ar-SA" altLang="en-US" sz="2000" dirty="0" smtClean="0">
                <a:cs typeface="+mj-cs"/>
              </a:rPr>
              <a:t>.</a:t>
            </a:r>
            <a:endParaRPr lang="ar-SA" altLang="en-US" sz="2000" dirty="0">
              <a:cs typeface="+mj-cs"/>
            </a:endParaRPr>
          </a:p>
        </p:txBody>
      </p:sp>
      <p:sp>
        <p:nvSpPr>
          <p:cNvPr id="5" name="Text Box 7"/>
          <p:cNvSpPr txBox="1">
            <a:spLocks noChangeArrowheads="1"/>
          </p:cNvSpPr>
          <p:nvPr/>
        </p:nvSpPr>
        <p:spPr bwMode="auto">
          <a:xfrm>
            <a:off x="4192438" y="2233762"/>
            <a:ext cx="4257586" cy="286232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dirty="0"/>
              <a:t>أ – العناصر </a:t>
            </a:r>
            <a:r>
              <a:rPr lang="ar-SA" altLang="en-US" sz="2000" dirty="0" smtClean="0"/>
              <a:t>التوصيلية وهي تتكون بدورها من:</a:t>
            </a:r>
            <a:endParaRPr lang="ar-SA" altLang="en-US" sz="2000" dirty="0"/>
          </a:p>
          <a:p>
            <a:pPr marL="342900" indent="-342900" algn="just" rtl="1">
              <a:buFont typeface="Arial" panose="020B0604020202020204" pitchFamily="34" charset="0"/>
              <a:buChar char="•"/>
            </a:pPr>
            <a:r>
              <a:rPr lang="ar-SA" altLang="en-US" sz="2000" dirty="0" smtClean="0">
                <a:solidFill>
                  <a:srgbClr val="002060"/>
                </a:solidFill>
              </a:rPr>
              <a:t>خلايا غربالية  </a:t>
            </a:r>
            <a:r>
              <a:rPr lang="ar-SA" altLang="en-US" sz="2000" dirty="0"/>
              <a:t>توجد فقط في عاريات البذور  وهي خلايا </a:t>
            </a:r>
            <a:r>
              <a:rPr lang="ar-SA" altLang="en-US" sz="2000" dirty="0" smtClean="0"/>
              <a:t>طويلة </a:t>
            </a:r>
            <a:r>
              <a:rPr lang="ar-SA" altLang="en-US" sz="2000" dirty="0"/>
              <a:t>رقيقة الجدر  وتتميز بوجود مساحات </a:t>
            </a:r>
            <a:r>
              <a:rPr lang="ar-SA" altLang="en-US" sz="2000" dirty="0" smtClean="0"/>
              <a:t>غربالية </a:t>
            </a:r>
            <a:r>
              <a:rPr lang="ar-SA" altLang="en-US" sz="2000" dirty="0"/>
              <a:t>غير </a:t>
            </a:r>
            <a:r>
              <a:rPr lang="ar-SA" altLang="en-US" sz="2000" dirty="0" smtClean="0"/>
              <a:t>متخصصة </a:t>
            </a:r>
            <a:r>
              <a:rPr lang="ar-SA" altLang="en-US" sz="2000" dirty="0"/>
              <a:t>.</a:t>
            </a:r>
          </a:p>
          <a:p>
            <a:pPr marL="342900" indent="-342900" algn="just" rtl="1">
              <a:buFont typeface="Arial" panose="020B0604020202020204" pitchFamily="34" charset="0"/>
              <a:buChar char="•"/>
            </a:pPr>
            <a:r>
              <a:rPr lang="ar-SA" altLang="en-US" sz="2000" dirty="0" smtClean="0">
                <a:solidFill>
                  <a:srgbClr val="002060"/>
                </a:solidFill>
              </a:rPr>
              <a:t>أنابيب غربالية  </a:t>
            </a:r>
            <a:r>
              <a:rPr lang="ar-SA" altLang="en-US" sz="2000" dirty="0"/>
              <a:t>وهي خلايا ذات جدر </a:t>
            </a:r>
            <a:r>
              <a:rPr lang="ar-SA" altLang="en-US" sz="2000" dirty="0" smtClean="0"/>
              <a:t>سليلوزية بكتينية </a:t>
            </a:r>
            <a:r>
              <a:rPr lang="ar-SA" altLang="en-US" sz="2000" dirty="0"/>
              <a:t>تفقد نواتها عند البلوغ </a:t>
            </a:r>
            <a:r>
              <a:rPr lang="ar-SA" altLang="en-US" sz="2000" dirty="0" smtClean="0"/>
              <a:t>. تتميز </a:t>
            </a:r>
            <a:r>
              <a:rPr lang="ar-SA" altLang="en-US" sz="2000" dirty="0"/>
              <a:t>بوجود مساحات </a:t>
            </a:r>
            <a:r>
              <a:rPr lang="ar-SA" altLang="en-US" sz="2000" dirty="0" smtClean="0"/>
              <a:t>غربالية متخصصة </a:t>
            </a:r>
            <a:r>
              <a:rPr lang="ar-SA" altLang="en-US" sz="2000" dirty="0"/>
              <a:t>ذات ثقوب </a:t>
            </a:r>
            <a:r>
              <a:rPr lang="ar-SA" altLang="en-US" sz="2000" dirty="0" smtClean="0"/>
              <a:t>واسعة </a:t>
            </a:r>
            <a:r>
              <a:rPr lang="ar-SA" altLang="en-US" sz="2000" dirty="0"/>
              <a:t>يترسب عليها </a:t>
            </a:r>
            <a:r>
              <a:rPr lang="ar-SA" altLang="en-US" sz="2000" dirty="0" smtClean="0"/>
              <a:t>الكالوز. قد </a:t>
            </a:r>
            <a:r>
              <a:rPr lang="ar-SA" altLang="en-US" sz="2000" dirty="0"/>
              <a:t>تكون </a:t>
            </a:r>
            <a:r>
              <a:rPr lang="ar-SA" altLang="en-US" sz="2000" dirty="0" smtClean="0"/>
              <a:t>مستقيمة أو </a:t>
            </a:r>
            <a:r>
              <a:rPr lang="ar-SA" altLang="en-US" sz="2000" dirty="0"/>
              <a:t>قد تكون </a:t>
            </a:r>
            <a:r>
              <a:rPr lang="ar-SA" altLang="en-US" sz="2000" dirty="0" smtClean="0"/>
              <a:t>مائلة.</a:t>
            </a:r>
            <a:endParaRPr lang="en-US" altLang="en-US" sz="2000" dirty="0"/>
          </a:p>
        </p:txBody>
      </p:sp>
      <p:sp>
        <p:nvSpPr>
          <p:cNvPr id="7" name="Text Box 4"/>
          <p:cNvSpPr txBox="1">
            <a:spLocks noChangeArrowheads="1"/>
          </p:cNvSpPr>
          <p:nvPr/>
        </p:nvSpPr>
        <p:spPr bwMode="auto">
          <a:xfrm>
            <a:off x="6547449" y="1750868"/>
            <a:ext cx="1902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en-US" sz="2000" b="1" dirty="0" smtClean="0">
                <a:solidFill>
                  <a:srgbClr val="0070C0"/>
                </a:solidFill>
                <a:cs typeface="+mj-cs"/>
              </a:rPr>
              <a:t>يتكون اللحاء من:</a:t>
            </a:r>
            <a:endParaRPr lang="en-US" altLang="en-US" sz="2000" b="1" dirty="0">
              <a:solidFill>
                <a:srgbClr val="0070C0"/>
              </a:solidFill>
              <a:cs typeface="+mj-cs"/>
            </a:endParaRPr>
          </a:p>
        </p:txBody>
      </p:sp>
      <p:pic>
        <p:nvPicPr>
          <p:cNvPr id="8" name="Picture 5" descr="phloemdi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66" y="2233762"/>
            <a:ext cx="3215916" cy="290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ieve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442" y="700299"/>
            <a:ext cx="3914909" cy="3328239"/>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5988792" y="4179797"/>
            <a:ext cx="13356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b="1" u="sng" dirty="0" smtClean="0">
                <a:solidFill>
                  <a:srgbClr val="002060"/>
                </a:solidFill>
              </a:rPr>
              <a:t>صفيحة غربالية</a:t>
            </a:r>
            <a:endParaRPr lang="en-US" altLang="en-US" b="1" u="sng" dirty="0">
              <a:solidFill>
                <a:srgbClr val="002060"/>
              </a:solidFill>
            </a:endParaRPr>
          </a:p>
        </p:txBody>
      </p:sp>
      <p:pic>
        <p:nvPicPr>
          <p:cNvPr id="4" name="Picture 5" descr="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60000">
            <a:off x="735599" y="504826"/>
            <a:ext cx="3352774" cy="3631776"/>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1284521" y="4179797"/>
            <a:ext cx="23855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ar-SA" altLang="en-US" b="1" u="sng" dirty="0" smtClean="0">
                <a:solidFill>
                  <a:srgbClr val="002060"/>
                </a:solidFill>
              </a:rPr>
              <a:t>قطاع طولي في أنبوب غربالي</a:t>
            </a:r>
            <a:endParaRPr lang="en-US" altLang="en-US" b="1" u="sng" dirty="0">
              <a:solidFill>
                <a:srgbClr val="002060"/>
              </a:solidFill>
            </a:endParaRPr>
          </a:p>
        </p:txBody>
      </p:sp>
    </p:spTree>
    <p:extLst>
      <p:ext uri="{BB962C8B-B14F-4D97-AF65-F5344CB8AC3E}">
        <p14:creationId xmlns:p14="http://schemas.microsoft.com/office/powerpoint/2010/main" val="9194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46837" y="250825"/>
            <a:ext cx="17780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smtClean="0">
                <a:solidFill>
                  <a:srgbClr val="0070C0"/>
                </a:solidFill>
                <a:cs typeface="+mj-cs"/>
              </a:rPr>
              <a:t>الخلايا المرافقة:</a:t>
            </a:r>
            <a:endParaRPr lang="en-US" altLang="en-US" sz="2400" b="1" u="sng" dirty="0">
              <a:solidFill>
                <a:srgbClr val="0070C0"/>
              </a:solidFill>
              <a:cs typeface="+mj-cs"/>
            </a:endParaRPr>
          </a:p>
        </p:txBody>
      </p:sp>
      <p:sp>
        <p:nvSpPr>
          <p:cNvPr id="3" name="Text Box 5"/>
          <p:cNvSpPr txBox="1">
            <a:spLocks noChangeArrowheads="1"/>
          </p:cNvSpPr>
          <p:nvPr/>
        </p:nvSpPr>
        <p:spPr bwMode="auto">
          <a:xfrm>
            <a:off x="1397478" y="712490"/>
            <a:ext cx="7233759" cy="101566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dirty="0">
                <a:cs typeface="+mj-cs"/>
              </a:rPr>
              <a:t>خلايا </a:t>
            </a:r>
            <a:r>
              <a:rPr lang="ar-SA" altLang="en-US" sz="2000" dirty="0" smtClean="0">
                <a:cs typeface="+mj-cs"/>
              </a:rPr>
              <a:t>برنشيمة </a:t>
            </a:r>
            <a:r>
              <a:rPr lang="ar-SA" altLang="en-US" sz="2000" dirty="0">
                <a:cs typeface="+mj-cs"/>
              </a:rPr>
              <a:t>توجد </a:t>
            </a:r>
            <a:r>
              <a:rPr lang="ar-SA" altLang="en-US" sz="2000" dirty="0" smtClean="0">
                <a:cs typeface="+mj-cs"/>
              </a:rPr>
              <a:t>دائماً </a:t>
            </a:r>
            <a:r>
              <a:rPr lang="ar-SA" altLang="en-US" sz="2000" dirty="0">
                <a:cs typeface="+mj-cs"/>
              </a:rPr>
              <a:t>بجانب </a:t>
            </a:r>
            <a:r>
              <a:rPr lang="ar-SA" altLang="en-US" sz="2000" dirty="0" smtClean="0">
                <a:cs typeface="+mj-cs"/>
              </a:rPr>
              <a:t>الانبوبة الغربالية </a:t>
            </a:r>
            <a:r>
              <a:rPr lang="ar-SA" altLang="en-US" sz="2000" dirty="0">
                <a:cs typeface="+mj-cs"/>
              </a:rPr>
              <a:t>لانها تنشأ من نفس المنشأ  ، تحتفظ بنواتها وسيتوبلازمها عند البلوغ </a:t>
            </a:r>
            <a:r>
              <a:rPr lang="ar-SA" altLang="en-US" sz="2000" dirty="0" smtClean="0">
                <a:cs typeface="+mj-cs"/>
              </a:rPr>
              <a:t>.</a:t>
            </a:r>
            <a:r>
              <a:rPr lang="ar-SA" altLang="en-US" sz="2000" dirty="0" smtClean="0">
                <a:solidFill>
                  <a:schemeClr val="accent5">
                    <a:lumMod val="75000"/>
                  </a:schemeClr>
                </a:solidFill>
                <a:cs typeface="+mj-cs"/>
              </a:rPr>
              <a:t>قد </a:t>
            </a:r>
            <a:r>
              <a:rPr lang="ar-SA" altLang="en-US" sz="2000" dirty="0">
                <a:solidFill>
                  <a:schemeClr val="accent5">
                    <a:lumMod val="75000"/>
                  </a:schemeClr>
                </a:solidFill>
                <a:cs typeface="+mj-cs"/>
              </a:rPr>
              <a:t>توجد بجانبي الانبوب الغربالي </a:t>
            </a:r>
            <a:r>
              <a:rPr lang="ar-SA" altLang="en-US" sz="2000" dirty="0" smtClean="0">
                <a:solidFill>
                  <a:schemeClr val="accent5">
                    <a:lumMod val="75000"/>
                  </a:schemeClr>
                </a:solidFill>
                <a:cs typeface="+mj-cs"/>
              </a:rPr>
              <a:t>أو </a:t>
            </a:r>
            <a:r>
              <a:rPr lang="ar-SA" altLang="en-US" sz="2000" dirty="0">
                <a:solidFill>
                  <a:schemeClr val="accent5">
                    <a:lumMod val="75000"/>
                  </a:schemeClr>
                </a:solidFill>
                <a:cs typeface="+mj-cs"/>
              </a:rPr>
              <a:t>على جانب واحد ،، كما </a:t>
            </a:r>
            <a:r>
              <a:rPr lang="ar-SA" altLang="en-US" sz="2000" dirty="0" smtClean="0">
                <a:solidFill>
                  <a:schemeClr val="accent5">
                    <a:lumMod val="75000"/>
                  </a:schemeClr>
                </a:solidFill>
                <a:cs typeface="+mj-cs"/>
              </a:rPr>
              <a:t>أنها  </a:t>
            </a:r>
            <a:r>
              <a:rPr lang="ar-SA" altLang="en-US" sz="2000" dirty="0">
                <a:solidFill>
                  <a:schemeClr val="accent5">
                    <a:lumMod val="75000"/>
                  </a:schemeClr>
                </a:solidFill>
                <a:cs typeface="+mj-cs"/>
              </a:rPr>
              <a:t>تكون بطول </a:t>
            </a:r>
            <a:r>
              <a:rPr lang="ar-SA" altLang="en-US" sz="2000" dirty="0" smtClean="0">
                <a:solidFill>
                  <a:schemeClr val="accent5">
                    <a:lumMod val="75000"/>
                  </a:schemeClr>
                </a:solidFill>
                <a:cs typeface="+mj-cs"/>
              </a:rPr>
              <a:t>الأنبوب أو </a:t>
            </a:r>
            <a:r>
              <a:rPr lang="ar-SA" altLang="en-US" sz="2000" dirty="0">
                <a:solidFill>
                  <a:schemeClr val="accent5">
                    <a:lumMod val="75000"/>
                  </a:schemeClr>
                </a:solidFill>
                <a:cs typeface="+mj-cs"/>
              </a:rPr>
              <a:t>اطول منه </a:t>
            </a:r>
            <a:r>
              <a:rPr lang="ar-SA" altLang="en-US" sz="2000" dirty="0" smtClean="0">
                <a:solidFill>
                  <a:schemeClr val="accent5">
                    <a:lumMod val="75000"/>
                  </a:schemeClr>
                </a:solidFill>
                <a:cs typeface="+mj-cs"/>
              </a:rPr>
              <a:t>أو أقصر قليلاً .</a:t>
            </a:r>
            <a:endParaRPr lang="en-US" altLang="en-US" sz="2000" dirty="0">
              <a:solidFill>
                <a:schemeClr val="accent5">
                  <a:lumMod val="75000"/>
                </a:schemeClr>
              </a:solidFill>
              <a:cs typeface="+mj-cs"/>
            </a:endParaRPr>
          </a:p>
        </p:txBody>
      </p:sp>
      <p:pic>
        <p:nvPicPr>
          <p:cNvPr id="4" name="Picture 6" descr="CCellOriginLab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795" y="1912220"/>
            <a:ext cx="3504093" cy="3331346"/>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 name="Picture 7" descr="compa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477" y="1912220"/>
            <a:ext cx="3286665" cy="3331346"/>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800" decel="100000"/>
                                        <p:tgtEl>
                                          <p:spTgt spid="4"/>
                                        </p:tgtEl>
                                      </p:cBhvr>
                                    </p:animEffect>
                                    <p:anim calcmode="lin" valueType="num">
                                      <p:cBhvr>
                                        <p:cTn id="28" dur="800" decel="100000" fill="hold"/>
                                        <p:tgtEl>
                                          <p:spTgt spid="4"/>
                                        </p:tgtEl>
                                        <p:attrNameLst>
                                          <p:attrName>style.rotation</p:attrName>
                                        </p:attrNameLst>
                                      </p:cBhvr>
                                      <p:tavLst>
                                        <p:tav tm="0">
                                          <p:val>
                                            <p:fltVal val="-90"/>
                                          </p:val>
                                        </p:tav>
                                        <p:tav tm="100000">
                                          <p:val>
                                            <p:fltVal val="0"/>
                                          </p:val>
                                        </p:tav>
                                      </p:tavLst>
                                    </p:anim>
                                    <p:anim calcmode="lin" valueType="num">
                                      <p:cBhvr>
                                        <p:cTn id="29" dur="800" decel="100000" fill="hold"/>
                                        <p:tgtEl>
                                          <p:spTgt spid="4"/>
                                        </p:tgtEl>
                                        <p:attrNameLst>
                                          <p:attrName>ppt_x</p:attrName>
                                        </p:attrNameLst>
                                      </p:cBhvr>
                                      <p:tavLst>
                                        <p:tav tm="0">
                                          <p:val>
                                            <p:strVal val="#ppt_x+0.4"/>
                                          </p:val>
                                        </p:tav>
                                        <p:tav tm="100000">
                                          <p:val>
                                            <p:strVal val="#ppt_x-0.05"/>
                                          </p:val>
                                        </p:tav>
                                      </p:tavLst>
                                    </p:anim>
                                    <p:anim calcmode="lin" valueType="num">
                                      <p:cBhvr>
                                        <p:cTn id="30" dur="800" decel="100000" fill="hold"/>
                                        <p:tgtEl>
                                          <p:spTgt spid="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800" decel="100000"/>
                                        <p:tgtEl>
                                          <p:spTgt spid="5"/>
                                        </p:tgtEl>
                                      </p:cBhvr>
                                    </p:animEffect>
                                    <p:anim calcmode="lin" valueType="num">
                                      <p:cBhvr>
                                        <p:cTn id="38" dur="800" decel="100000" fill="hold"/>
                                        <p:tgtEl>
                                          <p:spTgt spid="5"/>
                                        </p:tgtEl>
                                        <p:attrNameLst>
                                          <p:attrName>style.rotation</p:attrName>
                                        </p:attrNameLst>
                                      </p:cBhvr>
                                      <p:tavLst>
                                        <p:tav tm="0">
                                          <p:val>
                                            <p:fltVal val="-90"/>
                                          </p:val>
                                        </p:tav>
                                        <p:tav tm="100000">
                                          <p:val>
                                            <p:fltVal val="0"/>
                                          </p:val>
                                        </p:tav>
                                      </p:tavLst>
                                    </p:anim>
                                    <p:anim calcmode="lin" valueType="num">
                                      <p:cBhvr>
                                        <p:cTn id="39" dur="800" decel="100000" fill="hold"/>
                                        <p:tgtEl>
                                          <p:spTgt spid="5"/>
                                        </p:tgtEl>
                                        <p:attrNameLst>
                                          <p:attrName>ppt_x</p:attrName>
                                        </p:attrNameLst>
                                      </p:cBhvr>
                                      <p:tavLst>
                                        <p:tav tm="0">
                                          <p:val>
                                            <p:strVal val="#ppt_x+0.4"/>
                                          </p:val>
                                        </p:tav>
                                        <p:tav tm="100000">
                                          <p:val>
                                            <p:strVal val="#ppt_x-0.05"/>
                                          </p:val>
                                        </p:tav>
                                      </p:tavLst>
                                    </p:anim>
                                    <p:anim calcmode="lin" valueType="num">
                                      <p:cBhvr>
                                        <p:cTn id="40" dur="800" decel="100000" fill="hold"/>
                                        <p:tgtEl>
                                          <p:spTgt spid="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05640" y="333375"/>
            <a:ext cx="1770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smtClean="0">
                <a:solidFill>
                  <a:srgbClr val="0070C0"/>
                </a:solidFill>
                <a:cs typeface="+mj-cs"/>
              </a:rPr>
              <a:t>الخلايا الزلالية :</a:t>
            </a:r>
            <a:endParaRPr lang="en-US" altLang="en-US" sz="2400" b="1" u="sng" dirty="0">
              <a:solidFill>
                <a:srgbClr val="0070C0"/>
              </a:solidFill>
              <a:cs typeface="+mj-cs"/>
            </a:endParaRPr>
          </a:p>
        </p:txBody>
      </p:sp>
      <p:sp>
        <p:nvSpPr>
          <p:cNvPr id="3" name="Text Box 5"/>
          <p:cNvSpPr txBox="1">
            <a:spLocks noChangeArrowheads="1"/>
          </p:cNvSpPr>
          <p:nvPr/>
        </p:nvSpPr>
        <p:spPr bwMode="auto">
          <a:xfrm>
            <a:off x="4580626" y="872678"/>
            <a:ext cx="3884972"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dirty="0">
                <a:cs typeface="+mj-cs"/>
              </a:rPr>
              <a:t>تشبه الخلايا </a:t>
            </a:r>
            <a:r>
              <a:rPr lang="ar-SA" altLang="en-US" sz="2000" dirty="0" smtClean="0">
                <a:cs typeface="+mj-cs"/>
              </a:rPr>
              <a:t>المرافقة </a:t>
            </a:r>
            <a:r>
              <a:rPr lang="ar-SA" altLang="en-US" sz="2000" dirty="0">
                <a:cs typeface="+mj-cs"/>
              </a:rPr>
              <a:t>لكن تختلف في المنشأ وهي </a:t>
            </a:r>
            <a:r>
              <a:rPr lang="ar-SA" altLang="en-US" sz="2000" dirty="0" smtClean="0">
                <a:cs typeface="+mj-cs"/>
              </a:rPr>
              <a:t>غنية </a:t>
            </a:r>
            <a:r>
              <a:rPr lang="ar-SA" altLang="en-US" sz="2000" dirty="0">
                <a:cs typeface="+mj-cs"/>
              </a:rPr>
              <a:t>بالمواد </a:t>
            </a:r>
            <a:r>
              <a:rPr lang="ar-SA" altLang="en-US" sz="2000" dirty="0" smtClean="0">
                <a:cs typeface="+mj-cs"/>
              </a:rPr>
              <a:t>شبة البروتينية.</a:t>
            </a:r>
            <a:endParaRPr lang="en-US" altLang="en-US" sz="2000" dirty="0">
              <a:cs typeface="+mj-cs"/>
            </a:endParaRPr>
          </a:p>
        </p:txBody>
      </p:sp>
      <p:sp>
        <p:nvSpPr>
          <p:cNvPr id="5" name="Rectangle 4"/>
          <p:cNvSpPr/>
          <p:nvPr/>
        </p:nvSpPr>
        <p:spPr>
          <a:xfrm>
            <a:off x="6719607" y="1809618"/>
            <a:ext cx="1842171" cy="461665"/>
          </a:xfrm>
          <a:prstGeom prst="rect">
            <a:avLst/>
          </a:prstGeom>
        </p:spPr>
        <p:txBody>
          <a:bodyPr wrap="none">
            <a:spAutoFit/>
          </a:bodyPr>
          <a:lstStyle/>
          <a:p>
            <a:r>
              <a:rPr lang="ar-SA" altLang="en-US" sz="2400" b="1" u="sng" dirty="0" smtClean="0">
                <a:solidFill>
                  <a:srgbClr val="0070C0"/>
                </a:solidFill>
                <a:cs typeface="+mj-cs"/>
              </a:rPr>
              <a:t>برنشيمة </a:t>
            </a:r>
            <a:r>
              <a:rPr lang="ar-SA" altLang="en-US" sz="2400" b="1" u="sng" dirty="0">
                <a:solidFill>
                  <a:srgbClr val="0070C0"/>
                </a:solidFill>
                <a:cs typeface="+mj-cs"/>
              </a:rPr>
              <a:t>اللحاء:ـ</a:t>
            </a:r>
            <a:endParaRPr lang="ar-SA" altLang="en-US" sz="2400" b="1" u="sng" dirty="0">
              <a:solidFill>
                <a:srgbClr val="0070C0"/>
              </a:solidFill>
              <a:cs typeface="+mj-cs"/>
            </a:endParaRPr>
          </a:p>
        </p:txBody>
      </p:sp>
      <p:sp>
        <p:nvSpPr>
          <p:cNvPr id="6" name="Rectangle 5"/>
          <p:cNvSpPr/>
          <p:nvPr/>
        </p:nvSpPr>
        <p:spPr>
          <a:xfrm>
            <a:off x="4580626" y="2435185"/>
            <a:ext cx="3884972" cy="3785652"/>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sz="2000" dirty="0">
                <a:solidFill>
                  <a:srgbClr val="212529"/>
                </a:solidFill>
                <a:latin typeface="bein"/>
                <a:cs typeface="+mj-cs"/>
              </a:rPr>
              <a:t>وجد الخلايا </a:t>
            </a:r>
            <a:r>
              <a:rPr lang="ar-SA" sz="2000" dirty="0" smtClean="0">
                <a:solidFill>
                  <a:srgbClr val="212529"/>
                </a:solidFill>
                <a:latin typeface="bein"/>
                <a:cs typeface="+mj-cs"/>
              </a:rPr>
              <a:t>الببرتشيمة </a:t>
            </a:r>
            <a:r>
              <a:rPr lang="ar-SA" sz="2000" dirty="0">
                <a:solidFill>
                  <a:srgbClr val="212529"/>
                </a:solidFill>
                <a:latin typeface="bein"/>
                <a:cs typeface="+mj-cs"/>
              </a:rPr>
              <a:t>في اللحائين الابتدائي والثانوي. في اللحاء الابتدائي تكون مفردة أو بهيئة </a:t>
            </a:r>
            <a:r>
              <a:rPr lang="ar-SA" sz="2000" dirty="0" smtClean="0">
                <a:solidFill>
                  <a:srgbClr val="212529"/>
                </a:solidFill>
                <a:latin typeface="bein"/>
                <a:cs typeface="+mj-cs"/>
              </a:rPr>
              <a:t>مجاميع، </a:t>
            </a:r>
            <a:r>
              <a:rPr lang="ar-SA" sz="2000" dirty="0">
                <a:solidFill>
                  <a:srgbClr val="212529"/>
                </a:solidFill>
                <a:latin typeface="bein"/>
                <a:cs typeface="+mj-cs"/>
              </a:rPr>
              <a:t>ألا إنها تكون منسقة في نظامين شعاعي ومحوري في حالة اللحاء </a:t>
            </a:r>
            <a:r>
              <a:rPr lang="ar-SA" sz="2000" dirty="0" smtClean="0">
                <a:solidFill>
                  <a:srgbClr val="212529"/>
                </a:solidFill>
                <a:latin typeface="bein"/>
                <a:cs typeface="+mj-cs"/>
              </a:rPr>
              <a:t>الثانوي، </a:t>
            </a:r>
            <a:r>
              <a:rPr lang="ar-SA" sz="2000" dirty="0">
                <a:solidFill>
                  <a:srgbClr val="212529"/>
                </a:solidFill>
                <a:latin typeface="bein"/>
                <a:cs typeface="+mj-cs"/>
              </a:rPr>
              <a:t>من مميزات </a:t>
            </a:r>
            <a:r>
              <a:rPr lang="ar-SA" sz="2000" dirty="0" smtClean="0">
                <a:solidFill>
                  <a:srgbClr val="212529"/>
                </a:solidFill>
                <a:latin typeface="bein"/>
                <a:cs typeface="+mj-cs"/>
              </a:rPr>
              <a:t>برنشيمة </a:t>
            </a:r>
            <a:r>
              <a:rPr lang="ar-SA" sz="2000" dirty="0">
                <a:solidFill>
                  <a:srgbClr val="212529"/>
                </a:solidFill>
                <a:latin typeface="bein"/>
                <a:cs typeface="+mj-cs"/>
              </a:rPr>
              <a:t>اللحاء إنها تميل للاستطالة وجدرانها قد تكون </a:t>
            </a:r>
            <a:r>
              <a:rPr lang="ar-SA" sz="2000" dirty="0" smtClean="0">
                <a:solidFill>
                  <a:srgbClr val="212529"/>
                </a:solidFill>
                <a:latin typeface="bein"/>
                <a:cs typeface="+mj-cs"/>
              </a:rPr>
              <a:t>ملجننة </a:t>
            </a:r>
            <a:r>
              <a:rPr lang="ar-SA" sz="2000" dirty="0">
                <a:solidFill>
                  <a:srgbClr val="212529"/>
                </a:solidFill>
                <a:latin typeface="bein"/>
                <a:cs typeface="+mj-cs"/>
              </a:rPr>
              <a:t>وقد تبقى الجدران رقيقة بعد موت خلايا نسيج اللحاء أو تتغلظ أو تتحول إلى سكلريدات وقد تقسم بحواجز إلى ردهات وتخزن </a:t>
            </a:r>
            <a:r>
              <a:rPr lang="ar-SA" sz="2000" dirty="0" smtClean="0">
                <a:solidFill>
                  <a:srgbClr val="212529"/>
                </a:solidFill>
                <a:latin typeface="bein"/>
                <a:cs typeface="+mj-cs"/>
              </a:rPr>
              <a:t>البلورات، </a:t>
            </a:r>
            <a:r>
              <a:rPr lang="ar-SA" sz="2000" dirty="0">
                <a:solidFill>
                  <a:srgbClr val="212529"/>
                </a:solidFill>
                <a:latin typeface="bein"/>
                <a:cs typeface="+mj-cs"/>
              </a:rPr>
              <a:t>فوظيفتها الأساسية هي </a:t>
            </a:r>
            <a:r>
              <a:rPr lang="ar-SA" sz="2000" dirty="0" smtClean="0">
                <a:solidFill>
                  <a:srgbClr val="212529"/>
                </a:solidFill>
                <a:latin typeface="bein"/>
                <a:cs typeface="+mj-cs"/>
              </a:rPr>
              <a:t>التخزين </a:t>
            </a:r>
            <a:r>
              <a:rPr lang="ar-SA" sz="2000" dirty="0">
                <a:solidFill>
                  <a:srgbClr val="212529"/>
                </a:solidFill>
                <a:latin typeface="bein"/>
                <a:cs typeface="+mj-cs"/>
              </a:rPr>
              <a:t>حيث تخزن مواد مختلفة (</a:t>
            </a:r>
            <a:r>
              <a:rPr lang="ar-SA" sz="2000" dirty="0" smtClean="0">
                <a:solidFill>
                  <a:srgbClr val="212529"/>
                </a:solidFill>
                <a:latin typeface="bein"/>
                <a:cs typeface="+mj-cs"/>
              </a:rPr>
              <a:t>ماء، </a:t>
            </a:r>
            <a:r>
              <a:rPr lang="ar-SA" sz="2000" dirty="0">
                <a:solidFill>
                  <a:srgbClr val="212529"/>
                </a:solidFill>
                <a:latin typeface="bein"/>
                <a:cs typeface="+mj-cs"/>
              </a:rPr>
              <a:t>نشا </a:t>
            </a:r>
            <a:r>
              <a:rPr lang="ar-SA" sz="2000" dirty="0" smtClean="0">
                <a:solidFill>
                  <a:srgbClr val="212529"/>
                </a:solidFill>
                <a:latin typeface="bein"/>
                <a:cs typeface="+mj-cs"/>
              </a:rPr>
              <a:t>، الدهون، </a:t>
            </a:r>
            <a:r>
              <a:rPr lang="ar-SA" sz="2000" dirty="0">
                <a:solidFill>
                  <a:srgbClr val="212529"/>
                </a:solidFill>
                <a:latin typeface="bein"/>
                <a:cs typeface="+mj-cs"/>
              </a:rPr>
              <a:t>المواد </a:t>
            </a:r>
            <a:r>
              <a:rPr lang="ar-SA" sz="2000" dirty="0" smtClean="0">
                <a:solidFill>
                  <a:srgbClr val="212529"/>
                </a:solidFill>
                <a:latin typeface="bein"/>
                <a:cs typeface="+mj-cs"/>
              </a:rPr>
              <a:t>الدباغية، </a:t>
            </a:r>
            <a:r>
              <a:rPr lang="ar-SA" sz="2000" dirty="0">
                <a:solidFill>
                  <a:srgbClr val="212529"/>
                </a:solidFill>
                <a:latin typeface="bein"/>
                <a:cs typeface="+mj-cs"/>
              </a:rPr>
              <a:t>المواد الراتنجية).</a:t>
            </a:r>
            <a:endParaRPr lang="en-US" sz="2000" dirty="0">
              <a:cs typeface="+mj-cs"/>
            </a:endParaRPr>
          </a:p>
        </p:txBody>
      </p:sp>
      <p:pic>
        <p:nvPicPr>
          <p:cNvPr id="7" name="Picture 7" descr="companion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41" y="872678"/>
            <a:ext cx="3880150" cy="3785652"/>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Text Box 13"/>
          <p:cNvSpPr txBox="1">
            <a:spLocks noChangeArrowheads="1"/>
          </p:cNvSpPr>
          <p:nvPr/>
        </p:nvSpPr>
        <p:spPr bwMode="auto">
          <a:xfrm>
            <a:off x="759124" y="1412743"/>
            <a:ext cx="13195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solidFill>
                  <a:srgbClr val="00B0F0"/>
                </a:solidFill>
              </a:rPr>
              <a:t>انبوب غربالي</a:t>
            </a:r>
            <a:endParaRPr lang="en-US" altLang="en-US" sz="2000" b="1" dirty="0">
              <a:solidFill>
                <a:srgbClr val="00B0F0"/>
              </a:solidFill>
            </a:endParaRPr>
          </a:p>
        </p:txBody>
      </p:sp>
      <p:sp>
        <p:nvSpPr>
          <p:cNvPr id="9" name="Text Box 12"/>
          <p:cNvSpPr txBox="1">
            <a:spLocks noChangeArrowheads="1"/>
          </p:cNvSpPr>
          <p:nvPr/>
        </p:nvSpPr>
        <p:spPr bwMode="auto">
          <a:xfrm>
            <a:off x="329541" y="1956043"/>
            <a:ext cx="1165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smtClean="0">
                <a:solidFill>
                  <a:srgbClr val="00B0F0"/>
                </a:solidFill>
              </a:rPr>
              <a:t>خلية مرافق</a:t>
            </a:r>
            <a:r>
              <a:rPr lang="ar-SA" altLang="en-US" sz="2000" b="1" dirty="0">
                <a:solidFill>
                  <a:srgbClr val="00B0F0"/>
                </a:solidFill>
              </a:rPr>
              <a:t>ة</a:t>
            </a:r>
            <a:endParaRPr lang="en-US" altLang="en-US" sz="2000" b="1" dirty="0">
              <a:solidFill>
                <a:srgbClr val="00B0F0"/>
              </a:solidFill>
            </a:endParaRPr>
          </a:p>
        </p:txBody>
      </p:sp>
      <p:sp>
        <p:nvSpPr>
          <p:cNvPr id="10" name="Text Box 11"/>
          <p:cNvSpPr txBox="1">
            <a:spLocks noChangeArrowheads="1"/>
          </p:cNvSpPr>
          <p:nvPr/>
        </p:nvSpPr>
        <p:spPr bwMode="auto">
          <a:xfrm>
            <a:off x="290093" y="3931136"/>
            <a:ext cx="13163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solidFill>
                  <a:srgbClr val="00B0F0"/>
                </a:solidFill>
              </a:rPr>
              <a:t>برنشيمة لحاء</a:t>
            </a:r>
            <a:endParaRPr lang="en-US" altLang="en-US" sz="2000" b="1" dirty="0">
              <a:solidFill>
                <a:srgbClr val="00B0F0"/>
              </a:solidFill>
            </a:endParaRPr>
          </a:p>
        </p:txBody>
      </p:sp>
    </p:spTree>
    <p:extLst>
      <p:ext uri="{BB962C8B-B14F-4D97-AF65-F5344CB8AC3E}">
        <p14:creationId xmlns:p14="http://schemas.microsoft.com/office/powerpoint/2010/main" val="39338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800" decel="100000"/>
                                        <p:tgtEl>
                                          <p:spTgt spid="3"/>
                                        </p:tgtEl>
                                      </p:cBhvr>
                                    </p:animEffect>
                                    <p:anim calcmode="lin" valueType="num">
                                      <p:cBhvr>
                                        <p:cTn id="18" dur="800" decel="100000" fill="hold"/>
                                        <p:tgtEl>
                                          <p:spTgt spid="3"/>
                                        </p:tgtEl>
                                        <p:attrNameLst>
                                          <p:attrName>style.rotation</p:attrName>
                                        </p:attrNameLst>
                                      </p:cBhvr>
                                      <p:tavLst>
                                        <p:tav tm="0">
                                          <p:val>
                                            <p:fltVal val="-90"/>
                                          </p:val>
                                        </p:tav>
                                        <p:tav tm="100000">
                                          <p:val>
                                            <p:fltVal val="0"/>
                                          </p:val>
                                        </p:tav>
                                      </p:tavLst>
                                    </p:anim>
                                    <p:anim calcmode="lin" valueType="num">
                                      <p:cBhvr>
                                        <p:cTn id="19" dur="800" decel="100000" fill="hold"/>
                                        <p:tgtEl>
                                          <p:spTgt spid="3"/>
                                        </p:tgtEl>
                                        <p:attrNameLst>
                                          <p:attrName>ppt_x</p:attrName>
                                        </p:attrNameLst>
                                      </p:cBhvr>
                                      <p:tavLst>
                                        <p:tav tm="0">
                                          <p:val>
                                            <p:strVal val="#ppt_x+0.4"/>
                                          </p:val>
                                        </p:tav>
                                        <p:tav tm="100000">
                                          <p:val>
                                            <p:strVal val="#ppt_x-0.05"/>
                                          </p:val>
                                        </p:tav>
                                      </p:tavLst>
                                    </p:anim>
                                    <p:anim calcmode="lin" valueType="num">
                                      <p:cBhvr>
                                        <p:cTn id="20" dur="800" decel="100000" fill="hold"/>
                                        <p:tgtEl>
                                          <p:spTgt spid="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800" decel="100000"/>
                                        <p:tgtEl>
                                          <p:spTgt spid="9"/>
                                        </p:tgtEl>
                                      </p:cBhvr>
                                    </p:animEffect>
                                    <p:anim calcmode="lin" valueType="num">
                                      <p:cBhvr>
                                        <p:cTn id="44" dur="800" decel="100000" fill="hold"/>
                                        <p:tgtEl>
                                          <p:spTgt spid="9"/>
                                        </p:tgtEl>
                                        <p:attrNameLst>
                                          <p:attrName>style.rotation</p:attrName>
                                        </p:attrNameLst>
                                      </p:cBhvr>
                                      <p:tavLst>
                                        <p:tav tm="0">
                                          <p:val>
                                            <p:fltVal val="-90"/>
                                          </p:val>
                                        </p:tav>
                                        <p:tav tm="100000">
                                          <p:val>
                                            <p:fltVal val="0"/>
                                          </p:val>
                                        </p:tav>
                                      </p:tavLst>
                                    </p:anim>
                                    <p:anim calcmode="lin" valueType="num">
                                      <p:cBhvr>
                                        <p:cTn id="45" dur="800" decel="100000" fill="hold"/>
                                        <p:tgtEl>
                                          <p:spTgt spid="9"/>
                                        </p:tgtEl>
                                        <p:attrNameLst>
                                          <p:attrName>ppt_x</p:attrName>
                                        </p:attrNameLst>
                                      </p:cBhvr>
                                      <p:tavLst>
                                        <p:tav tm="0">
                                          <p:val>
                                            <p:strVal val="#ppt_x+0.4"/>
                                          </p:val>
                                        </p:tav>
                                        <p:tav tm="100000">
                                          <p:val>
                                            <p:strVal val="#ppt_x-0.05"/>
                                          </p:val>
                                        </p:tav>
                                      </p:tavLst>
                                    </p:anim>
                                    <p:anim calcmode="lin" valueType="num">
                                      <p:cBhvr>
                                        <p:cTn id="46" dur="800" decel="100000" fill="hold"/>
                                        <p:tgtEl>
                                          <p:spTgt spid="9"/>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800" decel="100000"/>
                                        <p:tgtEl>
                                          <p:spTgt spid="10"/>
                                        </p:tgtEl>
                                      </p:cBhvr>
                                    </p:animEffect>
                                    <p:anim calcmode="lin" valueType="num">
                                      <p:cBhvr>
                                        <p:cTn id="54" dur="800" decel="100000" fill="hold"/>
                                        <p:tgtEl>
                                          <p:spTgt spid="10"/>
                                        </p:tgtEl>
                                        <p:attrNameLst>
                                          <p:attrName>style.rotation</p:attrName>
                                        </p:attrNameLst>
                                      </p:cBhvr>
                                      <p:tavLst>
                                        <p:tav tm="0">
                                          <p:val>
                                            <p:fltVal val="-90"/>
                                          </p:val>
                                        </p:tav>
                                        <p:tav tm="100000">
                                          <p:val>
                                            <p:fltVal val="0"/>
                                          </p:val>
                                        </p:tav>
                                      </p:tavLst>
                                    </p:anim>
                                    <p:anim calcmode="lin" valueType="num">
                                      <p:cBhvr>
                                        <p:cTn id="55" dur="800" decel="100000" fill="hold"/>
                                        <p:tgtEl>
                                          <p:spTgt spid="10"/>
                                        </p:tgtEl>
                                        <p:attrNameLst>
                                          <p:attrName>ppt_x</p:attrName>
                                        </p:attrNameLst>
                                      </p:cBhvr>
                                      <p:tavLst>
                                        <p:tav tm="0">
                                          <p:val>
                                            <p:strVal val="#ppt_x+0.4"/>
                                          </p:val>
                                        </p:tav>
                                        <p:tav tm="100000">
                                          <p:val>
                                            <p:strVal val="#ppt_x-0.05"/>
                                          </p:val>
                                        </p:tav>
                                      </p:tavLst>
                                    </p:anim>
                                    <p:anim calcmode="lin" valueType="num">
                                      <p:cBhvr>
                                        <p:cTn id="56" dur="800" decel="100000" fill="hold"/>
                                        <p:tgtEl>
                                          <p:spTgt spid="1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048486" y="395947"/>
            <a:ext cx="1483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dirty="0" smtClean="0">
                <a:solidFill>
                  <a:srgbClr val="0070C0"/>
                </a:solidFill>
                <a:cs typeface="+mj-cs"/>
              </a:rPr>
              <a:t>الياف </a:t>
            </a:r>
            <a:r>
              <a:rPr lang="ar-SA" altLang="en-US" sz="2400" b="1" dirty="0">
                <a:solidFill>
                  <a:srgbClr val="0070C0"/>
                </a:solidFill>
                <a:cs typeface="+mj-cs"/>
              </a:rPr>
              <a:t>اللحاء</a:t>
            </a:r>
            <a:r>
              <a:rPr lang="ar-SA" altLang="en-US" sz="2400" b="1" dirty="0" smtClean="0">
                <a:solidFill>
                  <a:srgbClr val="0070C0"/>
                </a:solidFill>
                <a:cs typeface="+mj-cs"/>
              </a:rPr>
              <a:t>:</a:t>
            </a:r>
            <a:endParaRPr lang="en-US" altLang="en-US" sz="2400" b="1" dirty="0">
              <a:solidFill>
                <a:srgbClr val="0070C0"/>
              </a:solidFill>
              <a:cs typeface="+mj-cs"/>
            </a:endParaRPr>
          </a:p>
        </p:txBody>
      </p:sp>
      <p:sp>
        <p:nvSpPr>
          <p:cNvPr id="5" name="Rectangle 4"/>
          <p:cNvSpPr/>
          <p:nvPr/>
        </p:nvSpPr>
        <p:spPr>
          <a:xfrm>
            <a:off x="3881887" y="857612"/>
            <a:ext cx="4572000" cy="2246769"/>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algn="just" rtl="1"/>
            <a:r>
              <a:rPr lang="ar-SA" sz="2000" dirty="0">
                <a:solidFill>
                  <a:srgbClr val="212529"/>
                </a:solidFill>
                <a:latin typeface="bein"/>
                <a:cs typeface="+mj-cs"/>
              </a:rPr>
              <a:t>توجد الألياف في اللحائين الابتدائي </a:t>
            </a:r>
            <a:r>
              <a:rPr lang="ar-SA" sz="2000" dirty="0" smtClean="0">
                <a:solidFill>
                  <a:srgbClr val="212529"/>
                </a:solidFill>
                <a:latin typeface="bein"/>
                <a:cs typeface="+mj-cs"/>
              </a:rPr>
              <a:t>والثانوي</a:t>
            </a:r>
            <a:r>
              <a:rPr lang="en-US" sz="2000" dirty="0" smtClean="0">
                <a:solidFill>
                  <a:srgbClr val="212529"/>
                </a:solidFill>
                <a:latin typeface="bein"/>
                <a:cs typeface="+mj-cs"/>
              </a:rPr>
              <a:t> </a:t>
            </a:r>
            <a:r>
              <a:rPr lang="ar-SA" sz="2000" dirty="0">
                <a:solidFill>
                  <a:srgbClr val="212529"/>
                </a:solidFill>
                <a:latin typeface="bein"/>
                <a:cs typeface="+mj-cs"/>
              </a:rPr>
              <a:t>وقد توجد السكلريدات مع الألياف جنبا إلى جنب احيانا. ألياف اللحاء الابتدائي تكون متجمعة خارج </a:t>
            </a:r>
            <a:r>
              <a:rPr lang="ar-SA" sz="2000" dirty="0" smtClean="0">
                <a:solidFill>
                  <a:srgbClr val="212529"/>
                </a:solidFill>
                <a:latin typeface="bein"/>
                <a:cs typeface="+mj-cs"/>
              </a:rPr>
              <a:t>النسيج، </a:t>
            </a:r>
            <a:r>
              <a:rPr lang="ar-SA" sz="2000" dirty="0">
                <a:solidFill>
                  <a:srgbClr val="212529"/>
                </a:solidFill>
                <a:latin typeface="bein"/>
                <a:cs typeface="+mj-cs"/>
              </a:rPr>
              <a:t>ألا إنها تنتظم في اللحاء الثانوي بطرق مختلفة, فقد تؤلف الجزء الأكبر من اللحاء أو توجد بهيئة أشرطة مماسية تتبادل مع العناصر اللحائية الأخرى أو تنتشر بين بقية عناصر اللحاء وأحياناً لا توجد كما في نبات الزراوند</a:t>
            </a:r>
            <a:endParaRPr lang="en-US" sz="2000" dirty="0">
              <a:cs typeface="+mj-cs"/>
            </a:endParaRPr>
          </a:p>
        </p:txBody>
      </p:sp>
      <p:pic>
        <p:nvPicPr>
          <p:cNvPr id="9218" name="Picture 2" descr="Aristolochia gigantea - Monaco Nature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7" y="857612"/>
            <a:ext cx="2907102" cy="2246770"/>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560717" y="3288354"/>
            <a:ext cx="7893170" cy="400110"/>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dirty="0"/>
              <a:t>جدرها </a:t>
            </a:r>
            <a:r>
              <a:rPr lang="ar-SA" altLang="en-US" sz="2000" dirty="0" smtClean="0"/>
              <a:t>سميكة ثانوية ملجننة  </a:t>
            </a:r>
            <a:r>
              <a:rPr lang="ar-SA" altLang="en-US" sz="2000" dirty="0"/>
              <a:t>يتخللها العديد من النقر، وهي </a:t>
            </a:r>
            <a:r>
              <a:rPr lang="ar-SA" altLang="en-US" sz="2000" dirty="0" smtClean="0"/>
              <a:t>طويلة مغزلية </a:t>
            </a:r>
            <a:r>
              <a:rPr lang="ar-SA" altLang="en-US" sz="2000" dirty="0"/>
              <a:t>مدببة الطرفين</a:t>
            </a:r>
            <a:endParaRPr lang="en-US" altLang="en-US" sz="2000" dirty="0"/>
          </a:p>
        </p:txBody>
      </p:sp>
      <p:pic>
        <p:nvPicPr>
          <p:cNvPr id="8" name="Picture 7" descr="لحاء منتظ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77" y="3872436"/>
            <a:ext cx="3053810" cy="265512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8" descr="خلايا اللحاء الغير منتظ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17" y="3872436"/>
            <a:ext cx="2907102" cy="2685314"/>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6319030" y="5935121"/>
            <a:ext cx="1458912" cy="461665"/>
          </a:xfrm>
          <a:prstGeom prst="rect">
            <a:avLst/>
          </a:prstGeom>
          <a:solidFill>
            <a:schemeClr val="tx1"/>
          </a:solidFill>
          <a:ln>
            <a:noFill/>
          </a:ln>
          <a:effectLst/>
        </p:spPr>
        <p:txBody>
          <a:bodyPr>
            <a:spAutoFit/>
          </a:bodyPr>
          <a:lstStyle/>
          <a:p>
            <a:pPr algn="r" rtl="1"/>
            <a:r>
              <a:rPr lang="ar-SA" altLang="en-US" sz="2400" b="1" dirty="0">
                <a:solidFill>
                  <a:srgbClr val="FFFF00"/>
                </a:solidFill>
              </a:rPr>
              <a:t>لحاء منتظم</a:t>
            </a:r>
            <a:endParaRPr lang="en-US" altLang="en-US" sz="2400" b="1" dirty="0">
              <a:solidFill>
                <a:srgbClr val="FFFF00"/>
              </a:solidFill>
            </a:endParaRPr>
          </a:p>
        </p:txBody>
      </p:sp>
      <p:sp>
        <p:nvSpPr>
          <p:cNvPr id="11" name="Text Box 9"/>
          <p:cNvSpPr txBox="1">
            <a:spLocks noChangeArrowheads="1"/>
          </p:cNvSpPr>
          <p:nvPr/>
        </p:nvSpPr>
        <p:spPr bwMode="auto">
          <a:xfrm>
            <a:off x="1017918" y="5935121"/>
            <a:ext cx="1794818" cy="461665"/>
          </a:xfrm>
          <a:prstGeom prst="rect">
            <a:avLst/>
          </a:prstGeom>
          <a:solidFill>
            <a:schemeClr val="tx1"/>
          </a:solidFill>
          <a:ln>
            <a:noFill/>
          </a:ln>
          <a:effectLst/>
        </p:spPr>
        <p:txBody>
          <a:bodyPr wrap="square">
            <a:spAutoFit/>
          </a:bodyPr>
          <a:lstStyle/>
          <a:p>
            <a:pPr algn="r" rtl="1"/>
            <a:r>
              <a:rPr lang="ar-SA" altLang="en-US" sz="2400" b="1" dirty="0">
                <a:solidFill>
                  <a:srgbClr val="FFFF00"/>
                </a:solidFill>
              </a:rPr>
              <a:t>لحاء </a:t>
            </a:r>
            <a:r>
              <a:rPr lang="ar-SA" altLang="en-US" sz="2400" b="1" dirty="0" smtClean="0">
                <a:solidFill>
                  <a:srgbClr val="FFFF00"/>
                </a:solidFill>
              </a:rPr>
              <a:t>غير منتظم</a:t>
            </a:r>
            <a:endParaRPr lang="en-US" altLang="en-US" sz="2400" b="1" dirty="0">
              <a:solidFill>
                <a:srgbClr val="FFFF00"/>
              </a:solidFill>
            </a:endParaRPr>
          </a:p>
        </p:txBody>
      </p:sp>
    </p:spTree>
    <p:extLst>
      <p:ext uri="{BB962C8B-B14F-4D97-AF65-F5344CB8AC3E}">
        <p14:creationId xmlns:p14="http://schemas.microsoft.com/office/powerpoint/2010/main" val="18355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decel="100000"/>
                                        <p:tgtEl>
                                          <p:spTgt spid="10"/>
                                        </p:tgtEl>
                                      </p:cBhvr>
                                    </p:animEffect>
                                    <p:anim calcmode="lin" valueType="num">
                                      <p:cBhvr>
                                        <p:cTn id="48" dur="800" decel="100000" fill="hold"/>
                                        <p:tgtEl>
                                          <p:spTgt spid="10"/>
                                        </p:tgtEl>
                                        <p:attrNameLst>
                                          <p:attrName>style.rotation</p:attrName>
                                        </p:attrNameLst>
                                      </p:cBhvr>
                                      <p:tavLst>
                                        <p:tav tm="0">
                                          <p:val>
                                            <p:fltVal val="-90"/>
                                          </p:val>
                                        </p:tav>
                                        <p:tav tm="100000">
                                          <p:val>
                                            <p:fltVal val="0"/>
                                          </p:val>
                                        </p:tav>
                                      </p:tavLst>
                                    </p:anim>
                                    <p:anim calcmode="lin" valueType="num">
                                      <p:cBhvr>
                                        <p:cTn id="49" dur="800" decel="100000" fill="hold"/>
                                        <p:tgtEl>
                                          <p:spTgt spid="10"/>
                                        </p:tgtEl>
                                        <p:attrNameLst>
                                          <p:attrName>ppt_x</p:attrName>
                                        </p:attrNameLst>
                                      </p:cBhvr>
                                      <p:tavLst>
                                        <p:tav tm="0">
                                          <p:val>
                                            <p:strVal val="#ppt_x+0.4"/>
                                          </p:val>
                                        </p:tav>
                                        <p:tav tm="100000">
                                          <p:val>
                                            <p:strVal val="#ppt_x-0.05"/>
                                          </p:val>
                                        </p:tav>
                                      </p:tavLst>
                                    </p:anim>
                                    <p:anim calcmode="lin" valueType="num">
                                      <p:cBhvr>
                                        <p:cTn id="50" dur="800" decel="100000" fill="hold"/>
                                        <p:tgtEl>
                                          <p:spTgt spid="1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800" decel="100000"/>
                                        <p:tgtEl>
                                          <p:spTgt spid="11"/>
                                        </p:tgtEl>
                                      </p:cBhvr>
                                    </p:animEffect>
                                    <p:anim calcmode="lin" valueType="num">
                                      <p:cBhvr>
                                        <p:cTn id="58" dur="800" decel="100000" fill="hold"/>
                                        <p:tgtEl>
                                          <p:spTgt spid="11"/>
                                        </p:tgtEl>
                                        <p:attrNameLst>
                                          <p:attrName>style.rotation</p:attrName>
                                        </p:attrNameLst>
                                      </p:cBhvr>
                                      <p:tavLst>
                                        <p:tav tm="0">
                                          <p:val>
                                            <p:fltVal val="-90"/>
                                          </p:val>
                                        </p:tav>
                                        <p:tav tm="100000">
                                          <p:val>
                                            <p:fltVal val="0"/>
                                          </p:val>
                                        </p:tav>
                                      </p:tavLst>
                                    </p:anim>
                                    <p:anim calcmode="lin" valueType="num">
                                      <p:cBhvr>
                                        <p:cTn id="59" dur="800" decel="100000" fill="hold"/>
                                        <p:tgtEl>
                                          <p:spTgt spid="11"/>
                                        </p:tgtEl>
                                        <p:attrNameLst>
                                          <p:attrName>ppt_x</p:attrName>
                                        </p:attrNameLst>
                                      </p:cBhvr>
                                      <p:tavLst>
                                        <p:tav tm="0">
                                          <p:val>
                                            <p:strVal val="#ppt_x+0.4"/>
                                          </p:val>
                                        </p:tav>
                                        <p:tav tm="100000">
                                          <p:val>
                                            <p:strVal val="#ppt_x-0.05"/>
                                          </p:val>
                                        </p:tav>
                                      </p:tavLst>
                                    </p:anim>
                                    <p:anim calcmode="lin" valueType="num">
                                      <p:cBhvr>
                                        <p:cTn id="60" dur="800" decel="100000" fill="hold"/>
                                        <p:tgtEl>
                                          <p:spTgt spid="1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919371" y="363867"/>
            <a:ext cx="16273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a:solidFill>
                  <a:srgbClr val="0070C0"/>
                </a:solidFill>
                <a:cs typeface="+mj-cs"/>
              </a:rPr>
              <a:t>الحزم </a:t>
            </a:r>
            <a:r>
              <a:rPr lang="ar-SA" altLang="en-US" sz="2400" b="1" u="sng" dirty="0" smtClean="0">
                <a:solidFill>
                  <a:srgbClr val="0070C0"/>
                </a:solidFill>
                <a:cs typeface="+mj-cs"/>
              </a:rPr>
              <a:t>الوعائية</a:t>
            </a:r>
            <a:endParaRPr lang="en-US" altLang="en-US" sz="2400" b="1" u="sng" dirty="0">
              <a:solidFill>
                <a:srgbClr val="0070C0"/>
              </a:solidFill>
              <a:cs typeface="+mj-cs"/>
            </a:endParaRPr>
          </a:p>
        </p:txBody>
      </p:sp>
      <p:sp>
        <p:nvSpPr>
          <p:cNvPr id="10" name="Rectangle 9"/>
          <p:cNvSpPr/>
          <p:nvPr/>
        </p:nvSpPr>
        <p:spPr>
          <a:xfrm>
            <a:off x="3871223" y="894543"/>
            <a:ext cx="4572000" cy="1015663"/>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algn="just" rtl="1"/>
            <a:r>
              <a:rPr lang="ar-SA" sz="2000" dirty="0">
                <a:latin typeface="rasol"/>
                <a:cs typeface="+mj-cs"/>
              </a:rPr>
              <a:t>يوجد ثلاثة أنواع رئيسية للحزم الوعائية تختلف في موضع الخشب واللحاء بالنسبة لبعضها البعض وهذه الأنواع هي :</a:t>
            </a:r>
            <a:endParaRPr lang="en-US" sz="2000" dirty="0">
              <a:cs typeface="+mj-cs"/>
            </a:endParaRPr>
          </a:p>
        </p:txBody>
      </p:sp>
      <p:sp>
        <p:nvSpPr>
          <p:cNvPr id="11" name="Rectangle 10"/>
          <p:cNvSpPr/>
          <p:nvPr/>
        </p:nvSpPr>
        <p:spPr>
          <a:xfrm>
            <a:off x="3871223" y="2182331"/>
            <a:ext cx="4572000" cy="1015663"/>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algn="just" rtl="1"/>
            <a:r>
              <a:rPr lang="ar-SA" sz="2000" dirty="0">
                <a:solidFill>
                  <a:srgbClr val="C00000"/>
                </a:solidFill>
                <a:latin typeface="rasol"/>
                <a:cs typeface="+mj-cs"/>
              </a:rPr>
              <a:t>الحزمة القطرية </a:t>
            </a:r>
            <a:r>
              <a:rPr lang="ar-SA" sz="2000" dirty="0" smtClean="0">
                <a:solidFill>
                  <a:srgbClr val="C00000"/>
                </a:solidFill>
                <a:latin typeface="rasol"/>
                <a:cs typeface="+mj-cs"/>
              </a:rPr>
              <a:t>: </a:t>
            </a:r>
            <a:r>
              <a:rPr lang="ar-SA" sz="2000" dirty="0" smtClean="0">
                <a:solidFill>
                  <a:srgbClr val="003E61"/>
                </a:solidFill>
                <a:latin typeface="rasol"/>
                <a:cs typeface="+mj-cs"/>
              </a:rPr>
              <a:t>وفيها </a:t>
            </a:r>
            <a:r>
              <a:rPr lang="ar-SA" sz="2000" dirty="0">
                <a:solidFill>
                  <a:srgbClr val="003E61"/>
                </a:solidFill>
                <a:latin typeface="rasol"/>
                <a:cs typeface="+mj-cs"/>
              </a:rPr>
              <a:t>يتبادل الخشب واللحاء فيكون كل منها عل نصف قطر مختلف عن الآخر مثال ذلك حزم الجذور .</a:t>
            </a:r>
            <a:endParaRPr lang="en-US" sz="2000" dirty="0">
              <a:cs typeface="+mj-cs"/>
            </a:endParaRPr>
          </a:p>
        </p:txBody>
      </p:sp>
      <p:sp>
        <p:nvSpPr>
          <p:cNvPr id="12" name="Rectangle 11"/>
          <p:cNvSpPr/>
          <p:nvPr/>
        </p:nvSpPr>
        <p:spPr>
          <a:xfrm>
            <a:off x="3871223" y="3392481"/>
            <a:ext cx="4572000" cy="1015663"/>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algn="just" rtl="1"/>
            <a:r>
              <a:rPr lang="ar-SA" sz="2000" dirty="0">
                <a:solidFill>
                  <a:srgbClr val="C00000"/>
                </a:solidFill>
                <a:latin typeface="rasol"/>
                <a:cs typeface="+mj-cs"/>
              </a:rPr>
              <a:t>الحزم المركزية :</a:t>
            </a:r>
            <a:r>
              <a:rPr lang="ar-SA" sz="2000" dirty="0">
                <a:solidFill>
                  <a:srgbClr val="003E61"/>
                </a:solidFill>
                <a:latin typeface="rasol"/>
                <a:cs typeface="+mj-cs"/>
              </a:rPr>
              <a:t> فيها نجد أن الخشب أو اللحاء في مركز الحزمة بينما يكون النسيج الأخر يحيط به تماماً ولذلك فإن لهذه الحزمة نوعين :</a:t>
            </a:r>
            <a:endParaRPr lang="en-US" sz="2000" dirty="0">
              <a:cs typeface="+mj-cs"/>
            </a:endParaRPr>
          </a:p>
        </p:txBody>
      </p:sp>
      <p:sp>
        <p:nvSpPr>
          <p:cNvPr id="13" name="Rectangle 12"/>
          <p:cNvSpPr/>
          <p:nvPr/>
        </p:nvSpPr>
        <p:spPr>
          <a:xfrm>
            <a:off x="3871223" y="4602631"/>
            <a:ext cx="4572000" cy="1323439"/>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marL="342900" indent="-342900" algn="just" rtl="1">
              <a:buFont typeface="Arial" panose="020B0604020202020204" pitchFamily="34" charset="0"/>
              <a:buChar char="•"/>
            </a:pPr>
            <a:r>
              <a:rPr lang="ar-SA" sz="2000" dirty="0" smtClean="0">
                <a:solidFill>
                  <a:srgbClr val="003E61"/>
                </a:solidFill>
                <a:latin typeface="rasol"/>
                <a:cs typeface="+mj-cs"/>
              </a:rPr>
              <a:t>مركزية الخشب : </a:t>
            </a:r>
            <a:r>
              <a:rPr lang="ar-SA" sz="2000" dirty="0">
                <a:solidFill>
                  <a:srgbClr val="003E61"/>
                </a:solidFill>
                <a:latin typeface="rasol"/>
                <a:cs typeface="+mj-cs"/>
              </a:rPr>
              <a:t>حيث يحتل الخشب المركز كما في السراخس .</a:t>
            </a:r>
          </a:p>
          <a:p>
            <a:pPr marL="342900" indent="-342900" algn="just" rtl="1">
              <a:buFont typeface="Arial" panose="020B0604020202020204" pitchFamily="34" charset="0"/>
              <a:buChar char="•"/>
            </a:pPr>
            <a:r>
              <a:rPr lang="ar-SA" sz="2000" dirty="0" smtClean="0">
                <a:solidFill>
                  <a:srgbClr val="003E61"/>
                </a:solidFill>
                <a:latin typeface="rasol"/>
                <a:cs typeface="+mj-cs"/>
              </a:rPr>
              <a:t>مركزية </a:t>
            </a:r>
            <a:r>
              <a:rPr lang="ar-SA" sz="2000" dirty="0">
                <a:solidFill>
                  <a:srgbClr val="003E61"/>
                </a:solidFill>
                <a:latin typeface="rasol"/>
                <a:cs typeface="+mj-cs"/>
              </a:rPr>
              <a:t>اللحاء : حيث يحتل اللحاء المركز كما في الدراسيا .</a:t>
            </a:r>
            <a:endParaRPr lang="ar-SA" sz="2000" i="0" dirty="0">
              <a:solidFill>
                <a:srgbClr val="003E61"/>
              </a:solidFill>
              <a:effectLst/>
              <a:latin typeface="rasol"/>
              <a:cs typeface="+mj-cs"/>
            </a:endParaRPr>
          </a:p>
        </p:txBody>
      </p:sp>
      <p:pic>
        <p:nvPicPr>
          <p:cNvPr id="14" name="Picture 5" descr="amphiva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880683"/>
            <a:ext cx="2967487" cy="231731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 name="Text Box 7"/>
          <p:cNvSpPr txBox="1">
            <a:spLocks noChangeArrowheads="1"/>
          </p:cNvSpPr>
          <p:nvPr/>
        </p:nvSpPr>
        <p:spPr bwMode="auto">
          <a:xfrm>
            <a:off x="921271" y="2613219"/>
            <a:ext cx="20393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b="1" dirty="0">
                <a:solidFill>
                  <a:srgbClr val="99FF33"/>
                </a:solidFill>
              </a:rPr>
              <a:t>مركزية اللحاء</a:t>
            </a:r>
            <a:endParaRPr lang="en-US" altLang="en-US" sz="3200" b="1" dirty="0">
              <a:solidFill>
                <a:srgbClr val="99FF33"/>
              </a:solidFill>
            </a:endParaRPr>
          </a:p>
        </p:txBody>
      </p:sp>
      <p:pic>
        <p:nvPicPr>
          <p:cNvPr id="16" name="Picture 5" descr="amphicrib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392481"/>
            <a:ext cx="2967487" cy="253358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 name="Text Box 7"/>
          <p:cNvSpPr txBox="1">
            <a:spLocks noChangeArrowheads="1"/>
          </p:cNvSpPr>
          <p:nvPr/>
        </p:nvSpPr>
        <p:spPr bwMode="auto">
          <a:xfrm>
            <a:off x="921270" y="5341295"/>
            <a:ext cx="2170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b="1" dirty="0">
                <a:solidFill>
                  <a:srgbClr val="99FF33"/>
                </a:solidFill>
              </a:rPr>
              <a:t>مركزية </a:t>
            </a:r>
            <a:r>
              <a:rPr lang="ar-SA" altLang="en-US" sz="3200" b="1" dirty="0" smtClean="0">
                <a:solidFill>
                  <a:srgbClr val="99FF33"/>
                </a:solidFill>
              </a:rPr>
              <a:t>الخشب</a:t>
            </a:r>
            <a:endParaRPr lang="en-US" altLang="en-US" sz="3200" b="1" dirty="0">
              <a:solidFill>
                <a:srgbClr val="99FF33"/>
              </a:solidFill>
            </a:endParaRPr>
          </a:p>
        </p:txBody>
      </p:sp>
    </p:spTree>
    <p:extLst>
      <p:ext uri="{BB962C8B-B14F-4D97-AF65-F5344CB8AC3E}">
        <p14:creationId xmlns:p14="http://schemas.microsoft.com/office/powerpoint/2010/main" val="25791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to="" calcmode="lin" valueType="num">
                                      <p:cBhvr>
                                        <p:cTn id="3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3366" y="894543"/>
            <a:ext cx="4572000" cy="707886"/>
          </a:xfrm>
          <a:prstGeom prst="rect">
            <a:avLst/>
          </a:prstGeom>
          <a:solidFill>
            <a:schemeClr val="accent1">
              <a:lumMod val="20000"/>
              <a:lumOff val="80000"/>
            </a:schemeClr>
          </a:solidFill>
          <a:effectLst>
            <a:glow rad="101600">
              <a:schemeClr val="accent5">
                <a:satMod val="175000"/>
                <a:alpha val="40000"/>
              </a:schemeClr>
            </a:glow>
          </a:effectLst>
        </p:spPr>
        <p:txBody>
          <a:bodyPr>
            <a:spAutoFit/>
          </a:bodyPr>
          <a:lstStyle/>
          <a:p>
            <a:pPr algn="r" rtl="1"/>
            <a:r>
              <a:rPr lang="ar-SA" sz="2000" dirty="0" smtClean="0">
                <a:solidFill>
                  <a:srgbClr val="FF0000"/>
                </a:solidFill>
                <a:latin typeface="rasol"/>
                <a:cs typeface="+mj-cs"/>
              </a:rPr>
              <a:t> </a:t>
            </a:r>
            <a:r>
              <a:rPr lang="ar-SA" sz="2000" b="1" dirty="0" smtClean="0">
                <a:solidFill>
                  <a:srgbClr val="0070C0"/>
                </a:solidFill>
                <a:latin typeface="rasol"/>
                <a:cs typeface="+mj-cs"/>
              </a:rPr>
              <a:t>الحزم </a:t>
            </a:r>
            <a:r>
              <a:rPr lang="ar-SA" sz="2000" b="1" dirty="0">
                <a:solidFill>
                  <a:srgbClr val="0070C0"/>
                </a:solidFill>
                <a:latin typeface="rasol"/>
                <a:cs typeface="+mj-cs"/>
              </a:rPr>
              <a:t>الجانبية :</a:t>
            </a:r>
            <a:r>
              <a:rPr lang="ar-SA" sz="2000" dirty="0">
                <a:solidFill>
                  <a:srgbClr val="FF0000"/>
                </a:solidFill>
                <a:latin typeface="rasol"/>
                <a:cs typeface="+mj-cs"/>
              </a:rPr>
              <a:t> </a:t>
            </a:r>
            <a:r>
              <a:rPr lang="ar-SA" sz="2000" dirty="0">
                <a:cs typeface="+mj-cs"/>
              </a:rPr>
              <a:t>وفيها يوجد </a:t>
            </a:r>
            <a:r>
              <a:rPr lang="ar-SA" sz="2000" dirty="0" smtClean="0">
                <a:cs typeface="+mj-cs"/>
              </a:rPr>
              <a:t>كل </a:t>
            </a:r>
            <a:r>
              <a:rPr lang="ar-SA" sz="2000" dirty="0">
                <a:cs typeface="+mj-cs"/>
              </a:rPr>
              <a:t>من الخشب واللحاء على نصف قطر واحدومثال  ذلك حزم السيقان ومنها :</a:t>
            </a:r>
            <a:endParaRPr lang="en-US" altLang="en-US" sz="2000" dirty="0">
              <a:cs typeface="+mj-cs"/>
            </a:endParaRPr>
          </a:p>
        </p:txBody>
      </p:sp>
      <p:sp>
        <p:nvSpPr>
          <p:cNvPr id="5" name="Rectangle 4"/>
          <p:cNvSpPr/>
          <p:nvPr/>
        </p:nvSpPr>
        <p:spPr>
          <a:xfrm>
            <a:off x="3983366" y="3088555"/>
            <a:ext cx="4572000" cy="1323439"/>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just" rtl="1"/>
            <a:r>
              <a:rPr lang="ar-SA" altLang="en-US" sz="2000" b="1" dirty="0" smtClean="0">
                <a:solidFill>
                  <a:schemeClr val="accent6">
                    <a:lumMod val="50000"/>
                  </a:schemeClr>
                </a:solidFill>
                <a:cs typeface="+mj-cs"/>
              </a:rPr>
              <a:t>حزمة وعائية ثنائية الجانب: </a:t>
            </a:r>
            <a:r>
              <a:rPr lang="ar-SA" sz="2000" dirty="0">
                <a:cs typeface="+mj-cs"/>
              </a:rPr>
              <a:t>حيث يوجد الخشب بين لحائين احد هما خارجي ويفصله عن الخشب كامبيوم وعائي والأخر داخلي لا يفصله عن الخشب كامبيوم كما في القرع .</a:t>
            </a:r>
            <a:endParaRPr lang="en-US" altLang="en-US" sz="2000" dirty="0">
              <a:solidFill>
                <a:srgbClr val="0070C0"/>
              </a:solidFill>
              <a:cs typeface="+mj-cs"/>
            </a:endParaRPr>
          </a:p>
        </p:txBody>
      </p:sp>
      <p:sp>
        <p:nvSpPr>
          <p:cNvPr id="6" name="Rectangle 5"/>
          <p:cNvSpPr/>
          <p:nvPr/>
        </p:nvSpPr>
        <p:spPr>
          <a:xfrm>
            <a:off x="3983366" y="1881465"/>
            <a:ext cx="4572000" cy="1015663"/>
          </a:xfrm>
          <a:prstGeom prst="rect">
            <a:avLst/>
          </a:prstGeom>
          <a:solidFill>
            <a:schemeClr val="accent6">
              <a:lumMod val="20000"/>
              <a:lumOff val="80000"/>
            </a:schemeClr>
          </a:solidFill>
          <a:effectLst>
            <a:glow rad="101600">
              <a:schemeClr val="accent6">
                <a:satMod val="175000"/>
                <a:alpha val="40000"/>
              </a:schemeClr>
            </a:glow>
          </a:effectLst>
        </p:spPr>
        <p:txBody>
          <a:bodyPr>
            <a:spAutoFit/>
          </a:bodyPr>
          <a:lstStyle/>
          <a:p>
            <a:pPr algn="just" rtl="1"/>
            <a:r>
              <a:rPr lang="ar-SA" sz="2000" b="1" dirty="0">
                <a:solidFill>
                  <a:schemeClr val="accent6">
                    <a:lumMod val="50000"/>
                  </a:schemeClr>
                </a:solidFill>
                <a:latin typeface="rasol"/>
                <a:cs typeface="+mj-cs"/>
              </a:rPr>
              <a:t>ذات جانب واحد مفتوحة : </a:t>
            </a:r>
            <a:r>
              <a:rPr lang="ar-SA" sz="2000" dirty="0">
                <a:latin typeface="rasol"/>
                <a:cs typeface="+mj-cs"/>
              </a:rPr>
              <a:t>حيث يوجد الخشب بجانب اللحاء على نصف قطر واحد وبينهما الكامبيوم كما في معظم ذوات الفلقتين .</a:t>
            </a:r>
            <a:endParaRPr lang="en-US" sz="2000" dirty="0">
              <a:cs typeface="+mj-cs"/>
            </a:endParaRPr>
          </a:p>
        </p:txBody>
      </p:sp>
      <p:pic>
        <p:nvPicPr>
          <p:cNvPr id="7" name="Picture 7" descr="حزمه وعائيه جانبيه مفتوحه  في  ساق نبات دورا الشم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84" y="894543"/>
            <a:ext cx="2746112" cy="239212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10" descr="Collateral cascular bu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4" y="3473842"/>
            <a:ext cx="2746112" cy="239212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983366" y="4603421"/>
            <a:ext cx="4572000" cy="1015663"/>
          </a:xfrm>
          <a:prstGeom prst="rect">
            <a:avLst/>
          </a:prstGeom>
          <a:solidFill>
            <a:schemeClr val="accent6">
              <a:lumMod val="20000"/>
              <a:lumOff val="80000"/>
            </a:schemeClr>
          </a:solidFill>
          <a:effectLst>
            <a:glow rad="101600">
              <a:schemeClr val="accent6">
                <a:satMod val="175000"/>
                <a:alpha val="40000"/>
              </a:schemeClr>
            </a:glow>
          </a:effectLst>
        </p:spPr>
        <p:txBody>
          <a:bodyPr wrap="square">
            <a:spAutoFit/>
          </a:bodyPr>
          <a:lstStyle/>
          <a:p>
            <a:pPr algn="just" rtl="1"/>
            <a:r>
              <a:rPr lang="ar-SA" sz="2000" b="1" dirty="0">
                <a:solidFill>
                  <a:schemeClr val="accent6">
                    <a:lumMod val="50000"/>
                  </a:schemeClr>
                </a:solidFill>
                <a:latin typeface="rasol"/>
                <a:cs typeface="+mj-cs"/>
              </a:rPr>
              <a:t>ذات جانب واحد مغلقة : </a:t>
            </a:r>
            <a:r>
              <a:rPr lang="ar-SA" sz="2000" dirty="0">
                <a:latin typeface="rasol"/>
              </a:rPr>
              <a:t>وفيها يوجد الخشب بجانب اللحاء على نصف </a:t>
            </a:r>
            <a:r>
              <a:rPr lang="ar-SA" sz="2000" dirty="0" smtClean="0">
                <a:latin typeface="rasol"/>
              </a:rPr>
              <a:t>قطر واحد </a:t>
            </a:r>
            <a:r>
              <a:rPr lang="ar-SA" sz="2000" dirty="0">
                <a:latin typeface="rasol"/>
              </a:rPr>
              <a:t>ولا يوجد الكامبيوم كما في ذوات الفلقة الواحدة .</a:t>
            </a:r>
            <a:endParaRPr lang="ar-SA" sz="2000" i="0" dirty="0">
              <a:effectLst/>
              <a:latin typeface="rasol"/>
            </a:endParaRPr>
          </a:p>
        </p:txBody>
      </p:sp>
    </p:spTree>
    <p:extLst>
      <p:ext uri="{BB962C8B-B14F-4D97-AF65-F5344CB8AC3E}">
        <p14:creationId xmlns:p14="http://schemas.microsoft.com/office/powerpoint/2010/main" val="29264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044517" y="352815"/>
            <a:ext cx="167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b="1" u="sng" dirty="0">
                <a:solidFill>
                  <a:srgbClr val="0070C0"/>
                </a:solidFill>
                <a:cs typeface="+mj-cs"/>
              </a:rPr>
              <a:t>العمود الوعائي</a:t>
            </a:r>
            <a:endParaRPr lang="en-US" altLang="en-US" sz="2400" b="1" u="sng" dirty="0">
              <a:solidFill>
                <a:srgbClr val="0070C0"/>
              </a:solidFill>
              <a:cs typeface="+mj-cs"/>
            </a:endParaRPr>
          </a:p>
        </p:txBody>
      </p:sp>
      <p:sp>
        <p:nvSpPr>
          <p:cNvPr id="5" name="Text Box 5"/>
          <p:cNvSpPr txBox="1">
            <a:spLocks noChangeArrowheads="1"/>
          </p:cNvSpPr>
          <p:nvPr/>
        </p:nvSpPr>
        <p:spPr bwMode="auto">
          <a:xfrm>
            <a:off x="500332" y="900744"/>
            <a:ext cx="8080705"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dirty="0">
                <a:cs typeface="+mj-cs"/>
              </a:rPr>
              <a:t>هو وحده تجمع </a:t>
            </a:r>
            <a:r>
              <a:rPr lang="ar-SA" altLang="en-US" sz="2000" dirty="0" smtClean="0">
                <a:cs typeface="+mj-cs"/>
              </a:rPr>
              <a:t>الانسجة الوعائية </a:t>
            </a:r>
            <a:r>
              <a:rPr lang="ar-SA" altLang="en-US" sz="2000" dirty="0">
                <a:cs typeface="+mj-cs"/>
              </a:rPr>
              <a:t>بما فيها المناطق ، يحاط من الخارج </a:t>
            </a:r>
            <a:r>
              <a:rPr lang="ar-SA" altLang="en-US" sz="2000" dirty="0" smtClean="0">
                <a:cs typeface="+mj-cs"/>
              </a:rPr>
              <a:t>بالبشرة الداخلية </a:t>
            </a:r>
            <a:r>
              <a:rPr lang="ar-SA" altLang="en-US" sz="2000" dirty="0">
                <a:cs typeface="+mj-cs"/>
              </a:rPr>
              <a:t>في الجذر </a:t>
            </a:r>
            <a:r>
              <a:rPr lang="ar-SA" altLang="en-US" sz="2000" dirty="0" smtClean="0">
                <a:cs typeface="+mj-cs"/>
              </a:rPr>
              <a:t>أو </a:t>
            </a:r>
            <a:r>
              <a:rPr lang="ar-SA" altLang="en-US" sz="2000" dirty="0">
                <a:cs typeface="+mj-cs"/>
              </a:rPr>
              <a:t>الغلاف النشوي في </a:t>
            </a:r>
            <a:r>
              <a:rPr lang="ar-SA" altLang="en-US" sz="2000" dirty="0" smtClean="0">
                <a:cs typeface="+mj-cs"/>
              </a:rPr>
              <a:t>الساق.</a:t>
            </a:r>
            <a:endParaRPr lang="en-US" altLang="en-US" sz="2000" dirty="0">
              <a:cs typeface="+mj-cs"/>
            </a:endParaRPr>
          </a:p>
        </p:txBody>
      </p:sp>
      <p:sp>
        <p:nvSpPr>
          <p:cNvPr id="6" name="Text Box 6"/>
          <p:cNvSpPr txBox="1">
            <a:spLocks noChangeArrowheads="1"/>
          </p:cNvSpPr>
          <p:nvPr/>
        </p:nvSpPr>
        <p:spPr bwMode="auto">
          <a:xfrm>
            <a:off x="6722674" y="1794714"/>
            <a:ext cx="1930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solidFill>
                  <a:srgbClr val="0070C0"/>
                </a:solidFill>
                <a:cs typeface="+mj-cs"/>
              </a:rPr>
              <a:t>انواع العمود الوعائي</a:t>
            </a:r>
            <a:endParaRPr lang="en-US" altLang="en-US" sz="2000" b="1" dirty="0">
              <a:solidFill>
                <a:srgbClr val="0070C0"/>
              </a:solidFill>
              <a:cs typeface="+mj-cs"/>
            </a:endParaRPr>
          </a:p>
        </p:txBody>
      </p:sp>
      <p:sp>
        <p:nvSpPr>
          <p:cNvPr id="7" name="Text Box 6"/>
          <p:cNvSpPr txBox="1">
            <a:spLocks noChangeArrowheads="1"/>
          </p:cNvSpPr>
          <p:nvPr/>
        </p:nvSpPr>
        <p:spPr bwMode="auto">
          <a:xfrm>
            <a:off x="500332" y="2306967"/>
            <a:ext cx="8116692"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342900" indent="-342900" algn="just" rtl="1">
              <a:buFont typeface="Arial" panose="020B0604020202020204" pitchFamily="34" charset="0"/>
              <a:buChar char="•"/>
            </a:pPr>
            <a:r>
              <a:rPr lang="ar-SA" altLang="en-US" sz="2000" b="1" dirty="0" smtClean="0">
                <a:solidFill>
                  <a:srgbClr val="002060"/>
                </a:solidFill>
              </a:rPr>
              <a:t>عمود </a:t>
            </a:r>
            <a:r>
              <a:rPr lang="ar-SA" altLang="en-US" sz="2000" b="1" dirty="0">
                <a:solidFill>
                  <a:srgbClr val="002060"/>
                </a:solidFill>
              </a:rPr>
              <a:t>وعائي </a:t>
            </a:r>
            <a:r>
              <a:rPr lang="ar-SA" altLang="en-US" sz="2000" b="1" dirty="0" smtClean="0">
                <a:solidFill>
                  <a:srgbClr val="002060"/>
                </a:solidFill>
              </a:rPr>
              <a:t>أولي :</a:t>
            </a:r>
            <a:endParaRPr lang="ar-SA" altLang="en-US" sz="2000" b="1" dirty="0">
              <a:solidFill>
                <a:srgbClr val="002060"/>
              </a:solidFill>
            </a:endParaRPr>
          </a:p>
          <a:p>
            <a:pPr marL="361950" algn="just" rtl="1"/>
            <a:r>
              <a:rPr lang="ar-SA" altLang="en-US" sz="2000" dirty="0"/>
              <a:t> لا يحتوي على نخاع وفيه يحاط الخشب باللحاء او اللحاء بالخشب</a:t>
            </a:r>
            <a:endParaRPr lang="en-US" altLang="en-US" sz="2400" dirty="0"/>
          </a:p>
        </p:txBody>
      </p:sp>
      <p:pic>
        <p:nvPicPr>
          <p:cNvPr id="8" name="Picture 4" descr="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231" y="3297321"/>
            <a:ext cx="2950233" cy="2896445"/>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5" descr="Stem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207" y="3274494"/>
            <a:ext cx="2976830" cy="2919272"/>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800" decel="100000"/>
                                        <p:tgtEl>
                                          <p:spTgt spid="9"/>
                                        </p:tgtEl>
                                      </p:cBhvr>
                                    </p:animEffect>
                                    <p:anim calcmode="lin" valueType="num">
                                      <p:cBhvr>
                                        <p:cTn id="58" dur="800" decel="100000" fill="hold"/>
                                        <p:tgtEl>
                                          <p:spTgt spid="9"/>
                                        </p:tgtEl>
                                        <p:attrNameLst>
                                          <p:attrName>style.rotation</p:attrName>
                                        </p:attrNameLst>
                                      </p:cBhvr>
                                      <p:tavLst>
                                        <p:tav tm="0">
                                          <p:val>
                                            <p:fltVal val="-90"/>
                                          </p:val>
                                        </p:tav>
                                        <p:tav tm="100000">
                                          <p:val>
                                            <p:fltVal val="0"/>
                                          </p:val>
                                        </p:tav>
                                      </p:tavLst>
                                    </p:anim>
                                    <p:anim calcmode="lin" valueType="num">
                                      <p:cBhvr>
                                        <p:cTn id="59" dur="800" decel="100000" fill="hold"/>
                                        <p:tgtEl>
                                          <p:spTgt spid="9"/>
                                        </p:tgtEl>
                                        <p:attrNameLst>
                                          <p:attrName>ppt_x</p:attrName>
                                        </p:attrNameLst>
                                      </p:cBhvr>
                                      <p:tavLst>
                                        <p:tav tm="0">
                                          <p:val>
                                            <p:strVal val="#ppt_x+0.4"/>
                                          </p:val>
                                        </p:tav>
                                        <p:tav tm="100000">
                                          <p:val>
                                            <p:strVal val="#ppt_x-0.05"/>
                                          </p:val>
                                        </p:tav>
                                      </p:tavLst>
                                    </p:anim>
                                    <p:anim calcmode="lin" valueType="num">
                                      <p:cBhvr>
                                        <p:cTn id="60" dur="800" decel="100000" fill="hold"/>
                                        <p:tgtEl>
                                          <p:spTgt spid="9"/>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4275279"/>
              </p:ext>
            </p:extLst>
          </p:nvPr>
        </p:nvGraphicFramePr>
        <p:xfrm>
          <a:off x="513271" y="0"/>
          <a:ext cx="8108831" cy="3674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8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512" y="461544"/>
            <a:ext cx="7659501" cy="1015663"/>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marL="361950" indent="-342900" algn="just" rtl="1">
              <a:buFont typeface="Arial" panose="020B0604020202020204" pitchFamily="34" charset="0"/>
              <a:buChar char="•"/>
            </a:pPr>
            <a:r>
              <a:rPr lang="ar-SA" altLang="en-US" b="1" dirty="0">
                <a:solidFill>
                  <a:srgbClr val="002060"/>
                </a:solidFill>
              </a:rPr>
              <a:t>عمود وعائي </a:t>
            </a:r>
            <a:r>
              <a:rPr lang="ar-SA" altLang="en-US" b="1" dirty="0" smtClean="0">
                <a:solidFill>
                  <a:srgbClr val="002060"/>
                </a:solidFill>
              </a:rPr>
              <a:t>مجزأ : </a:t>
            </a:r>
            <a:r>
              <a:rPr lang="ar-SA" sz="2000" dirty="0" smtClean="0">
                <a:cs typeface="+mj-cs"/>
              </a:rPr>
              <a:t>يظهر </a:t>
            </a:r>
            <a:r>
              <a:rPr lang="ar-SA" sz="2000" dirty="0">
                <a:cs typeface="+mj-cs"/>
              </a:rPr>
              <a:t>في المقطع العرضي على شكل اشرطة منفصلة تسمى اعمدة وعائية حزمية وتتكون كل حزمة من خشب في المركز يحيط به اللحاء كما في نبات بصل الذئب</a:t>
            </a:r>
            <a:endParaRPr lang="ar-SA" altLang="en-US" sz="2000" b="1" dirty="0">
              <a:solidFill>
                <a:srgbClr val="002060"/>
              </a:solidFill>
              <a:cs typeface="+mj-cs"/>
            </a:endParaRPr>
          </a:p>
        </p:txBody>
      </p:sp>
      <p:pic>
        <p:nvPicPr>
          <p:cNvPr id="5" name="Picture 5" descr="Ste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12" y="2301636"/>
            <a:ext cx="3611241" cy="3098500"/>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4" descr="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804" y="2301636"/>
            <a:ext cx="3648209" cy="3098500"/>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p:nvSpPr>
        <p:spPr bwMode="auto">
          <a:xfrm>
            <a:off x="2941608" y="4295955"/>
            <a:ext cx="1485930" cy="18698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
          <p:cNvSpPr>
            <a:spLocks noChangeShapeType="1"/>
          </p:cNvSpPr>
          <p:nvPr/>
        </p:nvSpPr>
        <p:spPr bwMode="auto">
          <a:xfrm flipH="1">
            <a:off x="4643437" y="4187825"/>
            <a:ext cx="1981649" cy="1978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9"/>
          <p:cNvSpPr txBox="1">
            <a:spLocks noChangeArrowheads="1"/>
          </p:cNvSpPr>
          <p:nvPr/>
        </p:nvSpPr>
        <p:spPr bwMode="auto">
          <a:xfrm>
            <a:off x="4249484" y="6273185"/>
            <a:ext cx="5886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solidFill>
                  <a:srgbClr val="002060"/>
                </a:solidFill>
              </a:rPr>
              <a:t>نخاع</a:t>
            </a:r>
            <a:endParaRPr lang="en-US" altLang="en-US" sz="2000" b="1" dirty="0">
              <a:solidFill>
                <a:srgbClr val="002060"/>
              </a:solidFill>
            </a:endParaRPr>
          </a:p>
        </p:txBody>
      </p:sp>
      <p:sp>
        <p:nvSpPr>
          <p:cNvPr id="10" name="Line 10"/>
          <p:cNvSpPr>
            <a:spLocks noChangeShapeType="1"/>
          </p:cNvSpPr>
          <p:nvPr/>
        </p:nvSpPr>
        <p:spPr bwMode="auto">
          <a:xfrm>
            <a:off x="5435600" y="4508500"/>
            <a:ext cx="1295400" cy="1871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flipH="1">
            <a:off x="6987367" y="5046453"/>
            <a:ext cx="535796" cy="12575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2"/>
          <p:cNvSpPr txBox="1">
            <a:spLocks noChangeArrowheads="1"/>
          </p:cNvSpPr>
          <p:nvPr/>
        </p:nvSpPr>
        <p:spPr bwMode="auto">
          <a:xfrm>
            <a:off x="5491163" y="6303963"/>
            <a:ext cx="2347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b="1" dirty="0">
                <a:solidFill>
                  <a:srgbClr val="002060"/>
                </a:solidFill>
              </a:rPr>
              <a:t>حزمه وعائيه مركزية الخشب</a:t>
            </a:r>
            <a:endParaRPr lang="en-US" altLang="en-US" b="1" dirty="0">
              <a:solidFill>
                <a:srgbClr val="002060"/>
              </a:solidFill>
            </a:endParaRPr>
          </a:p>
        </p:txBody>
      </p:sp>
    </p:spTree>
    <p:extLst>
      <p:ext uri="{BB962C8B-B14F-4D97-AF65-F5344CB8AC3E}">
        <p14:creationId xmlns:p14="http://schemas.microsoft.com/office/powerpoint/2010/main" val="40101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4)">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774733" y="360423"/>
            <a:ext cx="18229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dirty="0" smtClean="0">
                <a:solidFill>
                  <a:srgbClr val="002060"/>
                </a:solidFill>
                <a:cs typeface="+mj-cs"/>
              </a:rPr>
              <a:t>عمود </a:t>
            </a:r>
            <a:r>
              <a:rPr lang="ar-SA" altLang="en-US" sz="2000" b="1" dirty="0">
                <a:solidFill>
                  <a:srgbClr val="002060"/>
                </a:solidFill>
                <a:cs typeface="+mj-cs"/>
              </a:rPr>
              <a:t>وعائي </a:t>
            </a:r>
            <a:r>
              <a:rPr lang="ar-SA" altLang="en-US" sz="2000" b="1" dirty="0" smtClean="0">
                <a:solidFill>
                  <a:srgbClr val="002060"/>
                </a:solidFill>
                <a:cs typeface="+mj-cs"/>
              </a:rPr>
              <a:t>أولي :</a:t>
            </a:r>
            <a:endParaRPr lang="en-US" altLang="en-US" sz="2000" b="1" dirty="0">
              <a:solidFill>
                <a:srgbClr val="002060"/>
              </a:solidFill>
              <a:cs typeface="+mj-cs"/>
            </a:endParaRPr>
          </a:p>
        </p:txBody>
      </p:sp>
      <p:sp>
        <p:nvSpPr>
          <p:cNvPr id="5" name="Rectangle 4"/>
          <p:cNvSpPr/>
          <p:nvPr/>
        </p:nvSpPr>
        <p:spPr>
          <a:xfrm>
            <a:off x="560830" y="846798"/>
            <a:ext cx="7867178" cy="923330"/>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dirty="0"/>
              <a:t>يكون على هيئة اسطوانة صلبة يمثل الخشب مركزها ويحيط بها اللحاء كما انه يحتوي على النخاع والعمود الوعائي </a:t>
            </a:r>
            <a:r>
              <a:rPr lang="ar-SA" dirty="0" smtClean="0"/>
              <a:t>الأولي </a:t>
            </a:r>
            <a:r>
              <a:rPr lang="ar-SA" dirty="0"/>
              <a:t>أبسط االنواع ويعتبر النوع الذي اشتقت منه جميع االنواع يتميز هذا العمود الوعائي بأنه له 3 أنماط : </a:t>
            </a:r>
            <a:endParaRPr lang="en-US" dirty="0"/>
          </a:p>
        </p:txBody>
      </p:sp>
      <p:sp>
        <p:nvSpPr>
          <p:cNvPr id="6" name="Rectangle 5"/>
          <p:cNvSpPr/>
          <p:nvPr/>
        </p:nvSpPr>
        <p:spPr>
          <a:xfrm>
            <a:off x="560830" y="1992075"/>
            <a:ext cx="7867178" cy="1015663"/>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sz="2000" dirty="0">
                <a:cs typeface="+mj-cs"/>
              </a:rPr>
              <a:t>عمود وعائي أولي </a:t>
            </a:r>
            <a:r>
              <a:rPr lang="ar-SA" sz="2000" dirty="0" smtClean="0">
                <a:cs typeface="+mj-cs"/>
              </a:rPr>
              <a:t>دائري</a:t>
            </a:r>
          </a:p>
          <a:p>
            <a:pPr algn="just" rtl="1"/>
            <a:r>
              <a:rPr lang="ar-SA" sz="2000" dirty="0" smtClean="0">
                <a:cs typeface="+mj-cs"/>
              </a:rPr>
              <a:t>عمود وعائي أولي نجمي</a:t>
            </a:r>
          </a:p>
          <a:p>
            <a:pPr algn="just" rtl="1"/>
            <a:r>
              <a:rPr lang="ar-SA" sz="2000" dirty="0" smtClean="0">
                <a:cs typeface="+mj-cs"/>
              </a:rPr>
              <a:t>عمود وعائي أولي شريطي</a:t>
            </a:r>
            <a:endParaRPr lang="en-US" sz="2000" dirty="0">
              <a:cs typeface="+mj-cs"/>
            </a:endParaRPr>
          </a:p>
        </p:txBody>
      </p:sp>
      <p:pic>
        <p:nvPicPr>
          <p:cNvPr id="8" name="Picture 4" descr="anat1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9" y="3355673"/>
            <a:ext cx="3200287" cy="297076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 name="Picture 5" descr="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308" y="3355674"/>
            <a:ext cx="3493699" cy="306237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774168" y="346614"/>
            <a:ext cx="18117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dirty="0" smtClean="0">
                <a:solidFill>
                  <a:srgbClr val="002060"/>
                </a:solidFill>
                <a:cs typeface="+mj-cs"/>
              </a:rPr>
              <a:t>عمود </a:t>
            </a:r>
            <a:r>
              <a:rPr lang="ar-SA" altLang="en-US" sz="2000" b="1" dirty="0">
                <a:solidFill>
                  <a:srgbClr val="002060"/>
                </a:solidFill>
                <a:cs typeface="+mj-cs"/>
              </a:rPr>
              <a:t>وعائي حقيقي</a:t>
            </a:r>
            <a:endParaRPr lang="en-US" altLang="en-US" sz="2000" b="1" dirty="0">
              <a:solidFill>
                <a:srgbClr val="002060"/>
              </a:solidFill>
              <a:cs typeface="+mj-cs"/>
            </a:endParaRPr>
          </a:p>
        </p:txBody>
      </p:sp>
      <p:pic>
        <p:nvPicPr>
          <p:cNvPr id="5" name="Picture 4" descr="Stem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924" y="1278657"/>
            <a:ext cx="4534499" cy="3722068"/>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Line 6"/>
          <p:cNvSpPr>
            <a:spLocks noChangeShapeType="1"/>
          </p:cNvSpPr>
          <p:nvPr/>
        </p:nvSpPr>
        <p:spPr bwMode="auto">
          <a:xfrm flipH="1">
            <a:off x="1348731" y="3458394"/>
            <a:ext cx="3095625"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685156" y="4843463"/>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b="1" dirty="0"/>
              <a:t>نخاع</a:t>
            </a:r>
            <a:endParaRPr lang="en-US" altLang="en-US" sz="2400" b="1" dirty="0"/>
          </a:p>
        </p:txBody>
      </p:sp>
      <p:sp>
        <p:nvSpPr>
          <p:cNvPr id="8" name="Line 8"/>
          <p:cNvSpPr>
            <a:spLocks noChangeShapeType="1"/>
          </p:cNvSpPr>
          <p:nvPr/>
        </p:nvSpPr>
        <p:spPr bwMode="auto">
          <a:xfrm flipV="1">
            <a:off x="5740056" y="2232969"/>
            <a:ext cx="1871662"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flipV="1">
            <a:off x="5339752" y="2287707"/>
            <a:ext cx="2271966" cy="10852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0"/>
          <p:cNvSpPr txBox="1">
            <a:spLocks noChangeArrowheads="1"/>
          </p:cNvSpPr>
          <p:nvPr/>
        </p:nvSpPr>
        <p:spPr bwMode="auto">
          <a:xfrm>
            <a:off x="7342531" y="1770227"/>
            <a:ext cx="1528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dirty="0"/>
              <a:t>حزم </a:t>
            </a:r>
            <a:r>
              <a:rPr lang="ar-SA" altLang="en-US" sz="2800" b="1" dirty="0" smtClean="0"/>
              <a:t>وعائية</a:t>
            </a:r>
            <a:endParaRPr lang="en-US" altLang="en-US" sz="2800" b="1" dirty="0"/>
          </a:p>
        </p:txBody>
      </p:sp>
    </p:spTree>
    <p:extLst>
      <p:ext uri="{BB962C8B-B14F-4D97-AF65-F5344CB8AC3E}">
        <p14:creationId xmlns:p14="http://schemas.microsoft.com/office/powerpoint/2010/main" val="134905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100961" y="314864"/>
            <a:ext cx="4533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a:solidFill>
                  <a:srgbClr val="002060"/>
                </a:solidFill>
                <a:cs typeface="+mj-cs"/>
              </a:rPr>
              <a:t>عمود وعائي منتشر في ذوات الفلقه الواحده</a:t>
            </a:r>
            <a:endParaRPr lang="en-US" altLang="en-US" sz="2400" b="1" dirty="0">
              <a:solidFill>
                <a:srgbClr val="002060"/>
              </a:solidFill>
              <a:cs typeface="+mj-cs"/>
            </a:endParaRPr>
          </a:p>
        </p:txBody>
      </p:sp>
      <p:sp>
        <p:nvSpPr>
          <p:cNvPr id="5" name="Rectangle 4"/>
          <p:cNvSpPr/>
          <p:nvPr/>
        </p:nvSpPr>
        <p:spPr>
          <a:xfrm>
            <a:off x="500332" y="966006"/>
            <a:ext cx="7962181" cy="707886"/>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sz="2000">
                <a:cs typeface="+mj-cs"/>
              </a:rPr>
              <a:t>يتكون من مجموعة من الحزم الوعائية المنتشرة في النسيج االساسي بحيث تختفي معالم وجود حلقة او عمود وعائي وهذا شائع في ذوات الفلقة الواحدة </a:t>
            </a:r>
            <a:endParaRPr lang="en-US" sz="2000" dirty="0">
              <a:cs typeface="+mj-cs"/>
            </a:endParaRPr>
          </a:p>
        </p:txBody>
      </p:sp>
      <p:pic>
        <p:nvPicPr>
          <p:cNvPr id="6" name="Picture 4" descr="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965" y="1968500"/>
            <a:ext cx="4141548" cy="3815424"/>
          </a:xfrm>
          <a:prstGeom prst="rect">
            <a:avLst/>
          </a:prstGeom>
          <a:noFill/>
          <a:extLst>
            <a:ext uri="{909E8E84-426E-40DD-AFC4-6F175D3DCCD1}">
              <a14:hiddenFill xmlns:a14="http://schemas.microsoft.com/office/drawing/2010/main">
                <a:solidFill>
                  <a:srgbClr val="FFFFFF"/>
                </a:solidFill>
              </a14:hiddenFill>
            </a:ext>
          </a:extLst>
        </p:spPr>
      </p:pic>
      <p:sp>
        <p:nvSpPr>
          <p:cNvPr id="7" name="Line 6"/>
          <p:cNvSpPr>
            <a:spLocks noChangeShapeType="1"/>
          </p:cNvSpPr>
          <p:nvPr/>
        </p:nvSpPr>
        <p:spPr bwMode="auto">
          <a:xfrm flipH="1">
            <a:off x="3057179" y="4696268"/>
            <a:ext cx="2087563"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p:cNvSpPr>
            <a:spLocks noChangeShapeType="1"/>
          </p:cNvSpPr>
          <p:nvPr/>
        </p:nvSpPr>
        <p:spPr bwMode="auto">
          <a:xfrm flipH="1" flipV="1">
            <a:off x="2087562" y="3148642"/>
            <a:ext cx="2393860" cy="7275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p:nvSpPr>
        <p:spPr bwMode="auto">
          <a:xfrm flipH="1">
            <a:off x="2087562" y="2940087"/>
            <a:ext cx="2663825"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9"/>
          <p:cNvSpPr txBox="1">
            <a:spLocks noChangeArrowheads="1"/>
          </p:cNvSpPr>
          <p:nvPr/>
        </p:nvSpPr>
        <p:spPr bwMode="auto">
          <a:xfrm>
            <a:off x="1622498" y="4840730"/>
            <a:ext cx="147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400" b="1" dirty="0"/>
              <a:t>نسيج اساسي</a:t>
            </a:r>
            <a:endParaRPr lang="en-US" altLang="en-US" sz="2400" b="1" dirty="0"/>
          </a:p>
        </p:txBody>
      </p:sp>
      <p:sp>
        <p:nvSpPr>
          <p:cNvPr id="11" name="Text Box 10"/>
          <p:cNvSpPr txBox="1">
            <a:spLocks noChangeArrowheads="1"/>
          </p:cNvSpPr>
          <p:nvPr/>
        </p:nvSpPr>
        <p:spPr bwMode="auto">
          <a:xfrm>
            <a:off x="875338" y="2463112"/>
            <a:ext cx="1494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ar-SA" altLang="en-US" sz="2400" b="1" dirty="0" smtClean="0"/>
              <a:t>حزمة وعائية</a:t>
            </a:r>
            <a:endParaRPr lang="ar-SA" altLang="en-US" sz="2400" b="1" dirty="0"/>
          </a:p>
          <a:p>
            <a:pPr algn="ctr" rtl="1"/>
            <a:r>
              <a:rPr lang="ar-SA" altLang="en-US" sz="2400" b="1" dirty="0"/>
              <a:t> مغلقه</a:t>
            </a:r>
            <a:endParaRPr lang="en-US" altLang="en-US" sz="2400" b="1" dirty="0"/>
          </a:p>
        </p:txBody>
      </p:sp>
    </p:spTree>
    <p:extLst>
      <p:ext uri="{BB962C8B-B14F-4D97-AF65-F5344CB8AC3E}">
        <p14:creationId xmlns:p14="http://schemas.microsoft.com/office/powerpoint/2010/main" val="21995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800" decel="100000"/>
                                        <p:tgtEl>
                                          <p:spTgt spid="10"/>
                                        </p:tgtEl>
                                      </p:cBhvr>
                                    </p:animEffect>
                                    <p:anim calcmode="lin" valueType="num">
                                      <p:cBhvr>
                                        <p:cTn id="43" dur="800" decel="100000" fill="hold"/>
                                        <p:tgtEl>
                                          <p:spTgt spid="10"/>
                                        </p:tgtEl>
                                        <p:attrNameLst>
                                          <p:attrName>style.rotation</p:attrName>
                                        </p:attrNameLst>
                                      </p:cBhvr>
                                      <p:tavLst>
                                        <p:tav tm="0">
                                          <p:val>
                                            <p:fltVal val="-90"/>
                                          </p:val>
                                        </p:tav>
                                        <p:tav tm="100000">
                                          <p:val>
                                            <p:fltVal val="0"/>
                                          </p:val>
                                        </p:tav>
                                      </p:tavLst>
                                    </p:anim>
                                    <p:anim calcmode="lin" valueType="num">
                                      <p:cBhvr>
                                        <p:cTn id="44" dur="800" decel="100000" fill="hold"/>
                                        <p:tgtEl>
                                          <p:spTgt spid="10"/>
                                        </p:tgtEl>
                                        <p:attrNameLst>
                                          <p:attrName>ppt_x</p:attrName>
                                        </p:attrNameLst>
                                      </p:cBhvr>
                                      <p:tavLst>
                                        <p:tav tm="0">
                                          <p:val>
                                            <p:strVal val="#ppt_x+0.4"/>
                                          </p:val>
                                        </p:tav>
                                        <p:tav tm="100000">
                                          <p:val>
                                            <p:strVal val="#ppt_x-0.05"/>
                                          </p:val>
                                        </p:tav>
                                      </p:tavLst>
                                    </p:anim>
                                    <p:anim calcmode="lin" valueType="num">
                                      <p:cBhvr>
                                        <p:cTn id="45" dur="800" decel="100000" fill="hold"/>
                                        <p:tgtEl>
                                          <p:spTgt spid="1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85460" y="433120"/>
            <a:ext cx="1808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400" b="1" u="sng" dirty="0">
                <a:solidFill>
                  <a:schemeClr val="accent5">
                    <a:lumMod val="75000"/>
                  </a:schemeClr>
                </a:solidFill>
                <a:cs typeface="+mj-cs"/>
              </a:rPr>
              <a:t>النسيج الوعائي</a:t>
            </a:r>
            <a:r>
              <a:rPr lang="ar-SA" altLang="en-US" sz="2400" b="1" u="sng" dirty="0" smtClean="0">
                <a:solidFill>
                  <a:schemeClr val="accent5">
                    <a:lumMod val="75000"/>
                  </a:schemeClr>
                </a:solidFill>
                <a:cs typeface="+mj-cs"/>
              </a:rPr>
              <a:t>:</a:t>
            </a:r>
            <a:endParaRPr lang="en-US" altLang="en-US" sz="2400" b="1" u="sng" dirty="0">
              <a:solidFill>
                <a:schemeClr val="accent5">
                  <a:lumMod val="75000"/>
                </a:schemeClr>
              </a:solidFill>
              <a:cs typeface="+mj-cs"/>
            </a:endParaRPr>
          </a:p>
        </p:txBody>
      </p:sp>
      <p:sp>
        <p:nvSpPr>
          <p:cNvPr id="4" name="Text Box 4"/>
          <p:cNvSpPr txBox="1">
            <a:spLocks noChangeArrowheads="1"/>
          </p:cNvSpPr>
          <p:nvPr/>
        </p:nvSpPr>
        <p:spPr bwMode="auto">
          <a:xfrm>
            <a:off x="6047117" y="991711"/>
            <a:ext cx="26468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en-US" sz="2000" b="1" u="sng" dirty="0" smtClean="0">
                <a:solidFill>
                  <a:srgbClr val="0070C0"/>
                </a:solidFill>
                <a:cs typeface="+mj-cs"/>
              </a:rPr>
              <a:t>أولاً: الخشب (</a:t>
            </a:r>
            <a:r>
              <a:rPr lang="en-US" altLang="en-US" sz="2000" b="1" u="sng" dirty="0" smtClean="0">
                <a:solidFill>
                  <a:srgbClr val="0070C0"/>
                </a:solidFill>
                <a:latin typeface="Times New Roman" panose="02020603050405020304" pitchFamily="18" charset="0"/>
                <a:cs typeface="Times New Roman" panose="02020603050405020304" pitchFamily="18" charset="0"/>
              </a:rPr>
              <a:t>Xylem</a:t>
            </a:r>
            <a:r>
              <a:rPr lang="ar-SA" altLang="en-US" sz="2000" b="1" u="sng" dirty="0" smtClean="0">
                <a:solidFill>
                  <a:srgbClr val="0070C0"/>
                </a:solidFill>
                <a:cs typeface="+mj-cs"/>
              </a:rPr>
              <a:t>)</a:t>
            </a:r>
            <a:endParaRPr lang="en-US" altLang="en-US" sz="2000" b="1" u="sng" dirty="0">
              <a:solidFill>
                <a:srgbClr val="0070C0"/>
              </a:solidFill>
              <a:cs typeface="+mj-cs"/>
            </a:endParaRPr>
          </a:p>
        </p:txBody>
      </p:sp>
      <p:sp>
        <p:nvSpPr>
          <p:cNvPr id="5" name="Text Box 6"/>
          <p:cNvSpPr txBox="1">
            <a:spLocks noChangeArrowheads="1"/>
          </p:cNvSpPr>
          <p:nvPr/>
        </p:nvSpPr>
        <p:spPr bwMode="auto">
          <a:xfrm>
            <a:off x="4356340" y="1488747"/>
            <a:ext cx="4235690" cy="193899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dirty="0">
                <a:cs typeface="+mj-cs"/>
              </a:rPr>
              <a:t>هو النسيج الرئيسي الموصل للماء </a:t>
            </a:r>
            <a:r>
              <a:rPr lang="ar-SA" altLang="en-US" sz="2000" dirty="0" smtClean="0">
                <a:cs typeface="+mj-cs"/>
              </a:rPr>
              <a:t>والأملاح </a:t>
            </a:r>
            <a:r>
              <a:rPr lang="ar-SA" altLang="en-US" sz="2000" dirty="0">
                <a:cs typeface="+mj-cs"/>
              </a:rPr>
              <a:t>في النبات الوعائي ويكون مع اللحاء الجهاز </a:t>
            </a:r>
            <a:r>
              <a:rPr lang="ar-SA" altLang="en-US" sz="2000" dirty="0" smtClean="0">
                <a:cs typeface="+mj-cs"/>
              </a:rPr>
              <a:t>الوعائي.</a:t>
            </a:r>
            <a:r>
              <a:rPr lang="en-US" altLang="en-US" sz="2000" dirty="0" smtClean="0">
                <a:cs typeface="+mj-cs"/>
              </a:rPr>
              <a:t> </a:t>
            </a:r>
            <a:r>
              <a:rPr lang="ar-SA" altLang="en-US" sz="2000" dirty="0" smtClean="0">
                <a:cs typeface="+mj-cs"/>
              </a:rPr>
              <a:t>ويعتبر </a:t>
            </a:r>
            <a:r>
              <a:rPr lang="ar-SA" altLang="en-US" sz="2000" dirty="0">
                <a:cs typeface="+mj-cs"/>
              </a:rPr>
              <a:t>من </a:t>
            </a:r>
            <a:r>
              <a:rPr lang="ar-SA" altLang="en-US" sz="2000" dirty="0" smtClean="0">
                <a:cs typeface="+mj-cs"/>
              </a:rPr>
              <a:t>الأنسجة المعقدة </a:t>
            </a:r>
            <a:r>
              <a:rPr lang="ar-SA" altLang="en-US" sz="2000" dirty="0">
                <a:cs typeface="+mj-cs"/>
              </a:rPr>
              <a:t>لانه يتكون من </a:t>
            </a:r>
            <a:r>
              <a:rPr lang="ar-SA" altLang="en-US" sz="2000" dirty="0" smtClean="0">
                <a:cs typeface="+mj-cs"/>
              </a:rPr>
              <a:t>أكثر </a:t>
            </a:r>
            <a:r>
              <a:rPr lang="ar-SA" altLang="en-US" sz="2000" dirty="0">
                <a:cs typeface="+mj-cs"/>
              </a:rPr>
              <a:t>من نوع  من الخلايا </a:t>
            </a:r>
            <a:r>
              <a:rPr lang="ar-SA" altLang="en-US" sz="2000" dirty="0" smtClean="0">
                <a:cs typeface="+mj-cs"/>
              </a:rPr>
              <a:t>الحية </a:t>
            </a:r>
            <a:r>
              <a:rPr lang="ar-SA" altLang="en-US" sz="2000" dirty="0">
                <a:cs typeface="+mj-cs"/>
              </a:rPr>
              <a:t>وغير </a:t>
            </a:r>
            <a:r>
              <a:rPr lang="ar-SA" altLang="en-US" sz="2000" dirty="0" smtClean="0">
                <a:cs typeface="+mj-cs"/>
              </a:rPr>
              <a:t>الحية.</a:t>
            </a:r>
            <a:r>
              <a:rPr lang="en-US" altLang="en-US" sz="2000" dirty="0" smtClean="0">
                <a:cs typeface="+mj-cs"/>
              </a:rPr>
              <a:t> </a:t>
            </a:r>
            <a:r>
              <a:rPr lang="ar-SA" altLang="en-US" sz="2000" dirty="0" smtClean="0">
                <a:solidFill>
                  <a:srgbClr val="C00000"/>
                </a:solidFill>
                <a:cs typeface="+mj-cs"/>
              </a:rPr>
              <a:t>ووظيفته الأساسية </a:t>
            </a:r>
            <a:r>
              <a:rPr lang="ar-SA" altLang="en-US" sz="2000" dirty="0">
                <a:cs typeface="+mj-cs"/>
              </a:rPr>
              <a:t>هي </a:t>
            </a:r>
            <a:r>
              <a:rPr lang="ar-SA" altLang="en-US" sz="2000" dirty="0">
                <a:solidFill>
                  <a:srgbClr val="C00000"/>
                </a:solidFill>
                <a:cs typeface="+mj-cs"/>
              </a:rPr>
              <a:t>التوصيل </a:t>
            </a:r>
            <a:r>
              <a:rPr lang="ar-SA" altLang="en-US" sz="2000" dirty="0" smtClean="0">
                <a:solidFill>
                  <a:srgbClr val="C00000"/>
                </a:solidFill>
                <a:cs typeface="+mj-cs"/>
              </a:rPr>
              <a:t>الدعامة</a:t>
            </a:r>
            <a:r>
              <a:rPr lang="ar-SA" altLang="en-US" sz="2000" dirty="0" smtClean="0">
                <a:cs typeface="+mj-cs"/>
              </a:rPr>
              <a:t> بالإضافة </a:t>
            </a:r>
            <a:r>
              <a:rPr lang="ar-SA" altLang="en-US" sz="2000" dirty="0">
                <a:cs typeface="+mj-cs"/>
              </a:rPr>
              <a:t>لوظائف </a:t>
            </a:r>
            <a:r>
              <a:rPr lang="ar-SA" altLang="en-US" sz="2000" dirty="0" smtClean="0">
                <a:cs typeface="+mj-cs"/>
              </a:rPr>
              <a:t>حيوية أخرى.</a:t>
            </a:r>
            <a:endParaRPr lang="en-US" altLang="en-US" sz="2000" dirty="0">
              <a:cs typeface="+mj-cs"/>
            </a:endParaRPr>
          </a:p>
        </p:txBody>
      </p:sp>
      <p:pic>
        <p:nvPicPr>
          <p:cNvPr id="1026" name="Picture 2" descr="xylem | Definition, Location, Function,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642" y="1488746"/>
            <a:ext cx="2958860" cy="2004951"/>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7074615" y="3618393"/>
            <a:ext cx="16193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dirty="0">
                <a:solidFill>
                  <a:srgbClr val="0070C0"/>
                </a:solidFill>
                <a:cs typeface="+mj-cs"/>
              </a:rPr>
              <a:t>الخشب قد يكون </a:t>
            </a:r>
            <a:r>
              <a:rPr lang="ar-SA" altLang="en-US" sz="2000" b="1" dirty="0" smtClean="0">
                <a:solidFill>
                  <a:srgbClr val="0070C0"/>
                </a:solidFill>
                <a:cs typeface="+mj-cs"/>
              </a:rPr>
              <a:t>:</a:t>
            </a:r>
            <a:endParaRPr lang="en-US" altLang="en-US" sz="2000" b="1" dirty="0">
              <a:solidFill>
                <a:srgbClr val="0070C0"/>
              </a:solidFill>
              <a:cs typeface="+mj-cs"/>
            </a:endParaRPr>
          </a:p>
        </p:txBody>
      </p:sp>
      <p:sp>
        <p:nvSpPr>
          <p:cNvPr id="8" name="Text Box 8"/>
          <p:cNvSpPr txBox="1">
            <a:spLocks noChangeArrowheads="1"/>
          </p:cNvSpPr>
          <p:nvPr/>
        </p:nvSpPr>
        <p:spPr bwMode="auto">
          <a:xfrm>
            <a:off x="862642" y="4103992"/>
            <a:ext cx="7806653"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dirty="0" smtClean="0">
                <a:cs typeface="+mj-cs"/>
              </a:rPr>
              <a:t>خشب ابتدائي وينشأ من الأنسجة المرستيمية القمية (كامبيوم أولي)</a:t>
            </a:r>
          </a:p>
          <a:p>
            <a:pPr algn="r" rtl="1"/>
            <a:r>
              <a:rPr lang="ar-SA" altLang="en-US" sz="2000" dirty="0" smtClean="0">
                <a:cs typeface="+mj-cs"/>
              </a:rPr>
              <a:t>خشب ثانوي وينشأ من الأنسجة المرستيمية الجانبية (كامبيوم وعائي) </a:t>
            </a:r>
            <a:endParaRPr lang="en-US" altLang="en-US" sz="2000" dirty="0">
              <a:cs typeface="+mj-cs"/>
            </a:endParaRPr>
          </a:p>
        </p:txBody>
      </p:sp>
    </p:spTree>
    <p:extLst>
      <p:ext uri="{BB962C8B-B14F-4D97-AF65-F5344CB8AC3E}">
        <p14:creationId xmlns:p14="http://schemas.microsoft.com/office/powerpoint/2010/main" val="19131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133982" y="300038"/>
            <a:ext cx="16337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u="sng" dirty="0">
                <a:solidFill>
                  <a:srgbClr val="0070C0"/>
                </a:solidFill>
                <a:cs typeface="+mj-cs"/>
              </a:rPr>
              <a:t>مكونات الخشب </a:t>
            </a:r>
            <a:r>
              <a:rPr lang="ar-SA" altLang="en-US" sz="2000" b="1" u="sng" dirty="0" smtClean="0">
                <a:solidFill>
                  <a:srgbClr val="0070C0"/>
                </a:solidFill>
                <a:cs typeface="+mj-cs"/>
              </a:rPr>
              <a:t>:</a:t>
            </a:r>
            <a:endParaRPr lang="en-US" altLang="en-US" sz="2000" b="1" u="sng" dirty="0">
              <a:solidFill>
                <a:srgbClr val="0070C0"/>
              </a:solidFill>
              <a:cs typeface="+mj-cs"/>
            </a:endParaRPr>
          </a:p>
        </p:txBody>
      </p:sp>
      <p:sp>
        <p:nvSpPr>
          <p:cNvPr id="3" name="Text Box 5"/>
          <p:cNvSpPr txBox="1">
            <a:spLocks noChangeArrowheads="1"/>
          </p:cNvSpPr>
          <p:nvPr/>
        </p:nvSpPr>
        <p:spPr bwMode="auto">
          <a:xfrm>
            <a:off x="4649638" y="847665"/>
            <a:ext cx="4005982" cy="378565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457200" indent="-457200" algn="r" rtl="1">
              <a:buFont typeface="+mj-lt"/>
              <a:buAutoNum type="arabicPeriod"/>
            </a:pPr>
            <a:r>
              <a:rPr lang="ar-SA" altLang="en-US" sz="2000" b="1" dirty="0" smtClean="0">
                <a:solidFill>
                  <a:srgbClr val="002060"/>
                </a:solidFill>
                <a:cs typeface="+mj-cs"/>
              </a:rPr>
              <a:t>عناصر توصيلية</a:t>
            </a:r>
          </a:p>
          <a:p>
            <a:pPr algn="just" rtl="1"/>
            <a:r>
              <a:rPr lang="ar-SA" altLang="en-US" sz="2000" dirty="0">
                <a:cs typeface="+mj-cs"/>
              </a:rPr>
              <a:t>هي خلايا </a:t>
            </a:r>
            <a:r>
              <a:rPr lang="ar-SA" altLang="en-US" sz="2000" dirty="0" smtClean="0">
                <a:cs typeface="+mj-cs"/>
              </a:rPr>
              <a:t>طويلة </a:t>
            </a:r>
            <a:r>
              <a:rPr lang="ar-SA" altLang="en-US" sz="2000" dirty="0">
                <a:cs typeface="+mj-cs"/>
              </a:rPr>
              <a:t>ذات جدر </a:t>
            </a:r>
            <a:r>
              <a:rPr lang="ar-SA" altLang="en-US" sz="2000" dirty="0" smtClean="0">
                <a:cs typeface="+mj-cs"/>
              </a:rPr>
              <a:t>ثانوية ملجننة تفقد </a:t>
            </a:r>
            <a:r>
              <a:rPr lang="ar-SA" altLang="en-US" sz="2000" dirty="0">
                <a:cs typeface="+mj-cs"/>
              </a:rPr>
              <a:t>بروتوبلازمها  عند البلوغ . ويمكن التمييز بين </a:t>
            </a:r>
            <a:r>
              <a:rPr lang="ar-SA" altLang="en-US" sz="2000" dirty="0" smtClean="0">
                <a:cs typeface="+mj-cs"/>
              </a:rPr>
              <a:t>الأوعية </a:t>
            </a:r>
            <a:r>
              <a:rPr lang="ar-SA" altLang="en-US" sz="2000" dirty="0">
                <a:cs typeface="+mj-cs"/>
              </a:rPr>
              <a:t>والقصيبات في وجود الصفائح </a:t>
            </a:r>
            <a:r>
              <a:rPr lang="ar-SA" altLang="en-US" sz="2000" dirty="0" smtClean="0">
                <a:cs typeface="+mj-cs"/>
              </a:rPr>
              <a:t>المثقبة  </a:t>
            </a:r>
            <a:r>
              <a:rPr lang="ar-SA" altLang="en-US" sz="2000" dirty="0">
                <a:cs typeface="+mj-cs"/>
              </a:rPr>
              <a:t>في نهاية </a:t>
            </a:r>
            <a:r>
              <a:rPr lang="ar-SA" altLang="en-US" sz="2000" dirty="0" smtClean="0">
                <a:cs typeface="+mj-cs"/>
              </a:rPr>
              <a:t>الأوعية </a:t>
            </a:r>
            <a:r>
              <a:rPr lang="ar-SA" altLang="en-US" sz="2000" dirty="0">
                <a:cs typeface="+mj-cs"/>
              </a:rPr>
              <a:t>والتي قد تكون </a:t>
            </a:r>
            <a:r>
              <a:rPr lang="ar-SA" altLang="en-US" sz="2000" dirty="0" smtClean="0">
                <a:cs typeface="+mj-cs"/>
              </a:rPr>
              <a:t>بسيطة أو مركبة. أما </a:t>
            </a:r>
            <a:r>
              <a:rPr lang="ar-SA" altLang="en-US" sz="2000" dirty="0">
                <a:cs typeface="+mj-cs"/>
              </a:rPr>
              <a:t>القصيبات فتخلو من الصفائح </a:t>
            </a:r>
            <a:r>
              <a:rPr lang="ar-SA" altLang="en-US" sz="2000" dirty="0" smtClean="0">
                <a:cs typeface="+mj-cs"/>
              </a:rPr>
              <a:t>المثقبة </a:t>
            </a:r>
            <a:r>
              <a:rPr lang="ar-SA" altLang="en-US" sz="2000" dirty="0">
                <a:cs typeface="+mj-cs"/>
              </a:rPr>
              <a:t>. تشكل </a:t>
            </a:r>
            <a:r>
              <a:rPr lang="ar-SA" altLang="en-US" sz="2000" dirty="0" smtClean="0">
                <a:cs typeface="+mj-cs"/>
              </a:rPr>
              <a:t>الأوعية </a:t>
            </a:r>
            <a:r>
              <a:rPr lang="ar-SA" altLang="en-US" sz="2000" dirty="0">
                <a:cs typeface="+mj-cs"/>
              </a:rPr>
              <a:t>والقصيبات  عناصر التوصيل في نسيج الخشب لنباتات كاسيات البذور </a:t>
            </a:r>
            <a:r>
              <a:rPr lang="ar-SA" altLang="en-US" sz="2000" dirty="0" smtClean="0">
                <a:cs typeface="+mj-cs"/>
              </a:rPr>
              <a:t>أما </a:t>
            </a:r>
            <a:r>
              <a:rPr lang="ar-SA" altLang="en-US" sz="2000" dirty="0">
                <a:cs typeface="+mj-cs"/>
              </a:rPr>
              <a:t>عاريات البذور فتشكل  القصيبات فقط عناصر التوصيل</a:t>
            </a:r>
            <a:r>
              <a:rPr lang="ar-SA" altLang="en-US" sz="2000" dirty="0" smtClean="0">
                <a:cs typeface="+mj-cs"/>
              </a:rPr>
              <a:t>. والعناصر التوصيلية تتكون من:</a:t>
            </a:r>
          </a:p>
          <a:p>
            <a:pPr marL="342900" indent="-342900" algn="just" rtl="1">
              <a:buFont typeface="Arial" panose="020B0604020202020204" pitchFamily="34" charset="0"/>
              <a:buChar char="•"/>
            </a:pPr>
            <a:r>
              <a:rPr lang="ar-SA" altLang="en-US" sz="2000" dirty="0" smtClean="0">
                <a:cs typeface="+mj-cs"/>
              </a:rPr>
              <a:t>أوعية</a:t>
            </a:r>
          </a:p>
          <a:p>
            <a:pPr marL="342900" indent="-342900" algn="just" rtl="1">
              <a:buFont typeface="Arial" panose="020B0604020202020204" pitchFamily="34" charset="0"/>
              <a:buChar char="•"/>
            </a:pPr>
            <a:r>
              <a:rPr lang="ar-SA" altLang="en-US" sz="2000" dirty="0" smtClean="0">
                <a:cs typeface="+mj-cs"/>
              </a:rPr>
              <a:t>قصيبات</a:t>
            </a:r>
            <a:endParaRPr lang="en-US" altLang="en-US" sz="2000" dirty="0">
              <a:cs typeface="+mj-cs"/>
            </a:endParaRPr>
          </a:p>
        </p:txBody>
      </p:sp>
      <p:pic>
        <p:nvPicPr>
          <p:cNvPr id="9" name="Picture 4" descr="xy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87" y="847665"/>
            <a:ext cx="1992698" cy="3785652"/>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5" descr="xyl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703" y="847665"/>
            <a:ext cx="1992698" cy="3785652"/>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344387" y="4899206"/>
            <a:ext cx="8311233" cy="1508105"/>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b="1" dirty="0" smtClean="0">
                <a:solidFill>
                  <a:srgbClr val="002060"/>
                </a:solidFill>
                <a:cs typeface="+mj-cs"/>
              </a:rPr>
              <a:t>الأوعية:</a:t>
            </a:r>
          </a:p>
          <a:p>
            <a:pPr algn="just" rtl="1"/>
            <a:r>
              <a:rPr lang="ar-SA" dirty="0">
                <a:solidFill>
                  <a:srgbClr val="212529"/>
                </a:solidFill>
                <a:latin typeface="bein"/>
                <a:cs typeface="+mj-cs"/>
              </a:rPr>
              <a:t>سلسلة من خلايا متطاولة يطلق عليها وحدات الوعاء وهي ذات جدران ثانوية ملكننة وخالية من البروتوبلاست تنتهي هذه الوحدات بصفائح مثقبة أو ذائبة بصورة كلية يطلق عليها الصفائح المثقبة</a:t>
            </a:r>
            <a:r>
              <a:rPr lang="en-US" dirty="0">
                <a:solidFill>
                  <a:srgbClr val="212529"/>
                </a:solidFill>
                <a:latin typeface="bein"/>
                <a:cs typeface="+mj-cs"/>
              </a:rPr>
              <a:t>.</a:t>
            </a:r>
            <a:r>
              <a:rPr lang="ar-SA" dirty="0">
                <a:solidFill>
                  <a:srgbClr val="212529"/>
                </a:solidFill>
                <a:latin typeface="bein"/>
                <a:cs typeface="+mj-cs"/>
              </a:rPr>
              <a:t>تتكون هذه الثقوب بفعل إنزيمات يفرزها البروتوبلاست مما يعمل على إذابة الجدران الابتدائية والصفيحة الوسطى في المناطق التي لم يحصل فيها تثخن ثانوي ولذلك فالعصارة تتحرك بحرية عبر وحدات الوعاء</a:t>
            </a:r>
            <a:endParaRPr lang="en-US" altLang="en-US" sz="2000" dirty="0">
              <a:cs typeface="+mj-cs"/>
            </a:endParaRPr>
          </a:p>
        </p:txBody>
      </p:sp>
    </p:spTree>
    <p:extLst>
      <p:ext uri="{BB962C8B-B14F-4D97-AF65-F5344CB8AC3E}">
        <p14:creationId xmlns:p14="http://schemas.microsoft.com/office/powerpoint/2010/main" val="294700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97879" y="1612541"/>
            <a:ext cx="4057741" cy="3170099"/>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457200" indent="-457200" algn="r" rtl="1">
              <a:buFont typeface="+mj-lt"/>
              <a:buAutoNum type="arabicPeriod" startAt="2"/>
            </a:pPr>
            <a:r>
              <a:rPr lang="ar-SA" altLang="en-US" sz="2000" dirty="0" smtClean="0">
                <a:cs typeface="+mj-cs"/>
              </a:rPr>
              <a:t>ألياف خشب</a:t>
            </a:r>
          </a:p>
          <a:p>
            <a:pPr algn="just" rtl="1"/>
            <a:r>
              <a:rPr lang="ar-SA" sz="2000" dirty="0">
                <a:solidFill>
                  <a:srgbClr val="212529"/>
                </a:solidFill>
                <a:latin typeface="bein"/>
                <a:cs typeface="+mj-cs"/>
              </a:rPr>
              <a:t>وهي ألياف مقترنة بنسيج الخشب ولها وظيفة ميكانيكية، ذات جدران سميكة وملكننة أكثر من القصيبات، وأحياناً يطلق على الألياف والقصيبات الاصطلاح وبالرغم من ذلك توجد فروقات بين الاثنين، حيث ان جدران الألياف ملكننة أكثر مقارنة بالقصيبات. وخالية من النقر المضفوفة أحياناً بينما تحتوي القصيبات على نقر مضفوفة دائماً، كما ان فراغ خلايا الألياف صغير بينما فراغ القصيبات أوسع وكذلك النقر أوسع</a:t>
            </a:r>
            <a:r>
              <a:rPr lang="ar-SA" sz="2000" dirty="0" smtClean="0">
                <a:solidFill>
                  <a:srgbClr val="212529"/>
                </a:solidFill>
                <a:latin typeface="bein"/>
                <a:cs typeface="+mj-cs"/>
              </a:rPr>
              <a:t>.</a:t>
            </a:r>
            <a:endParaRPr lang="ar-SA" sz="2000" dirty="0">
              <a:solidFill>
                <a:srgbClr val="212529"/>
              </a:solidFill>
              <a:latin typeface="bein"/>
              <a:cs typeface="+mj-cs"/>
            </a:endParaRPr>
          </a:p>
        </p:txBody>
      </p:sp>
      <p:sp>
        <p:nvSpPr>
          <p:cNvPr id="6" name="Text Box 5"/>
          <p:cNvSpPr txBox="1">
            <a:spLocks noChangeArrowheads="1"/>
          </p:cNvSpPr>
          <p:nvPr/>
        </p:nvSpPr>
        <p:spPr bwMode="auto">
          <a:xfrm>
            <a:off x="344387" y="206436"/>
            <a:ext cx="8311233" cy="123110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r" rtl="1"/>
            <a:r>
              <a:rPr lang="ar-SA" altLang="en-US" sz="2000" b="1" dirty="0" smtClean="0">
                <a:solidFill>
                  <a:srgbClr val="002060"/>
                </a:solidFill>
                <a:cs typeface="+mj-cs"/>
              </a:rPr>
              <a:t>القصيبات:</a:t>
            </a:r>
          </a:p>
          <a:p>
            <a:pPr algn="just" rtl="1"/>
            <a:r>
              <a:rPr lang="ar-SA" dirty="0">
                <a:solidFill>
                  <a:srgbClr val="212529"/>
                </a:solidFill>
                <a:latin typeface="bein"/>
              </a:rPr>
              <a:t>خلايا مفردة، ميتة عادة، ذات تجويف واسع وجدران ملجننة وفاقدة للبروتوبلاست. أشكالها متطاولة ذات نهايات مدببة نوعا ما ولكنها غير مستدقة، مضلعة في المقطع ألا إنها تميل للاستدارة، مائلة وتكثر النقر في الجدران القطرية وتنعدم أو تقل في الجدران المماسية</a:t>
            </a:r>
            <a:r>
              <a:rPr lang="ar-SA" dirty="0" smtClean="0">
                <a:solidFill>
                  <a:srgbClr val="212529"/>
                </a:solidFill>
                <a:latin typeface="bein"/>
              </a:rPr>
              <a:t>.</a:t>
            </a:r>
          </a:p>
        </p:txBody>
      </p:sp>
      <p:sp>
        <p:nvSpPr>
          <p:cNvPr id="9" name="Text Box 5"/>
          <p:cNvSpPr txBox="1">
            <a:spLocks noChangeArrowheads="1"/>
          </p:cNvSpPr>
          <p:nvPr/>
        </p:nvSpPr>
        <p:spPr bwMode="auto">
          <a:xfrm>
            <a:off x="344387" y="4957639"/>
            <a:ext cx="8311233" cy="163121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457200" indent="-457200" algn="just" rtl="1">
              <a:buFont typeface="+mj-lt"/>
              <a:buAutoNum type="arabicPeriod" startAt="2"/>
            </a:pPr>
            <a:r>
              <a:rPr lang="ar-SA" altLang="en-US" sz="2000" dirty="0" smtClean="0">
                <a:cs typeface="+mj-cs"/>
              </a:rPr>
              <a:t>برنشيمة خشب</a:t>
            </a:r>
            <a:endParaRPr lang="en-US" altLang="en-US" sz="2000" dirty="0" smtClean="0">
              <a:cs typeface="+mj-cs"/>
            </a:endParaRPr>
          </a:p>
          <a:p>
            <a:pPr algn="just" rtl="1"/>
            <a:r>
              <a:rPr lang="ar-SA" sz="2000" dirty="0" smtClean="0">
                <a:cs typeface="+mj-cs"/>
              </a:rPr>
              <a:t>توجد </a:t>
            </a:r>
            <a:r>
              <a:rPr lang="ar-SA" sz="2000" dirty="0">
                <a:cs typeface="+mj-cs"/>
              </a:rPr>
              <a:t>الخلايا </a:t>
            </a:r>
            <a:r>
              <a:rPr lang="ar-SA" sz="2000" dirty="0" smtClean="0">
                <a:cs typeface="+mj-cs"/>
              </a:rPr>
              <a:t>البرنشيمية </a:t>
            </a:r>
            <a:r>
              <a:rPr lang="ar-SA" sz="2000" dirty="0">
                <a:cs typeface="+mj-cs"/>
              </a:rPr>
              <a:t>ضمن نسيج الخشب سواء كان ابتدائي أم ثانوي ألا إنها أكثر تواجداً ضمن الخشب الابتدائي. جدرانها ابتدائية غالباً وقد تكون ثانوية، كما في حالة </a:t>
            </a:r>
            <a:r>
              <a:rPr lang="ar-SA" sz="2000" dirty="0" smtClean="0">
                <a:cs typeface="+mj-cs"/>
              </a:rPr>
              <a:t>البرنشيمة </a:t>
            </a:r>
            <a:r>
              <a:rPr lang="ar-SA" sz="2000" dirty="0">
                <a:cs typeface="+mj-cs"/>
              </a:rPr>
              <a:t>الموجود ضمن نسيج الخشب الثانوي. الوظيفة الأساسية لها هي الخزن ، وقد تكون خازنة للبلورات وكذلك النقل لمسافات قصيرة.</a:t>
            </a:r>
            <a:endParaRPr lang="en-US" altLang="en-US" sz="2000" dirty="0">
              <a:cs typeface="+mj-cs"/>
            </a:endParaRPr>
          </a:p>
        </p:txBody>
      </p:sp>
      <p:pic>
        <p:nvPicPr>
          <p:cNvPr id="2050" name="Picture 2" descr="Learn Transport of Water Across Plants in 3 min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87" y="1612541"/>
            <a:ext cx="4046458"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800" decel="100000"/>
                                        <p:tgtEl>
                                          <p:spTgt spid="9"/>
                                        </p:tgtEl>
                                      </p:cBhvr>
                                    </p:animEffect>
                                    <p:anim calcmode="lin" valueType="num">
                                      <p:cBhvr>
                                        <p:cTn id="28" dur="800" decel="100000" fill="hold"/>
                                        <p:tgtEl>
                                          <p:spTgt spid="9"/>
                                        </p:tgtEl>
                                        <p:attrNameLst>
                                          <p:attrName>style.rotation</p:attrName>
                                        </p:attrNameLst>
                                      </p:cBhvr>
                                      <p:tavLst>
                                        <p:tav tm="0">
                                          <p:val>
                                            <p:fltVal val="-90"/>
                                          </p:val>
                                        </p:tav>
                                        <p:tav tm="100000">
                                          <p:val>
                                            <p:fltVal val="0"/>
                                          </p:val>
                                        </p:tav>
                                      </p:tavLst>
                                    </p:anim>
                                    <p:anim calcmode="lin" valueType="num">
                                      <p:cBhvr>
                                        <p:cTn id="29" dur="800" decel="100000" fill="hold"/>
                                        <p:tgtEl>
                                          <p:spTgt spid="9"/>
                                        </p:tgtEl>
                                        <p:attrNameLst>
                                          <p:attrName>ppt_x</p:attrName>
                                        </p:attrNameLst>
                                      </p:cBhvr>
                                      <p:tavLst>
                                        <p:tav tm="0">
                                          <p:val>
                                            <p:strVal val="#ppt_x+0.4"/>
                                          </p:val>
                                        </p:tav>
                                        <p:tav tm="100000">
                                          <p:val>
                                            <p:strVal val="#ppt_x-0.05"/>
                                          </p:val>
                                        </p:tav>
                                      </p:tavLst>
                                    </p:anim>
                                    <p:anim calcmode="lin" valueType="num">
                                      <p:cBhvr>
                                        <p:cTn id="30" dur="800" decel="100000" fill="hold"/>
                                        <p:tgtEl>
                                          <p:spTgt spid="9"/>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56459" y="350838"/>
            <a:ext cx="37080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2000" b="1" u="sng" dirty="0">
                <a:solidFill>
                  <a:srgbClr val="0070C0"/>
                </a:solidFill>
                <a:cs typeface="+mj-cs"/>
              </a:rPr>
              <a:t>تركيب الجدار الثانوي للعناصر </a:t>
            </a:r>
            <a:r>
              <a:rPr lang="ar-SA" altLang="en-US" sz="2000" b="1" u="sng" dirty="0" smtClean="0">
                <a:solidFill>
                  <a:srgbClr val="0070C0"/>
                </a:solidFill>
                <a:cs typeface="+mj-cs"/>
              </a:rPr>
              <a:t>التوصيلية :</a:t>
            </a:r>
            <a:endParaRPr lang="en-US" altLang="en-US" sz="2000" b="1" u="sng" dirty="0">
              <a:solidFill>
                <a:srgbClr val="0070C0"/>
              </a:solidFill>
              <a:cs typeface="+mj-cs"/>
            </a:endParaRPr>
          </a:p>
        </p:txBody>
      </p:sp>
      <p:pic>
        <p:nvPicPr>
          <p:cNvPr id="3" name="Picture 5" descr="DSC00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321" y="981314"/>
            <a:ext cx="3129143" cy="324562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6" descr="DSC00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7" y="981313"/>
            <a:ext cx="3129143" cy="3245629"/>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6613796" y="3658085"/>
            <a:ext cx="151866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en-US" sz="1800" b="1" dirty="0">
                <a:solidFill>
                  <a:schemeClr val="accent1">
                    <a:lumMod val="20000"/>
                    <a:lumOff val="80000"/>
                  </a:schemeClr>
                </a:solidFill>
              </a:rPr>
              <a:t>تغلظ حلقي </a:t>
            </a:r>
            <a:r>
              <a:rPr lang="ar-SA" altLang="en-US" sz="1800" b="1" dirty="0" smtClean="0">
                <a:solidFill>
                  <a:schemeClr val="accent1">
                    <a:lumMod val="20000"/>
                    <a:lumOff val="80000"/>
                  </a:schemeClr>
                </a:solidFill>
              </a:rPr>
              <a:t>متباعد</a:t>
            </a:r>
            <a:endParaRPr lang="en-US" altLang="en-US" sz="1800" b="1" dirty="0">
              <a:solidFill>
                <a:schemeClr val="accent1">
                  <a:lumMod val="20000"/>
                  <a:lumOff val="80000"/>
                </a:schemeClr>
              </a:solidFill>
            </a:endParaRPr>
          </a:p>
        </p:txBody>
      </p:sp>
      <p:sp>
        <p:nvSpPr>
          <p:cNvPr id="6" name="Rectangle 5"/>
          <p:cNvSpPr/>
          <p:nvPr/>
        </p:nvSpPr>
        <p:spPr>
          <a:xfrm>
            <a:off x="5040122" y="3658085"/>
            <a:ext cx="1705735" cy="646331"/>
          </a:xfrm>
          <a:prstGeom prst="rect">
            <a:avLst/>
          </a:prstGeom>
        </p:spPr>
        <p:txBody>
          <a:bodyPr wrap="square">
            <a:spAutoFit/>
          </a:bodyPr>
          <a:lstStyle/>
          <a:p>
            <a:pPr algn="ctr"/>
            <a:r>
              <a:rPr lang="ar-SA" altLang="en-US" b="1" dirty="0">
                <a:solidFill>
                  <a:schemeClr val="accent1">
                    <a:lumMod val="20000"/>
                    <a:lumOff val="80000"/>
                  </a:schemeClr>
                </a:solidFill>
              </a:rPr>
              <a:t>تغلظ حلزوني مفرد متباعد</a:t>
            </a:r>
            <a:endParaRPr lang="en-US" dirty="0">
              <a:solidFill>
                <a:schemeClr val="accent1">
                  <a:lumMod val="20000"/>
                  <a:lumOff val="80000"/>
                </a:schemeClr>
              </a:solidFill>
            </a:endParaRPr>
          </a:p>
        </p:txBody>
      </p:sp>
      <p:sp>
        <p:nvSpPr>
          <p:cNvPr id="7" name="Text Box 8"/>
          <p:cNvSpPr txBox="1">
            <a:spLocks noChangeArrowheads="1"/>
          </p:cNvSpPr>
          <p:nvPr/>
        </p:nvSpPr>
        <p:spPr bwMode="auto">
          <a:xfrm>
            <a:off x="717991" y="3619348"/>
            <a:ext cx="169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ar-SA" altLang="en-US" sz="1800" b="1" dirty="0" smtClean="0">
                <a:solidFill>
                  <a:schemeClr val="accent1">
                    <a:lumMod val="20000"/>
                    <a:lumOff val="80000"/>
                  </a:schemeClr>
                </a:solidFill>
                <a:cs typeface="+mj-cs"/>
              </a:rPr>
              <a:t>تغلظ نقري                     </a:t>
            </a:r>
            <a:r>
              <a:rPr lang="ar-SA" altLang="en-US" sz="1800" b="1" dirty="0">
                <a:solidFill>
                  <a:schemeClr val="accent1">
                    <a:lumMod val="20000"/>
                    <a:lumOff val="80000"/>
                  </a:schemeClr>
                </a:solidFill>
                <a:cs typeface="+mj-cs"/>
              </a:rPr>
              <a:t>مزدوج مضغوط</a:t>
            </a:r>
            <a:endParaRPr lang="en-US" altLang="en-US" sz="1800" b="1" dirty="0">
              <a:solidFill>
                <a:schemeClr val="accent1">
                  <a:lumMod val="20000"/>
                  <a:lumOff val="80000"/>
                </a:schemeClr>
              </a:solidFill>
              <a:cs typeface="+mj-cs"/>
            </a:endParaRPr>
          </a:p>
        </p:txBody>
      </p:sp>
      <p:sp>
        <p:nvSpPr>
          <p:cNvPr id="8" name="Rectangle 7"/>
          <p:cNvSpPr/>
          <p:nvPr/>
        </p:nvSpPr>
        <p:spPr>
          <a:xfrm>
            <a:off x="2434517" y="3796584"/>
            <a:ext cx="1048685" cy="369332"/>
          </a:xfrm>
          <a:prstGeom prst="rect">
            <a:avLst/>
          </a:prstGeom>
        </p:spPr>
        <p:txBody>
          <a:bodyPr wrap="none">
            <a:spAutoFit/>
          </a:bodyPr>
          <a:lstStyle/>
          <a:p>
            <a:r>
              <a:rPr lang="ar-SA" altLang="en-US" b="1" dirty="0">
                <a:solidFill>
                  <a:schemeClr val="accent1">
                    <a:lumMod val="20000"/>
                    <a:lumOff val="80000"/>
                  </a:schemeClr>
                </a:solidFill>
                <a:latin typeface="Times New Roman" panose="02020603050405020304" pitchFamily="18" charset="0"/>
                <a:cs typeface="Times New Roman" panose="02020603050405020304" pitchFamily="18" charset="0"/>
              </a:rPr>
              <a:t> تغلظ شبكي</a:t>
            </a:r>
            <a:endParaRPr lang="en-US" b="1"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65356" y="2779794"/>
            <a:ext cx="1217000" cy="369332"/>
          </a:xfrm>
          <a:prstGeom prst="rect">
            <a:avLst/>
          </a:prstGeom>
        </p:spPr>
        <p:txBody>
          <a:bodyPr wrap="none">
            <a:spAutoFit/>
          </a:bodyPr>
          <a:lstStyle/>
          <a:p>
            <a:r>
              <a:rPr lang="ar-SA" altLang="en-US" b="1" dirty="0">
                <a:solidFill>
                  <a:schemeClr val="accent1">
                    <a:lumMod val="20000"/>
                    <a:lumOff val="80000"/>
                  </a:schemeClr>
                </a:solidFill>
                <a:cs typeface="+mj-cs"/>
              </a:rPr>
              <a:t>تغلظ حلزوني </a:t>
            </a:r>
            <a:endParaRPr lang="en-US" b="1" dirty="0">
              <a:solidFill>
                <a:schemeClr val="accent1">
                  <a:lumMod val="20000"/>
                  <a:lumOff val="80000"/>
                </a:schemeClr>
              </a:solidFill>
              <a:cs typeface="+mj-cs"/>
            </a:endParaRPr>
          </a:p>
        </p:txBody>
      </p:sp>
      <p:sp>
        <p:nvSpPr>
          <p:cNvPr id="10" name="Text Box 9"/>
          <p:cNvSpPr txBox="1">
            <a:spLocks noChangeArrowheads="1"/>
          </p:cNvSpPr>
          <p:nvPr/>
        </p:nvSpPr>
        <p:spPr bwMode="auto">
          <a:xfrm>
            <a:off x="5753669" y="4333699"/>
            <a:ext cx="1984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altLang="en-US" sz="3200" b="1" dirty="0">
                <a:solidFill>
                  <a:srgbClr val="002060"/>
                </a:solidFill>
              </a:rPr>
              <a:t>خشب </a:t>
            </a:r>
            <a:r>
              <a:rPr lang="ar-SA" altLang="en-US" sz="3200" b="1" dirty="0" smtClean="0">
                <a:solidFill>
                  <a:srgbClr val="002060"/>
                </a:solidFill>
              </a:rPr>
              <a:t>أول</a:t>
            </a:r>
            <a:endParaRPr lang="en-US" altLang="en-US" sz="3200" b="1" dirty="0">
              <a:solidFill>
                <a:srgbClr val="002060"/>
              </a:solidFill>
            </a:endParaRPr>
          </a:p>
        </p:txBody>
      </p:sp>
      <p:sp>
        <p:nvSpPr>
          <p:cNvPr id="11" name="Text Box 9"/>
          <p:cNvSpPr txBox="1">
            <a:spLocks noChangeArrowheads="1"/>
          </p:cNvSpPr>
          <p:nvPr/>
        </p:nvSpPr>
        <p:spPr bwMode="auto">
          <a:xfrm>
            <a:off x="1348760" y="4333700"/>
            <a:ext cx="1984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altLang="en-US" sz="3200" b="1" dirty="0">
                <a:solidFill>
                  <a:srgbClr val="002060"/>
                </a:solidFill>
              </a:rPr>
              <a:t>خشب </a:t>
            </a:r>
            <a:r>
              <a:rPr lang="ar-SA" altLang="en-US" sz="3200" b="1" dirty="0" smtClean="0">
                <a:solidFill>
                  <a:srgbClr val="002060"/>
                </a:solidFill>
              </a:rPr>
              <a:t>تالي</a:t>
            </a:r>
            <a:endParaRPr lang="en-US" altLang="en-US" sz="3200" b="1" dirty="0">
              <a:solidFill>
                <a:srgbClr val="002060"/>
              </a:solidFill>
            </a:endParaRPr>
          </a:p>
        </p:txBody>
      </p:sp>
    </p:spTree>
    <p:extLst>
      <p:ext uri="{BB962C8B-B14F-4D97-AF65-F5344CB8AC3E}">
        <p14:creationId xmlns:p14="http://schemas.microsoft.com/office/powerpoint/2010/main" val="25189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essel_el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75" y="339666"/>
            <a:ext cx="8280400" cy="6210300"/>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75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nular_p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934" y="607494"/>
            <a:ext cx="3347049" cy="476691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5" descr="Vascular bundle from Zinnia 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4" y="607495"/>
            <a:ext cx="4020808" cy="4766911"/>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yl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60" y="879894"/>
            <a:ext cx="3401633" cy="4771516"/>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6" descr="انواع التغلظات في الخش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306" y="879893"/>
            <a:ext cx="4157932" cy="4771517"/>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089155" y="5705745"/>
            <a:ext cx="2199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u="sng" dirty="0">
                <a:solidFill>
                  <a:srgbClr val="002060"/>
                </a:solidFill>
                <a:cs typeface="+mj-cs"/>
              </a:rPr>
              <a:t>تغلظ نقري متبادل</a:t>
            </a:r>
            <a:endParaRPr lang="en-US" altLang="en-US" sz="2800" b="1" u="sng" dirty="0">
              <a:solidFill>
                <a:srgbClr val="002060"/>
              </a:solidFill>
              <a:cs typeface="+mj-cs"/>
            </a:endParaRPr>
          </a:p>
        </p:txBody>
      </p:sp>
      <p:sp>
        <p:nvSpPr>
          <p:cNvPr id="5" name="Text Box 7"/>
          <p:cNvSpPr txBox="1">
            <a:spLocks noChangeArrowheads="1"/>
          </p:cNvSpPr>
          <p:nvPr/>
        </p:nvSpPr>
        <p:spPr bwMode="auto">
          <a:xfrm>
            <a:off x="4802966" y="5711736"/>
            <a:ext cx="3162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u="sng" dirty="0">
                <a:solidFill>
                  <a:srgbClr val="002060"/>
                </a:solidFill>
                <a:cs typeface="+mj-cs"/>
              </a:rPr>
              <a:t>انواع التغلظات في الخشب</a:t>
            </a:r>
            <a:endParaRPr lang="en-US" altLang="en-US" sz="2800" b="1" u="sng" dirty="0">
              <a:solidFill>
                <a:srgbClr val="002060"/>
              </a:solidFill>
              <a:cs typeface="+mj-cs"/>
            </a:endParaRPr>
          </a:p>
        </p:txBody>
      </p:sp>
    </p:spTree>
    <p:extLst>
      <p:ext uri="{BB962C8B-B14F-4D97-AF65-F5344CB8AC3E}">
        <p14:creationId xmlns:p14="http://schemas.microsoft.com/office/powerpoint/2010/main" val="10776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TotalTime>
  <Words>1216</Words>
  <Application>Microsoft Office PowerPoint</Application>
  <PresentationFormat>On-screen Show (4:3)</PresentationFormat>
  <Paragraphs>103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bein</vt:lpstr>
      <vt:lpstr>Calibri</vt:lpstr>
      <vt:lpstr>Calibri Light</vt:lpstr>
      <vt:lpstr>rasol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46</cp:revision>
  <dcterms:created xsi:type="dcterms:W3CDTF">2021-03-01T18:22:32Z</dcterms:created>
  <dcterms:modified xsi:type="dcterms:W3CDTF">2021-03-03T18:40:35Z</dcterms:modified>
</cp:coreProperties>
</file>