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2" y="3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18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78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2804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609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9088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78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470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6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18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934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42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0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36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29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2/24/2020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42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33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525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scanme.nmap.or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toromutual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0"/>
            <a:ext cx="9143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7297" y="229548"/>
            <a:ext cx="2237790" cy="676167"/>
          </a:xfrm>
          <a:prstGeom prst="rect">
            <a:avLst/>
          </a:prstGeom>
        </p:spPr>
        <p:txBody>
          <a:bodyPr wrap="square" lIns="0" tIns="24003" rIns="0" bIns="0" rtlCol="0">
            <a:noAutofit/>
          </a:bodyPr>
          <a:lstStyle/>
          <a:p>
            <a:pPr marL="116763" marR="151460" algn="ctr">
              <a:lnSpc>
                <a:spcPct val="95825"/>
              </a:lnSpc>
            </a:pP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NETWORK SECURITY LAB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59939" y="2608817"/>
            <a:ext cx="857961" cy="482600"/>
          </a:xfrm>
          <a:prstGeom prst="rect">
            <a:avLst/>
          </a:prstGeom>
        </p:spPr>
        <p:txBody>
          <a:bodyPr wrap="square" lIns="0" tIns="24003" rIns="0" bIns="0" rtlCol="0">
            <a:noAutofit/>
          </a:bodyPr>
          <a:lstStyle/>
          <a:p>
            <a:pPr marL="12700">
              <a:lnSpc>
                <a:spcPts val="3779"/>
              </a:lnSpc>
            </a:pPr>
            <a:r>
              <a:rPr sz="3600" spc="4" dirty="0" smtClean="0">
                <a:solidFill>
                  <a:srgbClr val="FFFFFF"/>
                </a:solidFill>
                <a:latin typeface="Arial"/>
                <a:cs typeface="Arial"/>
              </a:rPr>
              <a:t>Lab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48873" y="2608817"/>
            <a:ext cx="4694280" cy="482600"/>
          </a:xfrm>
          <a:prstGeom prst="rect">
            <a:avLst/>
          </a:prstGeom>
        </p:spPr>
        <p:txBody>
          <a:bodyPr wrap="square" lIns="0" tIns="24003" rIns="0" bIns="0" rtlCol="0">
            <a:noAutofit/>
          </a:bodyPr>
          <a:lstStyle/>
          <a:p>
            <a:pPr marL="12700">
              <a:lnSpc>
                <a:spcPts val="3779"/>
              </a:lnSpc>
            </a:pPr>
            <a:r>
              <a:rPr lang="en-US" sz="3600" spc="-8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sz="3600" spc="-8" dirty="0" smtClean="0">
                <a:solidFill>
                  <a:srgbClr val="FFFFFF"/>
                </a:solidFill>
                <a:latin typeface="Arial"/>
                <a:cs typeface="Arial"/>
              </a:rPr>
              <a:t>. Passive Attacks and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059939" y="3157457"/>
            <a:ext cx="5407661" cy="482600"/>
          </a:xfrm>
          <a:prstGeom prst="rect">
            <a:avLst/>
          </a:prstGeom>
        </p:spPr>
        <p:txBody>
          <a:bodyPr wrap="square" lIns="0" tIns="24003" rIns="0" bIns="0" rtlCol="0">
            <a:noAutofit/>
          </a:bodyPr>
          <a:lstStyle/>
          <a:p>
            <a:pPr marL="12700">
              <a:lnSpc>
                <a:spcPts val="3779"/>
              </a:lnSpc>
            </a:pPr>
            <a:r>
              <a:rPr sz="3600" spc="3" dirty="0" smtClean="0">
                <a:solidFill>
                  <a:srgbClr val="FFFFFF"/>
                </a:solidFill>
                <a:latin typeface="Arial"/>
                <a:cs typeface="Arial"/>
              </a:rPr>
              <a:t>Reconnaissance</a:t>
            </a:r>
            <a:r>
              <a:rPr lang="en-US" sz="3600" spc="3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  <a:p>
            <a:pPr marL="12700">
              <a:lnSpc>
                <a:spcPts val="3779"/>
              </a:lnSpc>
            </a:pPr>
            <a:r>
              <a:rPr lang="en-US" sz="3600" spc="3" dirty="0" smtClean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lang="en-US" sz="3600" spc="1" dirty="0" smtClean="0">
                <a:solidFill>
                  <a:srgbClr val="FFFFFF"/>
                </a:solidFill>
                <a:latin typeface="Arial"/>
                <a:cs typeface="Arial"/>
              </a:rPr>
              <a:t>Operating </a:t>
            </a:r>
            <a:r>
              <a:rPr lang="en-US" sz="3600" spc="1" dirty="0">
                <a:solidFill>
                  <a:srgbClr val="FFFFFF"/>
                </a:solidFill>
                <a:latin typeface="Arial"/>
                <a:cs typeface="Arial"/>
              </a:rPr>
              <a:t>Systems </a:t>
            </a:r>
            <a:r>
              <a:rPr lang="en-US" sz="3600" spc="1" dirty="0" smtClean="0">
                <a:solidFill>
                  <a:srgbClr val="FFFFFF"/>
                </a:solidFill>
                <a:latin typeface="Arial"/>
                <a:cs typeface="Arial"/>
              </a:rPr>
              <a:t>Fingerprinting &amp; Scanning</a:t>
            </a:r>
            <a:endParaRPr lang="en-US" sz="3600" dirty="0">
              <a:latin typeface="Arial"/>
              <a:cs typeface="Arial"/>
            </a:endParaRPr>
          </a:p>
          <a:p>
            <a:pPr marL="12700">
              <a:lnSpc>
                <a:spcPts val="3779"/>
              </a:lnSpc>
            </a:pPr>
            <a:endParaRPr sz="36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95600" y="3124200"/>
            <a:ext cx="4114799" cy="28392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88407" y="316227"/>
            <a:ext cx="3665031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8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Belarc Advisor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434340" marR="453090" indent="-342900">
              <a:lnSpc>
                <a:spcPct val="99945"/>
              </a:lnSpc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Post profiling the network of the computer, Belarc will start analyzing the security settings of the computer: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34084" y="2494788"/>
            <a:ext cx="6262115" cy="38922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88407" y="316227"/>
            <a:ext cx="2496733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Reporting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12" dirty="0" smtClean="0">
                <a:solidFill>
                  <a:srgbClr val="FFFFFF"/>
                </a:solidFill>
                <a:latin typeface="Arial"/>
                <a:cs typeface="Arial"/>
              </a:rPr>
              <a:t>• Belarc will revert with report as html file.</a:t>
            </a:r>
            <a:endParaRPr sz="320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928"/>
              </a:spcBef>
            </a:pPr>
            <a:r>
              <a:rPr sz="3200" spc="17" dirty="0" smtClean="0">
                <a:solidFill>
                  <a:srgbClr val="FFFFFF"/>
                </a:solidFill>
                <a:latin typeface="Arial"/>
                <a:cs typeface="Arial"/>
              </a:rPr>
              <a:t>• Use any browser to view the report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88407" y="316227"/>
            <a:ext cx="5605883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6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Analysis of the reports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14" dirty="0" smtClean="0">
                <a:solidFill>
                  <a:srgbClr val="FFFFFF"/>
                </a:solidFill>
                <a:latin typeface="Arial"/>
                <a:cs typeface="Arial"/>
              </a:rPr>
              <a:t>• Carefully review the following sections: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23"/>
              </a:spcBef>
            </a:pPr>
            <a:r>
              <a:rPr sz="2800" spc="-7" dirty="0" smtClean="0">
                <a:solidFill>
                  <a:srgbClr val="FFFFFF"/>
                </a:solidFill>
                <a:latin typeface="Arial"/>
                <a:cs typeface="Arial"/>
              </a:rPr>
              <a:t>– Operating System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7" dirty="0" smtClean="0">
                <a:solidFill>
                  <a:srgbClr val="FFFFFF"/>
                </a:solidFill>
                <a:latin typeface="Arial"/>
                <a:cs typeface="Arial"/>
              </a:rPr>
              <a:t>– Local Drives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10" dirty="0" smtClean="0">
                <a:solidFill>
                  <a:srgbClr val="FFFFFF"/>
                </a:solidFill>
                <a:latin typeface="Arial"/>
                <a:cs typeface="Arial"/>
              </a:rPr>
              <a:t>– Users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6" dirty="0" smtClean="0">
                <a:solidFill>
                  <a:srgbClr val="FFFFFF"/>
                </a:solidFill>
                <a:latin typeface="Arial"/>
                <a:cs typeface="Arial"/>
              </a:rPr>
              <a:t>– Virus Protection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11" dirty="0" smtClean="0">
                <a:solidFill>
                  <a:srgbClr val="FFFFFF"/>
                </a:solidFill>
                <a:latin typeface="Arial"/>
                <a:cs typeface="Arial"/>
              </a:rPr>
              <a:t>– Network Map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5" dirty="0" smtClean="0">
                <a:solidFill>
                  <a:srgbClr val="FFFFFF"/>
                </a:solidFill>
                <a:latin typeface="Arial"/>
                <a:cs typeface="Arial"/>
              </a:rPr>
              <a:t>– Software Installed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4415561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OS Fingerprinting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835152" marR="452590" indent="-286512">
              <a:lnSpc>
                <a:spcPct val="100041"/>
              </a:lnSpc>
              <a:spcBef>
                <a:spcPts val="3009"/>
              </a:spcBef>
            </a:pPr>
            <a:r>
              <a:rPr sz="2800" spc="-5" dirty="0" smtClean="0">
                <a:solidFill>
                  <a:srgbClr val="FFFF00"/>
                </a:solidFill>
                <a:latin typeface="Arial"/>
                <a:cs typeface="Arial"/>
              </a:rPr>
              <a:t>– Process of determining the Operating System used by a host on a network.</a:t>
            </a:r>
            <a:endParaRPr sz="2800">
              <a:latin typeface="Arial"/>
              <a:cs typeface="Arial"/>
            </a:endParaRPr>
          </a:p>
          <a:p>
            <a:pPr marL="3717251" marR="2870568" algn="ctr">
              <a:lnSpc>
                <a:spcPct val="95825"/>
              </a:lnSpc>
              <a:spcBef>
                <a:spcPts val="450"/>
              </a:spcBef>
            </a:pPr>
            <a:r>
              <a:rPr sz="2000" spc="33" dirty="0" smtClean="0">
                <a:solidFill>
                  <a:srgbClr val="FFFFFF"/>
                </a:solidFill>
                <a:latin typeface="Arial"/>
                <a:cs typeface="Arial"/>
              </a:rPr>
              <a:t>• Forensics Wiki</a:t>
            </a:r>
            <a:endParaRPr sz="20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01"/>
              </a:spcBef>
            </a:pPr>
            <a:r>
              <a:rPr sz="2800" spc="-5" dirty="0" smtClean="0">
                <a:solidFill>
                  <a:srgbClr val="FFFF00"/>
                </a:solidFill>
                <a:latin typeface="Arial"/>
                <a:cs typeface="Arial"/>
              </a:rPr>
              <a:t>– What are the contents of an OS Fingerprint?</a:t>
            </a:r>
            <a:endParaRPr sz="2800">
              <a:latin typeface="Arial"/>
              <a:cs typeface="Arial"/>
            </a:endParaRPr>
          </a:p>
          <a:p>
            <a:pPr marL="1234440" marR="977040" indent="-228600">
              <a:lnSpc>
                <a:spcPct val="100041"/>
              </a:lnSpc>
              <a:spcBef>
                <a:spcPts val="707"/>
              </a:spcBef>
            </a:pPr>
            <a:r>
              <a:rPr sz="2400" spc="4" dirty="0" smtClean="0">
                <a:solidFill>
                  <a:srgbClr val="FFFFFF"/>
                </a:solidFill>
                <a:latin typeface="Arial"/>
                <a:cs typeface="Arial"/>
              </a:rPr>
              <a:t>• Just like human fingerprints have unique characteristics, OS fingerprints are unique too.</a:t>
            </a:r>
            <a:endParaRPr sz="2400">
              <a:latin typeface="Arial"/>
              <a:cs typeface="Arial"/>
            </a:endParaRPr>
          </a:p>
          <a:p>
            <a:pPr marL="1234440" marR="1588713" indent="-228600">
              <a:lnSpc>
                <a:spcPct val="100041"/>
              </a:lnSpc>
              <a:spcBef>
                <a:spcPts val="578"/>
              </a:spcBef>
            </a:pPr>
            <a:r>
              <a:rPr sz="2400" spc="5" dirty="0" smtClean="0">
                <a:solidFill>
                  <a:srgbClr val="FFFFFF"/>
                </a:solidFill>
                <a:latin typeface="Arial"/>
                <a:cs typeface="Arial"/>
              </a:rPr>
              <a:t>• These characteristics are reflecting during communication.</a:t>
            </a:r>
            <a:endParaRPr sz="2400">
              <a:latin typeface="Arial"/>
              <a:cs typeface="Arial"/>
            </a:endParaRPr>
          </a:p>
          <a:p>
            <a:pPr marL="1234440" marR="63189" indent="-228600" algn="just">
              <a:lnSpc>
                <a:spcPct val="100041"/>
              </a:lnSpc>
              <a:spcBef>
                <a:spcPts val="578"/>
              </a:spcBef>
            </a:pPr>
            <a:r>
              <a:rPr sz="2400" spc="3" dirty="0" smtClean="0">
                <a:solidFill>
                  <a:srgbClr val="FFFFFF"/>
                </a:solidFill>
                <a:latin typeface="Arial"/>
                <a:cs typeface="Arial"/>
              </a:rPr>
              <a:t>• By capturing and analyzing certain protocol flags and data packets, we can accurately establish the identity of the OS that relayed it.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8489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4800" y="9525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8311424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5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How is it different than Scanning?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04800" y="952500"/>
            <a:ext cx="8534400" cy="525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34340" marR="498908" indent="-342900" algn="just">
              <a:lnSpc>
                <a:spcPct val="99945"/>
              </a:lnSpc>
              <a:spcBef>
                <a:spcPts val="4074"/>
              </a:spcBef>
              <a:tabLst>
                <a:tab pos="431800" algn="l"/>
              </a:tabLst>
            </a:pP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	S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annin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don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again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200" spc="-5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add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ompute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rs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onl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y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mai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3200" spc="-3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eb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rs</a:t>
            </a:r>
            <a:r>
              <a:rPr sz="32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tandalon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64" dirty="0" smtClean="0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434340" marR="493863" indent="-342900">
              <a:lnSpc>
                <a:spcPct val="99945"/>
              </a:lnSpc>
              <a:spcBef>
                <a:spcPts val="5385"/>
              </a:spcBef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finge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intin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g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do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n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l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net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rk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ba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oute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3200" spc="-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sw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inte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3200" spc="-2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et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.,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9577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4800" y="9525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7123690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2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Points to ponder about nMap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04800" y="952500"/>
            <a:ext cx="8534400" cy="525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1439">
              <a:lnSpc>
                <a:spcPct val="95825"/>
              </a:lnSpc>
              <a:spcBef>
                <a:spcPts val="4074"/>
              </a:spcBef>
            </a:pPr>
            <a:r>
              <a:rPr sz="3200" spc="19" dirty="0" smtClean="0">
                <a:solidFill>
                  <a:srgbClr val="FFFFFF"/>
                </a:solidFill>
                <a:latin typeface="Arial"/>
                <a:cs typeface="Arial"/>
              </a:rPr>
              <a:t>• nMap is a very noisy solution</a:t>
            </a:r>
            <a:endParaRPr sz="3200">
              <a:latin typeface="Arial"/>
              <a:cs typeface="Arial"/>
            </a:endParaRPr>
          </a:p>
          <a:p>
            <a:pPr marL="434340" marR="650156" indent="-342900">
              <a:lnSpc>
                <a:spcPct val="99945"/>
              </a:lnSpc>
              <a:spcBef>
                <a:spcPts val="928"/>
              </a:spcBef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ai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a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lo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ale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n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/I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PS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olution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hil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anning.</a:t>
            </a:r>
            <a:endParaRPr sz="3200">
              <a:latin typeface="Arial"/>
              <a:cs typeface="Arial"/>
            </a:endParaRPr>
          </a:p>
          <a:p>
            <a:pPr marL="434746" marR="518562" indent="-343306">
              <a:lnSpc>
                <a:spcPct val="99945"/>
              </a:lnSpc>
              <a:spcBef>
                <a:spcPts val="776"/>
              </a:spcBef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The trick is to use nMap with different switches smartly so that the scans remain less frequent yet result effective.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672"/>
              </a:spcBef>
            </a:pPr>
            <a:r>
              <a:rPr sz="2800" spc="-6" dirty="0" smtClean="0">
                <a:solidFill>
                  <a:srgbClr val="FFFF00"/>
                </a:solidFill>
                <a:latin typeface="Arial"/>
                <a:cs typeface="Arial"/>
              </a:rPr>
              <a:t>– Usage of switches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0309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6700" y="938784"/>
            <a:ext cx="8534400" cy="5690616"/>
          </a:xfrm>
          <a:custGeom>
            <a:avLst/>
            <a:gdLst/>
            <a:ahLst/>
            <a:cxnLst/>
            <a:rect l="l" t="t" r="r" b="b"/>
            <a:pathLst>
              <a:path w="8534400" h="5690616">
                <a:moveTo>
                  <a:pt x="0" y="0"/>
                </a:moveTo>
                <a:lnTo>
                  <a:pt x="0" y="5690616"/>
                </a:lnTo>
                <a:lnTo>
                  <a:pt x="8534400" y="5690616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5922152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Hands On – Lab Activity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66700" y="938784"/>
            <a:ext cx="8534400" cy="5690616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434339" marR="449062" indent="-342899">
              <a:lnSpc>
                <a:spcPct val="99945"/>
              </a:lnSpc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-2" dirty="0" smtClean="0">
                <a:solidFill>
                  <a:srgbClr val="FFFFFF"/>
                </a:solidFill>
                <a:latin typeface="Arial"/>
                <a:cs typeface="Arial"/>
              </a:rPr>
              <a:t>Download and install the </a:t>
            </a:r>
            <a:r>
              <a:rPr sz="3200" spc="-2" dirty="0" err="1" smtClean="0">
                <a:solidFill>
                  <a:srgbClr val="FFFFFF"/>
                </a:solidFill>
                <a:latin typeface="Arial"/>
                <a:cs typeface="Arial"/>
              </a:rPr>
              <a:t>nMap</a:t>
            </a:r>
            <a:r>
              <a:rPr sz="3200" spc="-2" dirty="0" smtClean="0">
                <a:solidFill>
                  <a:srgbClr val="FFFFFF"/>
                </a:solidFill>
                <a:latin typeface="Arial"/>
                <a:cs typeface="Arial"/>
              </a:rPr>
              <a:t> Utility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2376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6700" y="938784"/>
            <a:ext cx="8534400" cy="5690616"/>
          </a:xfrm>
          <a:custGeom>
            <a:avLst/>
            <a:gdLst/>
            <a:ahLst/>
            <a:cxnLst/>
            <a:rect l="l" t="t" r="r" b="b"/>
            <a:pathLst>
              <a:path w="8534400" h="5690616">
                <a:moveTo>
                  <a:pt x="0" y="0"/>
                </a:moveTo>
                <a:lnTo>
                  <a:pt x="0" y="5690616"/>
                </a:lnTo>
                <a:lnTo>
                  <a:pt x="8534400" y="5690616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1613393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5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Target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66700" y="938784"/>
            <a:ext cx="8534400" cy="5690616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434340" marR="521776" indent="-342900">
              <a:lnSpc>
                <a:spcPct val="99945"/>
              </a:lnSpc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-7" dirty="0" smtClean="0">
                <a:solidFill>
                  <a:srgbClr val="FFFFFF"/>
                </a:solidFill>
                <a:latin typeface="Arial"/>
                <a:cs typeface="Arial"/>
              </a:rPr>
              <a:t>To keep the scanning legal and ethical we will use the following url to scan.</a:t>
            </a:r>
            <a:endParaRPr sz="3200">
              <a:latin typeface="Arial"/>
              <a:cs typeface="Arial"/>
            </a:endParaRPr>
          </a:p>
          <a:p>
            <a:pPr marL="434746" marR="905328" indent="-343306">
              <a:lnSpc>
                <a:spcPct val="99945"/>
              </a:lnSpc>
              <a:spcBef>
                <a:spcPts val="776"/>
              </a:spcBef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The url is provided freely by nMap to be scanned and exploited for practice purposes: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672"/>
              </a:spcBef>
            </a:pPr>
            <a:r>
              <a:rPr sz="2800" spc="3" dirty="0" smtClean="0">
                <a:solidFill>
                  <a:srgbClr val="FFFFFF"/>
                </a:solidFill>
                <a:latin typeface="Arial"/>
                <a:cs typeface="Arial"/>
                <a:hlinkClick r:id="rId3"/>
              </a:rPr>
              <a:t>– </a:t>
            </a:r>
            <a:r>
              <a:rPr sz="2800" u="heavy" spc="3" dirty="0" smtClean="0">
                <a:solidFill>
                  <a:srgbClr val="00A2D5"/>
                </a:solidFill>
                <a:latin typeface="Arial"/>
                <a:cs typeface="Arial"/>
                <a:hlinkClick r:id="rId3"/>
              </a:rPr>
              <a:t>http://scanme.nmap.org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0947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6700" y="938784"/>
            <a:ext cx="8534400" cy="5690616"/>
          </a:xfrm>
          <a:custGeom>
            <a:avLst/>
            <a:gdLst/>
            <a:ahLst/>
            <a:cxnLst/>
            <a:rect l="l" t="t" r="r" b="b"/>
            <a:pathLst>
              <a:path w="8534400" h="5690616">
                <a:moveTo>
                  <a:pt x="0" y="0"/>
                </a:moveTo>
                <a:lnTo>
                  <a:pt x="0" y="5690616"/>
                </a:lnTo>
                <a:lnTo>
                  <a:pt x="8534400" y="5690616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7038939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9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Switches to be used in nMap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66700" y="938784"/>
            <a:ext cx="8534400" cy="5690616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434339" marR="1381044" indent="-342899">
              <a:lnSpc>
                <a:spcPct val="99945"/>
              </a:lnSpc>
              <a:tabLst>
                <a:tab pos="431800" algn="l"/>
              </a:tabLst>
            </a:pPr>
            <a:r>
              <a:rPr sz="3200" dirty="0" smtClean="0">
                <a:solidFill>
                  <a:srgbClr val="FFFF00"/>
                </a:solidFill>
                <a:latin typeface="Arial"/>
                <a:cs typeface="Arial"/>
              </a:rPr>
              <a:t>	</a:t>
            </a:r>
            <a:r>
              <a:rPr sz="3200" spc="-3" dirty="0" smtClean="0">
                <a:solidFill>
                  <a:srgbClr val="FFFF00"/>
                </a:solidFill>
                <a:latin typeface="Arial"/>
                <a:cs typeface="Arial"/>
              </a:rPr>
              <a:t>-</a:t>
            </a:r>
            <a:r>
              <a:rPr lang="en-US" sz="3200" spc="-3" dirty="0" smtClean="0">
                <a:solidFill>
                  <a:srgbClr val="FFFF00"/>
                </a:solidFill>
                <a:latin typeface="Arial"/>
                <a:cs typeface="Arial"/>
              </a:rPr>
              <a:t>V</a:t>
            </a:r>
            <a:r>
              <a:rPr sz="3200" spc="-3" dirty="0" smtClean="0">
                <a:solidFill>
                  <a:srgbClr val="FFFF00"/>
                </a:solidFill>
                <a:latin typeface="Arial"/>
                <a:cs typeface="Arial"/>
              </a:rPr>
              <a:t> : </a:t>
            </a: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returns the version number of the service you are hosting</a:t>
            </a:r>
            <a:endParaRPr sz="3200" dirty="0">
              <a:latin typeface="Arial"/>
              <a:cs typeface="Arial"/>
            </a:endParaRPr>
          </a:p>
          <a:p>
            <a:pPr marL="434339" marR="1871612" indent="-342899">
              <a:lnSpc>
                <a:spcPct val="99945"/>
              </a:lnSpc>
              <a:spcBef>
                <a:spcPts val="776"/>
              </a:spcBef>
              <a:tabLst>
                <a:tab pos="431800" algn="l"/>
              </a:tabLst>
            </a:pPr>
            <a:r>
              <a:rPr sz="3200" dirty="0" smtClean="0">
                <a:solidFill>
                  <a:srgbClr val="FFFF00"/>
                </a:solidFill>
                <a:latin typeface="Arial"/>
                <a:cs typeface="Arial"/>
              </a:rPr>
              <a:t>	</a:t>
            </a:r>
            <a:r>
              <a:rPr sz="3200" spc="-3" dirty="0" smtClean="0">
                <a:solidFill>
                  <a:srgbClr val="FFFF00"/>
                </a:solidFill>
                <a:latin typeface="Arial"/>
                <a:cs typeface="Arial"/>
              </a:rPr>
              <a:t>-</a:t>
            </a:r>
            <a:r>
              <a:rPr lang="en-US" sz="3200" spc="-3" dirty="0" smtClean="0">
                <a:solidFill>
                  <a:srgbClr val="FFFF00"/>
                </a:solidFill>
                <a:latin typeface="Arial"/>
                <a:cs typeface="Arial"/>
              </a:rPr>
              <a:t>A</a:t>
            </a:r>
            <a:r>
              <a:rPr sz="3200" spc="-3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3200" spc="-3" dirty="0" smtClean="0">
                <a:solidFill>
                  <a:srgbClr val="FFFF00"/>
                </a:solidFill>
                <a:latin typeface="Arial"/>
                <a:cs typeface="Arial"/>
              </a:rPr>
              <a:t>/ -O</a:t>
            </a:r>
            <a:r>
              <a:rPr sz="3200" spc="-3" dirty="0" smtClean="0">
                <a:solidFill>
                  <a:srgbClr val="FFFF00"/>
                </a:solidFill>
                <a:latin typeface="Arial"/>
                <a:cs typeface="Arial"/>
              </a:rPr>
              <a:t>: </a:t>
            </a: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Enables OS detection, version detection, script scanning</a:t>
            </a:r>
            <a:endParaRPr sz="3200" dirty="0">
              <a:latin typeface="Arial"/>
              <a:cs typeface="Arial"/>
            </a:endParaRPr>
          </a:p>
          <a:p>
            <a:pPr marL="433933" marR="251508" indent="-342493">
              <a:lnSpc>
                <a:spcPct val="99945"/>
              </a:lnSpc>
              <a:spcBef>
                <a:spcPts val="776"/>
              </a:spcBef>
              <a:tabLst>
                <a:tab pos="431800" algn="l"/>
              </a:tabLst>
            </a:pPr>
            <a:r>
              <a:rPr sz="3200" dirty="0" smtClean="0">
                <a:solidFill>
                  <a:srgbClr val="FFFF00"/>
                </a:solidFill>
                <a:latin typeface="Arial"/>
                <a:cs typeface="Arial"/>
              </a:rPr>
              <a:t>	</a:t>
            </a:r>
            <a:r>
              <a:rPr sz="3200" spc="-3" dirty="0" smtClean="0">
                <a:solidFill>
                  <a:srgbClr val="FFFF00"/>
                </a:solidFill>
                <a:latin typeface="Arial"/>
                <a:cs typeface="Arial"/>
              </a:rPr>
              <a:t>-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Us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th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nMa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p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GU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-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n a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200" spc="-2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again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t </a:t>
            </a:r>
            <a:r>
              <a:rPr sz="3200" spc="4" dirty="0" smtClean="0">
                <a:solidFill>
                  <a:srgbClr val="FFFF00"/>
                </a:solidFill>
                <a:latin typeface="Arial"/>
                <a:cs typeface="Arial"/>
              </a:rPr>
              <a:t>sc</a:t>
            </a:r>
            <a:r>
              <a:rPr sz="3200" spc="-4" dirty="0" smtClean="0">
                <a:solidFill>
                  <a:srgbClr val="FFFF00"/>
                </a:solidFill>
                <a:latin typeface="Arial"/>
                <a:cs typeface="Arial"/>
              </a:rPr>
              <a:t>anme.nmap.o</a:t>
            </a:r>
            <a:r>
              <a:rPr sz="3200" spc="0" dirty="0" smtClean="0">
                <a:solidFill>
                  <a:srgbClr val="FFFF00"/>
                </a:solidFill>
                <a:latin typeface="Arial"/>
                <a:cs typeface="Arial"/>
              </a:rPr>
              <a:t>rg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31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266700" y="938784"/>
            <a:ext cx="8534400" cy="5690616"/>
          </a:xfrm>
          <a:custGeom>
            <a:avLst/>
            <a:gdLst/>
            <a:ahLst/>
            <a:cxnLst/>
            <a:rect l="l" t="t" r="r" b="b"/>
            <a:pathLst>
              <a:path w="8534400" h="5690616">
                <a:moveTo>
                  <a:pt x="0" y="0"/>
                </a:moveTo>
                <a:lnTo>
                  <a:pt x="0" y="5690616"/>
                </a:lnTo>
                <a:lnTo>
                  <a:pt x="8534400" y="5690616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2104" y="3124200"/>
            <a:ext cx="7778495" cy="2133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2386202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Objective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66700" y="938784"/>
            <a:ext cx="8534400" cy="5690616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39">
              <a:lnSpc>
                <a:spcPct val="95825"/>
              </a:lnSpc>
            </a:pP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• To intense scan a network (system / server</a:t>
            </a:r>
            <a:endParaRPr sz="3200" dirty="0">
              <a:latin typeface="Arial"/>
              <a:cs typeface="Arial"/>
            </a:endParaRPr>
          </a:p>
          <a:p>
            <a:pPr marL="434340">
              <a:lnSpc>
                <a:spcPct val="95825"/>
              </a:lnSpc>
              <a:spcBef>
                <a:spcPts val="155"/>
              </a:spcBef>
            </a:pPr>
            <a:r>
              <a:rPr sz="3200" spc="-2" dirty="0" smtClean="0">
                <a:solidFill>
                  <a:srgbClr val="FFFFFF"/>
                </a:solidFill>
                <a:latin typeface="Arial"/>
                <a:cs typeface="Arial"/>
              </a:rPr>
              <a:t>/ router)</a:t>
            </a:r>
            <a:endParaRPr sz="3200" dirty="0">
              <a:latin typeface="Arial"/>
              <a:cs typeface="Arial"/>
            </a:endParaRPr>
          </a:p>
          <a:p>
            <a:pPr marL="91439">
              <a:lnSpc>
                <a:spcPct val="95825"/>
              </a:lnSpc>
              <a:spcBef>
                <a:spcPts val="929"/>
              </a:spcBef>
            </a:pPr>
            <a:r>
              <a:rPr sz="3200" spc="17" dirty="0" smtClean="0">
                <a:solidFill>
                  <a:srgbClr val="FFFFFF"/>
                </a:solidFill>
                <a:latin typeface="Arial"/>
                <a:cs typeface="Arial"/>
              </a:rPr>
              <a:t>• Run the nMap utility in GUI Mode</a:t>
            </a:r>
            <a:endParaRPr sz="3200" dirty="0">
              <a:latin typeface="Arial"/>
              <a:cs typeface="Arial"/>
            </a:endParaRPr>
          </a:p>
          <a:p>
            <a:pPr marL="1653539">
              <a:lnSpc>
                <a:spcPct val="101725"/>
              </a:lnSpc>
              <a:spcBef>
                <a:spcPts val="12740"/>
              </a:spcBef>
            </a:pPr>
            <a:r>
              <a:rPr sz="1800" spc="-2" dirty="0" smtClean="0">
                <a:solidFill>
                  <a:srgbClr val="C00000"/>
                </a:solidFill>
                <a:latin typeface="Calibri"/>
                <a:cs typeface="Calibri"/>
              </a:rPr>
              <a:t>Scanme.nmap.org</a:t>
            </a:r>
            <a:endParaRPr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9819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6544591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4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What are Passive Attacks?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29" dirty="0" smtClean="0">
                <a:solidFill>
                  <a:srgbClr val="FFFFFF"/>
                </a:solidFill>
                <a:latin typeface="Arial"/>
                <a:cs typeface="Arial"/>
              </a:rPr>
              <a:t>• Passive Attacks</a:t>
            </a:r>
            <a:endParaRPr sz="3200">
              <a:latin typeface="Arial"/>
              <a:cs typeface="Arial"/>
            </a:endParaRPr>
          </a:p>
          <a:p>
            <a:pPr marL="835152" marR="249655" indent="-286512">
              <a:lnSpc>
                <a:spcPct val="100041"/>
              </a:lnSpc>
              <a:spcBef>
                <a:spcPts val="823"/>
              </a:spcBef>
            </a:pPr>
            <a:r>
              <a:rPr sz="2800" spc="-3" dirty="0" smtClean="0">
                <a:solidFill>
                  <a:srgbClr val="FFFF00"/>
                </a:solidFill>
                <a:latin typeface="Arial"/>
                <a:cs typeface="Arial"/>
              </a:rPr>
              <a:t>– Network attack to monitor target systems, through port scanning or other means to locate and identify vulnerabilities.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673"/>
              </a:spcBef>
            </a:pPr>
            <a:r>
              <a:rPr sz="2800" spc="-6" dirty="0" smtClean="0">
                <a:solidFill>
                  <a:srgbClr val="FFFF00"/>
                </a:solidFill>
                <a:latin typeface="Arial"/>
                <a:cs typeface="Arial"/>
              </a:rPr>
              <a:t>– Passive attacks include:</a:t>
            </a:r>
            <a:endParaRPr sz="28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707"/>
              </a:spcBef>
            </a:pPr>
            <a:r>
              <a:rPr sz="2400" spc="12" dirty="0" smtClean="0">
                <a:solidFill>
                  <a:srgbClr val="FFFFFF"/>
                </a:solidFill>
                <a:latin typeface="Arial"/>
                <a:cs typeface="Arial"/>
              </a:rPr>
              <a:t>• Active Reconnaissance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696"/>
              </a:spcBef>
            </a:pPr>
            <a:r>
              <a:rPr sz="2400" spc="12" dirty="0" smtClean="0">
                <a:solidFill>
                  <a:srgbClr val="FFFFFF"/>
                </a:solidFill>
                <a:latin typeface="Arial"/>
                <a:cs typeface="Arial"/>
              </a:rPr>
              <a:t>• Passive Reconnaissance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66700" y="938784"/>
            <a:ext cx="8534400" cy="5690616"/>
          </a:xfrm>
          <a:custGeom>
            <a:avLst/>
            <a:gdLst/>
            <a:ahLst/>
            <a:cxnLst/>
            <a:rect l="l" t="t" r="r" b="b"/>
            <a:pathLst>
              <a:path w="8534400" h="5690616">
                <a:moveTo>
                  <a:pt x="0" y="0"/>
                </a:moveTo>
                <a:lnTo>
                  <a:pt x="0" y="5690616"/>
                </a:lnTo>
                <a:lnTo>
                  <a:pt x="8534400" y="5690616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6699" y="1752600"/>
            <a:ext cx="8389619" cy="4648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7462" y="1981962"/>
            <a:ext cx="8343900" cy="381000"/>
          </a:xfrm>
          <a:custGeom>
            <a:avLst/>
            <a:gdLst/>
            <a:ahLst/>
            <a:cxnLst/>
            <a:rect l="l" t="t" r="r" b="b"/>
            <a:pathLst>
              <a:path w="8343900" h="381000">
                <a:moveTo>
                  <a:pt x="0" y="0"/>
                </a:moveTo>
                <a:lnTo>
                  <a:pt x="8343900" y="0"/>
                </a:lnTo>
                <a:lnTo>
                  <a:pt x="83439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ln w="19812">
            <a:solidFill>
              <a:srgbClr val="99463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1846" y="4725162"/>
            <a:ext cx="8343900" cy="381000"/>
          </a:xfrm>
          <a:custGeom>
            <a:avLst/>
            <a:gdLst/>
            <a:ahLst/>
            <a:cxnLst/>
            <a:rect l="l" t="t" r="r" b="b"/>
            <a:pathLst>
              <a:path w="8343900" h="381000">
                <a:moveTo>
                  <a:pt x="0" y="0"/>
                </a:moveTo>
                <a:lnTo>
                  <a:pt x="8343900" y="0"/>
                </a:lnTo>
                <a:lnTo>
                  <a:pt x="83439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ln w="19812">
            <a:solidFill>
              <a:srgbClr val="99463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5940" y="316227"/>
            <a:ext cx="5908754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3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Scanning through nMap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6700" y="938784"/>
            <a:ext cx="8534400" cy="1043177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39">
              <a:lnSpc>
                <a:spcPct val="95825"/>
              </a:lnSpc>
            </a:pPr>
            <a:r>
              <a:rPr sz="3200" spc="22" dirty="0" smtClean="0">
                <a:solidFill>
                  <a:srgbClr val="FFFFFF"/>
                </a:solidFill>
                <a:latin typeface="Arial"/>
                <a:cs typeface="Arial"/>
              </a:rPr>
              <a:t>• nMap returns with results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6700" y="1981962"/>
            <a:ext cx="8344661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611362" y="1981962"/>
            <a:ext cx="189738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66700" y="2362962"/>
            <a:ext cx="8534400" cy="2362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66700" y="4725162"/>
            <a:ext cx="8369046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635746" y="4725162"/>
            <a:ext cx="165353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266700" y="5106162"/>
            <a:ext cx="8534400" cy="15232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21064694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6700" y="938784"/>
            <a:ext cx="8534400" cy="5690616"/>
          </a:xfrm>
          <a:custGeom>
            <a:avLst/>
            <a:gdLst/>
            <a:ahLst/>
            <a:cxnLst/>
            <a:rect l="l" t="t" r="r" b="b"/>
            <a:pathLst>
              <a:path w="8534400" h="5690616">
                <a:moveTo>
                  <a:pt x="0" y="0"/>
                </a:moveTo>
                <a:lnTo>
                  <a:pt x="0" y="5690616"/>
                </a:lnTo>
                <a:lnTo>
                  <a:pt x="8534400" y="5690616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4940" y="316227"/>
            <a:ext cx="8625359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6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Scanning a target for specific ports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66700" y="938784"/>
            <a:ext cx="8534400" cy="5690616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39">
              <a:lnSpc>
                <a:spcPct val="95825"/>
              </a:lnSpc>
            </a:pPr>
            <a:r>
              <a:rPr sz="3200" spc="14" dirty="0" smtClean="0">
                <a:solidFill>
                  <a:srgbClr val="FFFFFF"/>
                </a:solidFill>
                <a:latin typeface="Arial"/>
                <a:cs typeface="Arial"/>
              </a:rPr>
              <a:t>• Nmap –p &lt;&lt;port number&gt;&gt; 22 &lt;&lt;ssh port&gt;&gt;</a:t>
            </a:r>
            <a:endParaRPr sz="3200">
              <a:latin typeface="Arial"/>
              <a:cs typeface="Arial"/>
            </a:endParaRPr>
          </a:p>
          <a:p>
            <a:pPr marL="433933">
              <a:lnSpc>
                <a:spcPct val="95825"/>
              </a:lnSpc>
              <a:spcBef>
                <a:spcPts val="155"/>
              </a:spcBef>
            </a:pP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– target</a:t>
            </a:r>
            <a:endParaRPr sz="3200">
              <a:latin typeface="Arial"/>
              <a:cs typeface="Arial"/>
            </a:endParaRPr>
          </a:p>
          <a:p>
            <a:pPr marL="91439">
              <a:lnSpc>
                <a:spcPct val="95825"/>
              </a:lnSpc>
              <a:spcBef>
                <a:spcPts val="5537"/>
              </a:spcBef>
            </a:pPr>
            <a:r>
              <a:rPr sz="3200" spc="21" dirty="0" smtClean="0">
                <a:solidFill>
                  <a:srgbClr val="FFFFFF"/>
                </a:solidFill>
                <a:latin typeface="Arial"/>
                <a:cs typeface="Arial"/>
              </a:rPr>
              <a:t>• nMap –p 22 scanme.nmap.org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00981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6700" y="938784"/>
            <a:ext cx="8534400" cy="5690616"/>
          </a:xfrm>
          <a:custGeom>
            <a:avLst/>
            <a:gdLst/>
            <a:ahLst/>
            <a:cxnLst/>
            <a:rect l="l" t="t" r="r" b="b"/>
            <a:pathLst>
              <a:path w="8534400" h="5690616">
                <a:moveTo>
                  <a:pt x="0" y="0"/>
                </a:moveTo>
                <a:lnTo>
                  <a:pt x="0" y="5690616"/>
                </a:lnTo>
                <a:lnTo>
                  <a:pt x="8534400" y="5690616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4940" y="316227"/>
            <a:ext cx="8221395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9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Aggressive Scanning using nMap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66700" y="938784"/>
            <a:ext cx="8534400" cy="5690616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39">
              <a:lnSpc>
                <a:spcPct val="95825"/>
              </a:lnSpc>
            </a:pPr>
            <a:r>
              <a:rPr sz="3200" spc="13" dirty="0" smtClean="0">
                <a:solidFill>
                  <a:srgbClr val="FFFFFF"/>
                </a:solidFill>
                <a:latin typeface="Arial"/>
                <a:cs typeface="Arial"/>
              </a:rPr>
              <a:t>• nMap –A &lt;&lt;aggressive&gt;&gt; target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23"/>
              </a:spcBef>
            </a:pPr>
            <a:r>
              <a:rPr sz="2800" spc="-9" dirty="0" smtClean="0">
                <a:solidFill>
                  <a:srgbClr val="FFFFFF"/>
                </a:solidFill>
                <a:latin typeface="Arial"/>
                <a:cs typeface="Arial"/>
              </a:rPr>
              <a:t>– nMap –A scanme.nmap.org</a:t>
            </a:r>
            <a:endParaRPr sz="2800">
              <a:latin typeface="Arial"/>
              <a:cs typeface="Arial"/>
            </a:endParaRPr>
          </a:p>
          <a:p>
            <a:pPr marL="548592">
              <a:lnSpc>
                <a:spcPct val="95825"/>
              </a:lnSpc>
              <a:spcBef>
                <a:spcPts val="812"/>
              </a:spcBef>
            </a:pPr>
            <a:r>
              <a:rPr sz="2800" spc="-5" dirty="0" smtClean="0">
                <a:solidFill>
                  <a:srgbClr val="FFFFFF"/>
                </a:solidFill>
                <a:latin typeface="Arial"/>
                <a:cs typeface="Arial"/>
              </a:rPr>
              <a:t>Gives the Operating System version of the target.</a:t>
            </a:r>
            <a:endParaRPr sz="2800">
              <a:latin typeface="Arial"/>
              <a:cs typeface="Arial"/>
            </a:endParaRPr>
          </a:p>
          <a:p>
            <a:pPr marL="91439">
              <a:lnSpc>
                <a:spcPct val="95825"/>
              </a:lnSpc>
              <a:spcBef>
                <a:spcPts val="4949"/>
              </a:spcBef>
            </a:pPr>
            <a:r>
              <a:rPr sz="3200" spc="39" dirty="0" smtClean="0">
                <a:solidFill>
                  <a:srgbClr val="FFFFFF"/>
                </a:solidFill>
                <a:latin typeface="Arial"/>
                <a:cs typeface="Arial"/>
              </a:rPr>
              <a:t>• nMap –F target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23"/>
              </a:spcBef>
            </a:pPr>
            <a:r>
              <a:rPr sz="2800" spc="-6" dirty="0" smtClean="0">
                <a:solidFill>
                  <a:srgbClr val="FFFFFF"/>
                </a:solidFill>
                <a:latin typeface="Arial"/>
                <a:cs typeface="Arial"/>
              </a:rPr>
              <a:t>– Fast scanning (100 ports) of the target</a:t>
            </a:r>
            <a:endParaRPr sz="2800">
              <a:latin typeface="Arial"/>
              <a:cs typeface="Arial"/>
            </a:endParaRPr>
          </a:p>
          <a:p>
            <a:pPr marL="91439">
              <a:lnSpc>
                <a:spcPct val="95825"/>
              </a:lnSpc>
              <a:spcBef>
                <a:spcPts val="4949"/>
              </a:spcBef>
            </a:pPr>
            <a:r>
              <a:rPr sz="3200" spc="32" dirty="0" smtClean="0">
                <a:solidFill>
                  <a:srgbClr val="FFFFFF"/>
                </a:solidFill>
                <a:latin typeface="Arial"/>
                <a:cs typeface="Arial"/>
              </a:rPr>
              <a:t>• nMap –open target</a:t>
            </a:r>
            <a:endParaRPr sz="3200">
              <a:latin typeface="Arial"/>
              <a:cs typeface="Arial"/>
            </a:endParaRPr>
          </a:p>
          <a:p>
            <a:pPr marL="835152" marR="409694" indent="-286512">
              <a:lnSpc>
                <a:spcPct val="100041"/>
              </a:lnSpc>
              <a:spcBef>
                <a:spcPts val="823"/>
              </a:spcBef>
            </a:pPr>
            <a:r>
              <a:rPr sz="2800" spc="-5" dirty="0" smtClean="0">
                <a:solidFill>
                  <a:srgbClr val="FFFFFF"/>
                </a:solidFill>
                <a:latin typeface="Arial"/>
                <a:cs typeface="Arial"/>
              </a:rPr>
              <a:t>– Runs a fast probe on target and retrieves only open ports on the target.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26884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9956" y="902208"/>
            <a:ext cx="8505444" cy="5955792"/>
          </a:xfrm>
          <a:custGeom>
            <a:avLst/>
            <a:gdLst/>
            <a:ahLst/>
            <a:cxnLst/>
            <a:rect l="l" t="t" r="r" b="b"/>
            <a:pathLst>
              <a:path w="8505444" h="5955792">
                <a:moveTo>
                  <a:pt x="0" y="5955792"/>
                </a:moveTo>
                <a:lnTo>
                  <a:pt x="8505444" y="5955792"/>
                </a:lnTo>
                <a:lnTo>
                  <a:pt x="8505444" y="0"/>
                </a:lnTo>
                <a:lnTo>
                  <a:pt x="0" y="0"/>
                </a:lnTo>
                <a:lnTo>
                  <a:pt x="0" y="5955792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52600" y="6097536"/>
            <a:ext cx="6096000" cy="370840"/>
          </a:xfrm>
          <a:custGeom>
            <a:avLst/>
            <a:gdLst/>
            <a:ahLst/>
            <a:cxnLst/>
            <a:rect l="l" t="t" r="r" b="b"/>
            <a:pathLst>
              <a:path w="6096000" h="370839">
                <a:moveTo>
                  <a:pt x="0" y="0"/>
                </a:moveTo>
                <a:lnTo>
                  <a:pt x="0" y="370840"/>
                </a:lnTo>
                <a:lnTo>
                  <a:pt x="6096000" y="370840"/>
                </a:lnTo>
                <a:lnTo>
                  <a:pt x="609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1624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52600" y="6468376"/>
            <a:ext cx="6096000" cy="370840"/>
          </a:xfrm>
          <a:custGeom>
            <a:avLst/>
            <a:gdLst/>
            <a:ahLst/>
            <a:cxnLst/>
            <a:rect l="l" t="t" r="r" b="b"/>
            <a:pathLst>
              <a:path w="6096000" h="370840">
                <a:moveTo>
                  <a:pt x="0" y="0"/>
                </a:moveTo>
                <a:lnTo>
                  <a:pt x="0" y="370839"/>
                </a:lnTo>
                <a:lnTo>
                  <a:pt x="6096000" y="370839"/>
                </a:lnTo>
                <a:lnTo>
                  <a:pt x="6096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EDD2C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746250" y="6449320"/>
            <a:ext cx="6108700" cy="38100"/>
          </a:xfrm>
          <a:custGeom>
            <a:avLst/>
            <a:gdLst/>
            <a:ahLst/>
            <a:cxnLst/>
            <a:rect l="l" t="t" r="r" b="b"/>
            <a:pathLst>
              <a:path w="6108700" h="38100">
                <a:moveTo>
                  <a:pt x="0" y="38100"/>
                </a:moveTo>
                <a:lnTo>
                  <a:pt x="6108700" y="38100"/>
                </a:lnTo>
                <a:lnTo>
                  <a:pt x="6108700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88408" y="316227"/>
            <a:ext cx="3308670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9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Report Work: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8407" y="999712"/>
            <a:ext cx="228853" cy="432307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>
              <a:lnSpc>
                <a:spcPts val="3375"/>
              </a:lnSpc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1307" y="999712"/>
            <a:ext cx="6809207" cy="1407259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>
              <a:lnSpc>
                <a:spcPts val="3375"/>
              </a:lnSpc>
            </a:pPr>
            <a:r>
              <a:rPr sz="3200" spc="-2" dirty="0" smtClean="0">
                <a:solidFill>
                  <a:srgbClr val="FFFFFF"/>
                </a:solidFill>
                <a:latin typeface="Arial"/>
                <a:cs typeface="Arial"/>
              </a:rPr>
              <a:t>Using nMap commands and switches</a:t>
            </a:r>
            <a:endParaRPr sz="3200">
              <a:latin typeface="Arial"/>
              <a:cs typeface="Arial"/>
            </a:endParaRPr>
          </a:p>
          <a:p>
            <a:pPr marL="13106" marR="662422">
              <a:lnSpc>
                <a:spcPct val="99945"/>
              </a:lnSpc>
            </a:pP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id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th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 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ul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fo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th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follo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ing info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mation: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45607" y="2541315"/>
            <a:ext cx="276094" cy="380492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dirty="0" smtClean="0">
                <a:solidFill>
                  <a:srgbClr val="FFFF00"/>
                </a:solidFill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32119" y="2541315"/>
            <a:ext cx="5458460" cy="380492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-26" dirty="0" smtClean="0">
                <a:solidFill>
                  <a:srgbClr val="FFFF00"/>
                </a:solidFill>
                <a:latin typeface="Arial"/>
                <a:cs typeface="Arial"/>
              </a:rPr>
              <a:t>Scan </a:t>
            </a:r>
            <a:r>
              <a:rPr sz="2800" spc="-26" dirty="0" smtClean="0">
                <a:solidFill>
                  <a:srgbClr val="00A2D5"/>
                </a:solidFill>
                <a:latin typeface="Arial"/>
                <a:cs typeface="Arial"/>
              </a:rPr>
              <a:t> </a:t>
            </a:r>
            <a:r>
              <a:rPr sz="2800" u="heavy" spc="-26" dirty="0" smtClean="0">
                <a:solidFill>
                  <a:srgbClr val="00A2D5"/>
                </a:solidFill>
                <a:latin typeface="Arial"/>
                <a:cs typeface="Arial"/>
                <a:hlinkClick r:id="rId3"/>
              </a:rPr>
              <a:t>http://www.altoromutual.com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13947" y="2541315"/>
            <a:ext cx="930600" cy="380492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using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63463" y="2541315"/>
            <a:ext cx="968772" cy="380492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3" dirty="0" smtClean="0">
                <a:solidFill>
                  <a:srgbClr val="FFFF00"/>
                </a:solidFill>
                <a:latin typeface="Arial"/>
                <a:cs typeface="Arial"/>
              </a:rPr>
              <a:t>nMap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32037" y="2968136"/>
            <a:ext cx="375520" cy="2577603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>
              <a:lnSpc>
                <a:spcPts val="2960"/>
              </a:lnSpc>
            </a:pP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to</a:t>
            </a:r>
            <a:endParaRPr sz="2800">
              <a:latin typeface="Arial"/>
              <a:cs typeface="Arial"/>
            </a:endParaRPr>
          </a:p>
          <a:p>
            <a:pPr marL="183470" marR="26950">
              <a:lnSpc>
                <a:spcPct val="95825"/>
              </a:lnSpc>
              <a:spcBef>
                <a:spcPts val="558"/>
              </a:spcBef>
            </a:pPr>
            <a:r>
              <a:rPr sz="2400" dirty="0" smtClean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83470" marR="26950">
              <a:lnSpc>
                <a:spcPct val="95825"/>
              </a:lnSpc>
              <a:spcBef>
                <a:spcPts val="696"/>
              </a:spcBef>
            </a:pPr>
            <a:r>
              <a:rPr sz="2400" dirty="0" smtClean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83470" marR="26950">
              <a:lnSpc>
                <a:spcPct val="95825"/>
              </a:lnSpc>
              <a:spcBef>
                <a:spcPts val="696"/>
              </a:spcBef>
            </a:pPr>
            <a:r>
              <a:rPr sz="2400" dirty="0" smtClean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83470" marR="26950">
              <a:lnSpc>
                <a:spcPct val="95825"/>
              </a:lnSpc>
              <a:spcBef>
                <a:spcPts val="696"/>
              </a:spcBef>
            </a:pPr>
            <a:r>
              <a:rPr sz="2400" dirty="0" smtClean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83470" marR="26950">
              <a:lnSpc>
                <a:spcPct val="95825"/>
              </a:lnSpc>
              <a:spcBef>
                <a:spcPts val="696"/>
              </a:spcBef>
            </a:pPr>
            <a:r>
              <a:rPr sz="2400" dirty="0" smtClean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26864" y="2968136"/>
            <a:ext cx="6505262" cy="2577603"/>
          </a:xfrm>
          <a:prstGeom prst="rect">
            <a:avLst/>
          </a:prstGeom>
        </p:spPr>
        <p:txBody>
          <a:bodyPr wrap="square" lIns="0" tIns="18796" rIns="0" bIns="0" rtlCol="0">
            <a:noAutofit/>
          </a:bodyPr>
          <a:lstStyle/>
          <a:p>
            <a:pPr marL="12700" marR="52573">
              <a:lnSpc>
                <a:spcPts val="2960"/>
              </a:lnSpc>
            </a:pP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identify:</a:t>
            </a:r>
            <a:endParaRPr sz="2800">
              <a:latin typeface="Arial"/>
              <a:cs typeface="Arial"/>
            </a:endParaRPr>
          </a:p>
          <a:p>
            <a:pPr marL="17243" marR="52573">
              <a:lnSpc>
                <a:spcPct val="95825"/>
              </a:lnSpc>
              <a:spcBef>
                <a:spcPts val="558"/>
              </a:spcBef>
            </a:pPr>
            <a:r>
              <a:rPr sz="2400" spc="1" dirty="0" smtClean="0">
                <a:solidFill>
                  <a:srgbClr val="FFFF00"/>
                </a:solidFill>
                <a:latin typeface="Arial"/>
                <a:cs typeface="Arial"/>
              </a:rPr>
              <a:t>The version of the Operating System</a:t>
            </a:r>
            <a:endParaRPr sz="2400">
              <a:latin typeface="Arial"/>
              <a:cs typeface="Arial"/>
            </a:endParaRPr>
          </a:p>
          <a:p>
            <a:pPr marL="17243" marR="52573">
              <a:lnSpc>
                <a:spcPct val="95825"/>
              </a:lnSpc>
              <a:spcBef>
                <a:spcPts val="696"/>
              </a:spcBef>
            </a:pPr>
            <a:r>
              <a:rPr sz="2400" spc="1" dirty="0" smtClean="0">
                <a:solidFill>
                  <a:srgbClr val="FFFF00"/>
                </a:solidFill>
                <a:latin typeface="Arial"/>
                <a:cs typeface="Arial"/>
              </a:rPr>
              <a:t>The Services Running on the target</a:t>
            </a:r>
            <a:endParaRPr sz="2400">
              <a:latin typeface="Arial"/>
              <a:cs typeface="Arial"/>
            </a:endParaRPr>
          </a:p>
          <a:p>
            <a:pPr marL="17243">
              <a:lnSpc>
                <a:spcPct val="95825"/>
              </a:lnSpc>
              <a:spcBef>
                <a:spcPts val="696"/>
              </a:spcBef>
            </a:pPr>
            <a:r>
              <a:rPr sz="2400" spc="1" dirty="0" smtClean="0">
                <a:solidFill>
                  <a:srgbClr val="FFFF00"/>
                </a:solidFill>
                <a:latin typeface="Arial"/>
                <a:cs typeface="Arial"/>
              </a:rPr>
              <a:t>Search for ports 8080, 22 and 443 on the target</a:t>
            </a:r>
            <a:endParaRPr sz="2400">
              <a:latin typeface="Arial"/>
              <a:cs typeface="Arial"/>
            </a:endParaRPr>
          </a:p>
          <a:p>
            <a:pPr marL="17243" marR="52573">
              <a:lnSpc>
                <a:spcPct val="95825"/>
              </a:lnSpc>
              <a:spcBef>
                <a:spcPts val="696"/>
              </a:spcBef>
            </a:pP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Use a fast scan on the target</a:t>
            </a:r>
            <a:endParaRPr sz="2400">
              <a:latin typeface="Arial"/>
              <a:cs typeface="Arial"/>
            </a:endParaRPr>
          </a:p>
          <a:p>
            <a:pPr marL="17243" marR="52573">
              <a:lnSpc>
                <a:spcPct val="95825"/>
              </a:lnSpc>
              <a:spcBef>
                <a:spcPts val="696"/>
              </a:spcBef>
            </a:pPr>
            <a:r>
              <a:rPr sz="2400" spc="1" dirty="0" smtClean="0">
                <a:solidFill>
                  <a:srgbClr val="FFFF00"/>
                </a:solidFill>
                <a:latin typeface="Arial"/>
                <a:cs typeface="Arial"/>
              </a:rPr>
              <a:t>Retrieve only the open ports on the target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8407" y="5693632"/>
            <a:ext cx="228853" cy="432307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>
              <a:lnSpc>
                <a:spcPts val="3375"/>
              </a:lnSpc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1307" y="5693632"/>
            <a:ext cx="7934552" cy="432307"/>
          </a:xfrm>
          <a:prstGeom prst="rect">
            <a:avLst/>
          </a:prstGeom>
        </p:spPr>
        <p:txBody>
          <a:bodyPr wrap="square" lIns="0" tIns="21431" rIns="0" bIns="0" rtlCol="0">
            <a:noAutofit/>
          </a:bodyPr>
          <a:lstStyle/>
          <a:p>
            <a:pPr marL="12700">
              <a:lnSpc>
                <a:spcPts val="3375"/>
              </a:lnSpc>
            </a:pPr>
            <a:r>
              <a:rPr sz="3200" spc="-3" dirty="0" smtClean="0">
                <a:solidFill>
                  <a:srgbClr val="FFFFFF"/>
                </a:solidFill>
                <a:latin typeface="Arial"/>
                <a:cs typeface="Arial"/>
              </a:rPr>
              <a:t>Provide the answers in the following format: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31339" y="6543249"/>
            <a:ext cx="631569" cy="254000"/>
          </a:xfrm>
          <a:prstGeom prst="rect">
            <a:avLst/>
          </a:prstGeom>
        </p:spPr>
        <p:txBody>
          <a:bodyPr wrap="square" lIns="0" tIns="12287" rIns="0" bIns="0" rtlCol="0">
            <a:noAutofit/>
          </a:bodyPr>
          <a:lstStyle/>
          <a:p>
            <a:pPr marL="12700">
              <a:lnSpc>
                <a:spcPts val="1935"/>
              </a:lnSpc>
            </a:pPr>
            <a:r>
              <a:rPr sz="1800" spc="-4" dirty="0" smtClean="0">
                <a:solidFill>
                  <a:srgbClr val="001F5F"/>
                </a:solidFill>
                <a:latin typeface="Calibri"/>
                <a:cs typeface="Calibri"/>
              </a:rPr>
              <a:t>Result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752600" y="6097536"/>
            <a:ext cx="6096000" cy="370833"/>
          </a:xfrm>
          <a:prstGeom prst="rect">
            <a:avLst/>
          </a:prstGeom>
        </p:spPr>
        <p:txBody>
          <a:bodyPr wrap="square" lIns="0" tIns="41275" rIns="0" bIns="0" rtlCol="0">
            <a:noAutofit/>
          </a:bodyPr>
          <a:lstStyle/>
          <a:p>
            <a:pPr marL="91439">
              <a:lnSpc>
                <a:spcPct val="101725"/>
              </a:lnSpc>
            </a:pPr>
            <a:r>
              <a:rPr sz="1800" b="1" spc="-2" dirty="0" smtClean="0">
                <a:solidFill>
                  <a:srgbClr val="FFFFFF"/>
                </a:solidFill>
                <a:latin typeface="Calibri"/>
                <a:cs typeface="Calibri"/>
              </a:rPr>
              <a:t>Command with switch</a:t>
            </a:r>
            <a:endParaRPr sz="1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6367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126740" y="2526027"/>
            <a:ext cx="2581180" cy="532892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2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Questions</a:t>
            </a:r>
            <a:endParaRPr sz="4000" dirty="0">
              <a:solidFill>
                <a:schemeClr val="tx1">
                  <a:lumMod val="50000"/>
                  <a:lumOff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1281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4533857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4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How is it realized?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66" dirty="0" smtClean="0">
                <a:solidFill>
                  <a:srgbClr val="FFFFFF"/>
                </a:solidFill>
                <a:latin typeface="Arial"/>
                <a:cs typeface="Arial"/>
              </a:rPr>
              <a:t>• Scanning</a:t>
            </a:r>
            <a:endParaRPr sz="3200">
              <a:latin typeface="Arial"/>
              <a:cs typeface="Arial"/>
            </a:endParaRPr>
          </a:p>
          <a:p>
            <a:pPr marL="835151" marR="1045984" indent="-286511">
              <a:lnSpc>
                <a:spcPct val="100041"/>
              </a:lnSpc>
              <a:spcBef>
                <a:spcPts val="823"/>
              </a:spcBef>
              <a:tabLst>
                <a:tab pos="825500" algn="l"/>
              </a:tabLst>
            </a:pPr>
            <a:r>
              <a:rPr sz="2800" spc="-1" dirty="0" smtClean="0">
                <a:solidFill>
                  <a:srgbClr val="FFFF00"/>
                </a:solidFill>
                <a:latin typeface="Arial"/>
                <a:cs typeface="Arial"/>
              </a:rPr>
              <a:t>-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	</a:t>
            </a:r>
            <a:r>
              <a:rPr sz="2800" spc="-1" dirty="0" smtClean="0">
                <a:solidFill>
                  <a:srgbClr val="FFFF00"/>
                </a:solidFill>
                <a:latin typeface="Arial"/>
                <a:cs typeface="Arial"/>
              </a:rPr>
              <a:t>The first </a:t>
            </a:r>
            <a:r>
              <a:rPr sz="2800" spc="-1" dirty="0" smtClean="0">
                <a:solidFill>
                  <a:srgbClr val="FFFFFF"/>
                </a:solidFill>
                <a:latin typeface="Arial"/>
                <a:cs typeface="Arial"/>
              </a:rPr>
              <a:t>active action </a:t>
            </a:r>
            <a:r>
              <a:rPr sz="2800" spc="-1" dirty="0" smtClean="0">
                <a:solidFill>
                  <a:srgbClr val="FFFF00"/>
                </a:solidFill>
                <a:latin typeface="Arial"/>
                <a:cs typeface="Arial"/>
              </a:rPr>
              <a:t>taken against target computer/network.</a:t>
            </a:r>
            <a:endParaRPr sz="2800">
              <a:latin typeface="Arial"/>
              <a:cs typeface="Arial"/>
            </a:endParaRPr>
          </a:p>
          <a:p>
            <a:pPr marL="835152" marR="628644" indent="-286512">
              <a:lnSpc>
                <a:spcPct val="100041"/>
              </a:lnSpc>
              <a:spcBef>
                <a:spcPts val="673"/>
              </a:spcBef>
              <a:tabLst>
                <a:tab pos="825500" algn="l"/>
              </a:tabLst>
            </a:pPr>
            <a:r>
              <a:rPr sz="2800" spc="-2" dirty="0" smtClean="0">
                <a:solidFill>
                  <a:srgbClr val="FFFF00"/>
                </a:solidFill>
                <a:latin typeface="Arial"/>
                <a:cs typeface="Arial"/>
              </a:rPr>
              <a:t>-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	</a:t>
            </a:r>
            <a:r>
              <a:rPr sz="2800" spc="-2" dirty="0" smtClean="0">
                <a:solidFill>
                  <a:srgbClr val="FFFF00"/>
                </a:solidFill>
                <a:latin typeface="Arial"/>
                <a:cs typeface="Arial"/>
              </a:rPr>
              <a:t>The action taken is based on the information gathered through </a:t>
            </a:r>
            <a:r>
              <a:rPr sz="2800" spc="-2" dirty="0" smtClean="0">
                <a:solidFill>
                  <a:srgbClr val="FFFFFF"/>
                </a:solidFill>
                <a:latin typeface="Arial"/>
                <a:cs typeface="Arial"/>
              </a:rPr>
              <a:t>‘Foot printing’</a:t>
            </a:r>
            <a:endParaRPr sz="2800">
              <a:latin typeface="Arial"/>
              <a:cs typeface="Arial"/>
            </a:endParaRPr>
          </a:p>
          <a:p>
            <a:pPr marL="835151" marR="603894" indent="-286511">
              <a:lnSpc>
                <a:spcPct val="100041"/>
              </a:lnSpc>
              <a:spcBef>
                <a:spcPts val="673"/>
              </a:spcBef>
              <a:tabLst>
                <a:tab pos="825500" algn="l"/>
              </a:tabLst>
            </a:pPr>
            <a:r>
              <a:rPr sz="2800" spc="-3" dirty="0" smtClean="0">
                <a:solidFill>
                  <a:srgbClr val="FFFF00"/>
                </a:solidFill>
                <a:latin typeface="Arial"/>
                <a:cs typeface="Arial"/>
              </a:rPr>
              <a:t>-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	</a:t>
            </a:r>
            <a:r>
              <a:rPr sz="2800" spc="-3" dirty="0" smtClean="0">
                <a:solidFill>
                  <a:srgbClr val="FFFF00"/>
                </a:solidFill>
                <a:latin typeface="Arial"/>
                <a:cs typeface="Arial"/>
              </a:rPr>
              <a:t>Scanning allows penetrating </a:t>
            </a:r>
            <a:r>
              <a:rPr sz="2800" spc="-3" dirty="0" smtClean="0">
                <a:solidFill>
                  <a:srgbClr val="FFFFFF"/>
                </a:solidFill>
                <a:latin typeface="Arial"/>
                <a:cs typeface="Arial"/>
              </a:rPr>
              <a:t>deep into target network.</a:t>
            </a:r>
            <a:endParaRPr sz="2800">
              <a:latin typeface="Arial"/>
              <a:cs typeface="Arial"/>
            </a:endParaRPr>
          </a:p>
          <a:p>
            <a:pPr marL="835151" marR="115288" indent="-286511">
              <a:lnSpc>
                <a:spcPct val="100041"/>
              </a:lnSpc>
              <a:spcBef>
                <a:spcPts val="673"/>
              </a:spcBef>
              <a:tabLst>
                <a:tab pos="825500" algn="l"/>
              </a:tabLst>
            </a:pPr>
            <a:r>
              <a:rPr sz="2800" dirty="0" smtClean="0">
                <a:solidFill>
                  <a:srgbClr val="FFFF00"/>
                </a:solidFill>
                <a:latin typeface="Arial"/>
                <a:cs typeface="Arial"/>
              </a:rPr>
              <a:t>-	</a:t>
            </a:r>
            <a:r>
              <a:rPr sz="2800" spc="-4" dirty="0" smtClean="0">
                <a:solidFill>
                  <a:srgbClr val="FFFF00"/>
                </a:solidFill>
                <a:latin typeface="Arial"/>
                <a:cs typeface="Arial"/>
              </a:rPr>
              <a:t>U</a:t>
            </a: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suall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y</a:t>
            </a:r>
            <a:r>
              <a:rPr sz="2800" spc="-81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don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800" spc="-42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o</a:t>
            </a:r>
            <a:r>
              <a:rPr sz="2800" spc="-15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FF"/>
                </a:solidFill>
                <a:latin typeface="Arial"/>
                <a:cs typeface="Arial"/>
              </a:rPr>
              <a:t>identif</a:t>
            </a:r>
            <a:r>
              <a:rPr sz="2800" spc="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800" spc="-8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FF"/>
                </a:solidFill>
                <a:latin typeface="Arial"/>
                <a:cs typeface="Arial"/>
              </a:rPr>
              <a:t>th</a:t>
            </a:r>
            <a:r>
              <a:rPr sz="28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spc="-2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FF"/>
                </a:solidFill>
                <a:latin typeface="Arial"/>
                <a:cs typeface="Arial"/>
              </a:rPr>
              <a:t>type</a:t>
            </a:r>
            <a:r>
              <a:rPr sz="2800" spc="0" dirty="0" smtClean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800" spc="-52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FF"/>
                </a:solidFill>
                <a:latin typeface="Arial"/>
                <a:cs typeface="Arial"/>
              </a:rPr>
              <a:t>siz</a:t>
            </a:r>
            <a:r>
              <a:rPr sz="28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spc="-4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FF"/>
                </a:solidFill>
                <a:latin typeface="Arial"/>
                <a:cs typeface="Arial"/>
              </a:rPr>
              <a:t>and topolog</a:t>
            </a:r>
            <a:r>
              <a:rPr sz="2800" spc="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800" spc="-88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o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f</a:t>
            </a:r>
            <a:r>
              <a:rPr sz="2800" spc="-23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net</a:t>
            </a:r>
            <a:r>
              <a:rPr sz="2800" spc="-4" dirty="0" smtClean="0">
                <a:solidFill>
                  <a:srgbClr val="FFFF00"/>
                </a:solidFill>
                <a:latin typeface="Arial"/>
                <a:cs typeface="Arial"/>
              </a:rPr>
              <a:t>w</a:t>
            </a: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or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k</a:t>
            </a:r>
            <a:r>
              <a:rPr sz="2800" spc="-78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alon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g</a:t>
            </a:r>
            <a:r>
              <a:rPr sz="2800" spc="-58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spc="-4" dirty="0" smtClean="0">
                <a:solidFill>
                  <a:srgbClr val="FFFF00"/>
                </a:solidFill>
                <a:latin typeface="Arial"/>
                <a:cs typeface="Arial"/>
              </a:rPr>
              <a:t>w</a:t>
            </a: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it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h</a:t>
            </a:r>
            <a:r>
              <a:rPr sz="2800" spc="-32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FF"/>
                </a:solidFill>
                <a:latin typeface="Arial"/>
                <a:cs typeface="Arial"/>
              </a:rPr>
              <a:t>liv</a:t>
            </a:r>
            <a:r>
              <a:rPr sz="28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spc="-32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FF"/>
                </a:solidFill>
                <a:latin typeface="Arial"/>
                <a:cs typeface="Arial"/>
              </a:rPr>
              <a:t>syste</a:t>
            </a:r>
            <a:r>
              <a:rPr sz="2800" spc="0" dirty="0" smtClean="0">
                <a:solidFill>
                  <a:srgbClr val="FFFFFF"/>
                </a:solidFill>
                <a:latin typeface="Arial"/>
                <a:cs typeface="Arial"/>
              </a:rPr>
              <a:t>ms</a:t>
            </a:r>
            <a:r>
              <a:rPr sz="2800" spc="-102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and technolog</a:t>
            </a:r>
            <a:r>
              <a:rPr sz="2800" spc="-200" dirty="0" smtClean="0">
                <a:solidFill>
                  <a:srgbClr val="FFFF00"/>
                </a:solidFill>
                <a:latin typeface="Arial"/>
                <a:cs typeface="Arial"/>
              </a:rPr>
              <a:t>y</a:t>
            </a:r>
            <a:r>
              <a:rPr sz="2800" spc="0" dirty="0" smtClean="0">
                <a:solidFill>
                  <a:srgbClr val="FFFF00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2383512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2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Scanning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21" dirty="0" smtClean="0">
                <a:solidFill>
                  <a:srgbClr val="FFFFFF"/>
                </a:solidFill>
                <a:latin typeface="Arial"/>
                <a:cs typeface="Arial"/>
              </a:rPr>
              <a:t>• Ports and Service Scanning</a:t>
            </a:r>
            <a:endParaRPr sz="3200">
              <a:latin typeface="Arial"/>
              <a:cs typeface="Arial"/>
            </a:endParaRPr>
          </a:p>
          <a:p>
            <a:pPr marL="835152" marR="1421707" indent="-286512">
              <a:lnSpc>
                <a:spcPct val="100041"/>
              </a:lnSpc>
              <a:spcBef>
                <a:spcPts val="823"/>
              </a:spcBef>
            </a:pPr>
            <a:r>
              <a:rPr sz="2800" spc="-4" dirty="0" smtClean="0">
                <a:solidFill>
                  <a:srgbClr val="FFFFFF"/>
                </a:solidFill>
                <a:latin typeface="Arial"/>
                <a:cs typeface="Arial"/>
              </a:rPr>
              <a:t>– Ports</a:t>
            </a:r>
            <a:r>
              <a:rPr sz="2800" spc="-4" dirty="0" smtClean="0">
                <a:solidFill>
                  <a:srgbClr val="FFFF00"/>
                </a:solidFill>
                <a:latin typeface="Arial"/>
                <a:cs typeface="Arial"/>
              </a:rPr>
              <a:t>: Can be hardware/software, allow computers to communicate.</a:t>
            </a:r>
            <a:endParaRPr sz="2800">
              <a:latin typeface="Arial"/>
              <a:cs typeface="Arial"/>
            </a:endParaRPr>
          </a:p>
          <a:p>
            <a:pPr marL="835152" marR="410618" indent="-286512">
              <a:lnSpc>
                <a:spcPct val="100041"/>
              </a:lnSpc>
              <a:spcBef>
                <a:spcPts val="673"/>
              </a:spcBef>
            </a:pPr>
            <a:r>
              <a:rPr sz="2800" spc="-5" dirty="0" smtClean="0">
                <a:solidFill>
                  <a:srgbClr val="FFFFFF"/>
                </a:solidFill>
                <a:latin typeface="Arial"/>
                <a:cs typeface="Arial"/>
              </a:rPr>
              <a:t>– Service</a:t>
            </a:r>
            <a:r>
              <a:rPr sz="2800" spc="-5" dirty="0" smtClean="0">
                <a:solidFill>
                  <a:srgbClr val="FFFF00"/>
                </a:solidFill>
                <a:latin typeface="Arial"/>
                <a:cs typeface="Arial"/>
              </a:rPr>
              <a:t>: An application running at the network application layer and above, allows storing, presentation and logistics of data.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5997971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4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Port &amp; Service Scanning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8419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000" spc="51" dirty="0" smtClean="0">
                <a:solidFill>
                  <a:srgbClr val="FFFFFF"/>
                </a:solidFill>
                <a:latin typeface="Arial"/>
                <a:cs typeface="Arial"/>
              </a:rPr>
              <a:t>• Port Scanning:</a:t>
            </a:r>
            <a:endParaRPr sz="3000">
              <a:latin typeface="Arial"/>
              <a:cs typeface="Arial"/>
            </a:endParaRPr>
          </a:p>
          <a:p>
            <a:pPr marL="835152" marR="858810" indent="-286512">
              <a:lnSpc>
                <a:spcPct val="99945"/>
              </a:lnSpc>
              <a:spcBef>
                <a:spcPts val="765"/>
              </a:spcBef>
            </a:pPr>
            <a:r>
              <a:rPr sz="2600" spc="2" dirty="0" smtClean="0">
                <a:solidFill>
                  <a:srgbClr val="FFFF00"/>
                </a:solidFill>
                <a:latin typeface="Arial"/>
                <a:cs typeface="Arial"/>
              </a:rPr>
              <a:t>– Refers to running a query in target computer/network to identify which ports is the machine listening on.</a:t>
            </a:r>
            <a:endParaRPr sz="26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513"/>
              </a:spcBef>
            </a:pPr>
            <a:r>
              <a:rPr sz="2200" spc="14" dirty="0" smtClean="0">
                <a:solidFill>
                  <a:srgbClr val="FFFF00"/>
                </a:solidFill>
                <a:latin typeface="Arial"/>
                <a:cs typeface="Arial"/>
              </a:rPr>
              <a:t>• Ex: </a:t>
            </a:r>
            <a:r>
              <a:rPr sz="2200" spc="14" dirty="0" smtClean="0">
                <a:solidFill>
                  <a:srgbClr val="FFFFFF"/>
                </a:solidFill>
                <a:latin typeface="Arial"/>
                <a:cs typeface="Arial"/>
              </a:rPr>
              <a:t>netstat –abno OR taskmanager with port column</a:t>
            </a:r>
            <a:endParaRPr sz="22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638"/>
              </a:spcBef>
            </a:pPr>
            <a:r>
              <a:rPr sz="2200" spc="22" dirty="0" smtClean="0">
                <a:solidFill>
                  <a:srgbClr val="FFFFFF"/>
                </a:solidFill>
                <a:latin typeface="Arial"/>
                <a:cs typeface="Arial"/>
              </a:rPr>
              <a:t>• Onlineportscanner</a:t>
            </a:r>
            <a:endParaRPr sz="220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4027"/>
              </a:spcBef>
            </a:pPr>
            <a:r>
              <a:rPr sz="3000" spc="43" dirty="0" smtClean="0">
                <a:solidFill>
                  <a:srgbClr val="FFFFFF"/>
                </a:solidFill>
                <a:latin typeface="Arial"/>
                <a:cs typeface="Arial"/>
              </a:rPr>
              <a:t>• Service Scanning:</a:t>
            </a:r>
            <a:endParaRPr sz="3000">
              <a:latin typeface="Arial"/>
              <a:cs typeface="Arial"/>
            </a:endParaRPr>
          </a:p>
          <a:p>
            <a:pPr marL="835151" marR="137205" indent="-286511">
              <a:lnSpc>
                <a:spcPct val="99945"/>
              </a:lnSpc>
              <a:spcBef>
                <a:spcPts val="765"/>
              </a:spcBef>
            </a:pPr>
            <a:r>
              <a:rPr sz="2600" dirty="0" smtClean="0">
                <a:solidFill>
                  <a:srgbClr val="FFFF00"/>
                </a:solidFill>
                <a:latin typeface="Arial"/>
                <a:cs typeface="Arial"/>
              </a:rPr>
              <a:t>–</a:t>
            </a:r>
            <a:r>
              <a:rPr sz="2600" spc="8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Re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f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s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o</a:t>
            </a:r>
            <a:r>
              <a:rPr sz="2600" spc="1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unn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n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g a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f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ne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d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an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d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soph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s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ca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d</a:t>
            </a:r>
            <a:r>
              <a:rPr sz="2600" spc="-1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que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y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us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n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g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spec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a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li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ze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d</a:t>
            </a:r>
            <a:r>
              <a:rPr sz="2600" spc="-1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oo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ls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o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n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a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ge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t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compu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r/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ne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wo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k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o</a:t>
            </a:r>
            <a:r>
              <a:rPr sz="2600" spc="1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den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f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y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wh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c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h</a:t>
            </a:r>
            <a:r>
              <a:rPr sz="2600" spc="-25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se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v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ce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s</a:t>
            </a:r>
            <a:r>
              <a:rPr sz="2600" spc="-2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a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e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f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unc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on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ng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.</a:t>
            </a:r>
            <a:r>
              <a:rPr sz="2600" spc="-50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-28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o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be add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esse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d</a:t>
            </a:r>
            <a:r>
              <a:rPr sz="2600" spc="-1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in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Sys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em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s</a:t>
            </a:r>
            <a:r>
              <a:rPr sz="2600" spc="-1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Enume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a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on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800" y="1219200"/>
            <a:ext cx="7533131" cy="43388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316227"/>
            <a:ext cx="1339804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4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What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18043" y="316227"/>
            <a:ext cx="2184778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4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happens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46390" y="316227"/>
            <a:ext cx="553343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2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in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37923" y="316227"/>
            <a:ext cx="1116558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Port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96222" y="316227"/>
            <a:ext cx="2383512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2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Scanning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12340" y="5949013"/>
            <a:ext cx="4937811" cy="279908"/>
          </a:xfrm>
          <a:prstGeom prst="rect">
            <a:avLst/>
          </a:prstGeom>
        </p:spPr>
        <p:txBody>
          <a:bodyPr wrap="square" lIns="0" tIns="13652" rIns="0" bIns="0" rtlCol="0">
            <a:noAutofit/>
          </a:bodyPr>
          <a:lstStyle/>
          <a:p>
            <a:pPr marL="12700">
              <a:lnSpc>
                <a:spcPts val="2150"/>
              </a:lnSpc>
            </a:pPr>
            <a:r>
              <a:rPr sz="2000" spc="-3" dirty="0" smtClean="0">
                <a:solidFill>
                  <a:srgbClr val="FFFF00"/>
                </a:solidFill>
                <a:latin typeface="Arial"/>
                <a:cs typeface="Arial"/>
              </a:rPr>
              <a:t>Identify Vulnerabilities that can be exploited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7763739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8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Port Scanning an IP – Hands on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6515" rIns="0" bIns="0" rtlCol="0">
            <a:noAutofit/>
          </a:bodyPr>
          <a:lstStyle/>
          <a:p>
            <a:pPr marL="801624">
              <a:lnSpc>
                <a:spcPct val="95825"/>
              </a:lnSpc>
            </a:pPr>
            <a:r>
              <a:rPr sz="2400" spc="1" dirty="0" smtClean="0">
                <a:solidFill>
                  <a:srgbClr val="FFFFFF"/>
                </a:solidFill>
                <a:latin typeface="Arial"/>
                <a:cs typeface="Arial"/>
              </a:rPr>
              <a:t>Preparation</a:t>
            </a:r>
            <a:r>
              <a:rPr sz="2400" spc="1" dirty="0" smtClean="0">
                <a:solidFill>
                  <a:srgbClr val="FFFF00"/>
                </a:solidFill>
                <a:latin typeface="Arial"/>
                <a:cs typeface="Arial"/>
              </a:rPr>
              <a:t>: Download Port Query from </a:t>
            </a:r>
            <a:r>
              <a:rPr lang="en-US" sz="2400" spc="1" dirty="0" smtClean="0">
                <a:solidFill>
                  <a:srgbClr val="FFFF00"/>
                </a:solidFill>
                <a:latin typeface="Arial"/>
                <a:cs typeface="Arial"/>
              </a:rPr>
              <a:t>MEGA</a:t>
            </a:r>
            <a:r>
              <a:rPr sz="2400" spc="1" dirty="0" smtClean="0">
                <a:solidFill>
                  <a:srgbClr val="FFFF00"/>
                </a:solidFill>
                <a:latin typeface="Arial"/>
                <a:cs typeface="Arial"/>
              </a:rPr>
              <a:t> folder</a:t>
            </a:r>
            <a:endParaRPr sz="2400" dirty="0">
              <a:latin typeface="Arial"/>
              <a:cs typeface="Arial"/>
            </a:endParaRPr>
          </a:p>
          <a:p>
            <a:pPr marL="263652">
              <a:lnSpc>
                <a:spcPct val="95825"/>
              </a:lnSpc>
              <a:spcBef>
                <a:spcPts val="4152"/>
              </a:spcBef>
            </a:pPr>
            <a:r>
              <a:rPr sz="2400" spc="13" dirty="0" smtClean="0">
                <a:solidFill>
                  <a:srgbClr val="FFFF00"/>
                </a:solidFill>
                <a:latin typeface="Arial"/>
                <a:cs typeface="Arial"/>
              </a:rPr>
              <a:t>•  Identify the computers in the network:</a:t>
            </a:r>
            <a:endParaRPr sz="2400" dirty="0">
              <a:latin typeface="Arial"/>
              <a:cs typeface="Arial"/>
            </a:endParaRPr>
          </a:p>
          <a:p>
            <a:pPr marL="720852">
              <a:lnSpc>
                <a:spcPct val="95825"/>
              </a:lnSpc>
              <a:spcBef>
                <a:spcPts val="579"/>
              </a:spcBef>
            </a:pPr>
            <a:r>
              <a:rPr sz="2000" spc="6" dirty="0" smtClean="0">
                <a:solidFill>
                  <a:srgbClr val="FFFF00"/>
                </a:solidFill>
                <a:latin typeface="Arial"/>
                <a:cs typeface="Arial"/>
              </a:rPr>
              <a:t>–  Open Command Prompt with Admin privileges</a:t>
            </a:r>
            <a:endParaRPr sz="2000" dirty="0">
              <a:latin typeface="Arial"/>
              <a:cs typeface="Arial"/>
            </a:endParaRPr>
          </a:p>
          <a:p>
            <a:pPr marL="720852">
              <a:lnSpc>
                <a:spcPct val="95825"/>
              </a:lnSpc>
              <a:spcBef>
                <a:spcPts val="580"/>
              </a:spcBef>
            </a:pPr>
            <a:r>
              <a:rPr sz="2000" spc="13" dirty="0" smtClean="0">
                <a:solidFill>
                  <a:srgbClr val="FFFF00"/>
                </a:solidFill>
                <a:latin typeface="Arial"/>
                <a:cs typeface="Arial"/>
              </a:rPr>
              <a:t>–  Run the command ‘Net View’</a:t>
            </a:r>
            <a:endParaRPr sz="2000" dirty="0">
              <a:latin typeface="Arial"/>
              <a:cs typeface="Arial"/>
            </a:endParaRPr>
          </a:p>
          <a:p>
            <a:pPr marL="1063752" marR="137727" indent="-342899">
              <a:lnSpc>
                <a:spcPct val="100041"/>
              </a:lnSpc>
              <a:spcBef>
                <a:spcPts val="580"/>
              </a:spcBef>
              <a:tabLst>
                <a:tab pos="1054100" algn="l"/>
              </a:tabLst>
            </a:pPr>
            <a:r>
              <a:rPr sz="2000" dirty="0" smtClean="0">
                <a:solidFill>
                  <a:srgbClr val="FFFF00"/>
                </a:solidFill>
                <a:latin typeface="Arial"/>
                <a:cs typeface="Arial"/>
              </a:rPr>
              <a:t>	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v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iew</a:t>
            </a:r>
            <a:r>
              <a:rPr sz="2000" i="1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he</a:t>
            </a:r>
            <a:r>
              <a:rPr sz="2000" i="1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li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s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000" i="1" spc="-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of</a:t>
            </a:r>
            <a:r>
              <a:rPr sz="2000" i="1" spc="-1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c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o</a:t>
            </a:r>
            <a:r>
              <a:rPr sz="2000" i="1" spc="-14" dirty="0" smtClean="0">
                <a:solidFill>
                  <a:srgbClr val="FFFF00"/>
                </a:solidFill>
                <a:latin typeface="Arial"/>
                <a:cs typeface="Arial"/>
              </a:rPr>
              <a:t>m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pu</a:t>
            </a:r>
            <a:r>
              <a:rPr sz="2000" i="1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s</a:t>
            </a:r>
            <a:r>
              <a:rPr sz="2000" i="1" spc="-2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and</a:t>
            </a:r>
            <a:r>
              <a:rPr sz="2000" i="1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s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ele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c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000" i="1" spc="-2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one</a:t>
            </a:r>
            <a:r>
              <a:rPr sz="2000" i="1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c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o</a:t>
            </a:r>
            <a:r>
              <a:rPr sz="2000" i="1" spc="-14" dirty="0" smtClean="0">
                <a:solidFill>
                  <a:srgbClr val="FFFF00"/>
                </a:solidFill>
                <a:latin typeface="Arial"/>
                <a:cs typeface="Arial"/>
              </a:rPr>
              <a:t>m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pu</a:t>
            </a:r>
            <a:r>
              <a:rPr sz="2000" i="1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er</a:t>
            </a:r>
            <a:r>
              <a:rPr sz="2000" i="1" spc="-1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as</a:t>
            </a:r>
            <a:r>
              <a:rPr sz="2000" i="1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a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get</a:t>
            </a:r>
            <a:r>
              <a:rPr sz="2000" i="1" spc="-3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– </a:t>
            </a:r>
            <a:r>
              <a:rPr sz="2000" i="1" spc="4" dirty="0" smtClean="0">
                <a:solidFill>
                  <a:srgbClr val="FFFF00"/>
                </a:solidFill>
                <a:latin typeface="Arial"/>
                <a:cs typeface="Arial"/>
              </a:rPr>
              <a:t>N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o</a:t>
            </a:r>
            <a:r>
              <a:rPr sz="2000" i="1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000" i="1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000" i="1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s</a:t>
            </a:r>
            <a:r>
              <a:rPr sz="2000" i="1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na</a:t>
            </a:r>
            <a:r>
              <a:rPr sz="2000" i="1" spc="-14" dirty="0" smtClean="0">
                <a:solidFill>
                  <a:srgbClr val="FFFF00"/>
                </a:solidFill>
                <a:latin typeface="Arial"/>
                <a:cs typeface="Arial"/>
              </a:rPr>
              <a:t>m</a:t>
            </a:r>
            <a:r>
              <a:rPr sz="2000" i="1" spc="0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endParaRPr sz="2000" dirty="0">
              <a:latin typeface="Arial"/>
              <a:cs typeface="Arial"/>
            </a:endParaRPr>
          </a:p>
          <a:p>
            <a:pPr marL="720852">
              <a:lnSpc>
                <a:spcPct val="95825"/>
              </a:lnSpc>
              <a:spcBef>
                <a:spcPts val="480"/>
              </a:spcBef>
            </a:pPr>
            <a:r>
              <a:rPr sz="2000" spc="13" dirty="0" smtClean="0">
                <a:solidFill>
                  <a:srgbClr val="FFFF00"/>
                </a:solidFill>
                <a:latin typeface="Arial"/>
                <a:cs typeface="Arial"/>
              </a:rPr>
              <a:t>–  Unzip and Run the Port Query</a:t>
            </a:r>
            <a:endParaRPr sz="2000" dirty="0">
              <a:latin typeface="Arial"/>
              <a:cs typeface="Arial"/>
            </a:endParaRPr>
          </a:p>
          <a:p>
            <a:pPr marL="720852">
              <a:lnSpc>
                <a:spcPct val="95825"/>
              </a:lnSpc>
              <a:spcBef>
                <a:spcPts val="580"/>
              </a:spcBef>
            </a:pPr>
            <a:r>
              <a:rPr sz="2000" spc="4" dirty="0" smtClean="0">
                <a:solidFill>
                  <a:srgbClr val="FFFF00"/>
                </a:solidFill>
                <a:latin typeface="Arial"/>
                <a:cs typeface="Arial"/>
              </a:rPr>
              <a:t>–  Enter the name of the target computer in the Port Query Scanner</a:t>
            </a:r>
            <a:endParaRPr sz="2000" dirty="0">
              <a:latin typeface="Arial"/>
              <a:cs typeface="Arial"/>
            </a:endParaRPr>
          </a:p>
          <a:p>
            <a:pPr marL="1178052">
              <a:lnSpc>
                <a:spcPct val="95825"/>
              </a:lnSpc>
              <a:spcBef>
                <a:spcPts val="580"/>
              </a:spcBef>
            </a:pPr>
            <a:r>
              <a:rPr sz="2000" spc="10" dirty="0" smtClean="0">
                <a:solidFill>
                  <a:srgbClr val="FFFF00"/>
                </a:solidFill>
                <a:latin typeface="Arial"/>
                <a:cs typeface="Arial"/>
              </a:rPr>
              <a:t>»  Select </a:t>
            </a:r>
            <a:r>
              <a:rPr sz="2000" spc="10" dirty="0" smtClean="0">
                <a:solidFill>
                  <a:srgbClr val="FFFFFF"/>
                </a:solidFill>
                <a:latin typeface="Arial"/>
                <a:cs typeface="Arial"/>
              </a:rPr>
              <a:t>‘Manually input Query Ports’</a:t>
            </a:r>
            <a:endParaRPr sz="2000" dirty="0">
              <a:latin typeface="Arial"/>
              <a:cs typeface="Arial"/>
            </a:endParaRPr>
          </a:p>
          <a:p>
            <a:pPr marL="1178052">
              <a:lnSpc>
                <a:spcPct val="95825"/>
              </a:lnSpc>
              <a:spcBef>
                <a:spcPts val="580"/>
              </a:spcBef>
            </a:pPr>
            <a:r>
              <a:rPr sz="2000" spc="9" dirty="0" smtClean="0">
                <a:solidFill>
                  <a:srgbClr val="FFFF00"/>
                </a:solidFill>
                <a:latin typeface="Arial"/>
                <a:cs typeface="Arial"/>
              </a:rPr>
              <a:t>»  Enter </a:t>
            </a:r>
            <a:r>
              <a:rPr sz="2000" spc="9" dirty="0" smtClean="0">
                <a:solidFill>
                  <a:srgbClr val="FFFFFF"/>
                </a:solidFill>
                <a:latin typeface="Arial"/>
                <a:cs typeface="Arial"/>
              </a:rPr>
              <a:t>‘100-200’ </a:t>
            </a:r>
            <a:r>
              <a:rPr sz="2000" spc="9" dirty="0" smtClean="0">
                <a:solidFill>
                  <a:srgbClr val="FFFF00"/>
                </a:solidFill>
                <a:latin typeface="Arial"/>
                <a:cs typeface="Arial"/>
              </a:rPr>
              <a:t>in ports to query</a:t>
            </a:r>
            <a:endParaRPr sz="2000" dirty="0">
              <a:latin typeface="Arial"/>
              <a:cs typeface="Arial"/>
            </a:endParaRPr>
          </a:p>
          <a:p>
            <a:pPr marL="1178052">
              <a:lnSpc>
                <a:spcPct val="95825"/>
              </a:lnSpc>
              <a:spcBef>
                <a:spcPts val="580"/>
              </a:spcBef>
            </a:pPr>
            <a:r>
              <a:rPr sz="2000" spc="28" dirty="0" smtClean="0">
                <a:solidFill>
                  <a:srgbClr val="FFFF00"/>
                </a:solidFill>
                <a:latin typeface="Arial"/>
                <a:cs typeface="Arial"/>
              </a:rPr>
              <a:t>»  Click on </a:t>
            </a:r>
            <a:r>
              <a:rPr sz="2000" spc="28" dirty="0" smtClean="0">
                <a:solidFill>
                  <a:srgbClr val="FFFFFF"/>
                </a:solidFill>
                <a:latin typeface="Arial"/>
                <a:cs typeface="Arial"/>
              </a:rPr>
              <a:t>Query</a:t>
            </a:r>
            <a:endParaRPr sz="2000" dirty="0">
              <a:latin typeface="Arial"/>
              <a:cs typeface="Arial"/>
            </a:endParaRPr>
          </a:p>
          <a:p>
            <a:pPr marL="1520952" marR="610728" indent="-342899">
              <a:lnSpc>
                <a:spcPct val="100041"/>
              </a:lnSpc>
              <a:spcBef>
                <a:spcPts val="580"/>
              </a:spcBef>
              <a:tabLst>
                <a:tab pos="1511300" algn="l"/>
              </a:tabLst>
            </a:pPr>
            <a:r>
              <a:rPr sz="2000" dirty="0" smtClean="0">
                <a:solidFill>
                  <a:srgbClr val="FFFF00"/>
                </a:solidFill>
                <a:latin typeface="Arial"/>
                <a:cs typeface="Arial"/>
              </a:rPr>
              <a:t>	</a:t>
            </a:r>
            <a:r>
              <a:rPr sz="2000" spc="-2" dirty="0" smtClean="0">
                <a:solidFill>
                  <a:srgbClr val="FFFF00"/>
                </a:solidFill>
                <a:latin typeface="Arial"/>
                <a:cs typeface="Arial"/>
              </a:rPr>
              <a:t>Review the results of scan and note the port numbers on which the target computer is listening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5322246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5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Analysis of Port Scan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434340" marR="182456" indent="-342900">
              <a:lnSpc>
                <a:spcPct val="99945"/>
              </a:lnSpc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-2" dirty="0" smtClean="0">
                <a:solidFill>
                  <a:srgbClr val="FFFFFF"/>
                </a:solidFill>
                <a:latin typeface="Arial"/>
                <a:cs typeface="Arial"/>
              </a:rPr>
              <a:t>Firewalls cannot protect the network if there are vulnerabilities in the systems: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671"/>
              </a:spcBef>
            </a:pPr>
            <a:r>
              <a:rPr sz="2800" spc="-6" dirty="0" smtClean="0">
                <a:solidFill>
                  <a:srgbClr val="FFFF00"/>
                </a:solidFill>
                <a:latin typeface="Arial"/>
                <a:cs typeface="Arial"/>
              </a:rPr>
              <a:t>– Ex: Port 80 allowed through firewall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7" dirty="0" smtClean="0">
                <a:solidFill>
                  <a:srgbClr val="FFFF00"/>
                </a:solidFill>
                <a:latin typeface="Arial"/>
                <a:cs typeface="Arial"/>
              </a:rPr>
              <a:t>– Anyone from outside can access this port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12" dirty="0" smtClean="0">
                <a:solidFill>
                  <a:srgbClr val="FFFF00"/>
                </a:solidFill>
                <a:latin typeface="Arial"/>
                <a:cs typeface="Arial"/>
              </a:rPr>
              <a:t>– To identify vulnerabilities within the network /</a:t>
            </a:r>
            <a:endParaRPr sz="2800">
              <a:latin typeface="Arial"/>
              <a:cs typeface="Arial"/>
            </a:endParaRPr>
          </a:p>
          <a:p>
            <a:pPr marL="835152">
              <a:lnSpc>
                <a:spcPct val="95825"/>
              </a:lnSpc>
              <a:spcBef>
                <a:spcPts val="140"/>
              </a:spcBef>
            </a:pP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systems:</a:t>
            </a:r>
            <a:endParaRPr sz="28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706"/>
              </a:spcBef>
            </a:pPr>
            <a:r>
              <a:rPr sz="2400" spc="6" dirty="0" smtClean="0">
                <a:solidFill>
                  <a:srgbClr val="FFFFFF"/>
                </a:solidFill>
                <a:latin typeface="Arial"/>
                <a:cs typeface="Arial"/>
              </a:rPr>
              <a:t>• Vulnerability Scanner / Security Scanner</a:t>
            </a:r>
            <a:endParaRPr sz="2400">
              <a:latin typeface="Arial"/>
              <a:cs typeface="Arial"/>
            </a:endParaRPr>
          </a:p>
          <a:p>
            <a:pPr marL="1234440" marR="163133" indent="-228600">
              <a:lnSpc>
                <a:spcPct val="100041"/>
              </a:lnSpc>
              <a:spcBef>
                <a:spcPts val="696"/>
              </a:spcBef>
            </a:pPr>
            <a:r>
              <a:rPr sz="2400" spc="3" dirty="0" smtClean="0">
                <a:solidFill>
                  <a:srgbClr val="FFFFFF"/>
                </a:solidFill>
                <a:latin typeface="Arial"/>
                <a:cs typeface="Arial"/>
              </a:rPr>
              <a:t>• Functions exactly like hackers port scanner, used for vulnerability assessment.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76600" y="3352800"/>
            <a:ext cx="4148327" cy="29260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88407" y="316227"/>
            <a:ext cx="8151970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4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Vulnerability Scanner – Hands on</a:t>
            </a:r>
            <a:endParaRPr sz="40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12" dirty="0" smtClean="0">
                <a:solidFill>
                  <a:srgbClr val="FFFFFF"/>
                </a:solidFill>
                <a:latin typeface="Arial"/>
                <a:cs typeface="Arial"/>
              </a:rPr>
              <a:t>• Download </a:t>
            </a:r>
            <a:r>
              <a:rPr sz="3200" i="1" spc="12" dirty="0" smtClean="0">
                <a:solidFill>
                  <a:srgbClr val="FFFFFF"/>
                </a:solidFill>
                <a:latin typeface="Arial"/>
                <a:cs typeface="Arial"/>
              </a:rPr>
              <a:t>‘Belarc Advisor’ </a:t>
            </a:r>
            <a:r>
              <a:rPr sz="3200" spc="12" dirty="0" smtClean="0">
                <a:solidFill>
                  <a:srgbClr val="FFFFFF"/>
                </a:solidFill>
                <a:latin typeface="Arial"/>
                <a:cs typeface="Arial"/>
              </a:rPr>
              <a:t>from vdrive folder</a:t>
            </a:r>
            <a:endParaRPr sz="3200" dirty="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23"/>
              </a:spcBef>
            </a:pPr>
            <a:r>
              <a:rPr sz="2800" spc="-5" dirty="0" smtClean="0">
                <a:solidFill>
                  <a:srgbClr val="FFFF00"/>
                </a:solidFill>
                <a:latin typeface="Arial"/>
                <a:cs typeface="Arial"/>
              </a:rPr>
              <a:t>– Extract and Run the installable</a:t>
            </a:r>
            <a:endParaRPr sz="2800" dirty="0">
              <a:latin typeface="Arial"/>
              <a:cs typeface="Arial"/>
            </a:endParaRPr>
          </a:p>
          <a:p>
            <a:pPr marL="835152" marR="295319" indent="-286512">
              <a:lnSpc>
                <a:spcPct val="100041"/>
              </a:lnSpc>
              <a:spcBef>
                <a:spcPts val="812"/>
              </a:spcBef>
            </a:pPr>
            <a:r>
              <a:rPr sz="2800" spc="-6" dirty="0" smtClean="0">
                <a:solidFill>
                  <a:srgbClr val="FFFF00"/>
                </a:solidFill>
                <a:latin typeface="Arial"/>
                <a:cs typeface="Arial"/>
              </a:rPr>
              <a:t>– Step 1: Allow the software to update the profile of the computer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1002</Words>
  <Application>Microsoft Office PowerPoint</Application>
  <PresentationFormat>On-screen Show (4:3)</PresentationFormat>
  <Paragraphs>143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Rehab</dc:creator>
  <cp:lastModifiedBy>Rehab Al-Fallaj</cp:lastModifiedBy>
  <cp:revision>5</cp:revision>
  <dcterms:modified xsi:type="dcterms:W3CDTF">2020-02-24T17:39:05Z</dcterms:modified>
</cp:coreProperties>
</file>