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65" r:id="rId3"/>
    <p:sldId id="258" r:id="rId4"/>
    <p:sldId id="269" r:id="rId5"/>
    <p:sldId id="270" r:id="rId6"/>
    <p:sldId id="272" r:id="rId7"/>
    <p:sldId id="273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56" autoAdjust="0"/>
  </p:normalViewPr>
  <p:slideViewPr>
    <p:cSldViewPr>
      <p:cViewPr>
        <p:scale>
          <a:sx n="67" d="100"/>
          <a:sy n="67" d="100"/>
        </p:scale>
        <p:origin x="-1662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4C80AC0-750F-4384-B709-177C23735505}" type="datetimeFigureOut">
              <a:rPr lang="ar-SA" smtClean="0"/>
              <a:pPr/>
              <a:t>14/05/37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78F9B37-C834-4874-A8AA-01F7D25CF9F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991641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371600"/>
            <a:ext cx="8077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sz="4400" dirty="0"/>
          </a:p>
          <a:p>
            <a:pPr algn="ctr" rtl="1"/>
            <a:r>
              <a:rPr lang="ar-SA" sz="4400" dirty="0">
                <a:latin typeface="Arabic Typesetting" pitchFamily="66" charset="-78"/>
              </a:rPr>
              <a:t>البروتينات </a:t>
            </a:r>
            <a:r>
              <a:rPr lang="ar-SA" sz="4400" dirty="0" smtClean="0">
                <a:latin typeface="Arabic Typesetting" pitchFamily="66" charset="-78"/>
              </a:rPr>
              <a:t>(2)</a:t>
            </a:r>
            <a:endParaRPr lang="ar-SA" sz="4400" dirty="0">
              <a:latin typeface="Arabic Typesetting" pitchFamily="66" charset="-78"/>
            </a:endParaRPr>
          </a:p>
          <a:p>
            <a:pPr algn="ctr" rtl="1"/>
            <a:r>
              <a:rPr lang="en-US" sz="4400" dirty="0">
                <a:latin typeface="Arabic Typesetting" pitchFamily="66" charset="-78"/>
              </a:rPr>
              <a:t>Proteins </a:t>
            </a:r>
            <a:r>
              <a:rPr lang="en-US" sz="4400" dirty="0" smtClean="0">
                <a:latin typeface="Arabic Typesetting" pitchFamily="66" charset="-78"/>
              </a:rPr>
              <a:t>[II]</a:t>
            </a:r>
            <a:endParaRPr lang="ar-SA" sz="4400" dirty="0">
              <a:latin typeface="Arabic Typesetting" pitchFamily="66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9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7467600" cy="4873752"/>
          </a:xfrm>
        </p:spPr>
        <p:txBody>
          <a:bodyPr/>
          <a:lstStyle/>
          <a:p>
            <a:pPr marL="0" lvl="0" indent="0" rt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ar-SA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2- دعي الانابيب على الحامل لمدة عشر دقائق</a:t>
            </a:r>
          </a:p>
          <a:p>
            <a:pPr marL="0" lvl="0" indent="0" rt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nm  </a:t>
            </a:r>
            <a:r>
              <a:rPr lang="ar-SA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3- اقرئ الامتصاص عند 540</a:t>
            </a:r>
          </a:p>
          <a:p>
            <a:pPr marL="0" indent="0" rt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BSA[5g/l] </a:t>
            </a:r>
            <a:r>
              <a:rPr lang="ar-SA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3- ارسمي المنحنى باستخدام</a:t>
            </a:r>
            <a:endParaRPr lang="en-US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0" rt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7</a:t>
            </a:r>
            <a:r>
              <a:rPr lang="ar-SA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احسبي تركيز عينة البروتين للعينة رقم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ar-SA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lang="en-US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990600" y="646628"/>
            <a:ext cx="7769685" cy="32624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4800" b="1" dirty="0" smtClean="0">
                <a:solidFill>
                  <a:schemeClr val="accent1">
                    <a:lumMod val="75000"/>
                  </a:schemeClr>
                </a:solidFill>
              </a:rPr>
              <a:t>الأهداف</a:t>
            </a:r>
          </a:p>
          <a:p>
            <a:pPr algn="r" rtl="1"/>
            <a:endParaRPr lang="ar-SA" sz="2800" dirty="0" smtClean="0"/>
          </a:p>
          <a:p>
            <a:pPr algn="r" rtl="1">
              <a:buFont typeface="Wingdings" pitchFamily="2" charset="2"/>
              <a:buChar char="ü"/>
            </a:pPr>
            <a:r>
              <a:rPr lang="ar-SA" sz="2800" dirty="0"/>
              <a:t>التقدير الكمي </a:t>
            </a:r>
            <a:r>
              <a:rPr lang="ar-SA" sz="2800" dirty="0" smtClean="0"/>
              <a:t>للبروتينات باستخدام اختبار بيوريت</a:t>
            </a:r>
          </a:p>
          <a:p>
            <a:pPr algn="r" rtl="1"/>
            <a:endParaRPr lang="ar-SA" sz="2800" dirty="0" smtClean="0"/>
          </a:p>
          <a:p>
            <a:pPr algn="r" rtl="1">
              <a:buFont typeface="Wingdings" pitchFamily="2" charset="2"/>
              <a:buChar char="ü"/>
            </a:pPr>
            <a:r>
              <a:rPr lang="ar-SA" sz="2800" dirty="0" smtClean="0"/>
              <a:t>ايجاد تركيز مجهول لعينة باستخدام المنحنى القياسي.(بدلالة قيمة الامتصاص).</a:t>
            </a:r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62199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6184"/>
            <a:ext cx="8968993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(Quantitative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Proteins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Estimation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التقدير الكمي للبروتينات  (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n-US" b="1" dirty="0"/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 smtClean="0"/>
              <a:t>تقدير </a:t>
            </a:r>
            <a:r>
              <a:rPr lang="ar-SA" dirty="0"/>
              <a:t>البروتينات كمياً يساعد على معرفة التراكيز القياسية لبروتينات معينة كما أن له دلالات </a:t>
            </a:r>
            <a:endParaRPr lang="ar-SA" dirty="0" smtClean="0"/>
          </a:p>
          <a:p>
            <a:pPr marL="285750" indent="-285750" algn="r" rtl="1">
              <a:lnSpc>
                <a:spcPct val="150000"/>
              </a:lnSpc>
            </a:pPr>
            <a:r>
              <a:rPr lang="ar-SA" dirty="0" smtClean="0"/>
              <a:t>     تشخيصية </a:t>
            </a:r>
            <a:r>
              <a:rPr lang="ar-SA" dirty="0"/>
              <a:t>عند إرتفاع أو </a:t>
            </a:r>
            <a:r>
              <a:rPr lang="ar-SA" dirty="0" smtClean="0"/>
              <a:t>انخفاض تركيز </a:t>
            </a:r>
            <a:r>
              <a:rPr lang="ar-SA" dirty="0"/>
              <a:t>البروتينات عن المستوى الطبيعي</a:t>
            </a:r>
            <a:r>
              <a:rPr lang="ar-SA" dirty="0" smtClean="0"/>
              <a:t>,</a:t>
            </a:r>
          </a:p>
          <a:p>
            <a:pPr marL="285750" indent="-285750" algn="r" rtl="1">
              <a:lnSpc>
                <a:spcPct val="150000"/>
              </a:lnSpc>
            </a:pPr>
            <a:r>
              <a:rPr lang="ar-SA" dirty="0" smtClean="0"/>
              <a:t>      </a:t>
            </a:r>
            <a:r>
              <a:rPr lang="ar-SA" dirty="0"/>
              <a:t>وله أهمية في معرفة المحتوى البروتيني للعينات </a:t>
            </a:r>
            <a:r>
              <a:rPr lang="ar-SA" dirty="0" smtClean="0"/>
              <a:t>الحيوية و الغذائية.</a:t>
            </a:r>
          </a:p>
          <a:p>
            <a:pPr algn="r" rtl="1">
              <a:lnSpc>
                <a:spcPct val="150000"/>
              </a:lnSpc>
            </a:pPr>
            <a:endParaRPr lang="ar-SA" dirty="0"/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/>
              <a:t>تعتبر مقدرة الجزيئات على</a:t>
            </a:r>
            <a:r>
              <a:rPr lang="ar-SA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ar-SA" b="1" dirty="0">
                <a:solidFill>
                  <a:schemeClr val="accent3">
                    <a:lumMod val="50000"/>
                  </a:schemeClr>
                </a:solidFill>
              </a:rPr>
              <a:t>امتصاص أطياف الضوء </a:t>
            </a:r>
            <a:r>
              <a:rPr lang="ar-SA" dirty="0"/>
              <a:t>من أكثر الطرق الكيموحيوية المستخدمة </a:t>
            </a:r>
            <a:r>
              <a:rPr lang="ar-SA" dirty="0" smtClean="0"/>
              <a:t>في</a:t>
            </a:r>
          </a:p>
          <a:p>
            <a:pPr marL="285750" indent="-285750" algn="r" rtl="1">
              <a:lnSpc>
                <a:spcPct val="150000"/>
              </a:lnSpc>
            </a:pPr>
            <a:r>
              <a:rPr lang="ar-SA" dirty="0" smtClean="0"/>
              <a:t>    </a:t>
            </a:r>
            <a:r>
              <a:rPr lang="ar-SA" dirty="0"/>
              <a:t>تقدير كميات الجزيئات </a:t>
            </a:r>
            <a:r>
              <a:rPr lang="ar-SA" dirty="0" smtClean="0"/>
              <a:t>في محاليلها</a:t>
            </a:r>
            <a:r>
              <a:rPr lang="ar-SA" dirty="0"/>
              <a:t>، ومن هذه الجزيئات المهمة على مستوى الخلية الحية </a:t>
            </a:r>
            <a:endParaRPr lang="ar-SA" dirty="0" smtClean="0"/>
          </a:p>
          <a:p>
            <a:pPr marL="285750" indent="-285750" algn="r" rtl="1">
              <a:lnSpc>
                <a:spcPct val="150000"/>
              </a:lnSpc>
            </a:pPr>
            <a:r>
              <a:rPr lang="ar-SA" dirty="0" smtClean="0"/>
              <a:t>    هي </a:t>
            </a:r>
            <a:r>
              <a:rPr lang="ar-SA" dirty="0"/>
              <a:t>البروتينات التي لها القدرة على الإمتصاص الضوئي </a:t>
            </a:r>
            <a:r>
              <a:rPr lang="ar-SA" dirty="0" smtClean="0"/>
              <a:t>لوجود بعض </a:t>
            </a:r>
            <a:r>
              <a:rPr lang="ar-SA" dirty="0"/>
              <a:t>الأحماض الأمينية </a:t>
            </a:r>
            <a:endParaRPr lang="ar-SA" dirty="0" smtClean="0"/>
          </a:p>
          <a:p>
            <a:pPr marL="285750" indent="-285750" algn="r" rtl="1">
              <a:lnSpc>
                <a:spcPct val="150000"/>
              </a:lnSpc>
            </a:pPr>
            <a:r>
              <a:rPr lang="ar-SA" dirty="0" smtClean="0"/>
              <a:t>    الحلقية </a:t>
            </a:r>
            <a:r>
              <a:rPr lang="ar-SA" dirty="0"/>
              <a:t>العطرية </a:t>
            </a:r>
            <a:r>
              <a:rPr lang="ar-SA" dirty="0" smtClean="0"/>
              <a:t>(تربتوفان </a:t>
            </a:r>
            <a:r>
              <a:rPr lang="ar-SA" dirty="0"/>
              <a:t>– فينيل ألانين </a:t>
            </a:r>
            <a:r>
              <a:rPr lang="ar-SA" dirty="0" smtClean="0"/>
              <a:t>– تيروسين).</a:t>
            </a: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endParaRPr lang="ar-SA" dirty="0"/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 smtClean="0"/>
              <a:t>هناك </a:t>
            </a:r>
            <a:r>
              <a:rPr lang="ar-SA" dirty="0"/>
              <a:t>أجهزة خاصة لقياس امتصاص الطيف الضوئي </a:t>
            </a:r>
            <a:r>
              <a:rPr lang="ar-SA" dirty="0" smtClean="0"/>
              <a:t>تسمى</a:t>
            </a:r>
          </a:p>
          <a:p>
            <a:pPr marL="285750" indent="-285750" algn="r" rtl="1">
              <a:lnSpc>
                <a:spcPct val="150000"/>
              </a:lnSpc>
            </a:pPr>
            <a:r>
              <a:rPr lang="ar-SA" dirty="0" smtClean="0"/>
              <a:t>     (</a:t>
            </a: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اسبكتروفوتوميتر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spectrophotometer</a:t>
            </a:r>
            <a:r>
              <a:rPr lang="ar-SA" dirty="0" smtClean="0"/>
              <a:t> يمكن </a:t>
            </a:r>
            <a:r>
              <a:rPr lang="ar-SA" dirty="0"/>
              <a:t>من خلالها </a:t>
            </a:r>
            <a:r>
              <a:rPr lang="ar-SA" dirty="0" smtClean="0"/>
              <a:t>تقديرالبروتينات عند طول </a:t>
            </a:r>
          </a:p>
          <a:p>
            <a:pPr marL="285750" indent="-285750" algn="r" rtl="1">
              <a:lnSpc>
                <a:spcPct val="150000"/>
              </a:lnSpc>
            </a:pPr>
            <a:r>
              <a:rPr lang="ar-SA" dirty="0" smtClean="0"/>
              <a:t>      موجي معين.</a:t>
            </a:r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52451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2" descr="http://www.biotek.com/assets/tech_resources/130/peptides_synht_fig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6858000" cy="388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158" t="35938" r="44436" b="36523"/>
          <a:stretch/>
        </p:blipFill>
        <p:spPr bwMode="auto">
          <a:xfrm>
            <a:off x="838200" y="2057400"/>
            <a:ext cx="6636492" cy="327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76200" y="944701"/>
            <a:ext cx="907564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itchFamily="2" charset="2"/>
              <a:buChar char="§"/>
            </a:pPr>
            <a:r>
              <a:rPr lang="ar-SA" sz="2000" dirty="0"/>
              <a:t>يجب إعداد </a:t>
            </a:r>
            <a:r>
              <a:rPr lang="ar-SA" sz="2000" b="1" dirty="0">
                <a:solidFill>
                  <a:schemeClr val="tx2"/>
                </a:solidFill>
              </a:rPr>
              <a:t>منحنى قياسي </a:t>
            </a:r>
            <a:r>
              <a:rPr lang="ar-SA" sz="2000" dirty="0"/>
              <a:t>لبروتينات </a:t>
            </a:r>
            <a:r>
              <a:rPr lang="ar-SA" sz="2000" b="1" dirty="0"/>
              <a:t>معلومة التراكيز </a:t>
            </a:r>
            <a:r>
              <a:rPr lang="ar-SA" sz="2000" dirty="0"/>
              <a:t>وذلك لإستخدامه في تقدير </a:t>
            </a:r>
            <a:endParaRPr lang="ar-SA" sz="2000" dirty="0" smtClean="0"/>
          </a:p>
          <a:p>
            <a:pPr marL="285750" indent="-285750" algn="r" rtl="1"/>
            <a:r>
              <a:rPr lang="ar-SA" sz="2000" dirty="0" smtClean="0"/>
              <a:t> </a:t>
            </a:r>
            <a:r>
              <a:rPr lang="ar-SA" sz="2000" dirty="0" smtClean="0"/>
              <a:t>   </a:t>
            </a:r>
            <a:r>
              <a:rPr lang="ar-SA" sz="2000" dirty="0" smtClean="0"/>
              <a:t>البروتينات </a:t>
            </a:r>
            <a:r>
              <a:rPr lang="ar-SA" sz="2000" dirty="0" smtClean="0"/>
              <a:t>مجهولة التراكيز. (بدلالة الامتصاص). </a:t>
            </a:r>
          </a:p>
          <a:p>
            <a:pPr algn="r" rtl="1"/>
            <a:endParaRPr lang="ar-SA" sz="2000" dirty="0" smtClean="0"/>
          </a:p>
          <a:p>
            <a:pPr marL="285750" indent="-285750" algn="r" rtl="1">
              <a:buFont typeface="Wingdings" pitchFamily="2" charset="2"/>
              <a:buChar char="§"/>
            </a:pPr>
            <a:r>
              <a:rPr lang="ar-SA" sz="2000" dirty="0" smtClean="0"/>
              <a:t>يمكن </a:t>
            </a:r>
            <a:r>
              <a:rPr lang="ar-SA" sz="2000" dirty="0"/>
              <a:t>من المنحنى القياسي حساب تركيز البروتينات </a:t>
            </a:r>
            <a:r>
              <a:rPr lang="ar-SA" sz="2000" dirty="0" smtClean="0"/>
              <a:t>المجهولة التركيز </a:t>
            </a:r>
            <a:r>
              <a:rPr lang="ar-SA" sz="2000" dirty="0"/>
              <a:t>بمعرفة </a:t>
            </a:r>
            <a:r>
              <a:rPr lang="ar-SA" sz="2000" dirty="0" smtClean="0"/>
              <a:t>مقدار</a:t>
            </a:r>
          </a:p>
          <a:p>
            <a:pPr marL="285750" indent="-285750" algn="r" rtl="1"/>
            <a:r>
              <a:rPr lang="ar-SA" sz="2000" dirty="0" smtClean="0"/>
              <a:t> </a:t>
            </a:r>
            <a:r>
              <a:rPr lang="ar-SA" sz="2000" dirty="0" smtClean="0"/>
              <a:t>   </a:t>
            </a:r>
            <a:r>
              <a:rPr lang="ar-SA" sz="2000" dirty="0" smtClean="0"/>
              <a:t> </a:t>
            </a:r>
            <a:r>
              <a:rPr lang="ar-SA" sz="2000" dirty="0"/>
              <a:t>الإمتصاص الضوئي لها</a:t>
            </a:r>
            <a:r>
              <a:rPr lang="ar-SA" sz="2000" dirty="0" smtClean="0"/>
              <a:t>.</a:t>
            </a:r>
          </a:p>
          <a:p>
            <a:pPr marL="285750" indent="-285750" algn="r" rtl="1">
              <a:buFont typeface="Wingdings" pitchFamily="2" charset="2"/>
              <a:buChar char="§"/>
            </a:pPr>
            <a:endParaRPr lang="ar-SA" sz="2000" dirty="0"/>
          </a:p>
          <a:p>
            <a:pPr marL="285750" indent="-285750" algn="r" rtl="1">
              <a:buFont typeface="Wingdings" pitchFamily="2" charset="2"/>
              <a:buChar char="§"/>
            </a:pPr>
            <a:r>
              <a:rPr lang="ar-SA" sz="2000" b="1" dirty="0" smtClean="0">
                <a:solidFill>
                  <a:schemeClr val="tx2"/>
                </a:solidFill>
              </a:rPr>
              <a:t>المنحنى القياسي للتراكيز </a:t>
            </a:r>
            <a:r>
              <a:rPr lang="ar-SA" sz="2000" dirty="0" smtClean="0">
                <a:solidFill>
                  <a:schemeClr val="tx2"/>
                </a:solidFill>
              </a:rPr>
              <a:t>: </a:t>
            </a:r>
            <a:r>
              <a:rPr lang="ar-SA" sz="2000" dirty="0" smtClean="0"/>
              <a:t>هو منحنى يعكس العلاقة بين </a:t>
            </a:r>
            <a:r>
              <a:rPr lang="ar-SA" sz="2000" b="1" u="sng" dirty="0" smtClean="0"/>
              <a:t>تراكيز معلومة </a:t>
            </a:r>
            <a:r>
              <a:rPr lang="ar-SA" sz="2000" dirty="0" smtClean="0"/>
              <a:t>لمادة (بروتين) </a:t>
            </a:r>
            <a:endParaRPr lang="ar-SA" sz="2000" dirty="0" smtClean="0"/>
          </a:p>
          <a:p>
            <a:pPr marL="285750" indent="-285750" algn="r" rtl="1"/>
            <a:r>
              <a:rPr lang="ar-SA" sz="2000" dirty="0" smtClean="0"/>
              <a:t>و</a:t>
            </a:r>
            <a:r>
              <a:rPr lang="ar-SA" sz="2000" b="1" u="sng" dirty="0" smtClean="0"/>
              <a:t> </a:t>
            </a:r>
            <a:r>
              <a:rPr lang="ar-SA" sz="2000" b="1" u="sng" dirty="0" smtClean="0"/>
              <a:t>الامتصاص </a:t>
            </a:r>
            <a:r>
              <a:rPr lang="ar-SA" sz="2000" dirty="0" smtClean="0"/>
              <a:t>الضوئي، لهذه التراكيز عند طول موجي معين. وهي </a:t>
            </a:r>
            <a:r>
              <a:rPr lang="ar-SA" sz="2000" b="1" u="sng" dirty="0" smtClean="0"/>
              <a:t>علاقة طردية (خطية</a:t>
            </a:r>
            <a:r>
              <a:rPr lang="ar-SA" sz="2000" b="1" u="sng" dirty="0" smtClean="0"/>
              <a:t>)</a:t>
            </a:r>
          </a:p>
          <a:p>
            <a:pPr marL="285750" indent="-285750" algn="r" rtl="1"/>
            <a:r>
              <a:rPr lang="ar-SA" sz="2000" b="1" u="sng" dirty="0" smtClean="0"/>
              <a:t> </a:t>
            </a:r>
            <a:r>
              <a:rPr lang="ar-SA" sz="2000" dirty="0" smtClean="0"/>
              <a:t>بين التركيز و قيمة الامتصاص.</a:t>
            </a:r>
          </a:p>
          <a:p>
            <a:pPr marL="285750" indent="-285750" algn="r" rtl="1">
              <a:buFont typeface="Wingdings" pitchFamily="2" charset="2"/>
              <a:buChar char="§"/>
            </a:pPr>
            <a:endParaRPr lang="ar-SA" sz="2000" dirty="0"/>
          </a:p>
          <a:p>
            <a:pPr marL="285750" indent="-285750" algn="r" rtl="1">
              <a:buFont typeface="Wingdings" pitchFamily="2" charset="2"/>
              <a:buChar char="§"/>
            </a:pPr>
            <a:r>
              <a:rPr lang="ar-SA" sz="2000" dirty="0" smtClean="0"/>
              <a:t>كلما زاد تركيز البروتين ، كلما زادت قيمة الامتصاص.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xmlns="" val="250823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1676400"/>
            <a:ext cx="7103407" cy="4419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467600" cy="1143000"/>
          </a:xfrm>
        </p:spPr>
        <p:txBody>
          <a:bodyPr/>
          <a:lstStyle/>
          <a:p>
            <a:pPr algn="r"/>
            <a:r>
              <a:rPr lang="ar-SA" u="sng" dirty="0" smtClean="0">
                <a:solidFill>
                  <a:schemeClr val="accent1">
                    <a:lumMod val="75000"/>
                  </a:schemeClr>
                </a:solidFill>
              </a:rPr>
              <a:t>فكرة الاختبار:</a:t>
            </a:r>
            <a:r>
              <a:rPr lang="ar-SA" u="sng" dirty="0" smtClean="0"/>
              <a:t/>
            </a:r>
            <a:br>
              <a:rPr lang="ar-SA" u="sng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sz="3200" dirty="0" smtClean="0"/>
              <a:t>تتفاعل كبريتات النحاس في المحلول القلوي مع المركبات التي تحتوي على رابطتين أو أكثر من الروابط الببتيدية ويتكون اللون البنفسجي أو الأزرق وتعتمد شدة اللون على تركيز البروتين في العينه.  </a:t>
            </a:r>
          </a:p>
          <a:p>
            <a:pPr>
              <a:buNone/>
            </a:pPr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-381000" y="50292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b="1" dirty="0" smtClean="0">
                <a:solidFill>
                  <a:srgbClr val="FF0000"/>
                </a:solidFill>
              </a:rPr>
              <a:t>ملاحظة:</a:t>
            </a:r>
          </a:p>
          <a:p>
            <a:pPr algn="r"/>
            <a:r>
              <a:rPr lang="ar-SA" b="1" dirty="0" smtClean="0">
                <a:solidFill>
                  <a:srgbClr val="FF0000"/>
                </a:solidFill>
              </a:rPr>
              <a:t>العينات ذات التركيز العالية  </a:t>
            </a:r>
            <a:r>
              <a:rPr lang="ar-SA" b="1" dirty="0" smtClean="0">
                <a:solidFill>
                  <a:srgbClr val="FF0000"/>
                </a:solidFill>
              </a:rPr>
              <a:t>تمتلك </a:t>
            </a:r>
            <a:r>
              <a:rPr lang="ar-SA" b="1" dirty="0" smtClean="0">
                <a:solidFill>
                  <a:srgbClr val="FF0000"/>
                </a:solidFill>
              </a:rPr>
              <a:t>قيمة امتصاص  </a:t>
            </a:r>
            <a:r>
              <a:rPr lang="ar-SA" b="1" dirty="0" smtClean="0">
                <a:solidFill>
                  <a:srgbClr val="FF0000"/>
                </a:solidFill>
              </a:rPr>
              <a:t>ع</a:t>
            </a:r>
            <a:r>
              <a:rPr lang="ar-SA" b="1" dirty="0" smtClean="0">
                <a:solidFill>
                  <a:srgbClr val="FF0000"/>
                </a:solidFill>
              </a:rPr>
              <a:t>ا</a:t>
            </a:r>
            <a:r>
              <a:rPr lang="ar-SA" b="1" dirty="0" smtClean="0">
                <a:solidFill>
                  <a:srgbClr val="FF0000"/>
                </a:solidFill>
              </a:rPr>
              <a:t>لية  </a:t>
            </a:r>
            <a:r>
              <a:rPr lang="ar-SA" b="1" dirty="0" smtClean="0">
                <a:solidFill>
                  <a:srgbClr val="FF0000"/>
                </a:solidFill>
              </a:rPr>
              <a:t>اللون الأغمق</a:t>
            </a:r>
            <a:r>
              <a:rPr lang="ar-SA" dirty="0" smtClean="0"/>
              <a:t>  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طريقة العمل</a:t>
            </a:r>
            <a:r>
              <a:rPr lang="ar-SA" dirty="0" smtClean="0"/>
              <a:t>:</a:t>
            </a:r>
            <a:br>
              <a:rPr lang="ar-SA" dirty="0" smtClean="0"/>
            </a:br>
            <a:r>
              <a:rPr lang="ar-SA" sz="2000" dirty="0" smtClean="0"/>
              <a:t>1- جهزي 8 انابيب واضيفي حسب الجدول التالي:</a:t>
            </a:r>
            <a:endParaRPr lang="ar-SA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66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latin typeface="Calibri"/>
                          <a:ea typeface="Calibri"/>
                          <a:cs typeface="Times New Roman"/>
                        </a:rPr>
                        <a:t>رقم الانبوبة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latin typeface="Calibri"/>
                          <a:ea typeface="Calibri"/>
                          <a:cs typeface="Times New Roman"/>
                        </a:rPr>
                        <a:t>ماء مقطر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Std.of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 BSA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[5g/l]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latin typeface="Calibri"/>
                          <a:ea typeface="Calibri"/>
                          <a:cs typeface="Times New Roman"/>
                        </a:rPr>
                        <a:t>كاشف بيوريت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Incubate for 10 </a:t>
                      </a:r>
                      <a:r>
                        <a:rPr lang="en-US" sz="2000" dirty="0" err="1">
                          <a:latin typeface="Calibri"/>
                          <a:ea typeface="Calibri"/>
                          <a:cs typeface="Times New Roman"/>
                        </a:rPr>
                        <a:t>mins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latin typeface="Calibri"/>
                          <a:ea typeface="Calibri"/>
                          <a:cs typeface="Times New Roman"/>
                        </a:rPr>
                        <a:t>التركيز</a:t>
                      </a:r>
                      <a:r>
                        <a:rPr lang="en-US" sz="2000" b="1" dirty="0" smtClean="0">
                          <a:latin typeface="Calibri"/>
                          <a:ea typeface="Calibri"/>
                          <a:cs typeface="Times New Roman"/>
                        </a:rPr>
                        <a:t>[g/l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]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Blank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ml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1.6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0.4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0.6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kumimoji="0" lang="ar-SA" sz="2000" b="1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0.4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1.6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SA" sz="2000" b="1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العينه </a:t>
                      </a: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kumimoji="0" lang="ar-SA" sz="2000" b="1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2 ml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latin typeface="Calibri"/>
                          <a:ea typeface="Calibri"/>
                          <a:cs typeface="Arial"/>
                        </a:rPr>
                        <a:t>؟؟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933</TotalTime>
  <Words>367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فكرة الاختبار: </vt:lpstr>
      <vt:lpstr>طريقة العمل: 1- جهزي 8 انابيب واضيفي حسب الجدول التالي: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nourah~</dc:creator>
  <cp:lastModifiedBy>aalbity</cp:lastModifiedBy>
  <cp:revision>48</cp:revision>
  <dcterms:created xsi:type="dcterms:W3CDTF">2006-08-16T00:00:00Z</dcterms:created>
  <dcterms:modified xsi:type="dcterms:W3CDTF">2016-02-22T08:38:56Z</dcterms:modified>
</cp:coreProperties>
</file>