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4B8430-C473-4DD3-8FE6-D8F01EB71F14}" type="datetimeFigureOut">
              <a:rPr lang="ar-SA" smtClean="0"/>
              <a:t>2/12/1443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C7C6B3-C63F-4B9F-8FBB-B36D0B09D88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w2ZaUXgWH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406640" cy="1472184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DNA Quantification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C00000"/>
                </a:solidFill>
              </a:rPr>
              <a:t>قياس كمية الدنا</a:t>
            </a:r>
            <a:endParaRPr lang="ar-SA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196752"/>
            <a:ext cx="784887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ar-SA" sz="2400" b="1" dirty="0" smtClean="0"/>
          </a:p>
          <a:p>
            <a:r>
              <a:rPr lang="ar-SA" sz="2400" b="1" dirty="0" smtClean="0"/>
              <a:t>امكن تقييم كمية  </a:t>
            </a:r>
            <a:r>
              <a:rPr lang="en-US" sz="2400" b="1" dirty="0" smtClean="0"/>
              <a:t>DNA </a:t>
            </a:r>
            <a:r>
              <a:rPr lang="ar-SA" sz="2400" b="1" dirty="0" smtClean="0"/>
              <a:t> المستخلصه باستخدام طرق مختلفة بما في ذلك </a:t>
            </a:r>
            <a:r>
              <a:rPr lang="ar-SA" sz="2400" b="1" dirty="0" err="1" smtClean="0"/>
              <a:t>الامتصاص </a:t>
            </a:r>
            <a:r>
              <a:rPr lang="ar-SA" sz="2400" b="1" dirty="0" smtClean="0"/>
              <a:t>(الكثافة </a:t>
            </a:r>
            <a:r>
              <a:rPr lang="ar-SA" sz="2400" b="1" dirty="0" err="1" smtClean="0"/>
              <a:t>الضوئيه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 smtClean="0"/>
              <a:t>، </a:t>
            </a:r>
            <a:r>
              <a:rPr lang="ar-SA" sz="2400" b="1" dirty="0" err="1" smtClean="0"/>
              <a:t>التفريد</a:t>
            </a:r>
            <a:r>
              <a:rPr lang="ar-SA" sz="2400" b="1" dirty="0" smtClean="0"/>
              <a:t> الكهربائي  لجل </a:t>
            </a:r>
            <a:r>
              <a:rPr lang="ar-SA" sz="2400" b="1" dirty="0" err="1" smtClean="0"/>
              <a:t>الاجاروز</a:t>
            </a:r>
            <a:r>
              <a:rPr lang="ar-SA" sz="2400" b="1" dirty="0" smtClean="0"/>
              <a:t>  ، أو استخدام الأصباغ المظهره ل </a:t>
            </a:r>
            <a:r>
              <a:rPr lang="en-US" sz="2400" b="1" dirty="0" smtClean="0"/>
              <a:t>DNA</a:t>
            </a:r>
            <a:r>
              <a:rPr lang="ar-SA" sz="2400" b="1" dirty="0" err="1" smtClean="0"/>
              <a:t>.</a:t>
            </a:r>
            <a:r>
              <a:rPr lang="ar-SA" sz="2400" b="1" dirty="0" smtClean="0"/>
              <a:t> جميع الطرق الثلاثة </a:t>
            </a:r>
            <a:r>
              <a:rPr lang="ar-SA" sz="2400" b="1" dirty="0" err="1" smtClean="0"/>
              <a:t>ملائمة </a:t>
            </a:r>
            <a:r>
              <a:rPr lang="ar-SA" sz="2400" b="1" dirty="0" smtClean="0"/>
              <a:t>، ولكن لها متطلبات مختلفة من حيث المعدات </a:t>
            </a:r>
            <a:r>
              <a:rPr lang="ar-SA" sz="2400" b="1" dirty="0" err="1" smtClean="0"/>
              <a:t>اللازمة </a:t>
            </a:r>
            <a:r>
              <a:rPr lang="ar-SA" sz="2400" b="1" dirty="0" smtClean="0"/>
              <a:t>، وسهولة </a:t>
            </a:r>
            <a:r>
              <a:rPr lang="ar-SA" sz="2400" b="1" dirty="0" err="1" smtClean="0"/>
              <a:t>الاستخدام </a:t>
            </a:r>
            <a:r>
              <a:rPr lang="ar-SA" sz="2400" b="1" dirty="0" smtClean="0"/>
              <a:t>، والحسابات التي يجب مراعاتها.</a:t>
            </a:r>
            <a:endParaRPr lang="en-US" sz="2400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417638"/>
          </a:xfrm>
        </p:spPr>
        <p:txBody>
          <a:bodyPr>
            <a:no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  <a:effectLst/>
              </a:rPr>
              <a:t/>
            </a:r>
            <a:br>
              <a:rPr lang="ar-SA" sz="2400" b="1" dirty="0" smtClean="0">
                <a:solidFill>
                  <a:srgbClr val="C00000"/>
                </a:solidFill>
                <a:effectLst/>
              </a:rPr>
            </a:br>
            <a:r>
              <a:rPr lang="en-US" sz="2400" b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effectLst/>
              </a:rPr>
            </a:br>
            <a:r>
              <a:rPr lang="ar-SA" sz="2400" b="1" dirty="0" smtClean="0">
                <a:solidFill>
                  <a:srgbClr val="C00000"/>
                </a:solidFill>
                <a:effectLst/>
              </a:rPr>
              <a:t>التحقق من الجودة الاستخلاص  بطريقة مقياس الطيف الضوئي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C00000"/>
                </a:solidFill>
                <a:effectLst/>
              </a:rPr>
            </a:br>
            <a:endParaRPr lang="ar-SA" sz="24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628800"/>
            <a:ext cx="7818072" cy="50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1900" b="1" dirty="0" err="1" smtClean="0"/>
              <a:t>قراة</a:t>
            </a:r>
            <a:r>
              <a:rPr lang="ar-SA" sz="1900" b="1" dirty="0" smtClean="0"/>
              <a:t> الجينوم  بجهاز الطيف عند  </a:t>
            </a:r>
            <a:r>
              <a:rPr lang="en-US" sz="1900" b="1" dirty="0" smtClean="0"/>
              <a:t>O.D260 </a:t>
            </a:r>
            <a:r>
              <a:rPr lang="ar-SA" sz="1900" b="1" dirty="0" smtClean="0"/>
              <a:t>لوزن  50 </a:t>
            </a:r>
            <a:r>
              <a:rPr lang="ar-SA" sz="1900" b="1" dirty="0" err="1" smtClean="0"/>
              <a:t>ميكروغرام</a:t>
            </a:r>
            <a:r>
              <a:rPr lang="ar-SA" sz="1900" b="1" dirty="0" smtClean="0"/>
              <a:t> /1 </a:t>
            </a:r>
            <a:r>
              <a:rPr lang="ar-SA" sz="1900" b="1" dirty="0" err="1" smtClean="0"/>
              <a:t>مل.</a:t>
            </a:r>
            <a:r>
              <a:rPr lang="ar-SA" sz="1900" b="1" dirty="0" smtClean="0"/>
              <a:t> يحتوي محلول </a:t>
            </a:r>
            <a:r>
              <a:rPr lang="en-US" sz="1900" b="1" dirty="0" smtClean="0"/>
              <a:t>DNA </a:t>
            </a:r>
            <a:r>
              <a:rPr lang="ar-SA" sz="1900" b="1" dirty="0" smtClean="0"/>
              <a:t>النقي على نسبة </a:t>
            </a:r>
            <a:r>
              <a:rPr lang="en-US" sz="1900" b="1" dirty="0" smtClean="0"/>
              <a:t>O.D 260: O.D 280 </a:t>
            </a:r>
            <a:r>
              <a:rPr lang="ar-SA" sz="1900" b="1" dirty="0" smtClean="0"/>
              <a:t>تبلغ </a:t>
            </a:r>
            <a:r>
              <a:rPr lang="ar-SA" sz="1900" b="1" dirty="0" err="1" smtClean="0"/>
              <a:t>1.8 </a:t>
            </a:r>
            <a:r>
              <a:rPr lang="ar-SA" sz="1900" b="1" dirty="0" smtClean="0"/>
              <a:t>: 1.</a:t>
            </a:r>
          </a:p>
          <a:p>
            <a:pPr>
              <a:buNone/>
            </a:pPr>
            <a:r>
              <a:rPr lang="ar-SA" sz="1900" b="1" u="sng" dirty="0" smtClean="0">
                <a:solidFill>
                  <a:srgbClr val="00B050"/>
                </a:solidFill>
              </a:rPr>
              <a:t> يتم حساب تركيز الحمض النووي باستخدام </a:t>
            </a:r>
            <a:r>
              <a:rPr lang="ar-SA" sz="1900" b="1" u="sng" dirty="0" err="1" smtClean="0">
                <a:solidFill>
                  <a:srgbClr val="00B050"/>
                </a:solidFill>
              </a:rPr>
              <a:t>الصيغة :</a:t>
            </a:r>
            <a:endParaRPr lang="en-US" sz="1900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1900" b="1" dirty="0" smtClean="0"/>
              <a:t>تركيز الحمض </a:t>
            </a:r>
            <a:r>
              <a:rPr lang="ar-SA" sz="1900" b="1" dirty="0" err="1" smtClean="0"/>
              <a:t>النووي </a:t>
            </a:r>
            <a:r>
              <a:rPr lang="ar-SA" sz="1900" b="1" dirty="0" smtClean="0"/>
              <a:t>(</a:t>
            </a:r>
            <a:r>
              <a:rPr lang="ar-SA" sz="1900" b="1" dirty="0" err="1" smtClean="0"/>
              <a:t>ميكروغرام</a:t>
            </a:r>
            <a:r>
              <a:rPr lang="ar-SA" sz="1900" b="1" dirty="0" smtClean="0"/>
              <a:t> / </a:t>
            </a:r>
            <a:r>
              <a:rPr lang="ar-SA" sz="1900" b="1" dirty="0" err="1" smtClean="0"/>
              <a:t>ميكرولتر) =</a:t>
            </a:r>
            <a:r>
              <a:rPr lang="ar-SA" sz="1900" b="1" dirty="0" smtClean="0"/>
              <a:t> </a:t>
            </a:r>
            <a:r>
              <a:rPr lang="en-US" sz="1900" b="1" dirty="0" smtClean="0"/>
              <a:t>O.D </a:t>
            </a:r>
            <a:r>
              <a:rPr lang="ar-SA" sz="1900" b="1" dirty="0" smtClean="0"/>
              <a:t>عند 260 </a:t>
            </a:r>
            <a:r>
              <a:rPr lang="ar-SA" sz="1900" b="1" dirty="0" err="1" smtClean="0"/>
              <a:t>نانومتر</a:t>
            </a:r>
            <a:r>
              <a:rPr lang="ar-SA" sz="1900" b="1" dirty="0" smtClean="0"/>
              <a:t> × مرات </a:t>
            </a:r>
            <a:r>
              <a:rPr lang="ar-SA" sz="1900" b="1" dirty="0" err="1" smtClean="0"/>
              <a:t>التخفيف </a:t>
            </a:r>
            <a:r>
              <a:rPr lang="ar-SA" sz="1900" b="1" dirty="0" smtClean="0"/>
              <a:t>× القيمة القياسية.</a:t>
            </a:r>
            <a:endParaRPr lang="en-US" sz="1900" b="1" dirty="0" smtClean="0"/>
          </a:p>
          <a:p>
            <a:pPr>
              <a:buNone/>
            </a:pPr>
            <a:r>
              <a:rPr lang="ar-SA" sz="1900" b="1" dirty="0" smtClean="0"/>
              <a:t>إذا كان </a:t>
            </a:r>
            <a:r>
              <a:rPr lang="en-US" sz="1900" b="1" dirty="0" smtClean="0"/>
              <a:t>O.D260 </a:t>
            </a:r>
            <a:r>
              <a:rPr lang="ar-SA" sz="1900" b="1" dirty="0" smtClean="0"/>
              <a:t>يساوي </a:t>
            </a:r>
            <a:r>
              <a:rPr lang="ar-SA" sz="1900" b="1" dirty="0" err="1" smtClean="0"/>
              <a:t>1.00 </a:t>
            </a:r>
            <a:r>
              <a:rPr lang="ar-SA" sz="1900" b="1" dirty="0" smtClean="0"/>
              <a:t>، فإنه يعادل 50 </a:t>
            </a:r>
            <a:r>
              <a:rPr lang="ar-SA" sz="1900" b="1" dirty="0" err="1" smtClean="0"/>
              <a:t>ميكروغرام</a:t>
            </a:r>
            <a:r>
              <a:rPr lang="ar-SA" sz="1900" b="1" dirty="0" smtClean="0"/>
              <a:t> من الحمض النووي لكل </a:t>
            </a:r>
            <a:r>
              <a:rPr lang="ar-SA" sz="1900" b="1" dirty="0" err="1" smtClean="0"/>
              <a:t>مل </a:t>
            </a:r>
            <a:r>
              <a:rPr lang="ar-SA" sz="1900" b="1" dirty="0" smtClean="0"/>
              <a:t>(قياسي)</a:t>
            </a:r>
            <a:r>
              <a:rPr lang="ar-SA" sz="2000" dirty="0" smtClean="0"/>
              <a:t> </a:t>
            </a:r>
            <a:r>
              <a:rPr lang="ar-SA" sz="2000" b="1" dirty="0" smtClean="0"/>
              <a:t>نحن نأخذ 50 </a:t>
            </a:r>
            <a:r>
              <a:rPr lang="ar-SA" sz="2000" b="1" dirty="0" err="1" smtClean="0"/>
              <a:t>ميكرولتر</a:t>
            </a:r>
            <a:r>
              <a:rPr lang="ar-SA" sz="2000" b="1" dirty="0" smtClean="0"/>
              <a:t> من الحمض النووي في 1 مل محلول المنظم  </a:t>
            </a:r>
            <a:r>
              <a:rPr lang="en-US" sz="2000" b="1" dirty="0" smtClean="0"/>
              <a:t>TE </a:t>
            </a:r>
            <a:r>
              <a:rPr lang="ar-SA" sz="2000" b="1" dirty="0" smtClean="0"/>
              <a:t>، مما يعني أنه مخفف 20 </a:t>
            </a:r>
            <a:r>
              <a:rPr lang="ar-SA" sz="2000" b="1" dirty="0" err="1" smtClean="0"/>
              <a:t>مرة .</a:t>
            </a:r>
            <a:endParaRPr lang="en-US" sz="2000" b="1" dirty="0" smtClean="0"/>
          </a:p>
          <a:p>
            <a:pPr>
              <a:buNone/>
            </a:pPr>
            <a:endParaRPr lang="en-US" sz="1900" b="1" dirty="0" smtClean="0"/>
          </a:p>
          <a:p>
            <a:pPr>
              <a:buNone/>
            </a:pPr>
            <a:endParaRPr lang="ar-SA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439200"/>
            <a:ext cx="79208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: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 كانت قراءة مقياس الطيف الضوئي  عند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O.D260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0.112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نانوميتر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فسيتم حساب تركيز الحمض النووي على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أنه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تركيز الحمض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النووي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ميكروغرام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/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ميكرولتر)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0.112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×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×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50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112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ميكروغرام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/ مل.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معظم مستخلصات الحمض النووي ليست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نقية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وبالتالي فإن تقديرات التركيز باستخدام قياسات الطيف الضوئي لامتصاص الأشعة فوق البنفسجية قد تكون مضللة بسبب التداخل بواسطة ملوثات الحمض النووي الريبي أو الأحماض غير النووية.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836712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ar-SA" sz="2800" b="1" dirty="0" smtClean="0"/>
          </a:p>
          <a:p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في هذه </a:t>
            </a:r>
            <a:r>
              <a:rPr lang="ar-SA" sz="2800" b="1" dirty="0" err="1" smtClean="0"/>
              <a:t>الحالة </a:t>
            </a:r>
            <a:r>
              <a:rPr lang="ar-SA" sz="2800" b="1" dirty="0" smtClean="0"/>
              <a:t>، يمكن </a:t>
            </a:r>
            <a:r>
              <a:rPr lang="ar-SA" sz="2800" b="1" dirty="0" smtClean="0">
                <a:solidFill>
                  <a:srgbClr val="00B050"/>
                </a:solidFill>
              </a:rPr>
              <a:t>تحقيق القياس الكمي </a:t>
            </a:r>
            <a:r>
              <a:rPr lang="ar-SA" sz="2800" b="1" dirty="0" smtClean="0"/>
              <a:t>للحمض النووي عن طريق تشغيل عينات الحمض النووي على 1٪ جل </a:t>
            </a:r>
            <a:r>
              <a:rPr lang="ar-SA" sz="2800" b="1" dirty="0" err="1" smtClean="0"/>
              <a:t>أجاروز</a:t>
            </a:r>
            <a:r>
              <a:rPr lang="ar-SA" sz="2800" b="1" dirty="0" smtClean="0"/>
              <a:t> ملونه </a:t>
            </a:r>
            <a:r>
              <a:rPr lang="ar-SA" sz="2800" b="1" dirty="0" err="1" smtClean="0"/>
              <a:t>ببروميد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إيثيديوم</a:t>
            </a:r>
            <a:r>
              <a:rPr lang="ar-SA" sz="2800" b="1" dirty="0" smtClean="0"/>
              <a:t> (0.5 </a:t>
            </a:r>
            <a:r>
              <a:rPr lang="ar-SA" sz="2800" b="1" dirty="0" err="1" smtClean="0"/>
              <a:t>ميكروغرام</a:t>
            </a:r>
            <a:r>
              <a:rPr lang="ar-SA" sz="2800" b="1" dirty="0" smtClean="0"/>
              <a:t> / مل</a:t>
            </a:r>
            <a:r>
              <a:rPr lang="ar-SA" sz="2800" b="1" dirty="0" err="1" smtClean="0"/>
              <a:t>).</a:t>
            </a:r>
            <a:endParaRPr lang="en-US" sz="2800" b="1" dirty="0" smtClean="0"/>
          </a:p>
          <a:p>
            <a:pPr>
              <a:buNone/>
            </a:pPr>
            <a:r>
              <a:rPr lang="ar-SA" sz="2800" b="1" dirty="0" smtClean="0"/>
              <a:t> </a:t>
            </a:r>
            <a:endParaRPr lang="en-US" sz="2800" b="1" dirty="0" smtClean="0"/>
          </a:p>
          <a:p>
            <a:pPr>
              <a:buNone/>
            </a:pPr>
            <a:r>
              <a:rPr lang="ar-SA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ar-SA" sz="2400" b="1" dirty="0" smtClean="0">
                <a:solidFill>
                  <a:srgbClr val="C00000"/>
                </a:solidFill>
              </a:rPr>
              <a:t>إجراء قياس الطيف </a:t>
            </a:r>
            <a:r>
              <a:rPr lang="ar-SA" sz="2400" b="1" dirty="0" err="1" smtClean="0">
                <a:solidFill>
                  <a:srgbClr val="C00000"/>
                </a:solidFill>
              </a:rPr>
              <a:t>الضوئي :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59632" y="1700808"/>
            <a:ext cx="75598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قم بتشغيل مقياس الطيف الضوئي.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قم بتشغيل الوضع على الأشعة فوق البنفسجية.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تعيين الطول الموجي إلى 280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نانومتر.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اغسل الخليه الزجاجيه   باستخدام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H2O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المقطر.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يجفف باستخدام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المناديل .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31640" y="1012086"/>
            <a:ext cx="76318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باستخدام ماصة صغيرة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ماكروببت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يتم تنظيف الخلايا الزجاجيه   بواسطة بفر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أدخل الخلية  الزجاجيه التي تحتوي على 100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ميكرولتر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الجهاز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السبكتروفوتوميتر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اضبط القراءة على الصفر.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اضبط الطول الموجي على 260 ثم اضبط القراءة على صفر.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9.اخرج الخليه الزجاجيه  من الجهاز  وتخلص من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11951" y="3717032"/>
            <a:ext cx="7703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10- أضف 5.0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µI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لتر من عينة الحمض النووي في الخلية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الزجاجيه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11.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إضافة 95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ميكرولتر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امزج المحلول جيدًا.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أدخل الخلية الزجاجيه في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حجيرة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العينة وأغلق الغطاء بإحكام.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76964" y="260648"/>
            <a:ext cx="81003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اقرأ قيمة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مباشرة من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الشاشة.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وهذا يعطي تركيز الحمض النووي عند ضربه في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1000.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أي إذا كان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يساوي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0.200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فإن تركيز الحمض النووي يساوي 0.200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50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20=200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ميكروغرام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/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مل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(50 لأن وحدة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تتوافق مع تركيز 50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ميكروغرام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/ مل و 20 لأن تم تخفيف محلول الحمض النووي 20 مره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لتقييم نقاء العينات: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14.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قراءة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عند  280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نانومتر.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0282" y="2938304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15- حساب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OD260 / OD280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تشير قيمة النسبة 1.8 إلى عدد نقي للغاية للحمض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النووي.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اذا كانت القيمه  أقل بكثير مما يعني وجود كبير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للملوثات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(بشكل عام البروتينات) بحيث لا يتم ضمان الكميات الدقيقة للأحماض النووية.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16.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اقرأ قيم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O.D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للعينات الأخرى عند 260 و 280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نانومتر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 طريق تكرار الخطوات الموضحة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أعلاه.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تأكد من غسل الخلية الزجاجيه  جيدًا باستخدام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المحلول المنظم  بين عينات الحمض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النووي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94910" y="2420888"/>
            <a:ext cx="8149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https://www.youtube.com/watch?v=qw2ZaUXgWHU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87624" y="1052736"/>
            <a:ext cx="76328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C00000"/>
                </a:solidFill>
              </a:rPr>
              <a:t>يمكنك  التوسع بمشاهدة  الافلام  ذات </a:t>
            </a:r>
            <a:r>
              <a:rPr lang="ar-SA" sz="3600" b="1" dirty="0" err="1" smtClean="0">
                <a:solidFill>
                  <a:srgbClr val="C00000"/>
                </a:solidFill>
              </a:rPr>
              <a:t>العلاقه</a:t>
            </a:r>
            <a:r>
              <a:rPr lang="ar-SA" sz="3600" b="1" dirty="0" smtClean="0">
                <a:solidFill>
                  <a:srgbClr val="C00000"/>
                </a:solidFill>
              </a:rPr>
              <a:t> </a:t>
            </a: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14716</TotalTime>
  <Words>552</Words>
  <Application>Microsoft Office PowerPoint</Application>
  <PresentationFormat>عرض على الشاشة (3:4)‏</PresentationFormat>
  <Paragraphs>38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DNA Quantification </vt:lpstr>
      <vt:lpstr>عرض تقديمي في PowerPoint</vt:lpstr>
      <vt:lpstr>  التحقق من الجودة الاستخلاص  بطريقة مقياس الطيف الضوئي </vt:lpstr>
      <vt:lpstr>عرض تقديمي في PowerPoint</vt:lpstr>
      <vt:lpstr>عرض تقديمي في PowerPoint</vt:lpstr>
      <vt:lpstr> إجراء قياس الطيف الضوئي :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Quantification</dc:title>
  <dc:creator>a</dc:creator>
  <cp:lastModifiedBy>pc</cp:lastModifiedBy>
  <cp:revision>28</cp:revision>
  <dcterms:created xsi:type="dcterms:W3CDTF">2020-09-11T06:52:24Z</dcterms:created>
  <dcterms:modified xsi:type="dcterms:W3CDTF">2021-09-19T05:28:24Z</dcterms:modified>
</cp:coreProperties>
</file>