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5" r:id="rId4"/>
    <p:sldId id="259" r:id="rId5"/>
    <p:sldId id="273" r:id="rId6"/>
    <p:sldId id="276" r:id="rId7"/>
    <p:sldId id="261" r:id="rId8"/>
    <p:sldId id="274" r:id="rId9"/>
    <p:sldId id="262" r:id="rId10"/>
    <p:sldId id="263" r:id="rId11"/>
    <p:sldId id="265" r:id="rId12"/>
    <p:sldId id="277" r:id="rId13"/>
    <p:sldId id="267" r:id="rId14"/>
    <p:sldId id="27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A324DF-6A22-45F3-B957-717FDF6E7552}" type="datetimeFigureOut">
              <a:rPr lang="ar-SA" smtClean="0"/>
              <a:t>22/12/36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20E4C7-9E81-4DB2-94AF-F6E10F2DA4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87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sequence of glucagon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439" y="990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endParaRPr lang="ar-SA" dirty="0"/>
          </a:p>
          <a:p>
            <a:pPr algn="ctr" rtl="1"/>
            <a:r>
              <a:rPr lang="ar-SA" sz="4400" dirty="0" smtClean="0">
                <a:latin typeface="Arabic Typesetting" pitchFamily="66" charset="-78"/>
              </a:rPr>
              <a:t>البروتينات (1)</a:t>
            </a:r>
          </a:p>
          <a:p>
            <a:pPr algn="ctr" rtl="1"/>
            <a:r>
              <a:rPr lang="en-US" sz="4800" dirty="0" smtClean="0">
                <a:latin typeface="Arabic Typesetting" pitchFamily="66" charset="-78"/>
              </a:rPr>
              <a:t>Proteins [I]</a:t>
            </a:r>
            <a:endParaRPr lang="ar-SA" sz="4800" dirty="0">
              <a:latin typeface="Arabic Typesetting" pitchFamily="66" charset="-78"/>
            </a:endParaRPr>
          </a:p>
        </p:txBody>
      </p:sp>
      <p:pic>
        <p:nvPicPr>
          <p:cNvPr id="9218" name="Picture 2" descr="http://upload.wikimedia.org/wikipedia/commons/6/60/Myoglob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6355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:</a:t>
            </a:r>
            <a:r>
              <a:rPr lang="ar-SA" sz="2000" b="1" dirty="0" smtClean="0">
                <a:solidFill>
                  <a:schemeClr val="tx2"/>
                </a:solidFill>
              </a:rPr>
              <a:t>) </a:t>
            </a:r>
            <a:r>
              <a:rPr lang="en-US" sz="2000" b="1" dirty="0">
                <a:solidFill>
                  <a:schemeClr val="tx2"/>
                </a:solidFill>
              </a:rPr>
              <a:t>solubility of </a:t>
            </a:r>
            <a:r>
              <a:rPr lang="en-US" sz="2000" b="1" dirty="0" smtClean="0">
                <a:solidFill>
                  <a:schemeClr val="tx2"/>
                </a:solidFill>
              </a:rPr>
              <a:t>proteins)</a:t>
            </a:r>
            <a:r>
              <a:rPr lang="ar-SA" sz="2000" b="1" dirty="0">
                <a:solidFill>
                  <a:schemeClr val="tx2"/>
                </a:solidFill>
              </a:rPr>
              <a:t> </a:t>
            </a:r>
            <a:r>
              <a:rPr lang="ar-SA" sz="2000" b="1" dirty="0" smtClean="0">
                <a:solidFill>
                  <a:schemeClr val="tx2"/>
                </a:solidFill>
              </a:rPr>
              <a:t>1- ذوبان </a:t>
            </a:r>
            <a:r>
              <a:rPr lang="ar-SA" sz="2000" b="1" dirty="0">
                <a:solidFill>
                  <a:schemeClr val="tx2"/>
                </a:solidFill>
              </a:rPr>
              <a:t>البروتينات </a:t>
            </a:r>
            <a:endParaRPr lang="en-US" sz="2000" b="1" dirty="0">
              <a:solidFill>
                <a:schemeClr val="tx2"/>
              </a:solidFill>
            </a:endParaRPr>
          </a:p>
          <a:p>
            <a:pPr algn="r"/>
            <a:endParaRPr lang="ar-SA" sz="2000" dirty="0" smtClean="0"/>
          </a:p>
          <a:p>
            <a:pPr algn="r"/>
            <a:r>
              <a:rPr lang="ar-SA" sz="2000" b="1" dirty="0">
                <a:solidFill>
                  <a:schemeClr val="accent3">
                    <a:lumMod val="50000"/>
                  </a:schemeClr>
                </a:solidFill>
              </a:rPr>
              <a:t>الهدف من الاختبار: </a:t>
            </a:r>
            <a:r>
              <a:rPr lang="ar-SA" sz="2000" dirty="0" smtClean="0"/>
              <a:t>اختبار الخاصية </a:t>
            </a:r>
            <a:r>
              <a:rPr lang="ar-SA" sz="2000" dirty="0"/>
              <a:t>القطبية لجزيئات البروتين.</a:t>
            </a:r>
          </a:p>
          <a:p>
            <a:pPr algn="r"/>
            <a:endParaRPr lang="ar-SA" sz="2000" dirty="0"/>
          </a:p>
          <a:p>
            <a:pPr algn="r"/>
            <a:endParaRPr lang="ar-SA" sz="2000" dirty="0"/>
          </a:p>
          <a:p>
            <a:pPr algn="r"/>
            <a:r>
              <a:rPr lang="ar-SA" sz="2000" dirty="0" smtClean="0"/>
              <a:t>-المذيبات تذيب اشباهها.</a:t>
            </a:r>
          </a:p>
          <a:p>
            <a:pPr marL="342900" indent="-342900" algn="r">
              <a:buFontTx/>
              <a:buChar char="-"/>
            </a:pP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البروتينات </a:t>
            </a:r>
            <a:r>
              <a:rPr lang="ar-SA" sz="2000" dirty="0"/>
              <a:t>الليفية مثل الكيراتينات غير قابلة للذوبان </a:t>
            </a:r>
            <a:r>
              <a:rPr lang="ar-SA" sz="2000" dirty="0" smtClean="0"/>
              <a:t>، بينما </a:t>
            </a:r>
            <a:r>
              <a:rPr lang="ar-SA" sz="2000" dirty="0"/>
              <a:t>البروتينات الكروية </a:t>
            </a:r>
            <a:r>
              <a:rPr lang="ar-SA" sz="2000" dirty="0" smtClean="0"/>
              <a:t>قابلة </a:t>
            </a:r>
            <a:r>
              <a:rPr lang="ar-SA" sz="2000" dirty="0"/>
              <a:t>للذوبان </a:t>
            </a:r>
            <a:r>
              <a:rPr lang="ar-SA" sz="2000" dirty="0" smtClean="0"/>
              <a:t>في المذيبات </a:t>
            </a:r>
            <a:r>
              <a:rPr lang="ar-SA" sz="2000" dirty="0"/>
              <a:t>القطبية و الأحماض و القلويات بدرجات مختلفة.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تكون </a:t>
            </a:r>
            <a:r>
              <a:rPr lang="ar-SA" sz="2000" dirty="0"/>
              <a:t>البروتينات مع الماء محاليل غروية نظراً لكبر حجم جزيئات البروتين، بينما في الوسط الحمضي فغالباً ما </a:t>
            </a:r>
            <a:r>
              <a:rPr lang="ar-SA" sz="2000" dirty="0" smtClean="0"/>
              <a:t>تكتسب</a:t>
            </a:r>
            <a:r>
              <a:rPr lang="ar-SA" sz="2000" dirty="0"/>
              <a:t> </a:t>
            </a:r>
            <a:r>
              <a:rPr lang="ar-SA" sz="2000" dirty="0" smtClean="0"/>
              <a:t>الجزيئات </a:t>
            </a:r>
            <a:r>
              <a:rPr lang="ar-SA" sz="2000" dirty="0"/>
              <a:t>الشحنة الموجبة </a:t>
            </a:r>
            <a:r>
              <a:rPr lang="ar-SA" sz="2000" dirty="0" smtClean="0"/>
              <a:t>، </a:t>
            </a:r>
            <a:r>
              <a:rPr lang="ar-SA" sz="2000" dirty="0"/>
              <a:t>أما في الوسط القاعدي فتكتسب جزيئات البروتين </a:t>
            </a:r>
            <a:r>
              <a:rPr lang="ar-SA" sz="2000" dirty="0" smtClean="0"/>
              <a:t>الشحنة </a:t>
            </a:r>
            <a:r>
              <a:rPr lang="ar-SA" sz="2000" dirty="0"/>
              <a:t>السالبة فتصبح </a:t>
            </a:r>
            <a:r>
              <a:rPr lang="ar-SA" sz="2000" dirty="0" smtClean="0"/>
              <a:t>قابلة للذوبان.</a:t>
            </a:r>
          </a:p>
          <a:p>
            <a:pPr algn="r">
              <a:lnSpc>
                <a:spcPct val="150000"/>
              </a:lnSpc>
            </a:pPr>
            <a:endParaRPr lang="ar-SA" sz="2000" dirty="0"/>
          </a:p>
          <a:p>
            <a:pPr algn="r"/>
            <a:endParaRPr lang="ar-SA" sz="2000" dirty="0"/>
          </a:p>
          <a:p>
            <a:pPr algn="r"/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28" y="152400"/>
            <a:ext cx="8662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2- </a:t>
            </a:r>
            <a:r>
              <a:rPr lang="ar-SA" sz="2000" b="1" dirty="0">
                <a:solidFill>
                  <a:schemeClr val="tx2"/>
                </a:solidFill>
              </a:rPr>
              <a:t>ا</a:t>
            </a:r>
            <a:r>
              <a:rPr lang="ar-SA" sz="2000" b="1" dirty="0" smtClean="0">
                <a:solidFill>
                  <a:schemeClr val="tx2"/>
                </a:solidFill>
              </a:rPr>
              <a:t>ختبار </a:t>
            </a:r>
            <a:r>
              <a:rPr lang="ar-SA" sz="2000" b="1" dirty="0" err="1" smtClean="0">
                <a:solidFill>
                  <a:schemeClr val="tx2"/>
                </a:solidFill>
              </a:rPr>
              <a:t>بيوريت</a:t>
            </a:r>
            <a:r>
              <a:rPr lang="ar-SA" sz="2000" b="1" dirty="0" smtClean="0">
                <a:solidFill>
                  <a:schemeClr val="tx2"/>
                </a:solidFill>
              </a:rPr>
              <a:t> (</a:t>
            </a:r>
            <a:r>
              <a:rPr lang="en-US" sz="2000" b="1" dirty="0">
                <a:solidFill>
                  <a:schemeClr val="tx2"/>
                </a:solidFill>
              </a:rPr>
              <a:t>(Biuret test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r" rtl="1"/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إختبار عام على البروتينات الذائبة و الصلبة.</a:t>
            </a:r>
            <a:r>
              <a:rPr lang="ar-SA" sz="2000" dirty="0" smtClean="0">
                <a:solidFill>
                  <a:schemeClr val="tx2"/>
                </a:solidFill>
              </a:rPr>
              <a:t> يهدف </a:t>
            </a:r>
            <a:r>
              <a:rPr lang="ar-SA" sz="2000" dirty="0" smtClean="0"/>
              <a:t>هذا الاختبار التعرف على وجود البروتينات في العينة </a:t>
            </a:r>
            <a:r>
              <a:rPr lang="en-US" sz="2000" dirty="0" smtClean="0"/>
              <a:t>.</a:t>
            </a:r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مبدأ الاختبار:</a:t>
            </a:r>
            <a:endParaRPr lang="ar-SA" sz="20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362200"/>
            <a:ext cx="8688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/>
              <a:t>يتفاعل البروتين مع محلول كبريتات النحاس في وسط قاعدي. فيتفاعل أيون </a:t>
            </a:r>
            <a:r>
              <a:rPr lang="ar-SA" sz="2000" dirty="0" err="1"/>
              <a:t>النحاسيك</a:t>
            </a:r>
            <a:r>
              <a:rPr lang="ar-SA" sz="2000" dirty="0"/>
              <a:t> </a:t>
            </a:r>
            <a:r>
              <a:rPr lang="ar-SA" sz="2000" dirty="0" smtClean="0"/>
              <a:t>مع </a:t>
            </a:r>
            <a:r>
              <a:rPr lang="ar-SA" sz="2000" dirty="0"/>
              <a:t>الرابطة </a:t>
            </a:r>
            <a:r>
              <a:rPr lang="ar-SA" sz="2000" dirty="0" err="1"/>
              <a:t>البيبتيدية</a:t>
            </a:r>
            <a:r>
              <a:rPr lang="ar-SA" sz="2000" dirty="0"/>
              <a:t> </a:t>
            </a:r>
            <a:r>
              <a:rPr lang="ar-SA" sz="2000" dirty="0" smtClean="0"/>
              <a:t>(</a:t>
            </a:r>
            <a:r>
              <a:rPr lang="en-US" sz="2000" dirty="0"/>
              <a:t>-NH , -</a:t>
            </a:r>
            <a:r>
              <a:rPr lang="en-US" sz="2000" dirty="0" smtClean="0"/>
              <a:t>C=O</a:t>
            </a:r>
            <a:r>
              <a:rPr lang="ar-SA" sz="2000" dirty="0"/>
              <a:t>) مكوناً متراكباً </a:t>
            </a:r>
            <a:r>
              <a:rPr lang="ar-SA" sz="2000" b="1" dirty="0">
                <a:solidFill>
                  <a:srgbClr val="7030A0"/>
                </a:solidFill>
              </a:rPr>
              <a:t>بنفسجي </a:t>
            </a:r>
            <a:r>
              <a:rPr lang="ar-SA" sz="2000" b="1" dirty="0" smtClean="0">
                <a:solidFill>
                  <a:srgbClr val="7030A0"/>
                </a:solidFill>
              </a:rPr>
              <a:t>اللون.</a:t>
            </a:r>
            <a:endParaRPr lang="en-US" sz="2000" dirty="0"/>
          </a:p>
        </p:txBody>
      </p:sp>
      <p:sp>
        <p:nvSpPr>
          <p:cNvPr id="4" name="مستطيل 3"/>
          <p:cNvSpPr/>
          <p:nvPr/>
        </p:nvSpPr>
        <p:spPr>
          <a:xfrm>
            <a:off x="685800" y="6248400"/>
            <a:ext cx="8231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/>
              <a:t>-  الاختبار يعطي </a:t>
            </a:r>
            <a:r>
              <a:rPr lang="ar-SA" dirty="0"/>
              <a:t>نتيجة إيجابية فقط عند وجود رابطتين </a:t>
            </a:r>
            <a:r>
              <a:rPr lang="ar-SA" dirty="0" err="1"/>
              <a:t>ببتيديتين</a:t>
            </a:r>
            <a:r>
              <a:rPr lang="ar-SA" dirty="0"/>
              <a:t> </a:t>
            </a:r>
            <a:r>
              <a:rPr lang="ar-SA" dirty="0" smtClean="0"/>
              <a:t>فأكثر.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0" y="5345668"/>
            <a:ext cx="8972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 smtClean="0"/>
              <a:t>- تم </a:t>
            </a:r>
            <a:r>
              <a:rPr lang="ar-SA" dirty="0"/>
              <a:t>تسمية هذا </a:t>
            </a:r>
            <a:r>
              <a:rPr lang="ar-SA" dirty="0" smtClean="0"/>
              <a:t>الاختبار </a:t>
            </a:r>
            <a:r>
              <a:rPr lang="ar-SA" dirty="0" err="1"/>
              <a:t>بإسم</a:t>
            </a:r>
            <a:r>
              <a:rPr lang="ar-SA" dirty="0"/>
              <a:t> </a:t>
            </a:r>
            <a:r>
              <a:rPr lang="ar-SA" dirty="0" err="1" smtClean="0"/>
              <a:t>بيوريت</a:t>
            </a:r>
            <a:r>
              <a:rPr lang="ar-SA" dirty="0" smtClean="0"/>
              <a:t> ، لأن </a:t>
            </a:r>
            <a:r>
              <a:rPr lang="ar-SA" dirty="0" err="1"/>
              <a:t>البيوريت</a:t>
            </a:r>
            <a:r>
              <a:rPr lang="ar-SA" dirty="0"/>
              <a:t> هو المركب غير البروتيني الوحيد الذي يعطي نتيجة إيجابية مع هذا الاختبار. 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848600" y="4876800"/>
            <a:ext cx="9525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ملاحظات: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414877" cy="3298712"/>
          </a:xfrm>
          <a:prstGeom prst="rect">
            <a:avLst/>
          </a:prstGeom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09407" y="4561637"/>
            <a:ext cx="3491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/>
                </a:solidFill>
              </a:rPr>
              <a:t>اختبار </a:t>
            </a:r>
            <a:r>
              <a:rPr lang="ar-SA" sz="2400" b="1" dirty="0" err="1">
                <a:solidFill>
                  <a:schemeClr val="tx2"/>
                </a:solidFill>
              </a:rPr>
              <a:t>بيوريت</a:t>
            </a:r>
            <a:r>
              <a:rPr lang="ar-SA" sz="2400" b="1" dirty="0">
                <a:solidFill>
                  <a:schemeClr val="tx2"/>
                </a:solidFill>
              </a:rPr>
              <a:t> (</a:t>
            </a:r>
            <a:r>
              <a:rPr lang="en-US" sz="2400" b="1" dirty="0">
                <a:solidFill>
                  <a:schemeClr val="tx2"/>
                </a:solidFill>
              </a:rPr>
              <a:t>(Biuret test </a:t>
            </a:r>
          </a:p>
        </p:txBody>
      </p:sp>
    </p:spTree>
    <p:extLst>
      <p:ext uri="{BB962C8B-B14F-4D97-AF65-F5344CB8AC3E}">
        <p14:creationId xmlns:p14="http://schemas.microsoft.com/office/powerpoint/2010/main" val="19373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162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3- أثر </a:t>
            </a:r>
            <a:r>
              <a:rPr lang="ar-SA" sz="2000" b="1" dirty="0">
                <a:solidFill>
                  <a:schemeClr val="tx2"/>
                </a:solidFill>
              </a:rPr>
              <a:t>الأملاح على ذوبانية </a:t>
            </a:r>
            <a:r>
              <a:rPr lang="ar-SA" sz="2000" b="1" dirty="0" smtClean="0">
                <a:solidFill>
                  <a:schemeClr val="tx2"/>
                </a:solidFill>
              </a:rPr>
              <a:t>البروتين </a:t>
            </a:r>
            <a:r>
              <a:rPr lang="en-US" sz="2000" b="1" dirty="0">
                <a:solidFill>
                  <a:schemeClr val="tx2"/>
                </a:solidFill>
              </a:rPr>
              <a:t>(precipitation of proteins by salts)</a:t>
            </a:r>
            <a:r>
              <a:rPr lang="ar-SA" sz="2000" b="1" dirty="0" smtClean="0">
                <a:solidFill>
                  <a:schemeClr val="tx2"/>
                </a:solidFill>
              </a:rPr>
              <a:t>  </a:t>
            </a:r>
          </a:p>
          <a:p>
            <a:pPr algn="r" rtl="1"/>
            <a:endParaRPr lang="ar-SA" sz="2000" b="1" dirty="0" smtClean="0"/>
          </a:p>
          <a:p>
            <a:pPr algn="r" rtl="1"/>
            <a:r>
              <a:rPr lang="ar-SA" sz="2000" b="1" dirty="0">
                <a:solidFill>
                  <a:schemeClr val="tx2"/>
                </a:solidFill>
              </a:rPr>
              <a:t>الهدف من الاختبار</a:t>
            </a:r>
            <a:r>
              <a:rPr lang="ar-SA" sz="2000" dirty="0">
                <a:solidFill>
                  <a:schemeClr val="tx2"/>
                </a:solidFill>
              </a:rPr>
              <a:t>: </a:t>
            </a:r>
          </a:p>
          <a:p>
            <a:pPr algn="r" rtl="1"/>
            <a:r>
              <a:rPr lang="ar-SA" sz="2000" dirty="0" smtClean="0"/>
              <a:t>اختبار تأثير التراكيز </a:t>
            </a:r>
            <a:r>
              <a:rPr lang="ar-SA" sz="2000" dirty="0"/>
              <a:t>القليلة </a:t>
            </a:r>
            <a:r>
              <a:rPr lang="ar-SA" sz="2000" dirty="0" smtClean="0"/>
              <a:t> والعالية من </a:t>
            </a:r>
            <a:r>
              <a:rPr lang="ar-SA" sz="2000" dirty="0"/>
              <a:t>الملح </a:t>
            </a:r>
            <a:r>
              <a:rPr lang="ar-SA" sz="2000" dirty="0" smtClean="0"/>
              <a:t>على ذوبانية البروتينات.</a:t>
            </a:r>
            <a:endParaRPr lang="ar-SA" sz="2000" dirty="0"/>
          </a:p>
          <a:p>
            <a:pPr algn="r" rtl="1"/>
            <a:endParaRPr lang="ar-SA" sz="2000" b="1" dirty="0"/>
          </a:p>
          <a:p>
            <a:pPr algn="r" rtl="1"/>
            <a:endParaRPr lang="ar-SA" sz="2000" b="1" dirty="0"/>
          </a:p>
          <a:p>
            <a:pPr algn="r" rtl="1"/>
            <a:endParaRPr lang="ar-S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النظرية </a:t>
            </a:r>
            <a:r>
              <a:rPr lang="ar-SA" sz="2000" b="1" dirty="0">
                <a:solidFill>
                  <a:schemeClr val="tx2"/>
                </a:solidFill>
              </a:rPr>
              <a:t>العلمية للاختبار:</a:t>
            </a:r>
          </a:p>
          <a:p>
            <a:pPr algn="r" rtl="1">
              <a:lnSpc>
                <a:spcPct val="150000"/>
              </a:lnSpc>
            </a:pPr>
            <a:r>
              <a:rPr lang="ar-SA" sz="2000" dirty="0">
                <a:solidFill>
                  <a:schemeClr val="accent3">
                    <a:lumMod val="50000"/>
                  </a:schemeClr>
                </a:solidFill>
              </a:rPr>
              <a:t>التراكيز </a:t>
            </a:r>
            <a:r>
              <a:rPr lang="ar-SA" sz="2000" dirty="0" smtClean="0">
                <a:solidFill>
                  <a:schemeClr val="accent3">
                    <a:lumMod val="50000"/>
                  </a:schemeClr>
                </a:solidFill>
              </a:rPr>
              <a:t>المنخفضة : </a:t>
            </a:r>
            <a:r>
              <a:rPr lang="ar-SA" sz="2000" dirty="0"/>
              <a:t>من الملح تساعد على </a:t>
            </a:r>
            <a:r>
              <a:rPr lang="ar-SA" sz="2000" dirty="0" smtClean="0"/>
              <a:t>اذابة البروتينات و </a:t>
            </a:r>
            <a:r>
              <a:rPr lang="ar-SA" sz="2000" dirty="0"/>
              <a:t>ا</a:t>
            </a:r>
            <a:r>
              <a:rPr lang="ar-SA" sz="2000" dirty="0" smtClean="0"/>
              <a:t>ستقرار جزيئاتها (تقليل الترابط الايوني بين جزيئات البروتينات).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dirty="0" smtClean="0">
                <a:solidFill>
                  <a:schemeClr val="accent3">
                    <a:lumMod val="50000"/>
                  </a:schemeClr>
                </a:solidFill>
              </a:rPr>
              <a:t>التراكيز العالية: </a:t>
            </a:r>
            <a:r>
              <a:rPr lang="ar-SA" sz="2000" dirty="0"/>
              <a:t>فإن أيونات الملح تنافس جزيئات البروتين على الإرتباط بجزيئات الماء </a:t>
            </a:r>
            <a:r>
              <a:rPr lang="ar-SA" sz="2000" dirty="0" smtClean="0"/>
              <a:t>فيزيد الترابط بين البروتينات </a:t>
            </a:r>
            <a:r>
              <a:rPr lang="ar-SA" sz="2000" dirty="0"/>
              <a:t>مما يؤدي الى </a:t>
            </a:r>
            <a:r>
              <a:rPr lang="ar-SA" sz="2000" dirty="0" smtClean="0"/>
              <a:t>ترسيبها. </a:t>
            </a:r>
            <a:r>
              <a:rPr lang="ar-SA" sz="2000" dirty="0"/>
              <a:t>وبالرغم من ترسيب البروتينات إلا أنها تحافظ على خصائصها ونشاطها بعد إذابتها وبالتالي </a:t>
            </a:r>
            <a:r>
              <a:rPr lang="ar-SA" sz="2000" dirty="0" smtClean="0"/>
              <a:t>فإن هذه </a:t>
            </a:r>
            <a:r>
              <a:rPr lang="ar-SA" sz="2000" dirty="0"/>
              <a:t>الطريقة تستخدم لتنقية البروتينات من محاليلها.</a:t>
            </a:r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oodnetworksolution.com/uploaded/sa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24262" cy="39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9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423" y="1524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4- ترسيب البروتينات </a:t>
            </a:r>
            <a:r>
              <a:rPr lang="ar-SA" sz="2000" b="1" dirty="0">
                <a:solidFill>
                  <a:schemeClr val="tx2"/>
                </a:solidFill>
              </a:rPr>
              <a:t>بأملاح المعادن </a:t>
            </a:r>
            <a:r>
              <a:rPr lang="ar-SA" sz="2000" b="1" dirty="0" smtClean="0">
                <a:solidFill>
                  <a:schemeClr val="tx2"/>
                </a:solidFill>
              </a:rPr>
              <a:t>الثقيلة</a:t>
            </a:r>
            <a:endParaRPr lang="ar-SA" sz="2000" b="1" dirty="0">
              <a:solidFill>
                <a:schemeClr val="tx2"/>
              </a:solidFill>
            </a:endParaRPr>
          </a:p>
          <a:p>
            <a:pPr algn="r" rtl="1"/>
            <a:r>
              <a:rPr lang="en-US" sz="2000" b="1" dirty="0">
                <a:solidFill>
                  <a:schemeClr val="tx2"/>
                </a:solidFill>
              </a:rPr>
              <a:t>(precipitation of proteins by salts of heavy </a:t>
            </a:r>
            <a:r>
              <a:rPr lang="en-US" sz="2000" b="1" dirty="0" smtClean="0">
                <a:solidFill>
                  <a:schemeClr val="tx2"/>
                </a:solidFill>
              </a:rPr>
              <a:t>metals)</a:t>
            </a:r>
            <a:endParaRPr lang="en-US" sz="2000" b="1" dirty="0">
              <a:solidFill>
                <a:schemeClr val="tx2"/>
              </a:solidFill>
            </a:endParaRPr>
          </a:p>
          <a:p>
            <a:pPr algn="r" rtl="1"/>
            <a:endParaRPr lang="ar-SA" sz="2000" dirty="0" smtClean="0"/>
          </a:p>
          <a:p>
            <a:pPr algn="r" rtl="1"/>
            <a:endParaRPr lang="ar-SA" sz="2000" dirty="0"/>
          </a:p>
          <a:p>
            <a:pPr algn="r" rtl="1"/>
            <a:r>
              <a:rPr lang="ar-SA" sz="2000" b="1" dirty="0">
                <a:solidFill>
                  <a:schemeClr val="tx2"/>
                </a:solidFill>
              </a:rPr>
              <a:t>الهدف من الاختبار:</a:t>
            </a:r>
          </a:p>
          <a:p>
            <a:pPr algn="r" rtl="1"/>
            <a:r>
              <a:rPr lang="ar-SA" sz="2000" dirty="0"/>
              <a:t>التعرف على تأثير أملاح الفضة </a:t>
            </a:r>
            <a:r>
              <a:rPr lang="ar-SA" sz="2000" dirty="0" smtClean="0"/>
              <a:t>على </a:t>
            </a:r>
            <a:r>
              <a:rPr lang="ar-SA" sz="2000" dirty="0"/>
              <a:t>طبيعة تركيب البروتينات و نشاطها </a:t>
            </a:r>
            <a:r>
              <a:rPr lang="ar-SA" sz="2000" dirty="0" smtClean="0"/>
              <a:t>الحيوي.</a:t>
            </a:r>
          </a:p>
          <a:p>
            <a:pPr algn="r" rtl="1"/>
            <a:endParaRPr lang="ar-SA" sz="2000" dirty="0" smtClean="0"/>
          </a:p>
          <a:p>
            <a:pPr algn="r" rtl="1"/>
            <a:r>
              <a:rPr lang="ar-SA" sz="2000" dirty="0"/>
              <a:t>تستخدم هذه الطريقة لفصل البروتينات دون النظر الى نشاطها الحيوي .</a:t>
            </a:r>
          </a:p>
          <a:p>
            <a:pPr algn="r" rtl="1"/>
            <a:endParaRPr lang="ar-SA" sz="2000" dirty="0"/>
          </a:p>
          <a:p>
            <a:pPr algn="r" rtl="1"/>
            <a:endParaRPr lang="ar-SA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28600" y="3090177"/>
            <a:ext cx="8703092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مبدأ الاختبار:</a:t>
            </a:r>
          </a:p>
          <a:p>
            <a:pPr algn="r" rtl="1"/>
            <a:r>
              <a:rPr lang="ar-SA" dirty="0"/>
              <a:t> </a:t>
            </a:r>
            <a:endParaRPr lang="ar-SA" sz="2000" dirty="0" smtClean="0"/>
          </a:p>
          <a:p>
            <a:pPr algn="r" rtl="1"/>
            <a:r>
              <a:rPr lang="ar-SA" sz="2000" dirty="0" smtClean="0"/>
              <a:t>المعادن الثقيلة </a:t>
            </a:r>
            <a:r>
              <a:rPr lang="ar-SA" sz="2000" dirty="0" smtClean="0"/>
              <a:t>مثل </a:t>
            </a:r>
            <a:r>
              <a:rPr lang="en-US" sz="2000" dirty="0">
                <a:latin typeface="Calibri" panose="020F0502020204030204" pitchFamily="34" charset="0"/>
              </a:rPr>
              <a:t>Hg+2, Pb+2, Ag+1 Tl+1, Cd+2 </a:t>
            </a:r>
            <a:r>
              <a:rPr lang="ar-SA" sz="2000" dirty="0" smtClean="0">
                <a:latin typeface="Calibri" panose="020F0502020204030204" pitchFamily="34" charset="0"/>
              </a:rPr>
              <a:t> ، لها اوزان جزيئية ثقيلة . عند اضافتها غلى البروتينات </a:t>
            </a:r>
            <a:r>
              <a:rPr lang="ar-SA" sz="2000" dirty="0" err="1" smtClean="0">
                <a:latin typeface="Calibri" panose="020F0502020204030204" pitchFamily="34" charset="0"/>
              </a:rPr>
              <a:t>فانها</a:t>
            </a:r>
            <a:r>
              <a:rPr lang="ar-SA" sz="2000" dirty="0" smtClean="0">
                <a:latin typeface="Calibri" panose="020F0502020204030204" pitchFamily="34" charset="0"/>
              </a:rPr>
              <a:t> تعادل الشحنات على البروتينات مما يؤدي الى ترسيبها.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457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(precipitation </a:t>
            </a:r>
            <a:r>
              <a:rPr lang="en-US" sz="2000" b="1" dirty="0">
                <a:solidFill>
                  <a:schemeClr val="tx2"/>
                </a:solidFill>
              </a:rPr>
              <a:t>of proteins by strong </a:t>
            </a:r>
            <a:r>
              <a:rPr lang="en-US" sz="2000" b="1" dirty="0" smtClean="0">
                <a:solidFill>
                  <a:schemeClr val="tx2"/>
                </a:solidFill>
              </a:rPr>
              <a:t>acids) </a:t>
            </a:r>
            <a:r>
              <a:rPr lang="ar-SA" sz="2000" b="1" dirty="0" smtClean="0">
                <a:solidFill>
                  <a:schemeClr val="tx2"/>
                </a:solidFill>
              </a:rPr>
              <a:t>5- الترسيب بالأحماض القوية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endParaRPr lang="ar-SA" sz="2000" b="1" dirty="0" smtClean="0">
              <a:solidFill>
                <a:schemeClr val="tx2"/>
              </a:solidFill>
            </a:endParaRPr>
          </a:p>
          <a:p>
            <a:pPr algn="r"/>
            <a:endParaRPr lang="ar-SA" sz="2000" b="1" dirty="0" smtClean="0"/>
          </a:p>
          <a:p>
            <a:pPr algn="r"/>
            <a:endParaRPr lang="ar-SA" sz="2000" b="1" dirty="0"/>
          </a:p>
          <a:p>
            <a:pPr algn="r"/>
            <a:r>
              <a:rPr lang="ar-SA" sz="2000" b="1" dirty="0" smtClean="0">
                <a:solidFill>
                  <a:schemeClr val="tx2"/>
                </a:solidFill>
              </a:rPr>
              <a:t>الهدف </a:t>
            </a:r>
            <a:r>
              <a:rPr lang="ar-SA" sz="2000" b="1" dirty="0">
                <a:solidFill>
                  <a:schemeClr val="tx2"/>
                </a:solidFill>
              </a:rPr>
              <a:t>من التجربة</a:t>
            </a:r>
            <a:r>
              <a:rPr lang="ar-SA" sz="2000" b="1" dirty="0" smtClean="0">
                <a:solidFill>
                  <a:schemeClr val="tx2"/>
                </a:solidFill>
              </a:rPr>
              <a:t>:</a:t>
            </a:r>
            <a:endParaRPr lang="ar-SA" sz="2000" b="1" dirty="0">
              <a:solidFill>
                <a:schemeClr val="tx2"/>
              </a:solidFill>
            </a:endParaRPr>
          </a:p>
          <a:p>
            <a:pPr algn="r"/>
            <a:r>
              <a:rPr lang="ar-SA" sz="2000" dirty="0" smtClean="0"/>
              <a:t>اختبار تأثير الاحماض القوية على البروتينات.</a:t>
            </a:r>
          </a:p>
          <a:p>
            <a:pPr algn="r"/>
            <a:endParaRPr lang="ar-SA" sz="2000" dirty="0"/>
          </a:p>
          <a:p>
            <a:pPr algn="r"/>
            <a:r>
              <a:rPr lang="ar-SA" sz="2000" b="1" dirty="0">
                <a:solidFill>
                  <a:schemeClr val="tx2"/>
                </a:solidFill>
              </a:rPr>
              <a:t>النظرية العلمية للاختبار:</a:t>
            </a:r>
          </a:p>
          <a:p>
            <a:pPr algn="r"/>
            <a:r>
              <a:rPr lang="ar-SA" sz="2000" dirty="0" smtClean="0"/>
              <a:t>تواجد </a:t>
            </a:r>
            <a:r>
              <a:rPr lang="ar-SA" sz="2000" dirty="0"/>
              <a:t>البروتينات في وسط حمضي يكسبها شحنة موجبة فتجذب جزيئات البروتين إلى </a:t>
            </a:r>
            <a:r>
              <a:rPr lang="ar-SA" sz="2000" dirty="0" err="1" smtClean="0"/>
              <a:t>أنيونات</a:t>
            </a:r>
            <a:r>
              <a:rPr lang="ar-SA" sz="2000" dirty="0" smtClean="0"/>
              <a:t> الحمض و </a:t>
            </a:r>
            <a:r>
              <a:rPr lang="ar-SA" sz="2000" dirty="0"/>
              <a:t>تعمل </a:t>
            </a:r>
            <a:r>
              <a:rPr lang="ar-SA" sz="2000" dirty="0" smtClean="0"/>
              <a:t>على ترسيب البروتين.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2438400" y="42672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 smtClean="0">
                <a:solidFill>
                  <a:schemeClr val="tx2"/>
                </a:solidFill>
              </a:rPr>
              <a:t>تطبيقاتها: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 smtClean="0"/>
              <a:t> </a:t>
            </a:r>
            <a:r>
              <a:rPr lang="ar-SA" sz="2000" dirty="0"/>
              <a:t>الكشف عن البروتين في البول بواسطة حمض النيتريك المركز.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/>
              <a:t> فصل البروتين في محلول ما.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000" dirty="0"/>
              <a:t> لإيقاف النشاط </a:t>
            </a:r>
            <a:r>
              <a:rPr lang="ar-SA" sz="2000" dirty="0" err="1"/>
              <a:t>الإنزيمي</a:t>
            </a:r>
            <a:r>
              <a:rPr lang="ar-S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024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ar-SA" sz="2000" dirty="0" smtClean="0"/>
              <a:t>- البروتينات </a:t>
            </a:r>
            <a:r>
              <a:rPr lang="ar-SA" sz="2000" dirty="0"/>
              <a:t>مركبات عضوية ذات أوزان جزيئية كبيرة و هي عبارة عن سلاسل من الأحماض الأمينية المرتبطة ببعضها </a:t>
            </a:r>
            <a:r>
              <a:rPr lang="ar-SA" sz="2000" dirty="0" smtClean="0"/>
              <a:t>البعض </a:t>
            </a:r>
            <a:r>
              <a:rPr lang="ar-SA" sz="2000" b="1" dirty="0" smtClean="0">
                <a:solidFill>
                  <a:schemeClr val="tx2"/>
                </a:solidFill>
              </a:rPr>
              <a:t>بروابط ببتيدية</a:t>
            </a:r>
            <a:r>
              <a:rPr lang="ar-SA" sz="2000" dirty="0" smtClean="0"/>
              <a:t>.</a:t>
            </a:r>
            <a:endParaRPr lang="ar-SA" sz="2000" dirty="0"/>
          </a:p>
          <a:p>
            <a:pPr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endParaRPr lang="ar-SA" sz="2000" dirty="0" smtClean="0"/>
          </a:p>
          <a:p>
            <a:pPr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ar-SA" sz="2000" dirty="0" smtClean="0"/>
              <a:t>- تلعب </a:t>
            </a:r>
            <a:r>
              <a:rPr lang="ar-SA" sz="2000" dirty="0"/>
              <a:t>البروتينات دوراً هاماً في جسم الكائن الحي حيث تدخل في تركيب العديد من المواد </a:t>
            </a:r>
            <a:r>
              <a:rPr lang="ar-SA" sz="2000" dirty="0" smtClean="0"/>
              <a:t>البيولوجية المتخصصة </a:t>
            </a:r>
            <a:r>
              <a:rPr lang="ar-SA" sz="2000" dirty="0"/>
              <a:t>مثل </a:t>
            </a:r>
            <a:r>
              <a:rPr lang="ar-SA" sz="2000" dirty="0" smtClean="0"/>
              <a:t>الأجسام المضادة </a:t>
            </a:r>
            <a:r>
              <a:rPr lang="ar-SA" sz="2000" dirty="0"/>
              <a:t>و الإنزيمات و بعض الهرمونات، كما تساعد في نقل السيالات العصبية والتحكم في التعبير الجيني و هي المكون </a:t>
            </a:r>
            <a:r>
              <a:rPr lang="ar-SA" sz="2000" dirty="0" smtClean="0"/>
              <a:t>الأساسي للأنسجة </a:t>
            </a:r>
            <a:r>
              <a:rPr lang="ar-SA" sz="2000" dirty="0"/>
              <a:t>الحية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3" name="Rectangle 2"/>
          <p:cNvSpPr/>
          <p:nvPr/>
        </p:nvSpPr>
        <p:spPr>
          <a:xfrm>
            <a:off x="3836965" y="228600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</a:rPr>
              <a:t>Protein </a:t>
            </a:r>
            <a:r>
              <a:rPr lang="ar-SA" sz="2400" b="1" dirty="0" smtClean="0">
                <a:solidFill>
                  <a:schemeClr val="tx2"/>
                </a:solidFill>
              </a:rPr>
              <a:t>البروتينات</a:t>
            </a:r>
            <a:endParaRPr lang="ar-SA" sz="2400" dirty="0">
              <a:solidFill>
                <a:schemeClr val="tx2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4191000"/>
            <a:ext cx="8926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-</a:t>
            </a: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000" dirty="0"/>
              <a:t>تبتدأ السلسلة </a:t>
            </a:r>
            <a:r>
              <a:rPr lang="ar-SA" sz="2000" dirty="0" err="1"/>
              <a:t>الببتيدية</a:t>
            </a:r>
            <a:r>
              <a:rPr lang="ar-SA" sz="2000" dirty="0"/>
              <a:t> المكونة للبروتينات بالطرف الأميني الحر وتنتهي بالطرف </a:t>
            </a:r>
            <a:r>
              <a:rPr lang="ar-SA" sz="2000" dirty="0" err="1"/>
              <a:t>الكربوكسيلي</a:t>
            </a:r>
            <a:r>
              <a:rPr lang="ar-S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066307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" name="مستطيل 2"/>
          <p:cNvSpPr/>
          <p:nvPr/>
        </p:nvSpPr>
        <p:spPr>
          <a:xfrm>
            <a:off x="3517068" y="4606119"/>
            <a:ext cx="204094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ar-SA" sz="2800" b="1" dirty="0" smtClean="0">
                <a:solidFill>
                  <a:schemeClr val="tx2"/>
                </a:solidFill>
              </a:rPr>
              <a:t>الرابطة </a:t>
            </a:r>
            <a:r>
              <a:rPr lang="ar-SA" sz="2800" b="1" dirty="0" err="1" smtClean="0">
                <a:solidFill>
                  <a:schemeClr val="tx2"/>
                </a:solidFill>
              </a:rPr>
              <a:t>الببتيدية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5383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8730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tx2"/>
                </a:solidFill>
              </a:rPr>
              <a:t>تختلف </a:t>
            </a:r>
            <a:r>
              <a:rPr lang="ar-SA" sz="2400" b="1" dirty="0">
                <a:solidFill>
                  <a:schemeClr val="tx2"/>
                </a:solidFill>
              </a:rPr>
              <a:t>البروتينات عن بعضها البعض في بنائها الكيميائي تبعاً لعدة عوامل</a:t>
            </a:r>
            <a:r>
              <a:rPr lang="ar-SA" sz="2400" b="1" dirty="0" smtClean="0">
                <a:solidFill>
                  <a:schemeClr val="tx2"/>
                </a:solidFill>
              </a:rPr>
              <a:t>:</a:t>
            </a:r>
          </a:p>
          <a:p>
            <a:pPr algn="r"/>
            <a:endParaRPr lang="ar-SA" sz="2000" dirty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/>
              <a:t>عدد ونوع الأحماض الأمينية المكونة لسلاسلها البيبتيدية </a:t>
            </a:r>
            <a:r>
              <a:rPr lang="ar-SA" sz="2000" dirty="0" smtClean="0"/>
              <a:t>.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 ترتيب </a:t>
            </a:r>
            <a:r>
              <a:rPr lang="ar-SA" sz="2000" dirty="0"/>
              <a:t>وتتابع الأحماض الأمينية. </a:t>
            </a:r>
            <a:endParaRPr lang="ar-SA" sz="2000" dirty="0" smtClean="0"/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/>
              <a:t>إرتباط </a:t>
            </a:r>
            <a:r>
              <a:rPr lang="ar-SA" sz="2000" dirty="0"/>
              <a:t>البروتين مع جزيئات أخرى غير بروتينية.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4796967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88928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الأشكال البنائية </a:t>
            </a:r>
            <a:r>
              <a:rPr lang="ar-SA" sz="2800" b="1" dirty="0" smtClean="0">
                <a:solidFill>
                  <a:schemeClr val="tx2"/>
                </a:solidFill>
              </a:rPr>
              <a:t>للبروتين:</a:t>
            </a:r>
          </a:p>
          <a:p>
            <a:pPr algn="r"/>
            <a:endParaRPr lang="ar-SA" sz="2000" dirty="0" smtClean="0"/>
          </a:p>
          <a:p>
            <a:pPr algn="r"/>
            <a:r>
              <a:rPr lang="ar-SA" sz="2000" dirty="0" smtClean="0"/>
              <a:t>تأخذ </a:t>
            </a:r>
            <a:r>
              <a:rPr lang="ar-SA" sz="2000" dirty="0"/>
              <a:t>السلاسل الببتيدية المكونة للبروتين أشكالاً فراغية ناتجة عن إلتفاف تلك السلاسل </a:t>
            </a:r>
            <a:r>
              <a:rPr lang="ar-SA" sz="2000" dirty="0" smtClean="0"/>
              <a:t>بأربعة تراكيب بنائية.</a:t>
            </a:r>
          </a:p>
          <a:p>
            <a:pPr algn="r"/>
            <a:endParaRPr lang="en-US" sz="2000" dirty="0">
              <a:solidFill>
                <a:schemeClr val="accent6">
                  <a:lumMod val="75000"/>
                </a:schemeClr>
              </a:solidFill>
              <a:latin typeface="Aparajita" pitchFamily="34" charset="0"/>
            </a:endParaRPr>
          </a:p>
          <a:p>
            <a:pPr lvl="0" algn="r" rtl="1"/>
            <a:r>
              <a:rPr lang="ar-SA" sz="2000" b="1" dirty="0" smtClean="0">
                <a:solidFill>
                  <a:schemeClr val="tx2"/>
                </a:solidFill>
                <a:latin typeface="Aparajita" pitchFamily="34" charset="0"/>
              </a:rPr>
              <a:t>1- التركيب 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البنائي الأولي </a:t>
            </a:r>
            <a:r>
              <a:rPr lang="en-US" sz="2000" b="1" dirty="0">
                <a:solidFill>
                  <a:schemeClr val="tx2"/>
                </a:solidFill>
                <a:latin typeface="Aparajita" pitchFamily="34" charset="0"/>
              </a:rPr>
              <a:t>Primary structure</a:t>
            </a:r>
            <a:r>
              <a:rPr lang="ar-SA" sz="2000" dirty="0">
                <a:solidFill>
                  <a:schemeClr val="tx2"/>
                </a:solidFill>
                <a:latin typeface="Aparajita" pitchFamily="34" charset="0"/>
              </a:rPr>
              <a:t>:</a:t>
            </a:r>
            <a:r>
              <a:rPr lang="ar-SA" sz="2000" dirty="0">
                <a:solidFill>
                  <a:schemeClr val="accent6">
                    <a:lumMod val="75000"/>
                  </a:schemeClr>
                </a:solidFill>
                <a:latin typeface="Aparajita" pitchFamily="34" charset="0"/>
              </a:rPr>
              <a:t> </a:t>
            </a:r>
            <a:r>
              <a:rPr lang="ar-SA" sz="2000" dirty="0">
                <a:latin typeface="Aparajita" pitchFamily="34" charset="0"/>
              </a:rPr>
              <a:t>يعبر عن تسلسل وتتابع الأحماض الأمينية المرتبطة مع بعضها البعض بروابط ببتيدية</a:t>
            </a:r>
            <a:r>
              <a:rPr lang="ar-SA" sz="2000" dirty="0" smtClean="0">
                <a:latin typeface="Aparajita" pitchFamily="34" charset="0"/>
              </a:rPr>
              <a:t>.</a:t>
            </a:r>
          </a:p>
          <a:p>
            <a:pPr lvl="0" algn="r" rtl="1"/>
            <a:endParaRPr lang="en-US" sz="2000" b="1" dirty="0">
              <a:solidFill>
                <a:schemeClr val="accent6">
                  <a:lumMod val="75000"/>
                </a:schemeClr>
              </a:solidFill>
              <a:latin typeface="Aparajita" pitchFamily="34" charset="0"/>
            </a:endParaRP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  <a:latin typeface="Aparajita" pitchFamily="34" charset="0"/>
              </a:rPr>
              <a:t>2- التركيب 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البنائي الثانوي </a:t>
            </a:r>
            <a:r>
              <a:rPr lang="en-US" sz="2000" b="1" dirty="0">
                <a:solidFill>
                  <a:schemeClr val="tx2"/>
                </a:solidFill>
                <a:latin typeface="Aparajita" pitchFamily="34" charset="0"/>
              </a:rPr>
              <a:t>Secondary structure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: </a:t>
            </a:r>
            <a:r>
              <a:rPr lang="ar-SA" sz="2000" b="1" dirty="0" smtClean="0">
                <a:solidFill>
                  <a:schemeClr val="tx2"/>
                </a:solidFill>
                <a:latin typeface="Aparajita" pitchFamily="34" charset="0"/>
              </a:rPr>
              <a:t> </a:t>
            </a:r>
            <a:r>
              <a:rPr lang="ar-SA" sz="2000" dirty="0" smtClean="0">
                <a:latin typeface="Aparajita" pitchFamily="34" charset="0"/>
              </a:rPr>
              <a:t>ينتج </a:t>
            </a:r>
            <a:r>
              <a:rPr lang="ar-SA" sz="2000" dirty="0">
                <a:latin typeface="Aparajita" pitchFamily="34" charset="0"/>
              </a:rPr>
              <a:t>عن تكوين روابط هيدروجينية بين المجموعات الطرفية  </a:t>
            </a:r>
            <a:r>
              <a:rPr lang="en-US" sz="2000" dirty="0">
                <a:latin typeface="Aparajita" pitchFamily="34" charset="0"/>
              </a:rPr>
              <a:t>R group</a:t>
            </a:r>
            <a:r>
              <a:rPr lang="ar-SA" sz="2000" dirty="0">
                <a:latin typeface="Aparajita" pitchFamily="34" charset="0"/>
              </a:rPr>
              <a:t> </a:t>
            </a:r>
            <a:r>
              <a:rPr lang="ar-SA" sz="2000" dirty="0" smtClean="0">
                <a:latin typeface="Aparajita" pitchFamily="34" charset="0"/>
              </a:rPr>
              <a:t> للأحماض </a:t>
            </a:r>
            <a:r>
              <a:rPr lang="ar-SA" sz="2000" dirty="0">
                <a:latin typeface="Aparajita" pitchFamily="34" charset="0"/>
              </a:rPr>
              <a:t>الأمينية مع بعضها البعض مما يتسبب في إلتفاف والتواء السلسلة الببتيدية مكونة إما شكل الصفيحة المطوية </a:t>
            </a:r>
            <a:r>
              <a:rPr lang="en-US" sz="2000" dirty="0">
                <a:latin typeface="Aparajita" pitchFamily="34" charset="0"/>
              </a:rPr>
              <a:t>B-sheet</a:t>
            </a:r>
            <a:r>
              <a:rPr lang="ar-SA" sz="2000" dirty="0">
                <a:latin typeface="Aparajita" pitchFamily="34" charset="0"/>
              </a:rPr>
              <a:t> او الشكل </a:t>
            </a:r>
            <a:r>
              <a:rPr lang="ar-SA" sz="2000" dirty="0" smtClean="0">
                <a:latin typeface="Aparajita" pitchFamily="34" charset="0"/>
              </a:rPr>
              <a:t>الحلزوني</a:t>
            </a:r>
            <a:r>
              <a:rPr lang="en-US" sz="2000" dirty="0" smtClean="0">
                <a:latin typeface="Aparajita" pitchFamily="34" charset="0"/>
              </a:rPr>
              <a:t>alpha helix </a:t>
            </a:r>
            <a:r>
              <a:rPr lang="ar-SA" sz="2000" dirty="0" smtClean="0">
                <a:latin typeface="Aparajita" pitchFamily="34" charset="0"/>
              </a:rPr>
              <a:t>.</a:t>
            </a:r>
            <a:endParaRPr lang="en-US" sz="2000" dirty="0">
              <a:latin typeface="Aparajita" pitchFamily="34" charset="0"/>
            </a:endParaRPr>
          </a:p>
          <a:p>
            <a:pPr algn="r" rtl="1"/>
            <a:endParaRPr lang="ar-SA" sz="2000" b="1" dirty="0" smtClean="0">
              <a:solidFill>
                <a:schemeClr val="accent6">
                  <a:lumMod val="75000"/>
                </a:schemeClr>
              </a:solidFill>
              <a:latin typeface="Aparajita" pitchFamily="34" charset="0"/>
            </a:endParaRP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  <a:latin typeface="Aparajita" pitchFamily="34" charset="0"/>
              </a:rPr>
              <a:t>3- التركيب 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البنائي الثلاثي </a:t>
            </a:r>
            <a:r>
              <a:rPr lang="en-US" sz="2000" b="1" dirty="0">
                <a:solidFill>
                  <a:schemeClr val="tx2"/>
                </a:solidFill>
                <a:latin typeface="Aparajita" pitchFamily="34" charset="0"/>
              </a:rPr>
              <a:t>Tertiary structure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: </a:t>
            </a:r>
            <a:r>
              <a:rPr lang="ar-SA" sz="2000" dirty="0">
                <a:latin typeface="Aparajita" pitchFamily="34" charset="0"/>
              </a:rPr>
              <a:t>ينتج عن تكوين روابط هيدروجينية بين المجموعات الطرفية  </a:t>
            </a:r>
            <a:r>
              <a:rPr lang="en-US" sz="2000" dirty="0">
                <a:latin typeface="Aparajita" pitchFamily="34" charset="0"/>
              </a:rPr>
              <a:t>R group</a:t>
            </a:r>
            <a:r>
              <a:rPr lang="ar-SA" sz="2000" dirty="0">
                <a:latin typeface="Aparajita" pitchFamily="34" charset="0"/>
              </a:rPr>
              <a:t> للأحماض الأمينية البعيدة عن بعضها مكونة الشكل الثلاثي الأبعاد.</a:t>
            </a:r>
          </a:p>
          <a:p>
            <a:pPr algn="r" rtl="1">
              <a:buNone/>
            </a:pPr>
            <a:endParaRPr lang="en-US" sz="2000" dirty="0">
              <a:latin typeface="Aparajita" pitchFamily="34" charset="0"/>
            </a:endParaRP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  <a:latin typeface="Aparajita" pitchFamily="34" charset="0"/>
              </a:rPr>
              <a:t>4- التركيب </a:t>
            </a:r>
            <a:r>
              <a:rPr lang="ar-SA" sz="2000" b="1" dirty="0">
                <a:solidFill>
                  <a:schemeClr val="tx2"/>
                </a:solidFill>
                <a:latin typeface="Aparajita" pitchFamily="34" charset="0"/>
              </a:rPr>
              <a:t>الرباعي </a:t>
            </a:r>
            <a:r>
              <a:rPr lang="en-US" sz="2000" b="1" dirty="0">
                <a:solidFill>
                  <a:schemeClr val="tx2"/>
                </a:solidFill>
                <a:latin typeface="Aparajita" pitchFamily="34" charset="0"/>
              </a:rPr>
              <a:t>Quaternary </a:t>
            </a:r>
            <a:r>
              <a:rPr lang="en-US" sz="2000" b="1" dirty="0" smtClean="0">
                <a:solidFill>
                  <a:schemeClr val="tx2"/>
                </a:solidFill>
                <a:latin typeface="Aparajita" pitchFamily="34" charset="0"/>
              </a:rPr>
              <a:t>structure</a:t>
            </a:r>
            <a:r>
              <a:rPr lang="ar-SA" sz="2000" dirty="0" smtClean="0">
                <a:solidFill>
                  <a:schemeClr val="tx2"/>
                </a:solidFill>
                <a:latin typeface="Aparajita" pitchFamily="34" charset="0"/>
              </a:rPr>
              <a:t>: </a:t>
            </a:r>
            <a:r>
              <a:rPr lang="ar-SA" sz="2000" dirty="0">
                <a:latin typeface="Aparajita" pitchFamily="34" charset="0"/>
              </a:rPr>
              <a:t>وفيه ترتبط وحدات مختلفة أو متشابهة من السلاسل الببتيدية </a:t>
            </a:r>
            <a:r>
              <a:rPr lang="en-US" sz="2000" dirty="0">
                <a:latin typeface="Aparajita" pitchFamily="34" charset="0"/>
              </a:rPr>
              <a:t>(subunits)</a:t>
            </a:r>
            <a:r>
              <a:rPr lang="ar-SA" sz="2000" dirty="0">
                <a:latin typeface="Aparajita" pitchFamily="34" charset="0"/>
              </a:rPr>
              <a:t> مع بعضها البعض لتكون الشكل الرباعي الأبعاد للبروتين. مثال جزئ الهيموجلوبين المتكون من أربعة وحدات مرتبطة معاً.</a:t>
            </a:r>
            <a:endParaRPr lang="en-US" sz="2000" dirty="0">
              <a:latin typeface="Aparajita" pitchFamily="34" charset="0"/>
            </a:endParaRPr>
          </a:p>
          <a:p>
            <a:pPr algn="r" rtl="1"/>
            <a:endParaRPr lang="ar-SA" sz="2000" dirty="0">
              <a:latin typeface="Aparajita" pitchFamily="34" charset="0"/>
            </a:endParaRPr>
          </a:p>
          <a:p>
            <a:pPr algn="r" rtl="1">
              <a:buNone/>
            </a:pPr>
            <a:endParaRPr lang="en-US" sz="2000" dirty="0">
              <a:latin typeface="Aparajita" pitchFamily="34" charset="0"/>
            </a:endParaRPr>
          </a:p>
          <a:p>
            <a:pPr algn="r"/>
            <a:endParaRPr lang="ar-SA" sz="2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8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1" y="1752600"/>
            <a:ext cx="7168439" cy="256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2784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9012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tx2"/>
                </a:solidFill>
              </a:rPr>
              <a:t>خواص البروتينات:</a:t>
            </a:r>
          </a:p>
          <a:p>
            <a:pPr algn="r" rtl="1"/>
            <a:endParaRPr lang="ar-SA" sz="2000" dirty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b="1" dirty="0" smtClean="0"/>
              <a:t>خاصية </a:t>
            </a:r>
            <a:r>
              <a:rPr lang="ar-SA" sz="2000" b="1" dirty="0" err="1" smtClean="0"/>
              <a:t>أمفوتيرية</a:t>
            </a:r>
            <a:r>
              <a:rPr lang="ar-SA" sz="2000" b="1" dirty="0"/>
              <a:t>.</a:t>
            </a:r>
            <a:endParaRPr lang="ar-SA" sz="2000" b="1" dirty="0" smtClean="0"/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ar-SA" sz="2000" dirty="0" smtClean="0"/>
              <a:t>في تفاعلها مع الأحماض فإنها تحمل شحنة موجبة</a:t>
            </a:r>
            <a:r>
              <a:rPr lang="ar-SA" sz="2000" b="1" dirty="0" smtClean="0"/>
              <a:t> ، </a:t>
            </a:r>
            <a:r>
              <a:rPr lang="ar-SA" sz="2000" dirty="0" smtClean="0"/>
              <a:t>بينما مع القواعد نجد أنها تكتسب </a:t>
            </a:r>
            <a:r>
              <a:rPr lang="ar-SA" sz="2000" dirty="0"/>
              <a:t>شحنة </a:t>
            </a:r>
            <a:r>
              <a:rPr lang="ar-SA" sz="2000" dirty="0" smtClean="0"/>
              <a:t>سالبة، </a:t>
            </a:r>
            <a:r>
              <a:rPr lang="en-US" sz="2000" dirty="0" smtClean="0"/>
              <a:t> </a:t>
            </a:r>
            <a:r>
              <a:rPr lang="ar-SA" sz="2000" dirty="0" smtClean="0"/>
              <a:t>ولذا فإن حركتها في المجال الكهربي </a:t>
            </a:r>
            <a:r>
              <a:rPr lang="ar-SA" sz="2000" b="1" dirty="0" smtClean="0">
                <a:solidFill>
                  <a:schemeClr val="tx2"/>
                </a:solidFill>
              </a:rPr>
              <a:t>تعتمد على قيمة </a:t>
            </a:r>
            <a:r>
              <a:rPr lang="en-US" sz="2000" b="1" dirty="0" smtClean="0">
                <a:solidFill>
                  <a:schemeClr val="tx2"/>
                </a:solidFill>
              </a:rPr>
              <a:t>pH</a:t>
            </a:r>
            <a:r>
              <a:rPr lang="ar-SA" sz="2000" b="1" dirty="0" smtClean="0">
                <a:solidFill>
                  <a:schemeClr val="tx2"/>
                </a:solidFill>
              </a:rPr>
              <a:t>.</a:t>
            </a:r>
          </a:p>
          <a:p>
            <a:pPr algn="r" rtl="1"/>
            <a:endParaRPr lang="ar-SA" sz="2000" dirty="0"/>
          </a:p>
          <a:p>
            <a:pPr algn="r" rtl="1"/>
            <a:endParaRPr lang="ar-SA" sz="2000" dirty="0"/>
          </a:p>
        </p:txBody>
      </p:sp>
      <p:sp>
        <p:nvSpPr>
          <p:cNvPr id="3" name="Rectangle 2"/>
          <p:cNvSpPr/>
          <p:nvPr/>
        </p:nvSpPr>
        <p:spPr>
          <a:xfrm>
            <a:off x="789121" y="290551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>
                <a:solidFill>
                  <a:schemeClr val="tx2"/>
                </a:solidFill>
              </a:rPr>
              <a:t>نقطة التعادل الكهربي للبروتين </a:t>
            </a:r>
            <a:r>
              <a:rPr lang="ar-SA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:(</a:t>
            </a:r>
            <a:r>
              <a:rPr lang="en-US" sz="2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pI</a:t>
            </a:r>
            <a:endParaRPr lang="ar-SA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3544121"/>
            <a:ext cx="87384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900" dirty="0">
                <a:latin typeface="Aparajita" pitchFamily="34" charset="0"/>
              </a:rPr>
              <a:t>هي الأس الهيدروجيني </a:t>
            </a:r>
            <a:r>
              <a:rPr lang="en-US" sz="1900" dirty="0">
                <a:latin typeface="Aparajita" pitchFamily="34" charset="0"/>
                <a:cs typeface="Aparajita" pitchFamily="34" charset="0"/>
              </a:rPr>
              <a:t>pH</a:t>
            </a:r>
            <a:r>
              <a:rPr lang="ar-SA" sz="1900" dirty="0">
                <a:latin typeface="Aparajita" pitchFamily="34" charset="0"/>
              </a:rPr>
              <a:t> التي يكون عندها محصلة الشحنات على الجزئ تساوي صفر. نتيجة لتساوي الشحنات الموجبة والسالبة على جزئ البروتين وعند هذه النقطة يصبح </a:t>
            </a:r>
            <a:r>
              <a:rPr lang="ar-SA" sz="1900" dirty="0" smtClean="0">
                <a:latin typeface="Aparajita" pitchFamily="34" charset="0"/>
              </a:rPr>
              <a:t>البروتين أقل </a:t>
            </a:r>
            <a:r>
              <a:rPr lang="ar-SA" sz="1900" dirty="0">
                <a:latin typeface="Aparajita" pitchFamily="34" charset="0"/>
              </a:rPr>
              <a:t>ذوبانية فيسهل ترسيبه، وتختلف نقطة التعادل الكهربي من بروتين إلى آخر </a:t>
            </a:r>
            <a:r>
              <a:rPr lang="ar-SA" sz="1900" dirty="0" smtClean="0">
                <a:latin typeface="Aparajita" pitchFamily="34" charset="0"/>
              </a:rPr>
              <a:t>حسب الأحماض </a:t>
            </a:r>
            <a:r>
              <a:rPr lang="ar-SA" sz="1900" dirty="0">
                <a:latin typeface="Aparajita" pitchFamily="34" charset="0"/>
              </a:rPr>
              <a:t>الأمينية المكونة له.</a:t>
            </a:r>
            <a:endParaRPr lang="en-US" sz="1900" dirty="0">
              <a:latin typeface="Aparajita" pitchFamily="34" charset="0"/>
              <a:cs typeface="Aparajita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ar-SA" sz="1900" dirty="0">
              <a:latin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nges in charge on a protein as pH changes in relation to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1" y="533400"/>
            <a:ext cx="7644849" cy="4953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623" y="304800"/>
            <a:ext cx="8371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الاختبارات النوعية للبروتينات </a:t>
            </a:r>
            <a:r>
              <a:rPr lang="en-US" sz="2000" b="1" dirty="0">
                <a:solidFill>
                  <a:schemeClr val="tx2"/>
                </a:solidFill>
              </a:rPr>
              <a:t>(Qualitative tests of proteins</a:t>
            </a:r>
            <a:r>
              <a:rPr lang="en-US" sz="2000" b="1" dirty="0" smtClean="0">
                <a:solidFill>
                  <a:schemeClr val="tx2"/>
                </a:solidFill>
              </a:rPr>
              <a:t>)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07" y="1147169"/>
            <a:ext cx="88085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/>
              <a:t> </a:t>
            </a:r>
            <a:r>
              <a:rPr lang="ar-SA" sz="2000" dirty="0" smtClean="0"/>
              <a:t>1 –</a:t>
            </a:r>
            <a:r>
              <a:rPr lang="ar-SA" sz="2000" dirty="0"/>
              <a:t>ا</a:t>
            </a:r>
            <a:r>
              <a:rPr lang="ar-SA" sz="2000" dirty="0" smtClean="0"/>
              <a:t>ختبار </a:t>
            </a:r>
            <a:r>
              <a:rPr lang="ar-SA" sz="2000" dirty="0"/>
              <a:t>ذوبان البروتينات </a:t>
            </a:r>
            <a:r>
              <a:rPr lang="en-US" sz="2000" dirty="0"/>
              <a:t>solubility of proteins</a:t>
            </a:r>
            <a:r>
              <a:rPr lang="en-US" sz="2000" dirty="0" smtClean="0"/>
              <a:t>)</a:t>
            </a:r>
            <a:r>
              <a:rPr lang="ar-SA" sz="2000" dirty="0" smtClean="0"/>
              <a:t>)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 2- اختبار </a:t>
            </a:r>
            <a:r>
              <a:rPr lang="ar-SA" sz="2000" dirty="0" err="1" smtClean="0"/>
              <a:t>بيوريت</a:t>
            </a:r>
            <a:r>
              <a:rPr lang="en-US" sz="2000" dirty="0" smtClean="0"/>
              <a:t>Biuret </a:t>
            </a:r>
            <a:r>
              <a:rPr lang="en-US" sz="2000" dirty="0"/>
              <a:t>test)  </a:t>
            </a:r>
            <a:r>
              <a:rPr lang="ar-SA" sz="2000" dirty="0" smtClean="0"/>
              <a:t>)</a:t>
            </a:r>
          </a:p>
          <a:p>
            <a:pPr algn="r" rtl="1">
              <a:lnSpc>
                <a:spcPct val="150000"/>
              </a:lnSpc>
            </a:pP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 3- أثر </a:t>
            </a:r>
            <a:r>
              <a:rPr lang="ar-SA" sz="2000" dirty="0"/>
              <a:t>الأملاح على ذوبانية البروتين </a:t>
            </a:r>
            <a:r>
              <a:rPr lang="en-US" sz="2000" dirty="0"/>
              <a:t>precipitation of proteins by salts</a:t>
            </a:r>
            <a:r>
              <a:rPr lang="en-US" sz="2000" dirty="0" smtClean="0"/>
              <a:t>)</a:t>
            </a:r>
            <a:r>
              <a:rPr lang="ar-SA" sz="2000" dirty="0" smtClean="0"/>
              <a:t>). </a:t>
            </a:r>
            <a:endParaRPr lang="en-US" sz="2000" dirty="0" smtClean="0"/>
          </a:p>
          <a:p>
            <a:pPr algn="r" rtl="1"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ar-SA" sz="2000" dirty="0" smtClean="0"/>
              <a:t>4- ترسيب البروتينات بأملاح المعادن الثقيلة </a:t>
            </a:r>
            <a:endParaRPr lang="en-US" sz="2000" dirty="0" smtClean="0"/>
          </a:p>
          <a:p>
            <a:pPr algn="r" rtl="1">
              <a:lnSpc>
                <a:spcPct val="150000"/>
              </a:lnSpc>
            </a:pPr>
            <a:r>
              <a:rPr lang="en-US" sz="2000" dirty="0" smtClean="0"/>
              <a:t>precipitation </a:t>
            </a:r>
            <a:r>
              <a:rPr lang="en-US" sz="2000" dirty="0"/>
              <a:t>of proteins by salts of heavy metals </a:t>
            </a:r>
            <a:r>
              <a:rPr lang="en-US" sz="2000" dirty="0" smtClean="0"/>
              <a:t>)</a:t>
            </a:r>
            <a:r>
              <a:rPr lang="ar-SA" sz="2000" dirty="0" smtClean="0"/>
              <a:t>)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endParaRPr lang="ar-SA" sz="2000" dirty="0" smtClean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5- </a:t>
            </a:r>
            <a:r>
              <a:rPr lang="ar-SA" sz="2000" dirty="0"/>
              <a:t>الترسيب بالأحماض </a:t>
            </a:r>
            <a:r>
              <a:rPr lang="ar-SA" sz="2000" dirty="0" smtClean="0"/>
              <a:t>القوية </a:t>
            </a:r>
            <a:r>
              <a:rPr lang="en-US" sz="2000" dirty="0"/>
              <a:t>(precipitation of proteins by strong acids) </a:t>
            </a:r>
            <a:endParaRPr lang="ar-SA" sz="2000" dirty="0"/>
          </a:p>
          <a:p>
            <a:pPr algn="r" rtl="1">
              <a:lnSpc>
                <a:spcPct val="150000"/>
              </a:lnSpc>
            </a:pPr>
            <a:r>
              <a:rPr lang="ar-SA" sz="20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6713" y="6096000"/>
            <a:ext cx="587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</a:rPr>
              <a:t>- التقدير الكمي للبروتينات </a:t>
            </a:r>
            <a:endParaRPr lang="ar-S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3095</TotalTime>
  <Words>878</Words>
  <Application>Microsoft Office PowerPoint</Application>
  <PresentationFormat>عرض على الشاشة (3:4)‏</PresentationFormat>
  <Paragraphs>112</Paragraphs>
  <Slides>16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أساسية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لينة</cp:lastModifiedBy>
  <cp:revision>87</cp:revision>
  <dcterms:created xsi:type="dcterms:W3CDTF">2006-08-16T00:00:00Z</dcterms:created>
  <dcterms:modified xsi:type="dcterms:W3CDTF">2015-10-06T08:32:48Z</dcterms:modified>
</cp:coreProperties>
</file>