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13" r:id="rId1"/>
  </p:sldMasterIdLst>
  <p:sldIdLst>
    <p:sldId id="324" r:id="rId2"/>
    <p:sldId id="268" r:id="rId3"/>
    <p:sldId id="269" r:id="rId4"/>
    <p:sldId id="270" r:id="rId5"/>
    <p:sldId id="271" r:id="rId6"/>
    <p:sldId id="272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41DF98"/>
    <a:srgbClr val="CC0099"/>
    <a:srgbClr val="FF5050"/>
    <a:srgbClr val="FFCCFF"/>
    <a:srgbClr val="FF7C80"/>
    <a:srgbClr val="FF9966"/>
    <a:srgbClr val="FFCC66"/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20/04/1436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20/04/1436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20/04/1436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5D9DE-A67A-4C6C-9625-D3CF037703D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20/04/1436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20/04/1436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20/04/1436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20/04/1436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20/04/1436</a:t>
            </a:fld>
            <a:endParaRPr lang="ar-SA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20/04/1436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20/04/1436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20/04/1436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20/04/1436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/>
          <a:lstStyle/>
          <a:p>
            <a:pPr algn="l" rtl="0" eaLnBrk="1" hangingPunct="1"/>
            <a:r>
              <a:rPr lang="en-US" b="1" dirty="0" smtClean="0">
                <a:solidFill>
                  <a:srgbClr val="FFFF66"/>
                </a:solidFill>
              </a:rPr>
              <a:t>Red cell morphology: </a:t>
            </a:r>
            <a:endParaRPr lang="en-US" dirty="0" smtClean="0">
              <a:solidFill>
                <a:srgbClr val="FFFF66"/>
              </a:solidFill>
            </a:endParaRPr>
          </a:p>
          <a:p>
            <a:pPr algn="l" rtl="0" eaLnBrk="1" hangingPunct="1"/>
            <a:r>
              <a:rPr lang="en-US" sz="2400" dirty="0" smtClean="0"/>
              <a:t>In healthy person, the red cells in well spread ,well stained film, they appear as reddish brown  round smooth contours with  a pale center .</a:t>
            </a:r>
          </a:p>
          <a:p>
            <a:pPr algn="l" rtl="0" eaLnBrk="1" hangingPunct="1"/>
            <a:r>
              <a:rPr lang="en-US" sz="2400" dirty="0" smtClean="0"/>
              <a:t>Its size same the nucleus of lymphocyte and has diameters of 6 to 8.5 </a:t>
            </a:r>
            <a:r>
              <a:rPr lang="en-US" sz="2400" dirty="0" err="1" smtClean="0"/>
              <a:t>μ.m</a:t>
            </a:r>
            <a:r>
              <a:rPr lang="en-US" sz="2400" dirty="0" smtClean="0"/>
              <a:t> </a:t>
            </a:r>
          </a:p>
          <a:p>
            <a:pPr algn="l" rtl="0" eaLnBrk="1" hangingPunct="1">
              <a:buFontTx/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algn="l" rtl="0" eaLnBrk="1" hangingPunct="1">
              <a:buFontTx/>
              <a:buNone/>
            </a:pPr>
            <a:endParaRPr lang="en-US" sz="2000" dirty="0" smtClean="0"/>
          </a:p>
          <a:p>
            <a:pPr algn="l" rtl="0" eaLnBrk="1" hangingPunct="1">
              <a:buFontTx/>
              <a:buNone/>
            </a:pPr>
            <a:r>
              <a:rPr lang="en-US" sz="2000" dirty="0" smtClean="0"/>
              <a:t>				</a:t>
            </a:r>
            <a:r>
              <a:rPr lang="en-US" sz="2400" dirty="0" smtClean="0"/>
              <a:t>RBC in Healthy person</a:t>
            </a:r>
          </a:p>
          <a:p>
            <a:pPr algn="l" rtl="0" eaLnBrk="1" hangingPunct="1">
              <a:buFontTx/>
              <a:buNone/>
            </a:pPr>
            <a:r>
              <a:rPr lang="en-US" sz="2400" b="1" dirty="0" err="1" smtClean="0"/>
              <a:t>Normocytic</a:t>
            </a:r>
            <a:r>
              <a:rPr lang="en-US" sz="2400" dirty="0" smtClean="0"/>
              <a:t> ( size is normal)</a:t>
            </a:r>
          </a:p>
          <a:p>
            <a:pPr algn="l" rtl="0" eaLnBrk="1" hangingPunct="1">
              <a:buFontTx/>
              <a:buNone/>
            </a:pPr>
            <a:r>
              <a:rPr lang="en-US" sz="2400" b="1" dirty="0" err="1" smtClean="0"/>
              <a:t>Normochromic</a:t>
            </a:r>
            <a:r>
              <a:rPr lang="en-US" sz="2400" dirty="0" smtClean="0"/>
              <a:t>(</a:t>
            </a:r>
            <a:r>
              <a:rPr lang="en-US" sz="2400" dirty="0" err="1" smtClean="0"/>
              <a:t>Hb</a:t>
            </a:r>
            <a:r>
              <a:rPr lang="en-US" sz="2400" dirty="0" smtClean="0"/>
              <a:t> content </a:t>
            </a:r>
            <a:r>
              <a:rPr lang="en-US" sz="2400" dirty="0" err="1" smtClean="0"/>
              <a:t>i.e</a:t>
            </a:r>
            <a:r>
              <a:rPr lang="en-US" sz="2400" dirty="0" smtClean="0"/>
              <a:t> </a:t>
            </a:r>
            <a:r>
              <a:rPr lang="en-US" sz="2400" dirty="0" err="1" smtClean="0"/>
              <a:t>colour</a:t>
            </a:r>
            <a:r>
              <a:rPr lang="en-US" sz="2400" dirty="0" smtClean="0"/>
              <a:t> is normal)</a:t>
            </a:r>
          </a:p>
          <a:p>
            <a:pPr algn="l" rtl="0" eaLnBrk="1" hangingPunct="1"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(The red cells are stained with eosin Y component of </a:t>
            </a:r>
            <a:r>
              <a:rPr lang="en-US" sz="2400" dirty="0" err="1" smtClean="0">
                <a:solidFill>
                  <a:srgbClr val="FF0000"/>
                </a:solidFill>
              </a:rPr>
              <a:t>rowmanowsky</a:t>
            </a:r>
            <a:r>
              <a:rPr lang="en-US" sz="2400" dirty="0" smtClean="0">
                <a:solidFill>
                  <a:srgbClr val="FF0000"/>
                </a:solidFill>
              </a:rPr>
              <a:t> dyes)</a:t>
            </a:r>
          </a:p>
        </p:txBody>
      </p:sp>
      <p:sp>
        <p:nvSpPr>
          <p:cNvPr id="12291" name="Oval 6"/>
          <p:cNvSpPr>
            <a:spLocks noChangeArrowheads="1"/>
          </p:cNvSpPr>
          <p:nvPr/>
        </p:nvSpPr>
        <p:spPr bwMode="auto">
          <a:xfrm>
            <a:off x="914400" y="3124200"/>
            <a:ext cx="1233488" cy="1143000"/>
          </a:xfrm>
          <a:prstGeom prst="ellipse">
            <a:avLst/>
          </a:prstGeom>
          <a:solidFill>
            <a:srgbClr val="FF5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292" name="AutoShape 7"/>
          <p:cNvSpPr>
            <a:spLocks noChangeArrowheads="1"/>
          </p:cNvSpPr>
          <p:nvPr/>
        </p:nvSpPr>
        <p:spPr bwMode="auto">
          <a:xfrm rot="9805820">
            <a:off x="1220788" y="3362325"/>
            <a:ext cx="693737" cy="644525"/>
          </a:xfrm>
          <a:prstGeom prst="flowChartConnector">
            <a:avLst/>
          </a:prstGeom>
          <a:solidFill>
            <a:srgbClr val="FF99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293" name="Line 8"/>
          <p:cNvSpPr>
            <a:spLocks noChangeShapeType="1"/>
          </p:cNvSpPr>
          <p:nvPr/>
        </p:nvSpPr>
        <p:spPr bwMode="auto">
          <a:xfrm>
            <a:off x="2133600" y="35814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197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smtClean="0">
                <a:solidFill>
                  <a:srgbClr val="FFFF00"/>
                </a:solidFill>
              </a:rPr>
              <a:t>Variation in RBCs morphology due to: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>
              <a:buFontTx/>
              <a:buNone/>
            </a:pPr>
            <a:r>
              <a:rPr lang="en-US" sz="2800" dirty="0" smtClean="0"/>
              <a:t>1-Abnormal erythropoiesis :production of RBC </a:t>
            </a:r>
          </a:p>
          <a:p>
            <a:pPr algn="l">
              <a:buFontTx/>
              <a:buNone/>
            </a:pPr>
            <a:r>
              <a:rPr lang="en-US" sz="2800" dirty="0" smtClean="0"/>
              <a:t>only</a:t>
            </a:r>
          </a:p>
          <a:p>
            <a:pPr lvl="0" algn="l" rtl="0">
              <a:buClr>
                <a:srgbClr val="6EA0B0"/>
              </a:buClr>
              <a:buNone/>
            </a:pPr>
            <a:r>
              <a:rPr lang="en-US" sz="2800" dirty="0" smtClean="0">
                <a:solidFill>
                  <a:prstClr val="white"/>
                </a:solidFill>
              </a:rPr>
              <a:t>2- </a:t>
            </a:r>
            <a:r>
              <a:rPr lang="en-US" sz="2800" dirty="0">
                <a:solidFill>
                  <a:prstClr val="white"/>
                </a:solidFill>
              </a:rPr>
              <a:t>increased erythropoiesis</a:t>
            </a:r>
          </a:p>
          <a:p>
            <a:pPr algn="l">
              <a:buFontTx/>
              <a:buNone/>
            </a:pPr>
            <a:r>
              <a:rPr lang="en-US" sz="2800" dirty="0"/>
              <a:t>3</a:t>
            </a:r>
            <a:r>
              <a:rPr lang="en-US" sz="2800" dirty="0" smtClean="0"/>
              <a:t>-decreased </a:t>
            </a:r>
            <a:r>
              <a:rPr lang="en-US" sz="2800" dirty="0" err="1" smtClean="0"/>
              <a:t>Hb</a:t>
            </a:r>
            <a:r>
              <a:rPr lang="en-US" sz="2800" dirty="0" smtClean="0"/>
              <a:t> formation</a:t>
            </a:r>
          </a:p>
          <a:p>
            <a:pPr algn="l" rtl="0">
              <a:buFontTx/>
              <a:buNone/>
            </a:pPr>
            <a:r>
              <a:rPr lang="en-US" sz="2800" dirty="0"/>
              <a:t>4</a:t>
            </a:r>
            <a:r>
              <a:rPr lang="en-US" sz="2800" dirty="0" smtClean="0"/>
              <a:t>-RBC damage</a:t>
            </a:r>
          </a:p>
          <a:p>
            <a:pPr algn="l" rtl="0">
              <a:buFontTx/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These causes result in the following variation:</a:t>
            </a:r>
          </a:p>
          <a:p>
            <a:pPr algn="l" rtl="0" eaLnBrk="1" hangingPunct="1"/>
            <a:r>
              <a:rPr lang="en-US" sz="2800" b="1" dirty="0" err="1" smtClean="0"/>
              <a:t>Anisocytosis</a:t>
            </a:r>
            <a:r>
              <a:rPr lang="en-US" sz="2800" dirty="0" smtClean="0"/>
              <a:t> → variation in size (micro or macro) </a:t>
            </a:r>
          </a:p>
          <a:p>
            <a:pPr algn="l" rtl="0" eaLnBrk="1" hangingPunct="1"/>
            <a:r>
              <a:rPr lang="en-US" sz="2800" b="1" dirty="0" err="1" smtClean="0"/>
              <a:t>Poikilocytosis</a:t>
            </a:r>
            <a:r>
              <a:rPr lang="en-US" sz="2800" dirty="0" smtClean="0"/>
              <a:t> → variation in shape</a:t>
            </a:r>
          </a:p>
          <a:p>
            <a:pPr algn="l" rtl="0" eaLnBrk="1" hangingPunct="1"/>
            <a:r>
              <a:rPr lang="en-US" sz="2800" dirty="0" smtClean="0"/>
              <a:t>Variation in </a:t>
            </a:r>
            <a:r>
              <a:rPr lang="en-US" sz="2800" dirty="0" err="1" smtClean="0"/>
              <a:t>colour</a:t>
            </a:r>
            <a:endParaRPr lang="en-US" sz="2800" dirty="0" smtClean="0"/>
          </a:p>
          <a:p>
            <a:pPr algn="l" rtl="0" eaLnBrk="1" hangingPunct="1"/>
            <a:r>
              <a:rPr lang="en-US" sz="2800" dirty="0" smtClean="0"/>
              <a:t>Variation in content</a:t>
            </a:r>
          </a:p>
          <a:p>
            <a:pPr algn="l" rtl="0">
              <a:buFontTx/>
              <a:buNone/>
            </a:pPr>
            <a:endParaRPr lang="en-US" dirty="0" smtClean="0"/>
          </a:p>
          <a:p>
            <a:pPr algn="l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z="3200" b="1" u="sng" smtClean="0">
                <a:solidFill>
                  <a:srgbClr val="FFFF66"/>
                </a:solidFill>
              </a:rPr>
              <a:t>1. Variation in Size:</a:t>
            </a:r>
            <a:r>
              <a:rPr lang="en-US" smtClean="0"/>
              <a:t> </a:t>
            </a:r>
          </a:p>
        </p:txBody>
      </p:sp>
      <p:graphicFrame>
        <p:nvGraphicFramePr>
          <p:cNvPr id="23588" name="Group 36"/>
          <p:cNvGraphicFramePr>
            <a:graphicFrameLocks noGrp="1"/>
          </p:cNvGraphicFramePr>
          <p:nvPr>
            <p:ph type="tbl" idx="1"/>
          </p:nvPr>
        </p:nvGraphicFramePr>
        <p:xfrm>
          <a:off x="914400" y="1600200"/>
          <a:ext cx="7345363" cy="4293108"/>
        </p:xfrm>
        <a:graphic>
          <a:graphicData uri="http://schemas.openxmlformats.org/drawingml/2006/table">
            <a:tbl>
              <a:tblPr rtl="1"/>
              <a:tblGrid>
                <a:gridCol w="3671888"/>
                <a:gridCol w="3673475"/>
              </a:tblGrid>
              <a:tr h="95250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Normal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Liver disease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Alcoholism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Megaloblastic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anaemia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Macrocyte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(Large)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Iron deficiency anemia.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Haemoglobinopathy.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Microcyte (small)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3" name="Oval 17"/>
          <p:cNvSpPr>
            <a:spLocks noChangeArrowheads="1"/>
          </p:cNvSpPr>
          <p:nvPr/>
        </p:nvSpPr>
        <p:spPr bwMode="auto">
          <a:xfrm>
            <a:off x="2540000" y="1674813"/>
            <a:ext cx="571500" cy="571500"/>
          </a:xfrm>
          <a:prstGeom prst="ellipse">
            <a:avLst/>
          </a:prstGeom>
          <a:solidFill>
            <a:srgbClr val="FF5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4" name="Oval 18"/>
          <p:cNvSpPr>
            <a:spLocks noChangeArrowheads="1"/>
          </p:cNvSpPr>
          <p:nvPr/>
        </p:nvSpPr>
        <p:spPr bwMode="auto">
          <a:xfrm>
            <a:off x="2590800" y="1752600"/>
            <a:ext cx="457200" cy="4064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5" name="Oval 19"/>
          <p:cNvSpPr>
            <a:spLocks noChangeArrowheads="1"/>
          </p:cNvSpPr>
          <p:nvPr/>
        </p:nvSpPr>
        <p:spPr bwMode="auto">
          <a:xfrm>
            <a:off x="3200400" y="2798763"/>
            <a:ext cx="800100" cy="736600"/>
          </a:xfrm>
          <a:prstGeom prst="ellipse">
            <a:avLst/>
          </a:prstGeom>
          <a:solidFill>
            <a:srgbClr val="FF5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6" name="Oval 20"/>
          <p:cNvSpPr>
            <a:spLocks noChangeArrowheads="1"/>
          </p:cNvSpPr>
          <p:nvPr/>
        </p:nvSpPr>
        <p:spPr bwMode="auto">
          <a:xfrm>
            <a:off x="3403600" y="2962275"/>
            <a:ext cx="346075" cy="406400"/>
          </a:xfrm>
          <a:prstGeom prst="ellipse">
            <a:avLst/>
          </a:prstGeom>
          <a:solidFill>
            <a:srgbClr val="FF7C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7" name="Oval 26"/>
          <p:cNvSpPr>
            <a:spLocks noChangeArrowheads="1"/>
          </p:cNvSpPr>
          <p:nvPr/>
        </p:nvSpPr>
        <p:spPr bwMode="auto">
          <a:xfrm>
            <a:off x="3200400" y="4435475"/>
            <a:ext cx="381000" cy="365125"/>
          </a:xfrm>
          <a:prstGeom prst="ellipse">
            <a:avLst/>
          </a:prstGeom>
          <a:solidFill>
            <a:srgbClr val="FF5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8" name="Oval 27"/>
          <p:cNvSpPr>
            <a:spLocks noChangeArrowheads="1"/>
          </p:cNvSpPr>
          <p:nvPr/>
        </p:nvSpPr>
        <p:spPr bwMode="auto">
          <a:xfrm>
            <a:off x="3276600" y="4495800"/>
            <a:ext cx="228600" cy="228600"/>
          </a:xfrm>
          <a:prstGeom prst="ellipse">
            <a:avLst/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smtClean="0">
                <a:solidFill>
                  <a:srgbClr val="FFFF66"/>
                </a:solidFill>
              </a:rPr>
              <a:t>2-Variation in shape:</a:t>
            </a:r>
            <a:r>
              <a:rPr lang="en-US" smtClean="0"/>
              <a:t> </a:t>
            </a:r>
          </a:p>
        </p:txBody>
      </p:sp>
      <p:graphicFrame>
        <p:nvGraphicFramePr>
          <p:cNvPr id="25647" name="Group 4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738245005"/>
              </p:ext>
            </p:extLst>
          </p:nvPr>
        </p:nvGraphicFramePr>
        <p:xfrm>
          <a:off x="457200" y="1455738"/>
          <a:ext cx="8229600" cy="4919536"/>
        </p:xfrm>
        <a:graphic>
          <a:graphicData uri="http://schemas.openxmlformats.org/drawingml/2006/table">
            <a:tbl>
              <a:tblPr rtl="1"/>
              <a:tblGrid>
                <a:gridCol w="4114800"/>
                <a:gridCol w="4114800"/>
              </a:tblGrid>
              <a:tr h="90487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Extra medullary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haemopoiesis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Poikilocyte (tear shape)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Hereditary elleptocytosis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Elliptocyte (rod like)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Ovalocyte (oval)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DIC → Disseminated intravascular coagulation.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Burns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Cardiac valves disease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Shistocyte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(RBC fragments,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pyknocyte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helmet cell ,bite cell)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Sickle cell anaemia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Sickled cell   (Banana shape)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3" name="Freeform 26"/>
          <p:cNvSpPr>
            <a:spLocks/>
          </p:cNvSpPr>
          <p:nvPr/>
        </p:nvSpPr>
        <p:spPr bwMode="auto">
          <a:xfrm>
            <a:off x="3657600" y="1828800"/>
            <a:ext cx="284163" cy="347663"/>
          </a:xfrm>
          <a:custGeom>
            <a:avLst/>
            <a:gdLst>
              <a:gd name="T0" fmla="*/ 2147483647 w 726"/>
              <a:gd name="T1" fmla="*/ 0 h 980"/>
              <a:gd name="T2" fmla="*/ 2147483647 w 726"/>
              <a:gd name="T3" fmla="*/ 2147483647 h 980"/>
              <a:gd name="T4" fmla="*/ 2147483647 w 726"/>
              <a:gd name="T5" fmla="*/ 2147483647 h 980"/>
              <a:gd name="T6" fmla="*/ 2147483647 w 726"/>
              <a:gd name="T7" fmla="*/ 2147483647 h 980"/>
              <a:gd name="T8" fmla="*/ 2147483647 w 726"/>
              <a:gd name="T9" fmla="*/ 2147483647 h 980"/>
              <a:gd name="T10" fmla="*/ 2147483647 w 726"/>
              <a:gd name="T11" fmla="*/ 2147483647 h 980"/>
              <a:gd name="T12" fmla="*/ 2147483647 w 726"/>
              <a:gd name="T13" fmla="*/ 2147483647 h 980"/>
              <a:gd name="T14" fmla="*/ 2147483647 w 726"/>
              <a:gd name="T15" fmla="*/ 2147483647 h 980"/>
              <a:gd name="T16" fmla="*/ 2147483647 w 726"/>
              <a:gd name="T17" fmla="*/ 2147483647 h 980"/>
              <a:gd name="T18" fmla="*/ 2147483647 w 726"/>
              <a:gd name="T19" fmla="*/ 2147483647 h 980"/>
              <a:gd name="T20" fmla="*/ 2147483647 w 726"/>
              <a:gd name="T21" fmla="*/ 2147483647 h 980"/>
              <a:gd name="T22" fmla="*/ 2147483647 w 726"/>
              <a:gd name="T23" fmla="*/ 2147483647 h 980"/>
              <a:gd name="T24" fmla="*/ 2147483647 w 726"/>
              <a:gd name="T25" fmla="*/ 2147483647 h 980"/>
              <a:gd name="T26" fmla="*/ 2147483647 w 726"/>
              <a:gd name="T27" fmla="*/ 2147483647 h 980"/>
              <a:gd name="T28" fmla="*/ 2147483647 w 726"/>
              <a:gd name="T29" fmla="*/ 2147483647 h 980"/>
              <a:gd name="T30" fmla="*/ 2147483647 w 726"/>
              <a:gd name="T31" fmla="*/ 2147483647 h 980"/>
              <a:gd name="T32" fmla="*/ 2147483647 w 726"/>
              <a:gd name="T33" fmla="*/ 0 h 98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26"/>
              <a:gd name="T52" fmla="*/ 0 h 980"/>
              <a:gd name="T53" fmla="*/ 726 w 726"/>
              <a:gd name="T54" fmla="*/ 980 h 98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26" h="980">
                <a:moveTo>
                  <a:pt x="73" y="0"/>
                </a:moveTo>
                <a:cubicBezTo>
                  <a:pt x="22" y="253"/>
                  <a:pt x="28" y="275"/>
                  <a:pt x="13" y="640"/>
                </a:cubicBezTo>
                <a:cubicBezTo>
                  <a:pt x="20" y="727"/>
                  <a:pt x="0" y="820"/>
                  <a:pt x="33" y="900"/>
                </a:cubicBezTo>
                <a:cubicBezTo>
                  <a:pt x="51" y="944"/>
                  <a:pt x="153" y="980"/>
                  <a:pt x="153" y="980"/>
                </a:cubicBezTo>
                <a:cubicBezTo>
                  <a:pt x="246" y="973"/>
                  <a:pt x="340" y="974"/>
                  <a:pt x="433" y="960"/>
                </a:cubicBezTo>
                <a:cubicBezTo>
                  <a:pt x="530" y="945"/>
                  <a:pt x="585" y="889"/>
                  <a:pt x="673" y="860"/>
                </a:cubicBezTo>
                <a:cubicBezTo>
                  <a:pt x="686" y="820"/>
                  <a:pt x="700" y="780"/>
                  <a:pt x="713" y="740"/>
                </a:cubicBezTo>
                <a:cubicBezTo>
                  <a:pt x="726" y="700"/>
                  <a:pt x="686" y="660"/>
                  <a:pt x="673" y="620"/>
                </a:cubicBezTo>
                <a:cubicBezTo>
                  <a:pt x="666" y="600"/>
                  <a:pt x="660" y="580"/>
                  <a:pt x="653" y="560"/>
                </a:cubicBezTo>
                <a:cubicBezTo>
                  <a:pt x="638" y="514"/>
                  <a:pt x="588" y="486"/>
                  <a:pt x="573" y="440"/>
                </a:cubicBezTo>
                <a:cubicBezTo>
                  <a:pt x="566" y="420"/>
                  <a:pt x="566" y="396"/>
                  <a:pt x="553" y="380"/>
                </a:cubicBezTo>
                <a:cubicBezTo>
                  <a:pt x="538" y="361"/>
                  <a:pt x="511" y="355"/>
                  <a:pt x="493" y="340"/>
                </a:cubicBezTo>
                <a:cubicBezTo>
                  <a:pt x="471" y="322"/>
                  <a:pt x="455" y="298"/>
                  <a:pt x="433" y="280"/>
                </a:cubicBezTo>
                <a:cubicBezTo>
                  <a:pt x="347" y="208"/>
                  <a:pt x="403" y="265"/>
                  <a:pt x="313" y="220"/>
                </a:cubicBezTo>
                <a:cubicBezTo>
                  <a:pt x="292" y="209"/>
                  <a:pt x="274" y="191"/>
                  <a:pt x="253" y="180"/>
                </a:cubicBezTo>
                <a:cubicBezTo>
                  <a:pt x="87" y="97"/>
                  <a:pt x="305" y="235"/>
                  <a:pt x="133" y="120"/>
                </a:cubicBezTo>
                <a:cubicBezTo>
                  <a:pt x="81" y="42"/>
                  <a:pt x="101" y="83"/>
                  <a:pt x="73" y="0"/>
                </a:cubicBezTo>
                <a:close/>
              </a:path>
            </a:pathLst>
          </a:custGeom>
          <a:solidFill>
            <a:srgbClr val="FF5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5384" name="Oval 27"/>
          <p:cNvSpPr>
            <a:spLocks noChangeArrowheads="1"/>
          </p:cNvSpPr>
          <p:nvPr/>
        </p:nvSpPr>
        <p:spPr bwMode="auto">
          <a:xfrm rot="-1733195">
            <a:off x="3221038" y="2778125"/>
            <a:ext cx="858837" cy="214313"/>
          </a:xfrm>
          <a:prstGeom prst="ellipse">
            <a:avLst/>
          </a:prstGeom>
          <a:solidFill>
            <a:srgbClr val="FF5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5" name="Oval 28"/>
          <p:cNvSpPr>
            <a:spLocks noChangeArrowheads="1"/>
          </p:cNvSpPr>
          <p:nvPr/>
        </p:nvSpPr>
        <p:spPr bwMode="auto">
          <a:xfrm rot="-1759152">
            <a:off x="3482975" y="2841625"/>
            <a:ext cx="346075" cy="80963"/>
          </a:xfrm>
          <a:prstGeom prst="ellipse">
            <a:avLst/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6" name="Oval 30"/>
          <p:cNvSpPr>
            <a:spLocks noChangeArrowheads="1"/>
          </p:cNvSpPr>
          <p:nvPr/>
        </p:nvSpPr>
        <p:spPr bwMode="auto">
          <a:xfrm rot="-1733195">
            <a:off x="3387725" y="3630613"/>
            <a:ext cx="574675" cy="296862"/>
          </a:xfrm>
          <a:prstGeom prst="ellipse">
            <a:avLst/>
          </a:prstGeom>
          <a:solidFill>
            <a:srgbClr val="FF5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7" name="Oval 31"/>
          <p:cNvSpPr>
            <a:spLocks noChangeArrowheads="1"/>
          </p:cNvSpPr>
          <p:nvPr/>
        </p:nvSpPr>
        <p:spPr bwMode="auto">
          <a:xfrm rot="-1759152">
            <a:off x="3502025" y="3702050"/>
            <a:ext cx="344488" cy="149225"/>
          </a:xfrm>
          <a:prstGeom prst="ellipse">
            <a:avLst/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8" name="Freeform 34"/>
          <p:cNvSpPr>
            <a:spLocks/>
          </p:cNvSpPr>
          <p:nvPr/>
        </p:nvSpPr>
        <p:spPr bwMode="auto">
          <a:xfrm>
            <a:off x="4214813" y="4543425"/>
            <a:ext cx="176212" cy="217488"/>
          </a:xfrm>
          <a:custGeom>
            <a:avLst/>
            <a:gdLst>
              <a:gd name="T0" fmla="*/ 0 w 355"/>
              <a:gd name="T1" fmla="*/ 2147483647 h 441"/>
              <a:gd name="T2" fmla="*/ 2147483647 w 355"/>
              <a:gd name="T3" fmla="*/ 0 h 441"/>
              <a:gd name="T4" fmla="*/ 2147483647 w 355"/>
              <a:gd name="T5" fmla="*/ 2147483647 h 441"/>
              <a:gd name="T6" fmla="*/ 2147483647 w 355"/>
              <a:gd name="T7" fmla="*/ 2147483647 h 441"/>
              <a:gd name="T8" fmla="*/ 2147483647 w 355"/>
              <a:gd name="T9" fmla="*/ 2147483647 h 441"/>
              <a:gd name="T10" fmla="*/ 2147483647 w 355"/>
              <a:gd name="T11" fmla="*/ 2147483647 h 441"/>
              <a:gd name="T12" fmla="*/ 2147483647 w 355"/>
              <a:gd name="T13" fmla="*/ 2147483647 h 441"/>
              <a:gd name="T14" fmla="*/ 2147483647 w 355"/>
              <a:gd name="T15" fmla="*/ 2147483647 h 441"/>
              <a:gd name="T16" fmla="*/ 2147483647 w 355"/>
              <a:gd name="T17" fmla="*/ 2147483647 h 441"/>
              <a:gd name="T18" fmla="*/ 2147483647 w 355"/>
              <a:gd name="T19" fmla="*/ 2147483647 h 441"/>
              <a:gd name="T20" fmla="*/ 2147483647 w 355"/>
              <a:gd name="T21" fmla="*/ 2147483647 h 441"/>
              <a:gd name="T22" fmla="*/ 2147483647 w 355"/>
              <a:gd name="T23" fmla="*/ 2147483647 h 441"/>
              <a:gd name="T24" fmla="*/ 2147483647 w 355"/>
              <a:gd name="T25" fmla="*/ 2147483647 h 441"/>
              <a:gd name="T26" fmla="*/ 0 w 355"/>
              <a:gd name="T27" fmla="*/ 2147483647 h 44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55"/>
              <a:gd name="T43" fmla="*/ 0 h 441"/>
              <a:gd name="T44" fmla="*/ 355 w 355"/>
              <a:gd name="T45" fmla="*/ 441 h 44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55" h="441">
                <a:moveTo>
                  <a:pt x="0" y="80"/>
                </a:moveTo>
                <a:cubicBezTo>
                  <a:pt x="65" y="58"/>
                  <a:pt x="115" y="22"/>
                  <a:pt x="180" y="0"/>
                </a:cubicBezTo>
                <a:cubicBezTo>
                  <a:pt x="200" y="13"/>
                  <a:pt x="217" y="32"/>
                  <a:pt x="240" y="40"/>
                </a:cubicBezTo>
                <a:cubicBezTo>
                  <a:pt x="272" y="52"/>
                  <a:pt x="323" y="31"/>
                  <a:pt x="340" y="60"/>
                </a:cubicBezTo>
                <a:cubicBezTo>
                  <a:pt x="355" y="86"/>
                  <a:pt x="315" y="114"/>
                  <a:pt x="300" y="140"/>
                </a:cubicBezTo>
                <a:cubicBezTo>
                  <a:pt x="257" y="216"/>
                  <a:pt x="260" y="179"/>
                  <a:pt x="240" y="260"/>
                </a:cubicBezTo>
                <a:cubicBezTo>
                  <a:pt x="232" y="293"/>
                  <a:pt x="228" y="327"/>
                  <a:pt x="220" y="360"/>
                </a:cubicBezTo>
                <a:cubicBezTo>
                  <a:pt x="215" y="380"/>
                  <a:pt x="200" y="441"/>
                  <a:pt x="200" y="420"/>
                </a:cubicBezTo>
                <a:cubicBezTo>
                  <a:pt x="200" y="393"/>
                  <a:pt x="213" y="367"/>
                  <a:pt x="220" y="340"/>
                </a:cubicBezTo>
                <a:cubicBezTo>
                  <a:pt x="167" y="180"/>
                  <a:pt x="247" y="367"/>
                  <a:pt x="140" y="260"/>
                </a:cubicBezTo>
                <a:cubicBezTo>
                  <a:pt x="33" y="153"/>
                  <a:pt x="220" y="233"/>
                  <a:pt x="60" y="180"/>
                </a:cubicBezTo>
                <a:cubicBezTo>
                  <a:pt x="87" y="173"/>
                  <a:pt x="124" y="182"/>
                  <a:pt x="140" y="160"/>
                </a:cubicBezTo>
                <a:cubicBezTo>
                  <a:pt x="172" y="117"/>
                  <a:pt x="69" y="66"/>
                  <a:pt x="60" y="60"/>
                </a:cubicBezTo>
                <a:cubicBezTo>
                  <a:pt x="40" y="67"/>
                  <a:pt x="0" y="80"/>
                  <a:pt x="0" y="80"/>
                </a:cubicBezTo>
                <a:close/>
              </a:path>
            </a:pathLst>
          </a:custGeom>
          <a:solidFill>
            <a:srgbClr val="FF5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5389" name="Freeform 35"/>
          <p:cNvSpPr>
            <a:spLocks/>
          </p:cNvSpPr>
          <p:nvPr/>
        </p:nvSpPr>
        <p:spPr bwMode="auto">
          <a:xfrm>
            <a:off x="4043363" y="4708525"/>
            <a:ext cx="176212" cy="217488"/>
          </a:xfrm>
          <a:custGeom>
            <a:avLst/>
            <a:gdLst>
              <a:gd name="T0" fmla="*/ 0 w 355"/>
              <a:gd name="T1" fmla="*/ 2147483647 h 441"/>
              <a:gd name="T2" fmla="*/ 2147483647 w 355"/>
              <a:gd name="T3" fmla="*/ 0 h 441"/>
              <a:gd name="T4" fmla="*/ 2147483647 w 355"/>
              <a:gd name="T5" fmla="*/ 2147483647 h 441"/>
              <a:gd name="T6" fmla="*/ 2147483647 w 355"/>
              <a:gd name="T7" fmla="*/ 2147483647 h 441"/>
              <a:gd name="T8" fmla="*/ 2147483647 w 355"/>
              <a:gd name="T9" fmla="*/ 2147483647 h 441"/>
              <a:gd name="T10" fmla="*/ 2147483647 w 355"/>
              <a:gd name="T11" fmla="*/ 2147483647 h 441"/>
              <a:gd name="T12" fmla="*/ 2147483647 w 355"/>
              <a:gd name="T13" fmla="*/ 2147483647 h 441"/>
              <a:gd name="T14" fmla="*/ 2147483647 w 355"/>
              <a:gd name="T15" fmla="*/ 2147483647 h 441"/>
              <a:gd name="T16" fmla="*/ 2147483647 w 355"/>
              <a:gd name="T17" fmla="*/ 2147483647 h 441"/>
              <a:gd name="T18" fmla="*/ 2147483647 w 355"/>
              <a:gd name="T19" fmla="*/ 2147483647 h 441"/>
              <a:gd name="T20" fmla="*/ 2147483647 w 355"/>
              <a:gd name="T21" fmla="*/ 2147483647 h 441"/>
              <a:gd name="T22" fmla="*/ 2147483647 w 355"/>
              <a:gd name="T23" fmla="*/ 2147483647 h 441"/>
              <a:gd name="T24" fmla="*/ 2147483647 w 355"/>
              <a:gd name="T25" fmla="*/ 2147483647 h 441"/>
              <a:gd name="T26" fmla="*/ 0 w 355"/>
              <a:gd name="T27" fmla="*/ 2147483647 h 44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55"/>
              <a:gd name="T43" fmla="*/ 0 h 441"/>
              <a:gd name="T44" fmla="*/ 355 w 355"/>
              <a:gd name="T45" fmla="*/ 441 h 44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55" h="441">
                <a:moveTo>
                  <a:pt x="0" y="80"/>
                </a:moveTo>
                <a:cubicBezTo>
                  <a:pt x="65" y="58"/>
                  <a:pt x="115" y="22"/>
                  <a:pt x="180" y="0"/>
                </a:cubicBezTo>
                <a:cubicBezTo>
                  <a:pt x="200" y="13"/>
                  <a:pt x="217" y="32"/>
                  <a:pt x="240" y="40"/>
                </a:cubicBezTo>
                <a:cubicBezTo>
                  <a:pt x="272" y="52"/>
                  <a:pt x="323" y="31"/>
                  <a:pt x="340" y="60"/>
                </a:cubicBezTo>
                <a:cubicBezTo>
                  <a:pt x="355" y="86"/>
                  <a:pt x="315" y="114"/>
                  <a:pt x="300" y="140"/>
                </a:cubicBezTo>
                <a:cubicBezTo>
                  <a:pt x="257" y="216"/>
                  <a:pt x="260" y="179"/>
                  <a:pt x="240" y="260"/>
                </a:cubicBezTo>
                <a:cubicBezTo>
                  <a:pt x="232" y="293"/>
                  <a:pt x="228" y="327"/>
                  <a:pt x="220" y="360"/>
                </a:cubicBezTo>
                <a:cubicBezTo>
                  <a:pt x="215" y="380"/>
                  <a:pt x="200" y="441"/>
                  <a:pt x="200" y="420"/>
                </a:cubicBezTo>
                <a:cubicBezTo>
                  <a:pt x="200" y="393"/>
                  <a:pt x="213" y="367"/>
                  <a:pt x="220" y="340"/>
                </a:cubicBezTo>
                <a:cubicBezTo>
                  <a:pt x="167" y="180"/>
                  <a:pt x="247" y="367"/>
                  <a:pt x="140" y="260"/>
                </a:cubicBezTo>
                <a:cubicBezTo>
                  <a:pt x="33" y="153"/>
                  <a:pt x="220" y="233"/>
                  <a:pt x="60" y="180"/>
                </a:cubicBezTo>
                <a:cubicBezTo>
                  <a:pt x="87" y="173"/>
                  <a:pt x="124" y="182"/>
                  <a:pt x="140" y="160"/>
                </a:cubicBezTo>
                <a:cubicBezTo>
                  <a:pt x="172" y="117"/>
                  <a:pt x="69" y="66"/>
                  <a:pt x="60" y="60"/>
                </a:cubicBezTo>
                <a:cubicBezTo>
                  <a:pt x="40" y="67"/>
                  <a:pt x="0" y="80"/>
                  <a:pt x="0" y="80"/>
                </a:cubicBezTo>
                <a:close/>
              </a:path>
            </a:pathLst>
          </a:custGeom>
          <a:solidFill>
            <a:srgbClr val="FF5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5390" name="Freeform 36"/>
          <p:cNvSpPr>
            <a:spLocks/>
          </p:cNvSpPr>
          <p:nvPr/>
        </p:nvSpPr>
        <p:spPr bwMode="auto">
          <a:xfrm>
            <a:off x="4221163" y="4822825"/>
            <a:ext cx="176212" cy="217488"/>
          </a:xfrm>
          <a:custGeom>
            <a:avLst/>
            <a:gdLst>
              <a:gd name="T0" fmla="*/ 0 w 355"/>
              <a:gd name="T1" fmla="*/ 2147483647 h 441"/>
              <a:gd name="T2" fmla="*/ 2147483647 w 355"/>
              <a:gd name="T3" fmla="*/ 0 h 441"/>
              <a:gd name="T4" fmla="*/ 2147483647 w 355"/>
              <a:gd name="T5" fmla="*/ 2147483647 h 441"/>
              <a:gd name="T6" fmla="*/ 2147483647 w 355"/>
              <a:gd name="T7" fmla="*/ 2147483647 h 441"/>
              <a:gd name="T8" fmla="*/ 2147483647 w 355"/>
              <a:gd name="T9" fmla="*/ 2147483647 h 441"/>
              <a:gd name="T10" fmla="*/ 2147483647 w 355"/>
              <a:gd name="T11" fmla="*/ 2147483647 h 441"/>
              <a:gd name="T12" fmla="*/ 2147483647 w 355"/>
              <a:gd name="T13" fmla="*/ 2147483647 h 441"/>
              <a:gd name="T14" fmla="*/ 2147483647 w 355"/>
              <a:gd name="T15" fmla="*/ 2147483647 h 441"/>
              <a:gd name="T16" fmla="*/ 2147483647 w 355"/>
              <a:gd name="T17" fmla="*/ 2147483647 h 441"/>
              <a:gd name="T18" fmla="*/ 2147483647 w 355"/>
              <a:gd name="T19" fmla="*/ 2147483647 h 441"/>
              <a:gd name="T20" fmla="*/ 2147483647 w 355"/>
              <a:gd name="T21" fmla="*/ 2147483647 h 441"/>
              <a:gd name="T22" fmla="*/ 2147483647 w 355"/>
              <a:gd name="T23" fmla="*/ 2147483647 h 441"/>
              <a:gd name="T24" fmla="*/ 2147483647 w 355"/>
              <a:gd name="T25" fmla="*/ 2147483647 h 441"/>
              <a:gd name="T26" fmla="*/ 0 w 355"/>
              <a:gd name="T27" fmla="*/ 2147483647 h 44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55"/>
              <a:gd name="T43" fmla="*/ 0 h 441"/>
              <a:gd name="T44" fmla="*/ 355 w 355"/>
              <a:gd name="T45" fmla="*/ 441 h 44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55" h="441">
                <a:moveTo>
                  <a:pt x="0" y="80"/>
                </a:moveTo>
                <a:cubicBezTo>
                  <a:pt x="65" y="58"/>
                  <a:pt x="115" y="22"/>
                  <a:pt x="180" y="0"/>
                </a:cubicBezTo>
                <a:cubicBezTo>
                  <a:pt x="200" y="13"/>
                  <a:pt x="217" y="32"/>
                  <a:pt x="240" y="40"/>
                </a:cubicBezTo>
                <a:cubicBezTo>
                  <a:pt x="272" y="52"/>
                  <a:pt x="323" y="31"/>
                  <a:pt x="340" y="60"/>
                </a:cubicBezTo>
                <a:cubicBezTo>
                  <a:pt x="355" y="86"/>
                  <a:pt x="315" y="114"/>
                  <a:pt x="300" y="140"/>
                </a:cubicBezTo>
                <a:cubicBezTo>
                  <a:pt x="257" y="216"/>
                  <a:pt x="260" y="179"/>
                  <a:pt x="240" y="260"/>
                </a:cubicBezTo>
                <a:cubicBezTo>
                  <a:pt x="232" y="293"/>
                  <a:pt x="228" y="327"/>
                  <a:pt x="220" y="360"/>
                </a:cubicBezTo>
                <a:cubicBezTo>
                  <a:pt x="215" y="380"/>
                  <a:pt x="200" y="441"/>
                  <a:pt x="200" y="420"/>
                </a:cubicBezTo>
                <a:cubicBezTo>
                  <a:pt x="200" y="393"/>
                  <a:pt x="213" y="367"/>
                  <a:pt x="220" y="340"/>
                </a:cubicBezTo>
                <a:cubicBezTo>
                  <a:pt x="167" y="180"/>
                  <a:pt x="247" y="367"/>
                  <a:pt x="140" y="260"/>
                </a:cubicBezTo>
                <a:cubicBezTo>
                  <a:pt x="33" y="153"/>
                  <a:pt x="220" y="233"/>
                  <a:pt x="60" y="180"/>
                </a:cubicBezTo>
                <a:cubicBezTo>
                  <a:pt x="87" y="173"/>
                  <a:pt x="124" y="182"/>
                  <a:pt x="140" y="160"/>
                </a:cubicBezTo>
                <a:cubicBezTo>
                  <a:pt x="172" y="117"/>
                  <a:pt x="69" y="66"/>
                  <a:pt x="60" y="60"/>
                </a:cubicBezTo>
                <a:cubicBezTo>
                  <a:pt x="40" y="67"/>
                  <a:pt x="0" y="80"/>
                  <a:pt x="0" y="80"/>
                </a:cubicBezTo>
                <a:close/>
              </a:path>
            </a:pathLst>
          </a:custGeom>
          <a:solidFill>
            <a:srgbClr val="FF5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5391" name="AutoShape 48"/>
          <p:cNvSpPr>
            <a:spLocks noChangeArrowheads="1"/>
          </p:cNvSpPr>
          <p:nvPr/>
        </p:nvSpPr>
        <p:spPr bwMode="auto">
          <a:xfrm flipH="1">
            <a:off x="4114800" y="5562600"/>
            <a:ext cx="228600" cy="457200"/>
          </a:xfrm>
          <a:prstGeom prst="moon">
            <a:avLst>
              <a:gd name="adj" fmla="val 50000"/>
            </a:avLst>
          </a:prstGeom>
          <a:solidFill>
            <a:srgbClr val="FF5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98" name="Group 5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3093237"/>
              </p:ext>
            </p:extLst>
          </p:nvPr>
        </p:nvGraphicFramePr>
        <p:xfrm>
          <a:off x="381000" y="609600"/>
          <a:ext cx="8229600" cy="5486403"/>
        </p:xfrm>
        <a:graphic>
          <a:graphicData uri="http://schemas.openxmlformats.org/drawingml/2006/table">
            <a:tbl>
              <a:tblPr rtl="1"/>
              <a:tblGrid>
                <a:gridCol w="4114800"/>
                <a:gridCol w="4114800"/>
              </a:tblGrid>
              <a:tr h="91281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Burr cells (Spine projection)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868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liver disease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renal failure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Crenation ((acanthocyte)) or spur cells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281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liver disease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renal failure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Ecchinocyte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9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Iron deficiency anaemia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Pencil cell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9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G6pD deficiency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anaemia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Basket cell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2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G6PD deficiency anaemia.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Blister cell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9" name="Freeform 33"/>
          <p:cNvSpPr>
            <a:spLocks/>
          </p:cNvSpPr>
          <p:nvPr/>
        </p:nvSpPr>
        <p:spPr bwMode="auto">
          <a:xfrm rot="-427394">
            <a:off x="3668713" y="750888"/>
            <a:ext cx="609600" cy="533400"/>
          </a:xfrm>
          <a:custGeom>
            <a:avLst/>
            <a:gdLst>
              <a:gd name="T0" fmla="*/ 2147483647 w 1154"/>
              <a:gd name="T1" fmla="*/ 2147483647 h 986"/>
              <a:gd name="T2" fmla="*/ 2147483647 w 1154"/>
              <a:gd name="T3" fmla="*/ 2147483647 h 986"/>
              <a:gd name="T4" fmla="*/ 2147483647 w 1154"/>
              <a:gd name="T5" fmla="*/ 2147483647 h 986"/>
              <a:gd name="T6" fmla="*/ 2147483647 w 1154"/>
              <a:gd name="T7" fmla="*/ 2147483647 h 986"/>
              <a:gd name="T8" fmla="*/ 2147483647 w 1154"/>
              <a:gd name="T9" fmla="*/ 2147483647 h 986"/>
              <a:gd name="T10" fmla="*/ 2147483647 w 1154"/>
              <a:gd name="T11" fmla="*/ 2147483647 h 986"/>
              <a:gd name="T12" fmla="*/ 2147483647 w 1154"/>
              <a:gd name="T13" fmla="*/ 2147483647 h 986"/>
              <a:gd name="T14" fmla="*/ 2147483647 w 1154"/>
              <a:gd name="T15" fmla="*/ 2147483647 h 986"/>
              <a:gd name="T16" fmla="*/ 2147483647 w 1154"/>
              <a:gd name="T17" fmla="*/ 2147483647 h 986"/>
              <a:gd name="T18" fmla="*/ 2147483647 w 1154"/>
              <a:gd name="T19" fmla="*/ 2147483647 h 986"/>
              <a:gd name="T20" fmla="*/ 2147483647 w 1154"/>
              <a:gd name="T21" fmla="*/ 2147483647 h 986"/>
              <a:gd name="T22" fmla="*/ 2147483647 w 1154"/>
              <a:gd name="T23" fmla="*/ 2147483647 h 986"/>
              <a:gd name="T24" fmla="*/ 2147483647 w 1154"/>
              <a:gd name="T25" fmla="*/ 2147483647 h 986"/>
              <a:gd name="T26" fmla="*/ 2147483647 w 1154"/>
              <a:gd name="T27" fmla="*/ 2147483647 h 986"/>
              <a:gd name="T28" fmla="*/ 2147483647 w 1154"/>
              <a:gd name="T29" fmla="*/ 2147483647 h 986"/>
              <a:gd name="T30" fmla="*/ 2147483647 w 1154"/>
              <a:gd name="T31" fmla="*/ 2147483647 h 986"/>
              <a:gd name="T32" fmla="*/ 2147483647 w 1154"/>
              <a:gd name="T33" fmla="*/ 2147483647 h 986"/>
              <a:gd name="T34" fmla="*/ 2147483647 w 1154"/>
              <a:gd name="T35" fmla="*/ 2147483647 h 986"/>
              <a:gd name="T36" fmla="*/ 2147483647 w 1154"/>
              <a:gd name="T37" fmla="*/ 2147483647 h 986"/>
              <a:gd name="T38" fmla="*/ 2147483647 w 1154"/>
              <a:gd name="T39" fmla="*/ 2147483647 h 986"/>
              <a:gd name="T40" fmla="*/ 2147483647 w 1154"/>
              <a:gd name="T41" fmla="*/ 2147483647 h 986"/>
              <a:gd name="T42" fmla="*/ 2147483647 w 1154"/>
              <a:gd name="T43" fmla="*/ 2147483647 h 986"/>
              <a:gd name="T44" fmla="*/ 2147483647 w 1154"/>
              <a:gd name="T45" fmla="*/ 2147483647 h 986"/>
              <a:gd name="T46" fmla="*/ 2147483647 w 1154"/>
              <a:gd name="T47" fmla="*/ 2147483647 h 986"/>
              <a:gd name="T48" fmla="*/ 2147483647 w 1154"/>
              <a:gd name="T49" fmla="*/ 2147483647 h 986"/>
              <a:gd name="T50" fmla="*/ 2147483647 w 1154"/>
              <a:gd name="T51" fmla="*/ 2147483647 h 986"/>
              <a:gd name="T52" fmla="*/ 2147483647 w 1154"/>
              <a:gd name="T53" fmla="*/ 2147483647 h 986"/>
              <a:gd name="T54" fmla="*/ 2147483647 w 1154"/>
              <a:gd name="T55" fmla="*/ 2147483647 h 98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54"/>
              <a:gd name="T85" fmla="*/ 0 h 986"/>
              <a:gd name="T86" fmla="*/ 1154 w 1154"/>
              <a:gd name="T87" fmla="*/ 986 h 98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54" h="986">
                <a:moveTo>
                  <a:pt x="543" y="446"/>
                </a:moveTo>
                <a:cubicBezTo>
                  <a:pt x="530" y="426"/>
                  <a:pt x="522" y="401"/>
                  <a:pt x="503" y="386"/>
                </a:cubicBezTo>
                <a:cubicBezTo>
                  <a:pt x="487" y="373"/>
                  <a:pt x="462" y="375"/>
                  <a:pt x="443" y="366"/>
                </a:cubicBezTo>
                <a:cubicBezTo>
                  <a:pt x="422" y="355"/>
                  <a:pt x="403" y="339"/>
                  <a:pt x="383" y="326"/>
                </a:cubicBezTo>
                <a:cubicBezTo>
                  <a:pt x="370" y="306"/>
                  <a:pt x="362" y="281"/>
                  <a:pt x="343" y="266"/>
                </a:cubicBezTo>
                <a:cubicBezTo>
                  <a:pt x="327" y="253"/>
                  <a:pt x="302" y="255"/>
                  <a:pt x="283" y="246"/>
                </a:cubicBezTo>
                <a:cubicBezTo>
                  <a:pt x="262" y="235"/>
                  <a:pt x="243" y="219"/>
                  <a:pt x="223" y="206"/>
                </a:cubicBezTo>
                <a:cubicBezTo>
                  <a:pt x="210" y="186"/>
                  <a:pt x="201" y="162"/>
                  <a:pt x="183" y="146"/>
                </a:cubicBezTo>
                <a:cubicBezTo>
                  <a:pt x="147" y="114"/>
                  <a:pt x="63" y="66"/>
                  <a:pt x="63" y="66"/>
                </a:cubicBezTo>
                <a:cubicBezTo>
                  <a:pt x="50" y="46"/>
                  <a:pt x="0" y="0"/>
                  <a:pt x="23" y="6"/>
                </a:cubicBezTo>
                <a:cubicBezTo>
                  <a:pt x="93" y="23"/>
                  <a:pt x="143" y="86"/>
                  <a:pt x="203" y="126"/>
                </a:cubicBezTo>
                <a:cubicBezTo>
                  <a:pt x="221" y="138"/>
                  <a:pt x="245" y="136"/>
                  <a:pt x="263" y="146"/>
                </a:cubicBezTo>
                <a:cubicBezTo>
                  <a:pt x="305" y="169"/>
                  <a:pt x="337" y="211"/>
                  <a:pt x="383" y="226"/>
                </a:cubicBezTo>
                <a:cubicBezTo>
                  <a:pt x="403" y="233"/>
                  <a:pt x="425" y="236"/>
                  <a:pt x="443" y="246"/>
                </a:cubicBezTo>
                <a:cubicBezTo>
                  <a:pt x="649" y="361"/>
                  <a:pt x="487" y="301"/>
                  <a:pt x="623" y="346"/>
                </a:cubicBezTo>
                <a:cubicBezTo>
                  <a:pt x="713" y="316"/>
                  <a:pt x="728" y="284"/>
                  <a:pt x="803" y="326"/>
                </a:cubicBezTo>
                <a:cubicBezTo>
                  <a:pt x="845" y="349"/>
                  <a:pt x="923" y="406"/>
                  <a:pt x="923" y="406"/>
                </a:cubicBezTo>
                <a:cubicBezTo>
                  <a:pt x="952" y="449"/>
                  <a:pt x="994" y="483"/>
                  <a:pt x="1023" y="526"/>
                </a:cubicBezTo>
                <a:cubicBezTo>
                  <a:pt x="1035" y="544"/>
                  <a:pt x="1033" y="568"/>
                  <a:pt x="1043" y="586"/>
                </a:cubicBezTo>
                <a:cubicBezTo>
                  <a:pt x="1066" y="628"/>
                  <a:pt x="1123" y="706"/>
                  <a:pt x="1123" y="706"/>
                </a:cubicBezTo>
                <a:cubicBezTo>
                  <a:pt x="1151" y="847"/>
                  <a:pt x="1154" y="774"/>
                  <a:pt x="1103" y="926"/>
                </a:cubicBezTo>
                <a:cubicBezTo>
                  <a:pt x="1096" y="946"/>
                  <a:pt x="1083" y="986"/>
                  <a:pt x="1083" y="986"/>
                </a:cubicBezTo>
                <a:cubicBezTo>
                  <a:pt x="974" y="964"/>
                  <a:pt x="876" y="948"/>
                  <a:pt x="783" y="886"/>
                </a:cubicBezTo>
                <a:cubicBezTo>
                  <a:pt x="733" y="735"/>
                  <a:pt x="806" y="915"/>
                  <a:pt x="703" y="786"/>
                </a:cubicBezTo>
                <a:cubicBezTo>
                  <a:pt x="593" y="648"/>
                  <a:pt x="795" y="801"/>
                  <a:pt x="623" y="686"/>
                </a:cubicBezTo>
                <a:cubicBezTo>
                  <a:pt x="570" y="526"/>
                  <a:pt x="650" y="713"/>
                  <a:pt x="543" y="606"/>
                </a:cubicBezTo>
                <a:cubicBezTo>
                  <a:pt x="528" y="591"/>
                  <a:pt x="530" y="566"/>
                  <a:pt x="523" y="546"/>
                </a:cubicBezTo>
                <a:cubicBezTo>
                  <a:pt x="547" y="473"/>
                  <a:pt x="543" y="507"/>
                  <a:pt x="543" y="446"/>
                </a:cubicBezTo>
                <a:close/>
              </a:path>
            </a:pathLst>
          </a:custGeom>
          <a:solidFill>
            <a:srgbClr val="FF5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6410" name="AutoShape 36"/>
          <p:cNvSpPr>
            <a:spLocks noChangeArrowheads="1"/>
          </p:cNvSpPr>
          <p:nvPr/>
        </p:nvSpPr>
        <p:spPr bwMode="auto">
          <a:xfrm>
            <a:off x="3449638" y="1898650"/>
            <a:ext cx="762000" cy="457200"/>
          </a:xfrm>
          <a:prstGeom prst="irregularSeal1">
            <a:avLst/>
          </a:prstGeom>
          <a:solidFill>
            <a:srgbClr val="FF5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1" name="AutoShape 39"/>
          <p:cNvSpPr>
            <a:spLocks noChangeArrowheads="1"/>
          </p:cNvSpPr>
          <p:nvPr/>
        </p:nvSpPr>
        <p:spPr bwMode="auto">
          <a:xfrm>
            <a:off x="3352800" y="2590800"/>
            <a:ext cx="620713" cy="533400"/>
          </a:xfrm>
          <a:prstGeom prst="star4">
            <a:avLst>
              <a:gd name="adj" fmla="val 12500"/>
            </a:avLst>
          </a:prstGeom>
          <a:solidFill>
            <a:srgbClr val="FF5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2" name="Oval 42"/>
          <p:cNvSpPr>
            <a:spLocks noChangeArrowheads="1"/>
          </p:cNvSpPr>
          <p:nvPr/>
        </p:nvSpPr>
        <p:spPr bwMode="auto">
          <a:xfrm rot="-1444057">
            <a:off x="3070225" y="3654425"/>
            <a:ext cx="884238" cy="150813"/>
          </a:xfrm>
          <a:prstGeom prst="ellipse">
            <a:avLst/>
          </a:prstGeom>
          <a:solidFill>
            <a:srgbClr val="FF5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3" name="AutoShape 43"/>
          <p:cNvSpPr>
            <a:spLocks noChangeArrowheads="1"/>
          </p:cNvSpPr>
          <p:nvPr/>
        </p:nvSpPr>
        <p:spPr bwMode="auto">
          <a:xfrm rot="-5400000">
            <a:off x="3238500" y="4457700"/>
            <a:ext cx="609600" cy="381000"/>
          </a:xfrm>
          <a:prstGeom prst="flowChartDelay">
            <a:avLst/>
          </a:prstGeom>
          <a:solidFill>
            <a:srgbClr val="FF5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4" name="Freeform 44"/>
          <p:cNvSpPr>
            <a:spLocks/>
          </p:cNvSpPr>
          <p:nvPr/>
        </p:nvSpPr>
        <p:spPr bwMode="auto">
          <a:xfrm>
            <a:off x="3352800" y="5257800"/>
            <a:ext cx="685800" cy="609600"/>
          </a:xfrm>
          <a:custGeom>
            <a:avLst/>
            <a:gdLst>
              <a:gd name="T0" fmla="*/ 2147483647 w 521"/>
              <a:gd name="T1" fmla="*/ 0 h 442"/>
              <a:gd name="T2" fmla="*/ 2147483647 w 521"/>
              <a:gd name="T3" fmla="*/ 2147483647 h 442"/>
              <a:gd name="T4" fmla="*/ 2147483647 w 521"/>
              <a:gd name="T5" fmla="*/ 2147483647 h 442"/>
              <a:gd name="T6" fmla="*/ 2147483647 w 521"/>
              <a:gd name="T7" fmla="*/ 2147483647 h 442"/>
              <a:gd name="T8" fmla="*/ 2147483647 w 521"/>
              <a:gd name="T9" fmla="*/ 2147483647 h 442"/>
              <a:gd name="T10" fmla="*/ 2147483647 w 521"/>
              <a:gd name="T11" fmla="*/ 2147483647 h 442"/>
              <a:gd name="T12" fmla="*/ 2147483647 w 521"/>
              <a:gd name="T13" fmla="*/ 2147483647 h 442"/>
              <a:gd name="T14" fmla="*/ 2147483647 w 521"/>
              <a:gd name="T15" fmla="*/ 2147483647 h 442"/>
              <a:gd name="T16" fmla="*/ 2147483647 w 521"/>
              <a:gd name="T17" fmla="*/ 2147483647 h 442"/>
              <a:gd name="T18" fmla="*/ 2147483647 w 521"/>
              <a:gd name="T19" fmla="*/ 2147483647 h 442"/>
              <a:gd name="T20" fmla="*/ 2147483647 w 521"/>
              <a:gd name="T21" fmla="*/ 2147483647 h 442"/>
              <a:gd name="T22" fmla="*/ 2147483647 w 521"/>
              <a:gd name="T23" fmla="*/ 2147483647 h 442"/>
              <a:gd name="T24" fmla="*/ 2147483647 w 521"/>
              <a:gd name="T25" fmla="*/ 2147483647 h 442"/>
              <a:gd name="T26" fmla="*/ 2147483647 w 521"/>
              <a:gd name="T27" fmla="*/ 2147483647 h 442"/>
              <a:gd name="T28" fmla="*/ 2147483647 w 521"/>
              <a:gd name="T29" fmla="*/ 0 h 442"/>
              <a:gd name="T30" fmla="*/ 2147483647 w 521"/>
              <a:gd name="T31" fmla="*/ 0 h 44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21"/>
              <a:gd name="T49" fmla="*/ 0 h 442"/>
              <a:gd name="T50" fmla="*/ 521 w 521"/>
              <a:gd name="T51" fmla="*/ 442 h 44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21" h="442">
                <a:moveTo>
                  <a:pt x="63" y="0"/>
                </a:moveTo>
                <a:cubicBezTo>
                  <a:pt x="12" y="152"/>
                  <a:pt x="31" y="79"/>
                  <a:pt x="3" y="220"/>
                </a:cubicBezTo>
                <a:cubicBezTo>
                  <a:pt x="10" y="260"/>
                  <a:pt x="0" y="307"/>
                  <a:pt x="23" y="340"/>
                </a:cubicBezTo>
                <a:cubicBezTo>
                  <a:pt x="79" y="420"/>
                  <a:pt x="161" y="424"/>
                  <a:pt x="243" y="440"/>
                </a:cubicBezTo>
                <a:cubicBezTo>
                  <a:pt x="303" y="433"/>
                  <a:pt x="367" y="442"/>
                  <a:pt x="423" y="420"/>
                </a:cubicBezTo>
                <a:cubicBezTo>
                  <a:pt x="443" y="412"/>
                  <a:pt x="434" y="379"/>
                  <a:pt x="443" y="360"/>
                </a:cubicBezTo>
                <a:cubicBezTo>
                  <a:pt x="521" y="205"/>
                  <a:pt x="453" y="391"/>
                  <a:pt x="503" y="240"/>
                </a:cubicBezTo>
                <a:cubicBezTo>
                  <a:pt x="496" y="207"/>
                  <a:pt x="507" y="164"/>
                  <a:pt x="483" y="140"/>
                </a:cubicBezTo>
                <a:cubicBezTo>
                  <a:pt x="468" y="125"/>
                  <a:pt x="438" y="145"/>
                  <a:pt x="423" y="160"/>
                </a:cubicBezTo>
                <a:cubicBezTo>
                  <a:pt x="408" y="175"/>
                  <a:pt x="412" y="201"/>
                  <a:pt x="403" y="220"/>
                </a:cubicBezTo>
                <a:cubicBezTo>
                  <a:pt x="392" y="241"/>
                  <a:pt x="376" y="260"/>
                  <a:pt x="363" y="280"/>
                </a:cubicBezTo>
                <a:cubicBezTo>
                  <a:pt x="356" y="260"/>
                  <a:pt x="343" y="241"/>
                  <a:pt x="343" y="220"/>
                </a:cubicBezTo>
                <a:cubicBezTo>
                  <a:pt x="343" y="27"/>
                  <a:pt x="389" y="197"/>
                  <a:pt x="343" y="60"/>
                </a:cubicBezTo>
                <a:cubicBezTo>
                  <a:pt x="341" y="61"/>
                  <a:pt x="240" y="137"/>
                  <a:pt x="223" y="120"/>
                </a:cubicBezTo>
                <a:cubicBezTo>
                  <a:pt x="193" y="90"/>
                  <a:pt x="183" y="0"/>
                  <a:pt x="183" y="0"/>
                </a:cubicBezTo>
                <a:cubicBezTo>
                  <a:pt x="50" y="44"/>
                  <a:pt x="63" y="82"/>
                  <a:pt x="63" y="0"/>
                </a:cubicBezTo>
                <a:close/>
              </a:path>
            </a:pathLst>
          </a:custGeom>
          <a:solidFill>
            <a:srgbClr val="FF5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rtl="0" eaLnBrk="1" hangingPunct="1"/>
            <a:r>
              <a:rPr lang="en-US" sz="3200" b="1" u="sng" smtClean="0">
                <a:solidFill>
                  <a:srgbClr val="FFFF66"/>
                </a:solidFill>
              </a:rPr>
              <a:t>3- Variation in colour:</a:t>
            </a:r>
          </a:p>
        </p:txBody>
      </p:sp>
      <p:graphicFrame>
        <p:nvGraphicFramePr>
          <p:cNvPr id="29754" name="Group 5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785434694"/>
              </p:ext>
            </p:extLst>
          </p:nvPr>
        </p:nvGraphicFramePr>
        <p:xfrm>
          <a:off x="395536" y="791717"/>
          <a:ext cx="8423275" cy="6071489"/>
        </p:xfrm>
        <a:graphic>
          <a:graphicData uri="http://schemas.openxmlformats.org/drawingml/2006/table">
            <a:tbl>
              <a:tblPr rtl="1"/>
              <a:tblGrid>
                <a:gridCol w="4654550"/>
                <a:gridCol w="3768725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colour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paler)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Than normal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Hypochromasia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Dimorphic picture 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non-uniform color of erythrocyte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Anisochromasia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6477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iron deficiency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anaemia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1104900" marR="0" lvl="1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liver disease</a:t>
                      </a:r>
                    </a:p>
                    <a:p>
                      <a:pPr marL="1104900" marR="0" lvl="1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thalassemia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1104900" marR="0" lvl="1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post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splenectomy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Target cells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Very thin cells with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colour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less central part.(ring shape)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Leptocyte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Sphere like with deep colour and no central pallor found in hereditary spherocytosis.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Spherocyte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Pale greenish – blue color.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 Polychromasia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Cause by: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liver disease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alcoholism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7.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Stomatocyte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05" name="Oval 32"/>
          <p:cNvSpPr>
            <a:spLocks noChangeArrowheads="1"/>
          </p:cNvSpPr>
          <p:nvPr/>
        </p:nvSpPr>
        <p:spPr bwMode="auto">
          <a:xfrm>
            <a:off x="3048000" y="1219200"/>
            <a:ext cx="595313" cy="571500"/>
          </a:xfrm>
          <a:prstGeom prst="ellipse">
            <a:avLst/>
          </a:prstGeom>
          <a:solidFill>
            <a:srgbClr val="FFCC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7438" name="Oval 33"/>
          <p:cNvSpPr>
            <a:spLocks noChangeArrowheads="1"/>
          </p:cNvSpPr>
          <p:nvPr/>
        </p:nvSpPr>
        <p:spPr bwMode="auto">
          <a:xfrm>
            <a:off x="3200400" y="1371600"/>
            <a:ext cx="233363" cy="2286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9" name="Oval 37"/>
          <p:cNvSpPr>
            <a:spLocks noChangeArrowheads="1"/>
          </p:cNvSpPr>
          <p:nvPr/>
        </p:nvSpPr>
        <p:spPr bwMode="auto">
          <a:xfrm>
            <a:off x="2895600" y="2819400"/>
            <a:ext cx="444500" cy="458788"/>
          </a:xfrm>
          <a:prstGeom prst="ellipse">
            <a:avLst/>
          </a:prstGeom>
          <a:solidFill>
            <a:schemeClr val="tx1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0" name="Oval 38"/>
          <p:cNvSpPr>
            <a:spLocks noChangeArrowheads="1"/>
          </p:cNvSpPr>
          <p:nvPr/>
        </p:nvSpPr>
        <p:spPr bwMode="auto">
          <a:xfrm>
            <a:off x="3062288" y="3028950"/>
            <a:ext cx="98425" cy="46038"/>
          </a:xfrm>
          <a:prstGeom prst="ellipse">
            <a:avLst/>
          </a:prstGeom>
          <a:solidFill>
            <a:srgbClr val="C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1" name="Oval 41"/>
          <p:cNvSpPr>
            <a:spLocks noChangeArrowheads="1"/>
          </p:cNvSpPr>
          <p:nvPr/>
        </p:nvSpPr>
        <p:spPr bwMode="auto">
          <a:xfrm>
            <a:off x="3065691" y="3979003"/>
            <a:ext cx="376010" cy="340149"/>
          </a:xfrm>
          <a:prstGeom prst="ellipse">
            <a:avLst/>
          </a:prstGeom>
          <a:solidFill>
            <a:srgbClr val="FF99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2" name="Oval 42"/>
          <p:cNvSpPr>
            <a:spLocks noChangeArrowheads="1"/>
          </p:cNvSpPr>
          <p:nvPr/>
        </p:nvSpPr>
        <p:spPr bwMode="auto">
          <a:xfrm flipV="1">
            <a:off x="3117850" y="4005063"/>
            <a:ext cx="286318" cy="288031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3" name="Oval 49"/>
          <p:cNvSpPr>
            <a:spLocks noChangeArrowheads="1"/>
          </p:cNvSpPr>
          <p:nvPr/>
        </p:nvSpPr>
        <p:spPr bwMode="auto">
          <a:xfrm>
            <a:off x="3219015" y="4797768"/>
            <a:ext cx="457200" cy="457200"/>
          </a:xfrm>
          <a:prstGeom prst="ellipse">
            <a:avLst/>
          </a:prstGeom>
          <a:solidFill>
            <a:srgbClr val="FF505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4" name="Oval 52"/>
          <p:cNvSpPr>
            <a:spLocks noChangeArrowheads="1"/>
          </p:cNvSpPr>
          <p:nvPr/>
        </p:nvSpPr>
        <p:spPr bwMode="auto">
          <a:xfrm flipV="1">
            <a:off x="3172316" y="5520419"/>
            <a:ext cx="477837" cy="474662"/>
          </a:xfrm>
          <a:prstGeom prst="ellipse">
            <a:avLst/>
          </a:prstGeom>
          <a:solidFill>
            <a:srgbClr val="41DF98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5" name="Oval 53"/>
          <p:cNvSpPr>
            <a:spLocks noChangeArrowheads="1"/>
          </p:cNvSpPr>
          <p:nvPr/>
        </p:nvSpPr>
        <p:spPr bwMode="auto">
          <a:xfrm>
            <a:off x="2879725" y="6038056"/>
            <a:ext cx="561975" cy="547687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6" name="Oval 54"/>
          <p:cNvSpPr>
            <a:spLocks noChangeArrowheads="1"/>
          </p:cNvSpPr>
          <p:nvPr/>
        </p:nvSpPr>
        <p:spPr bwMode="auto">
          <a:xfrm>
            <a:off x="2870200" y="6255657"/>
            <a:ext cx="571500" cy="1143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305</Words>
  <Application>Microsoft Office PowerPoint</Application>
  <PresentationFormat>On-screen Show (4:3)</PresentationFormat>
  <Paragraphs>76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تقنية</vt:lpstr>
      <vt:lpstr>PowerPoint Presentation</vt:lpstr>
      <vt:lpstr>Variation in RBCs morphology due to:</vt:lpstr>
      <vt:lpstr>1. Variation in Size: </vt:lpstr>
      <vt:lpstr>2-Variation in shape: </vt:lpstr>
      <vt:lpstr>PowerPoint Presentation</vt:lpstr>
      <vt:lpstr>3- Variation in colour: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SONY</dc:creator>
  <cp:lastModifiedBy>vaio</cp:lastModifiedBy>
  <cp:revision>27</cp:revision>
  <dcterms:created xsi:type="dcterms:W3CDTF">2010-10-19T17:48:29Z</dcterms:created>
  <dcterms:modified xsi:type="dcterms:W3CDTF">2015-02-09T13:11:12Z</dcterms:modified>
</cp:coreProperties>
</file>