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1" d="100"/>
          <a:sy n="111" d="100"/>
        </p:scale>
        <p:origin x="13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92423A-2451-4DB7-BB3D-467CCC8FA26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208482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92423A-2451-4DB7-BB3D-467CCC8FA26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412980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92423A-2451-4DB7-BB3D-467CCC8FA26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21333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92423A-2451-4DB7-BB3D-467CCC8FA26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74515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92423A-2451-4DB7-BB3D-467CCC8FA26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383974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92423A-2451-4DB7-BB3D-467CCC8FA26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43538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92423A-2451-4DB7-BB3D-467CCC8FA261}"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314255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92423A-2451-4DB7-BB3D-467CCC8FA261}"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85055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2423A-2451-4DB7-BB3D-467CCC8FA261}"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411211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92423A-2451-4DB7-BB3D-467CCC8FA26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346802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92423A-2451-4DB7-BB3D-467CCC8FA26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1D3B3-5405-42CC-AA8F-1FBDA4486A90}" type="slidenum">
              <a:rPr lang="en-US" smtClean="0"/>
              <a:t>‹#›</a:t>
            </a:fld>
            <a:endParaRPr lang="en-US"/>
          </a:p>
        </p:txBody>
      </p:sp>
    </p:spTree>
    <p:extLst>
      <p:ext uri="{BB962C8B-B14F-4D97-AF65-F5344CB8AC3E}">
        <p14:creationId xmlns:p14="http://schemas.microsoft.com/office/powerpoint/2010/main" val="250784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2423A-2451-4DB7-BB3D-467CCC8FA261}" type="datetimeFigureOut">
              <a:rPr lang="en-US" smtClean="0"/>
              <a:t>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1D3B3-5405-42CC-AA8F-1FBDA4486A90}" type="slidenum">
              <a:rPr lang="en-US" smtClean="0"/>
              <a:t>‹#›</a:t>
            </a:fld>
            <a:endParaRPr lang="en-US"/>
          </a:p>
        </p:txBody>
      </p:sp>
    </p:spTree>
    <p:extLst>
      <p:ext uri="{BB962C8B-B14F-4D97-AF65-F5344CB8AC3E}">
        <p14:creationId xmlns:p14="http://schemas.microsoft.com/office/powerpoint/2010/main" val="669542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192180" cy="4128120"/>
          </a:xfrm>
          <a:prstGeom prst="rect">
            <a:avLst/>
          </a:prstGeom>
        </p:spPr>
      </p:pic>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4653136"/>
            <a:ext cx="2370455" cy="939165"/>
          </a:xfrm>
          <a:prstGeom prst="rect">
            <a:avLst/>
          </a:prstGeom>
        </p:spPr>
      </p:pic>
    </p:spTree>
    <p:extLst>
      <p:ext uri="{BB962C8B-B14F-4D97-AF65-F5344CB8AC3E}">
        <p14:creationId xmlns:p14="http://schemas.microsoft.com/office/powerpoint/2010/main" val="350798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26878" y="264508"/>
            <a:ext cx="19688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dirty="0" smtClean="0">
                <a:solidFill>
                  <a:srgbClr val="0070C0"/>
                </a:solidFill>
                <a:cs typeface="+mj-cs"/>
              </a:rPr>
              <a:t>الأنسجة النباتية</a:t>
            </a:r>
            <a:endParaRPr lang="en-US" altLang="en-US" sz="2800" b="1" dirty="0">
              <a:solidFill>
                <a:srgbClr val="0070C0"/>
              </a:solidFill>
              <a:cs typeface="+mj-cs"/>
            </a:endParaRPr>
          </a:p>
        </p:txBody>
      </p:sp>
      <p:sp>
        <p:nvSpPr>
          <p:cNvPr id="6" name="Text Box 6"/>
          <p:cNvSpPr txBox="1">
            <a:spLocks noChangeArrowheads="1"/>
          </p:cNvSpPr>
          <p:nvPr/>
        </p:nvSpPr>
        <p:spPr bwMode="auto">
          <a:xfrm>
            <a:off x="5817269" y="2282496"/>
            <a:ext cx="29803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rtl="1"/>
            <a:r>
              <a:rPr lang="ar-SA" altLang="en-US" sz="2400" b="1" dirty="0">
                <a:solidFill>
                  <a:srgbClr val="0070C0"/>
                </a:solidFill>
                <a:cs typeface="+mj-cs"/>
              </a:rPr>
              <a:t>تنقسم </a:t>
            </a:r>
            <a:r>
              <a:rPr lang="ar-SA" altLang="en-US" sz="2400" b="1" dirty="0" smtClean="0">
                <a:solidFill>
                  <a:srgbClr val="0070C0"/>
                </a:solidFill>
                <a:cs typeface="+mj-cs"/>
              </a:rPr>
              <a:t>الأنسجة النباتية </a:t>
            </a:r>
            <a:r>
              <a:rPr lang="ar-SA" altLang="en-US" sz="2400" b="1" dirty="0">
                <a:solidFill>
                  <a:srgbClr val="0070C0"/>
                </a:solidFill>
                <a:cs typeface="+mj-cs"/>
              </a:rPr>
              <a:t>الى :ـ</a:t>
            </a:r>
            <a:endParaRPr lang="en-US" altLang="en-US" sz="2400" b="1" dirty="0">
              <a:solidFill>
                <a:srgbClr val="0070C0"/>
              </a:solidFill>
              <a:cs typeface="+mj-cs"/>
            </a:endParaRPr>
          </a:p>
        </p:txBody>
      </p:sp>
      <p:sp>
        <p:nvSpPr>
          <p:cNvPr id="7" name="Text Box 11"/>
          <p:cNvSpPr txBox="1">
            <a:spLocks noChangeArrowheads="1"/>
          </p:cNvSpPr>
          <p:nvPr/>
        </p:nvSpPr>
        <p:spPr bwMode="auto">
          <a:xfrm flipH="1">
            <a:off x="4416724" y="3286155"/>
            <a:ext cx="4271308" cy="2031325"/>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spcBef>
                <a:spcPct val="50000"/>
              </a:spcBef>
            </a:pPr>
            <a:r>
              <a:rPr lang="ar-SA" altLang="en-US" dirty="0" smtClean="0">
                <a:cs typeface="+mj-cs"/>
              </a:rPr>
              <a:t>النسيج المرستيمي  مجموعة </a:t>
            </a:r>
            <a:r>
              <a:rPr lang="ar-SA" altLang="en-US" dirty="0">
                <a:cs typeface="+mj-cs"/>
              </a:rPr>
              <a:t>من الخلايا </a:t>
            </a:r>
            <a:r>
              <a:rPr lang="ar-SA" altLang="en-US" dirty="0" smtClean="0">
                <a:cs typeface="+mj-cs"/>
              </a:rPr>
              <a:t>القابلة </a:t>
            </a:r>
            <a:r>
              <a:rPr lang="ar-SA" altLang="en-US" dirty="0">
                <a:cs typeface="+mj-cs"/>
              </a:rPr>
              <a:t>للانقسام ومشتقاتها </a:t>
            </a:r>
            <a:r>
              <a:rPr lang="ar-SA" altLang="en-US" dirty="0" smtClean="0">
                <a:cs typeface="+mj-cs"/>
              </a:rPr>
              <a:t>البالغة </a:t>
            </a:r>
            <a:r>
              <a:rPr lang="ar-SA" altLang="en-US" dirty="0">
                <a:cs typeface="+mj-cs"/>
              </a:rPr>
              <a:t>تضاف </a:t>
            </a:r>
            <a:r>
              <a:rPr lang="ar-SA" altLang="en-US" dirty="0" smtClean="0">
                <a:cs typeface="+mj-cs"/>
              </a:rPr>
              <a:t>إلى الأنسجة المستديمة المكونة </a:t>
            </a:r>
            <a:r>
              <a:rPr lang="ar-SA" altLang="en-US" dirty="0">
                <a:cs typeface="+mj-cs"/>
              </a:rPr>
              <a:t>لجسم </a:t>
            </a:r>
            <a:r>
              <a:rPr lang="ar-SA" altLang="en-US" dirty="0" smtClean="0">
                <a:cs typeface="+mj-cs"/>
              </a:rPr>
              <a:t>النبات. ويحتوي </a:t>
            </a:r>
            <a:r>
              <a:rPr lang="ar-SA" altLang="en-US" dirty="0">
                <a:cs typeface="+mj-cs"/>
              </a:rPr>
              <a:t>المرستيم على خلايا </a:t>
            </a:r>
            <a:r>
              <a:rPr lang="ar-SA" altLang="en-US" dirty="0" smtClean="0">
                <a:cs typeface="+mj-cs"/>
              </a:rPr>
              <a:t>منشئة </a:t>
            </a:r>
            <a:r>
              <a:rPr lang="ar-SA" altLang="en-US" dirty="0">
                <a:cs typeface="+mj-cs"/>
              </a:rPr>
              <a:t>لا تغير موقعها ولا تتحول الى خلايا </a:t>
            </a:r>
            <a:r>
              <a:rPr lang="ar-SA" altLang="en-US" dirty="0" smtClean="0">
                <a:cs typeface="+mj-cs"/>
              </a:rPr>
              <a:t>بالغة ،بحيث </a:t>
            </a:r>
            <a:r>
              <a:rPr lang="ar-SA" altLang="en-US" dirty="0">
                <a:cs typeface="+mj-cs"/>
              </a:rPr>
              <a:t>تعطي في الانقسام الاول خلايا تضاف </a:t>
            </a:r>
            <a:r>
              <a:rPr lang="ar-SA" altLang="en-US" dirty="0" smtClean="0">
                <a:cs typeface="+mj-cs"/>
              </a:rPr>
              <a:t>إلى </a:t>
            </a:r>
            <a:r>
              <a:rPr lang="ar-SA" altLang="en-US" dirty="0">
                <a:cs typeface="+mj-cs"/>
              </a:rPr>
              <a:t>النسيج المرستيمي ( المشتقات ) ومن ثم </a:t>
            </a:r>
            <a:r>
              <a:rPr lang="ar-SA" altLang="en-US" dirty="0" smtClean="0">
                <a:cs typeface="+mj-cs"/>
              </a:rPr>
              <a:t>إلى </a:t>
            </a:r>
            <a:r>
              <a:rPr lang="ar-SA" altLang="en-US" dirty="0">
                <a:cs typeface="+mj-cs"/>
              </a:rPr>
              <a:t>النسيج المستديم وتبقى </a:t>
            </a:r>
            <a:r>
              <a:rPr lang="ar-SA" altLang="en-US" dirty="0" smtClean="0">
                <a:cs typeface="+mj-cs"/>
              </a:rPr>
              <a:t>الخلية </a:t>
            </a:r>
            <a:r>
              <a:rPr lang="ar-SA" altLang="en-US" dirty="0">
                <a:cs typeface="+mj-cs"/>
              </a:rPr>
              <a:t>الاخرى </a:t>
            </a:r>
            <a:r>
              <a:rPr lang="ar-SA" altLang="en-US" dirty="0" smtClean="0">
                <a:cs typeface="+mj-cs"/>
              </a:rPr>
              <a:t>مرستيمية.</a:t>
            </a:r>
            <a:endParaRPr lang="en-US" altLang="en-US" dirty="0">
              <a:cs typeface="+mj-cs"/>
            </a:endParaRPr>
          </a:p>
        </p:txBody>
      </p:sp>
      <p:sp>
        <p:nvSpPr>
          <p:cNvPr id="8" name="TextBox 7"/>
          <p:cNvSpPr txBox="1"/>
          <p:nvPr/>
        </p:nvSpPr>
        <p:spPr>
          <a:xfrm>
            <a:off x="1004047" y="915556"/>
            <a:ext cx="7683987" cy="1200329"/>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dirty="0" smtClean="0">
                <a:cs typeface="+mj-cs"/>
              </a:rPr>
              <a:t>النسيج هو مجموعة من الخلايا التي إما أن تكون متشابهة في الشكل والتركيب والوظيفة ويطلق على النسيج في هذه الحالة بالنسيج البسيط (</a:t>
            </a:r>
            <a:r>
              <a:rPr lang="en-US" dirty="0" smtClean="0">
                <a:latin typeface="Times New Roman" panose="02020603050405020304" pitchFamily="18" charset="0"/>
                <a:cs typeface="+mj-cs"/>
              </a:rPr>
              <a:t>Simple tissue</a:t>
            </a:r>
            <a:r>
              <a:rPr lang="ar-SA" dirty="0" smtClean="0">
                <a:cs typeface="+mj-cs"/>
              </a:rPr>
              <a:t>) مثل النسيج الكولنشيمي (</a:t>
            </a:r>
            <a:r>
              <a:rPr lang="en-US" dirty="0" smtClean="0">
                <a:latin typeface="Times New Roman" panose="02020603050405020304" pitchFamily="18" charset="0"/>
                <a:cs typeface="+mj-cs"/>
              </a:rPr>
              <a:t>Collenchyma</a:t>
            </a:r>
            <a:r>
              <a:rPr lang="ar-SA" dirty="0" smtClean="0">
                <a:cs typeface="+mj-cs"/>
              </a:rPr>
              <a:t>) وغما أن تكون الخلايا مختلفة في الشكل أو الوظيفة ويطلق على هذا النسيج بالنسيج المعقد مثل النسيج السكلرنشيمي (</a:t>
            </a:r>
            <a:r>
              <a:rPr lang="en-US" dirty="0" smtClean="0">
                <a:latin typeface="Times New Roman" panose="02020603050405020304" pitchFamily="18" charset="0"/>
                <a:cs typeface="+mj-cs"/>
              </a:rPr>
              <a:t>Sclerenchyma</a:t>
            </a:r>
            <a:r>
              <a:rPr lang="ar-SA" dirty="0" smtClean="0">
                <a:cs typeface="+mj-cs"/>
              </a:rPr>
              <a:t>) ونسيج الخشب (</a:t>
            </a:r>
            <a:r>
              <a:rPr lang="en-US" dirty="0" smtClean="0">
                <a:latin typeface="Times New Roman" panose="02020603050405020304" pitchFamily="18" charset="0"/>
                <a:cs typeface="+mj-cs"/>
              </a:rPr>
              <a:t>Xylem tissue</a:t>
            </a:r>
            <a:r>
              <a:rPr lang="ar-SA" dirty="0" smtClean="0">
                <a:cs typeface="+mj-cs"/>
              </a:rPr>
              <a:t>)</a:t>
            </a:r>
            <a:endParaRPr lang="en-US" dirty="0">
              <a:cs typeface="+mj-cs"/>
            </a:endParaRPr>
          </a:p>
        </p:txBody>
      </p:sp>
      <p:sp>
        <p:nvSpPr>
          <p:cNvPr id="9" name="Rectangle 8"/>
          <p:cNvSpPr/>
          <p:nvPr/>
        </p:nvSpPr>
        <p:spPr>
          <a:xfrm>
            <a:off x="6293360" y="2762276"/>
            <a:ext cx="2504212" cy="400110"/>
          </a:xfrm>
          <a:prstGeom prst="rect">
            <a:avLst/>
          </a:prstGeom>
        </p:spPr>
        <p:txBody>
          <a:bodyPr wrap="none">
            <a:spAutoFit/>
          </a:bodyPr>
          <a:lstStyle/>
          <a:p>
            <a:pPr lvl="0" algn="justLow" rtl="1">
              <a:spcBef>
                <a:spcPct val="50000"/>
              </a:spcBef>
            </a:pPr>
            <a:r>
              <a:rPr lang="ar-SA" altLang="en-US" sz="2000" b="1" dirty="0" smtClean="0">
                <a:solidFill>
                  <a:srgbClr val="002060"/>
                </a:solidFill>
                <a:cs typeface="+mj-cs"/>
              </a:rPr>
              <a:t>أنسجة الإنشائية (مرستيمية)</a:t>
            </a:r>
            <a:endParaRPr lang="ar-SA" altLang="en-US" sz="2000" b="1" dirty="0">
              <a:solidFill>
                <a:srgbClr val="002060"/>
              </a:solidFill>
              <a:cs typeface="+mj-cs"/>
            </a:endParaRPr>
          </a:p>
        </p:txBody>
      </p:sp>
      <p:pic>
        <p:nvPicPr>
          <p:cNvPr id="10" name="Picture 6" descr="Longitudinal section of a corn root showing a (closed) typ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47" y="3286155"/>
            <a:ext cx="3095625" cy="2031325"/>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2768" y="834705"/>
            <a:ext cx="4572000" cy="1754326"/>
          </a:xfrm>
          <a:prstGeom prst="rect">
            <a:avLst/>
          </a:prstGeom>
          <a:solidFill>
            <a:schemeClr val="accent6">
              <a:lumMod val="20000"/>
              <a:lumOff val="80000"/>
            </a:schemeClr>
          </a:solidFill>
          <a:effectLst>
            <a:glow rad="101600">
              <a:schemeClr val="accent6">
                <a:satMod val="175000"/>
                <a:alpha val="40000"/>
              </a:schemeClr>
            </a:glow>
          </a:effectLst>
        </p:spPr>
        <p:txBody>
          <a:bodyPr>
            <a:spAutoFit/>
          </a:bodyPr>
          <a:lstStyle/>
          <a:p>
            <a:pPr marL="285750" indent="-285750" algn="just" rtl="1">
              <a:buFont typeface="Arial" panose="020B0604020202020204" pitchFamily="34" charset="0"/>
              <a:buChar char="•"/>
            </a:pPr>
            <a:r>
              <a:rPr lang="ar-SA" dirty="0" smtClean="0">
                <a:solidFill>
                  <a:schemeClr val="accent6">
                    <a:lumMod val="50000"/>
                  </a:schemeClr>
                </a:solidFill>
                <a:cs typeface="+mj-cs"/>
              </a:rPr>
              <a:t>صغيرة </a:t>
            </a:r>
            <a:r>
              <a:rPr lang="ar-SA" dirty="0">
                <a:solidFill>
                  <a:schemeClr val="accent6">
                    <a:lumMod val="50000"/>
                  </a:schemeClr>
                </a:solidFill>
                <a:cs typeface="+mj-cs"/>
              </a:rPr>
              <a:t>متساوية </a:t>
            </a:r>
            <a:r>
              <a:rPr lang="ar-SA" dirty="0" smtClean="0">
                <a:solidFill>
                  <a:schemeClr val="accent6">
                    <a:lumMod val="50000"/>
                  </a:schemeClr>
                </a:solidFill>
                <a:cs typeface="+mj-cs"/>
              </a:rPr>
              <a:t>الأقطار في </a:t>
            </a:r>
            <a:r>
              <a:rPr lang="ar-SA" dirty="0">
                <a:solidFill>
                  <a:schemeClr val="accent6">
                    <a:lumMod val="50000"/>
                  </a:schemeClr>
                </a:solidFill>
                <a:cs typeface="+mj-cs"/>
              </a:rPr>
              <a:t>المرستيم القمي </a:t>
            </a:r>
            <a:r>
              <a:rPr lang="ar-SA" dirty="0" smtClean="0">
                <a:solidFill>
                  <a:schemeClr val="accent6">
                    <a:lumMod val="50000"/>
                  </a:schemeClr>
                </a:solidFill>
                <a:cs typeface="+mj-cs"/>
              </a:rPr>
              <a:t>ومستطيلة </a:t>
            </a:r>
            <a:r>
              <a:rPr lang="ar-SA" dirty="0">
                <a:solidFill>
                  <a:schemeClr val="accent6">
                    <a:lumMod val="50000"/>
                  </a:schemeClr>
                </a:solidFill>
                <a:cs typeface="+mj-cs"/>
              </a:rPr>
              <a:t>في </a:t>
            </a:r>
            <a:r>
              <a:rPr lang="ar-SA" dirty="0" smtClean="0">
                <a:solidFill>
                  <a:schemeClr val="accent6">
                    <a:lumMod val="50000"/>
                  </a:schemeClr>
                </a:solidFill>
                <a:cs typeface="+mj-cs"/>
              </a:rPr>
              <a:t>الأنسجة المرستيمية الجانبية.</a:t>
            </a:r>
            <a:endParaRPr lang="ar-SA" dirty="0">
              <a:solidFill>
                <a:schemeClr val="accent6">
                  <a:lumMod val="50000"/>
                </a:schemeClr>
              </a:solidFill>
              <a:cs typeface="+mj-cs"/>
            </a:endParaRPr>
          </a:p>
          <a:p>
            <a:pPr marL="285750" indent="-285750" algn="just" rtl="1">
              <a:buFont typeface="Arial" panose="020B0604020202020204" pitchFamily="34" charset="0"/>
              <a:buChar char="•"/>
            </a:pPr>
            <a:r>
              <a:rPr lang="ar-SA" dirty="0" smtClean="0">
                <a:solidFill>
                  <a:schemeClr val="accent6">
                    <a:lumMod val="50000"/>
                  </a:schemeClr>
                </a:solidFill>
                <a:cs typeface="+mj-cs"/>
              </a:rPr>
              <a:t>نواتها كبيرة.</a:t>
            </a:r>
            <a:endParaRPr lang="ar-SA" dirty="0">
              <a:solidFill>
                <a:schemeClr val="accent6">
                  <a:lumMod val="50000"/>
                </a:schemeClr>
              </a:solidFill>
              <a:cs typeface="+mj-cs"/>
            </a:endParaRPr>
          </a:p>
          <a:p>
            <a:pPr marL="285750" indent="-285750" algn="just" rtl="1">
              <a:buFont typeface="Arial" panose="020B0604020202020204" pitchFamily="34" charset="0"/>
              <a:buChar char="•"/>
            </a:pPr>
            <a:r>
              <a:rPr lang="ar-SA" dirty="0" smtClean="0">
                <a:solidFill>
                  <a:schemeClr val="accent6">
                    <a:lumMod val="50000"/>
                  </a:schemeClr>
                </a:solidFill>
                <a:cs typeface="+mj-cs"/>
              </a:rPr>
              <a:t>جدارها </a:t>
            </a:r>
            <a:r>
              <a:rPr lang="ar-SA" dirty="0">
                <a:solidFill>
                  <a:schemeClr val="accent6">
                    <a:lumMod val="50000"/>
                  </a:schemeClr>
                </a:solidFill>
                <a:cs typeface="+mj-cs"/>
              </a:rPr>
              <a:t>سليلوزي رقيق.</a:t>
            </a:r>
          </a:p>
          <a:p>
            <a:pPr marL="285750" indent="-285750" algn="just" rtl="1">
              <a:buFont typeface="Arial" panose="020B0604020202020204" pitchFamily="34" charset="0"/>
              <a:buChar char="•"/>
            </a:pPr>
            <a:r>
              <a:rPr lang="ar-SA" dirty="0" smtClean="0">
                <a:solidFill>
                  <a:schemeClr val="accent6">
                    <a:lumMod val="50000"/>
                  </a:schemeClr>
                </a:solidFill>
                <a:cs typeface="+mj-cs"/>
              </a:rPr>
              <a:t>فجوات صغيرة.</a:t>
            </a:r>
            <a:endParaRPr lang="ar-SA" dirty="0">
              <a:solidFill>
                <a:schemeClr val="accent6">
                  <a:lumMod val="50000"/>
                </a:schemeClr>
              </a:solidFill>
              <a:cs typeface="+mj-cs"/>
            </a:endParaRPr>
          </a:p>
          <a:p>
            <a:pPr marL="285750" indent="-285750" algn="just" rtl="1">
              <a:buFont typeface="Arial" panose="020B0604020202020204" pitchFamily="34" charset="0"/>
              <a:buChar char="•"/>
            </a:pPr>
            <a:r>
              <a:rPr lang="ar-SA" dirty="0" smtClean="0">
                <a:solidFill>
                  <a:schemeClr val="accent6">
                    <a:lumMod val="50000"/>
                  </a:schemeClr>
                </a:solidFill>
                <a:cs typeface="+mj-cs"/>
              </a:rPr>
              <a:t>قابلة </a:t>
            </a:r>
            <a:r>
              <a:rPr lang="ar-SA" dirty="0">
                <a:solidFill>
                  <a:schemeClr val="accent6">
                    <a:lumMod val="50000"/>
                  </a:schemeClr>
                </a:solidFill>
                <a:cs typeface="+mj-cs"/>
              </a:rPr>
              <a:t>للانقسام.</a:t>
            </a:r>
          </a:p>
        </p:txBody>
      </p:sp>
      <p:sp>
        <p:nvSpPr>
          <p:cNvPr id="5" name="Rectangle 4"/>
          <p:cNvSpPr/>
          <p:nvPr/>
        </p:nvSpPr>
        <p:spPr>
          <a:xfrm>
            <a:off x="5937977" y="354485"/>
            <a:ext cx="2861682" cy="400110"/>
          </a:xfrm>
          <a:prstGeom prst="rect">
            <a:avLst/>
          </a:prstGeom>
        </p:spPr>
        <p:txBody>
          <a:bodyPr wrap="none">
            <a:spAutoFit/>
          </a:bodyPr>
          <a:lstStyle/>
          <a:p>
            <a:pPr algn="r" rtl="1"/>
            <a:r>
              <a:rPr lang="ar-SA" sz="2000" b="1" dirty="0">
                <a:solidFill>
                  <a:schemeClr val="accent6">
                    <a:lumMod val="50000"/>
                  </a:schemeClr>
                </a:solidFill>
                <a:cs typeface="+mj-cs"/>
              </a:rPr>
              <a:t>للخلايا </a:t>
            </a:r>
            <a:r>
              <a:rPr lang="ar-SA" sz="2000" b="1" dirty="0" smtClean="0">
                <a:solidFill>
                  <a:schemeClr val="accent6">
                    <a:lumMod val="50000"/>
                  </a:schemeClr>
                </a:solidFill>
                <a:cs typeface="+mj-cs"/>
              </a:rPr>
              <a:t>المرستيمية </a:t>
            </a:r>
            <a:r>
              <a:rPr lang="ar-SA" sz="2000" b="1" dirty="0">
                <a:solidFill>
                  <a:schemeClr val="accent6">
                    <a:lumMod val="50000"/>
                  </a:schemeClr>
                </a:solidFill>
                <a:cs typeface="+mj-cs"/>
              </a:rPr>
              <a:t>صفات </a:t>
            </a:r>
            <a:r>
              <a:rPr lang="ar-SA" sz="2000" b="1" dirty="0" smtClean="0">
                <a:solidFill>
                  <a:schemeClr val="accent6">
                    <a:lumMod val="50000"/>
                  </a:schemeClr>
                </a:solidFill>
                <a:cs typeface="+mj-cs"/>
              </a:rPr>
              <a:t>أهمها:</a:t>
            </a:r>
            <a:endParaRPr lang="ar-SA" sz="2000" b="1" dirty="0">
              <a:solidFill>
                <a:schemeClr val="accent6">
                  <a:lumMod val="50000"/>
                </a:schemeClr>
              </a:solidFill>
              <a:cs typeface="+mj-cs"/>
            </a:endParaRPr>
          </a:p>
        </p:txBody>
      </p:sp>
      <p:pic>
        <p:nvPicPr>
          <p:cNvPr id="6" name="Picture 5" descr="phot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06" y="834705"/>
            <a:ext cx="29707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76497" y="2752478"/>
            <a:ext cx="6323162" cy="400110"/>
          </a:xfrm>
          <a:prstGeom prst="rect">
            <a:avLst/>
          </a:prstGeom>
        </p:spPr>
        <p:txBody>
          <a:bodyPr wrap="square">
            <a:spAutoFit/>
          </a:bodyPr>
          <a:lstStyle/>
          <a:p>
            <a:pPr algn="just" rtl="1"/>
            <a:r>
              <a:rPr lang="ar-SA" altLang="en-US" sz="2000" b="1" dirty="0">
                <a:solidFill>
                  <a:schemeClr val="accent6">
                    <a:lumMod val="50000"/>
                  </a:schemeClr>
                </a:solidFill>
                <a:cs typeface="+mj-cs"/>
              </a:rPr>
              <a:t>احدى مشتقات الخلايا </a:t>
            </a:r>
            <a:r>
              <a:rPr lang="ar-SA" altLang="en-US" sz="2000" b="1" dirty="0" smtClean="0">
                <a:solidFill>
                  <a:schemeClr val="accent6">
                    <a:lumMod val="50000"/>
                  </a:schemeClr>
                </a:solidFill>
                <a:cs typeface="+mj-cs"/>
              </a:rPr>
              <a:t>المرستيمية </a:t>
            </a:r>
            <a:r>
              <a:rPr lang="ar-SA" altLang="en-US" sz="2000" b="1" dirty="0">
                <a:solidFill>
                  <a:schemeClr val="accent6">
                    <a:lumMod val="50000"/>
                  </a:schemeClr>
                </a:solidFill>
                <a:cs typeface="+mj-cs"/>
              </a:rPr>
              <a:t>تضاف للنسيج المستديم بعد تميزها بحيث </a:t>
            </a:r>
          </a:p>
        </p:txBody>
      </p:sp>
      <p:sp>
        <p:nvSpPr>
          <p:cNvPr id="8" name="Rectangle 7"/>
          <p:cNvSpPr/>
          <p:nvPr/>
        </p:nvSpPr>
        <p:spPr>
          <a:xfrm>
            <a:off x="4132768" y="3298131"/>
            <a:ext cx="4619445" cy="1785104"/>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marL="285750" indent="-285750" algn="just" rtl="1">
              <a:buFont typeface="Arial" panose="020B0604020202020204" pitchFamily="34" charset="0"/>
              <a:buChar char="•"/>
            </a:pPr>
            <a:r>
              <a:rPr lang="ar-SA" altLang="en-US" dirty="0">
                <a:cs typeface="+mj-cs"/>
              </a:rPr>
              <a:t>يتغير شكل الخلايا وحجمها .</a:t>
            </a:r>
          </a:p>
          <a:p>
            <a:pPr marL="285750" indent="-285750" algn="just" rtl="1">
              <a:buFont typeface="Arial" panose="020B0604020202020204" pitchFamily="34" charset="0"/>
              <a:buChar char="•"/>
            </a:pPr>
            <a:r>
              <a:rPr lang="ar-SA" altLang="en-US" dirty="0" smtClean="0">
                <a:cs typeface="+mj-cs"/>
              </a:rPr>
              <a:t>تغير </a:t>
            </a:r>
            <a:r>
              <a:rPr lang="ar-SA" altLang="en-US" dirty="0">
                <a:cs typeface="+mj-cs"/>
              </a:rPr>
              <a:t>في تركيب الجدار .</a:t>
            </a:r>
          </a:p>
          <a:p>
            <a:pPr marL="285750" indent="-285750" algn="just" rtl="1">
              <a:buFont typeface="Arial" panose="020B0604020202020204" pitchFamily="34" charset="0"/>
              <a:buChar char="•"/>
            </a:pPr>
            <a:r>
              <a:rPr lang="ar-SA" altLang="en-US" dirty="0" smtClean="0">
                <a:cs typeface="+mj-cs"/>
              </a:rPr>
              <a:t>ظهور </a:t>
            </a:r>
            <a:r>
              <a:rPr lang="ar-SA" altLang="en-US" dirty="0">
                <a:cs typeface="+mj-cs"/>
              </a:rPr>
              <a:t>الفجوات </a:t>
            </a:r>
            <a:r>
              <a:rPr lang="ar-SA" altLang="en-US" dirty="0" smtClean="0">
                <a:cs typeface="+mj-cs"/>
              </a:rPr>
              <a:t>الكبيرة </a:t>
            </a:r>
            <a:r>
              <a:rPr lang="ar-SA" altLang="en-US" dirty="0">
                <a:cs typeface="+mj-cs"/>
              </a:rPr>
              <a:t>.</a:t>
            </a:r>
          </a:p>
          <a:p>
            <a:pPr marL="285750" indent="-285750" algn="just" rtl="1">
              <a:buFont typeface="Arial" panose="020B0604020202020204" pitchFamily="34" charset="0"/>
              <a:buChar char="•"/>
            </a:pPr>
            <a:r>
              <a:rPr lang="ar-SA" altLang="en-US" dirty="0" smtClean="0">
                <a:cs typeface="+mj-cs"/>
              </a:rPr>
              <a:t>قد </a:t>
            </a:r>
            <a:r>
              <a:rPr lang="ar-SA" altLang="en-US" dirty="0">
                <a:cs typeface="+mj-cs"/>
              </a:rPr>
              <a:t>يختفي البوتوبلازم في الخلايا </a:t>
            </a:r>
            <a:r>
              <a:rPr lang="ar-SA" altLang="en-US" dirty="0" smtClean="0">
                <a:cs typeface="+mj-cs"/>
              </a:rPr>
              <a:t>الميتة.</a:t>
            </a:r>
            <a:endParaRPr lang="ar-SA" altLang="en-US" dirty="0">
              <a:cs typeface="+mj-cs"/>
            </a:endParaRPr>
          </a:p>
          <a:p>
            <a:pPr marL="285750" indent="-285750" algn="just" rtl="1">
              <a:buFont typeface="Arial" panose="020B0604020202020204" pitchFamily="34" charset="0"/>
              <a:buChar char="•"/>
            </a:pPr>
            <a:r>
              <a:rPr lang="ar-SA" altLang="en-US" dirty="0" smtClean="0">
                <a:cs typeface="+mj-cs"/>
              </a:rPr>
              <a:t>تراكم </a:t>
            </a:r>
            <a:r>
              <a:rPr lang="ar-SA" altLang="en-US" dirty="0">
                <a:cs typeface="+mj-cs"/>
              </a:rPr>
              <a:t>المواد </a:t>
            </a:r>
            <a:r>
              <a:rPr lang="ar-SA" altLang="en-US" dirty="0" smtClean="0">
                <a:cs typeface="+mj-cs"/>
              </a:rPr>
              <a:t>الغذائية </a:t>
            </a:r>
            <a:r>
              <a:rPr lang="ar-SA" altLang="en-US" dirty="0">
                <a:cs typeface="+mj-cs"/>
              </a:rPr>
              <a:t>والنواتج </a:t>
            </a:r>
            <a:r>
              <a:rPr lang="ar-SA" altLang="en-US" dirty="0" smtClean="0">
                <a:cs typeface="+mj-cs"/>
              </a:rPr>
              <a:t>الايضية.</a:t>
            </a:r>
            <a:endParaRPr lang="ar-SA" altLang="en-US" dirty="0">
              <a:cs typeface="+mj-cs"/>
            </a:endParaRPr>
          </a:p>
          <a:p>
            <a:pPr marL="285750" indent="-285750" algn="just" rtl="1">
              <a:buFont typeface="Arial" panose="020B0604020202020204" pitchFamily="34" charset="0"/>
              <a:buChar char="•"/>
            </a:pPr>
            <a:r>
              <a:rPr lang="ar-SA" altLang="en-US" dirty="0" smtClean="0">
                <a:cs typeface="+mj-cs"/>
              </a:rPr>
              <a:t>فقد القابلية </a:t>
            </a:r>
            <a:r>
              <a:rPr lang="ar-SA" altLang="en-US" dirty="0">
                <a:cs typeface="+mj-cs"/>
              </a:rPr>
              <a:t>للانقسام.</a:t>
            </a:r>
            <a:r>
              <a:rPr lang="ar-SA" altLang="en-US" u="sng" dirty="0">
                <a:solidFill>
                  <a:srgbClr val="FFFF00"/>
                </a:solidFill>
                <a:cs typeface="+mj-cs"/>
              </a:rPr>
              <a:t> </a:t>
            </a:r>
          </a:p>
        </p:txBody>
      </p:sp>
      <p:sp>
        <p:nvSpPr>
          <p:cNvPr id="10" name="Text Box 3"/>
          <p:cNvSpPr txBox="1">
            <a:spLocks noChangeArrowheads="1"/>
          </p:cNvSpPr>
          <p:nvPr/>
        </p:nvSpPr>
        <p:spPr bwMode="auto">
          <a:xfrm>
            <a:off x="990597" y="5541650"/>
            <a:ext cx="2971800" cy="350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SA" altLang="en-US" sz="1200" b="1" i="0" u="none" strike="noStrike" cap="none" normalizeH="0" baseline="0" dirty="0" smtClean="0">
                <a:ln>
                  <a:noFill/>
                </a:ln>
                <a:solidFill>
                  <a:srgbClr val="9900FF"/>
                </a:solidFill>
                <a:latin typeface="Arial" panose="020B0604020202020204" pitchFamily="34" charset="0"/>
                <a:ea typeface="Arial" panose="020B0604020202020204" pitchFamily="34" charset="0"/>
                <a:cs typeface="+mj-cs"/>
              </a:rPr>
              <a:t>القمة النامية في  زهرة الغمد</a:t>
            </a:r>
            <a:endParaRPr kumimoji="0" lang="en-US" altLang="en-US" sz="2000" b="0" i="0" u="none" strike="noStrike" cap="none" normalizeH="0" baseline="0" dirty="0" smtClean="0">
              <a:ln>
                <a:noFill/>
              </a:ln>
              <a:solidFill>
                <a:schemeClr val="tx1"/>
              </a:solidFill>
              <a:latin typeface="Arial" panose="020B0604020202020204" pitchFamily="34" charset="0"/>
              <a:cs typeface="+mj-cs"/>
            </a:endParaRPr>
          </a:p>
        </p:txBody>
      </p:sp>
      <p:pic>
        <p:nvPicPr>
          <p:cNvPr id="1028" name="Picture 4" descr="SAMTunCorp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06" y="3298131"/>
            <a:ext cx="2962275" cy="2171700"/>
          </a:xfrm>
          <a:prstGeom prst="rect">
            <a:avLst/>
          </a:prstGeom>
          <a:noFill/>
          <a:ln w="19050">
            <a:noFill/>
            <a:miter lim="800000"/>
            <a:headEnd/>
            <a:tailEnd/>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2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429" y="946847"/>
            <a:ext cx="4708053" cy="1477328"/>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r" rtl="1"/>
            <a:r>
              <a:rPr lang="ar-SA" b="1" dirty="0" smtClean="0">
                <a:solidFill>
                  <a:srgbClr val="C00000"/>
                </a:solidFill>
                <a:cs typeface="+mj-cs"/>
              </a:rPr>
              <a:t>الرأي </a:t>
            </a:r>
            <a:r>
              <a:rPr lang="ar-SA" b="1" dirty="0">
                <a:solidFill>
                  <a:srgbClr val="C00000"/>
                </a:solidFill>
                <a:cs typeface="+mj-cs"/>
              </a:rPr>
              <a:t>الاول:ـ</a:t>
            </a:r>
          </a:p>
          <a:p>
            <a:pPr algn="r" rtl="1"/>
            <a:r>
              <a:rPr lang="ar-SA" dirty="0">
                <a:cs typeface="+mj-cs"/>
              </a:rPr>
              <a:t> تنقسم المرستيمات حسب الموقع </a:t>
            </a:r>
            <a:r>
              <a:rPr lang="ar-SA" dirty="0" smtClean="0">
                <a:cs typeface="+mj-cs"/>
              </a:rPr>
              <a:t>إلى:</a:t>
            </a:r>
            <a:endParaRPr lang="ar-SA" dirty="0">
              <a:cs typeface="+mj-cs"/>
            </a:endParaRPr>
          </a:p>
          <a:p>
            <a:pPr algn="r" rtl="1"/>
            <a:r>
              <a:rPr lang="ar-SA" dirty="0">
                <a:cs typeface="+mj-cs"/>
              </a:rPr>
              <a:t>1- مرستيم طرفي</a:t>
            </a:r>
          </a:p>
          <a:p>
            <a:pPr algn="r" rtl="1"/>
            <a:r>
              <a:rPr lang="ar-SA" dirty="0">
                <a:cs typeface="+mj-cs"/>
              </a:rPr>
              <a:t>2- مرستيم بيني </a:t>
            </a:r>
            <a:r>
              <a:rPr lang="ar-SA" dirty="0" smtClean="0">
                <a:cs typeface="+mj-cs"/>
              </a:rPr>
              <a:t>(</a:t>
            </a:r>
            <a:r>
              <a:rPr lang="ar-SA" dirty="0">
                <a:cs typeface="+mj-cs"/>
              </a:rPr>
              <a:t>قواعد السلاميات للنجيليات </a:t>
            </a:r>
            <a:r>
              <a:rPr lang="ar-SA" dirty="0" smtClean="0">
                <a:cs typeface="+mj-cs"/>
              </a:rPr>
              <a:t>، </a:t>
            </a:r>
            <a:r>
              <a:rPr lang="ar-SA" dirty="0">
                <a:cs typeface="+mj-cs"/>
              </a:rPr>
              <a:t>قواعد </a:t>
            </a:r>
            <a:r>
              <a:rPr lang="ar-SA" dirty="0" smtClean="0">
                <a:cs typeface="+mj-cs"/>
              </a:rPr>
              <a:t>الاوراق)</a:t>
            </a:r>
            <a:endParaRPr lang="ar-SA" dirty="0">
              <a:cs typeface="+mj-cs"/>
            </a:endParaRPr>
          </a:p>
          <a:p>
            <a:pPr algn="r" rtl="1"/>
            <a:r>
              <a:rPr lang="ar-SA" dirty="0">
                <a:cs typeface="+mj-cs"/>
              </a:rPr>
              <a:t>3- مرستيم جانبي </a:t>
            </a:r>
            <a:r>
              <a:rPr lang="ar-SA" dirty="0" smtClean="0">
                <a:cs typeface="+mj-cs"/>
              </a:rPr>
              <a:t>( </a:t>
            </a:r>
            <a:r>
              <a:rPr lang="ar-SA" dirty="0">
                <a:cs typeface="+mj-cs"/>
              </a:rPr>
              <a:t>كامبيوم وعائي ، كامبيوم فليني)</a:t>
            </a:r>
          </a:p>
        </p:txBody>
      </p:sp>
      <p:sp>
        <p:nvSpPr>
          <p:cNvPr id="5" name="Rectangle 4"/>
          <p:cNvSpPr/>
          <p:nvPr/>
        </p:nvSpPr>
        <p:spPr>
          <a:xfrm>
            <a:off x="6482104" y="466629"/>
            <a:ext cx="1845378" cy="400110"/>
          </a:xfrm>
          <a:prstGeom prst="rect">
            <a:avLst/>
          </a:prstGeom>
        </p:spPr>
        <p:txBody>
          <a:bodyPr wrap="none">
            <a:spAutoFit/>
          </a:bodyPr>
          <a:lstStyle/>
          <a:p>
            <a:pPr algn="r" rtl="1"/>
            <a:r>
              <a:rPr lang="ar-SA" sz="2000" b="1" dirty="0" smtClean="0">
                <a:solidFill>
                  <a:srgbClr val="0070C0"/>
                </a:solidFill>
                <a:cs typeface="+mj-cs"/>
              </a:rPr>
              <a:t>أنواع </a:t>
            </a:r>
            <a:r>
              <a:rPr lang="ar-SA" sz="2000" b="1" dirty="0">
                <a:solidFill>
                  <a:srgbClr val="0070C0"/>
                </a:solidFill>
                <a:cs typeface="+mj-cs"/>
              </a:rPr>
              <a:t>المرستيمات :ـ</a:t>
            </a:r>
          </a:p>
        </p:txBody>
      </p:sp>
      <p:sp>
        <p:nvSpPr>
          <p:cNvPr id="6" name="Rectangle 5"/>
          <p:cNvSpPr/>
          <p:nvPr/>
        </p:nvSpPr>
        <p:spPr>
          <a:xfrm>
            <a:off x="3619429" y="2722284"/>
            <a:ext cx="4708053" cy="1200329"/>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altLang="en-US" b="1" dirty="0">
                <a:solidFill>
                  <a:srgbClr val="C00000"/>
                </a:solidFill>
                <a:cs typeface="+mj-cs"/>
              </a:rPr>
              <a:t>الرأي الثاني:ـ</a:t>
            </a:r>
          </a:p>
          <a:p>
            <a:pPr algn="just" rtl="1"/>
            <a:r>
              <a:rPr lang="ar-SA" altLang="en-US" dirty="0">
                <a:cs typeface="+mj-cs"/>
              </a:rPr>
              <a:t>تنقسم المرستيمات حسب المنشأ الى :ـ</a:t>
            </a:r>
          </a:p>
          <a:p>
            <a:pPr algn="just" rtl="1"/>
            <a:r>
              <a:rPr lang="ar-SA" altLang="en-US" dirty="0">
                <a:cs typeface="+mj-cs"/>
              </a:rPr>
              <a:t>1- مرستيم ابتدائي .</a:t>
            </a:r>
          </a:p>
          <a:p>
            <a:pPr algn="just" rtl="1"/>
            <a:r>
              <a:rPr lang="ar-SA" altLang="en-US" dirty="0">
                <a:cs typeface="+mj-cs"/>
              </a:rPr>
              <a:t>2- مرستيم ثانوي.</a:t>
            </a:r>
          </a:p>
        </p:txBody>
      </p:sp>
      <p:pic>
        <p:nvPicPr>
          <p:cNvPr id="7" name="Picture 9" descr="meristem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83" y="946848"/>
            <a:ext cx="2898476" cy="4522300"/>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9147" y="4097548"/>
            <a:ext cx="2858335" cy="25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6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149698" y="832232"/>
            <a:ext cx="2182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r" rtl="1">
              <a:buFont typeface="+mj-lt"/>
              <a:buAutoNum type="arabicPeriod"/>
            </a:pPr>
            <a:r>
              <a:rPr lang="ar-SA" altLang="en-US" b="1" dirty="0" smtClean="0">
                <a:solidFill>
                  <a:srgbClr val="002060"/>
                </a:solidFill>
                <a:cs typeface="+mj-cs"/>
              </a:rPr>
              <a:t>نظرية الخلية القمية:ـ</a:t>
            </a:r>
            <a:endParaRPr lang="en-US" altLang="en-US" b="1" dirty="0">
              <a:solidFill>
                <a:srgbClr val="002060"/>
              </a:solidFill>
              <a:cs typeface="+mj-cs"/>
            </a:endParaRPr>
          </a:p>
        </p:txBody>
      </p:sp>
      <p:sp>
        <p:nvSpPr>
          <p:cNvPr id="5" name="Rectangle 4"/>
          <p:cNvSpPr/>
          <p:nvPr/>
        </p:nvSpPr>
        <p:spPr>
          <a:xfrm>
            <a:off x="6149698" y="432122"/>
            <a:ext cx="2182008" cy="400110"/>
          </a:xfrm>
          <a:prstGeom prst="rect">
            <a:avLst/>
          </a:prstGeom>
        </p:spPr>
        <p:txBody>
          <a:bodyPr wrap="none">
            <a:spAutoFit/>
          </a:bodyPr>
          <a:lstStyle/>
          <a:p>
            <a:pPr algn="r" rtl="1"/>
            <a:r>
              <a:rPr lang="ar-SA" altLang="en-US" sz="2000" b="1" dirty="0">
                <a:solidFill>
                  <a:srgbClr val="0070C0"/>
                </a:solidFill>
                <a:cs typeface="+mj-cs"/>
              </a:rPr>
              <a:t>قمة المجموع الخضري:ـ</a:t>
            </a:r>
          </a:p>
        </p:txBody>
      </p:sp>
      <p:sp>
        <p:nvSpPr>
          <p:cNvPr id="6" name="Rectangle 5"/>
          <p:cNvSpPr/>
          <p:nvPr/>
        </p:nvSpPr>
        <p:spPr>
          <a:xfrm>
            <a:off x="3759706" y="1232342"/>
            <a:ext cx="4572000" cy="2128275"/>
          </a:xfrm>
          <a:prstGeom prst="rect">
            <a:avLst/>
          </a:prstGeom>
          <a:solidFill>
            <a:schemeClr val="accent5">
              <a:lumMod val="20000"/>
              <a:lumOff val="80000"/>
            </a:schemeClr>
          </a:solidFill>
          <a:effectLst>
            <a:glow rad="101600">
              <a:schemeClr val="accent5">
                <a:satMod val="175000"/>
                <a:alpha val="40000"/>
              </a:schemeClr>
            </a:glow>
          </a:effectLst>
        </p:spPr>
        <p:txBody>
          <a:bodyPr>
            <a:spAutoFit/>
          </a:bodyPr>
          <a:lstStyle/>
          <a:p>
            <a:pPr algn="just" rtl="1">
              <a:lnSpc>
                <a:spcPct val="105000"/>
              </a:lnSpc>
              <a:spcAft>
                <a:spcPts val="1000"/>
              </a:spcAft>
            </a:pPr>
            <a:r>
              <a:rPr lang="ar-SA">
                <a:latin typeface="Arial"/>
                <a:ea typeface="Arial"/>
                <a:cs typeface="+mj-cs"/>
              </a:rPr>
              <a:t>تنص هذه النظرية على ان قمة الساق تحتوي على خلية واحدة تمثل الخلية الانشائية الرئيسة التي ينشأ عن انقسامها وانقسام الخلايا الناتجة عنها جميع انسجة واعضاء النبات الموجودة في الساق.ومما تجدر الاشارة اليه ان الخلية القمية في معظم النباتات الوعائية الواطئة تكون غزيرة الفجوات خلافا لما عليه في الخلايا المرستيمية، كما تحوي فجوات اكثر من الخلايا المشتقة منها.</a:t>
            </a:r>
            <a:endParaRPr lang="en-US" dirty="0">
              <a:latin typeface="Arial"/>
              <a:ea typeface="Arial"/>
              <a:cs typeface="+mj-cs"/>
            </a:endParaRPr>
          </a:p>
        </p:txBody>
      </p:sp>
      <p:pic>
        <p:nvPicPr>
          <p:cNvPr id="1027" name="Picture 3" descr="dictyot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54" y="1232678"/>
            <a:ext cx="2962275" cy="2171700"/>
          </a:xfrm>
          <a:prstGeom prst="rect">
            <a:avLst/>
          </a:prstGeom>
          <a:noFill/>
          <a:ln w="19050">
            <a:noFill/>
            <a:miter lim="800000"/>
            <a:headEnd/>
            <a:tailEnd/>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384954" y="3504817"/>
            <a:ext cx="29718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SA" altLang="en-US" sz="1200" b="1" i="0" u="none" strike="noStrike" cap="none" normalizeH="0" baseline="0" dirty="0" smtClean="0">
                <a:ln>
                  <a:noFill/>
                </a:ln>
                <a:solidFill>
                  <a:schemeClr val="accent5">
                    <a:lumMod val="75000"/>
                  </a:schemeClr>
                </a:solidFill>
                <a:latin typeface="Arial" panose="020B0604020202020204" pitchFamily="34" charset="0"/>
                <a:ea typeface="Arial" panose="020B0604020202020204" pitchFamily="34" charset="0"/>
                <a:cs typeface="+mj-cs"/>
              </a:rPr>
              <a:t>القمة النامية في طحلب الدكتيوتا</a:t>
            </a:r>
            <a:endParaRPr kumimoji="0" lang="en-US" altLang="en-US" sz="2000" b="0" i="0" u="none" strike="noStrike" cap="none" normalizeH="0" baseline="0" dirty="0" smtClean="0">
              <a:ln>
                <a:noFill/>
              </a:ln>
              <a:solidFill>
                <a:schemeClr val="accent5">
                  <a:lumMod val="75000"/>
                </a:schemeClr>
              </a:solidFill>
              <a:latin typeface="Arial" panose="020B0604020202020204" pitchFamily="34" charset="0"/>
              <a:cs typeface="+mj-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244" y="3624212"/>
            <a:ext cx="2826462" cy="3044008"/>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7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7610" y="336641"/>
            <a:ext cx="2646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276225" algn="just" rtl="1">
              <a:buFont typeface="+mj-lt"/>
              <a:buAutoNum type="arabicPeriod" startAt="2"/>
            </a:pPr>
            <a:r>
              <a:rPr lang="ar-SA" altLang="en-US" sz="2000" b="1" dirty="0" smtClean="0">
                <a:solidFill>
                  <a:srgbClr val="002060"/>
                </a:solidFill>
                <a:cs typeface="+mj-cs"/>
              </a:rPr>
              <a:t>نظرية </a:t>
            </a:r>
            <a:r>
              <a:rPr lang="ar-SA" altLang="en-US" sz="2000" b="1" dirty="0">
                <a:solidFill>
                  <a:srgbClr val="002060"/>
                </a:solidFill>
                <a:cs typeface="+mj-cs"/>
              </a:rPr>
              <a:t>المناطق </a:t>
            </a:r>
            <a:r>
              <a:rPr lang="ar-SA" altLang="en-US" sz="2000" b="1" dirty="0" smtClean="0">
                <a:solidFill>
                  <a:srgbClr val="002060"/>
                </a:solidFill>
                <a:cs typeface="+mj-cs"/>
              </a:rPr>
              <a:t>الخلوية:ـ</a:t>
            </a:r>
            <a:endParaRPr lang="en-US" altLang="en-US" sz="2000" b="1" dirty="0">
              <a:solidFill>
                <a:srgbClr val="002060"/>
              </a:solidFill>
              <a:cs typeface="+mj-cs"/>
            </a:endParaRPr>
          </a:p>
        </p:txBody>
      </p:sp>
      <p:sp>
        <p:nvSpPr>
          <p:cNvPr id="3" name="Rectangle 2"/>
          <p:cNvSpPr/>
          <p:nvPr/>
        </p:nvSpPr>
        <p:spPr>
          <a:xfrm>
            <a:off x="4235569" y="736751"/>
            <a:ext cx="4278547" cy="3693319"/>
          </a:xfrm>
          <a:prstGeom prst="rect">
            <a:avLst/>
          </a:prstGeom>
          <a:solidFill>
            <a:schemeClr val="accent5">
              <a:lumMod val="20000"/>
              <a:lumOff val="80000"/>
            </a:schemeClr>
          </a:solidFill>
          <a:effectLst>
            <a:glow rad="101600">
              <a:schemeClr val="accent5">
                <a:satMod val="175000"/>
                <a:alpha val="40000"/>
              </a:schemeClr>
            </a:glow>
          </a:effectLst>
        </p:spPr>
        <p:txBody>
          <a:bodyPr wrap="square">
            <a:spAutoFit/>
          </a:bodyPr>
          <a:lstStyle/>
          <a:p>
            <a:pPr algn="just" rtl="1"/>
            <a:r>
              <a:rPr lang="ar-SA" dirty="0">
                <a:latin typeface="Arial"/>
                <a:ea typeface="Arial"/>
                <a:cs typeface="+mj-cs"/>
              </a:rPr>
              <a:t>بمقتضى النظرية التي قدمها </a:t>
            </a:r>
            <a:r>
              <a:rPr lang="en-US" dirty="0">
                <a:latin typeface="Simplified Arabic"/>
                <a:ea typeface="Arial"/>
                <a:cs typeface="+mj-cs"/>
              </a:rPr>
              <a:t>Hanstien</a:t>
            </a:r>
            <a:r>
              <a:rPr lang="ar-SA" dirty="0">
                <a:latin typeface="Arial"/>
                <a:ea typeface="Arial"/>
                <a:cs typeface="+mj-cs"/>
              </a:rPr>
              <a:t> عام 68-1870  يمكن تمييز القمة النامية للساق الى مناطق معينة تكشفت لتقوم بتكوين طبقات او مناطق انشائية محددة وتسمى هذه بمنشأت الانسجة.</a:t>
            </a:r>
            <a:endParaRPr lang="en-US" dirty="0">
              <a:latin typeface="Arial"/>
              <a:ea typeface="Arial"/>
              <a:cs typeface="+mj-cs"/>
            </a:endParaRPr>
          </a:p>
          <a:p>
            <a:pPr marL="342900" lvl="0" indent="-342900" algn="just" rtl="1">
              <a:buFont typeface="+mj-lt"/>
              <a:buAutoNum type="arabicPeriod"/>
            </a:pPr>
            <a:r>
              <a:rPr lang="ar-SA" dirty="0" smtClean="0">
                <a:latin typeface="Arial"/>
                <a:ea typeface="Arial"/>
                <a:cs typeface="+mj-cs"/>
              </a:rPr>
              <a:t>منشأ البشرة (</a:t>
            </a:r>
            <a:r>
              <a:rPr lang="en-US" dirty="0" smtClean="0">
                <a:latin typeface="Times New Roman" panose="02020603050405020304" pitchFamily="18" charset="0"/>
                <a:ea typeface="Arial"/>
                <a:cs typeface="Times New Roman" panose="02020603050405020304" pitchFamily="18" charset="0"/>
              </a:rPr>
              <a:t>Dermatogen</a:t>
            </a:r>
            <a:r>
              <a:rPr lang="ar-SA" dirty="0" smtClean="0">
                <a:latin typeface="Arial"/>
                <a:ea typeface="Arial"/>
                <a:cs typeface="+mj-cs"/>
              </a:rPr>
              <a:t>) : ويقوم </a:t>
            </a:r>
            <a:r>
              <a:rPr lang="ar-SA" dirty="0">
                <a:latin typeface="Arial"/>
                <a:ea typeface="Arial"/>
                <a:cs typeface="+mj-cs"/>
              </a:rPr>
              <a:t>بتكوين صف واحد من الخلايا هي طبقة البشرة.</a:t>
            </a:r>
            <a:endParaRPr lang="en-US" dirty="0">
              <a:latin typeface="Arial"/>
              <a:ea typeface="Arial"/>
              <a:cs typeface="+mj-cs"/>
            </a:endParaRPr>
          </a:p>
          <a:p>
            <a:pPr marL="342900" lvl="0" indent="-342900" algn="just" rtl="1">
              <a:buFont typeface="+mj-lt"/>
              <a:buAutoNum type="arabicPeriod"/>
            </a:pPr>
            <a:r>
              <a:rPr lang="ar-SA" dirty="0" smtClean="0">
                <a:latin typeface="Simplified Arabic"/>
                <a:ea typeface="Arial"/>
                <a:cs typeface="+mj-cs"/>
              </a:rPr>
              <a:t>منشأ </a:t>
            </a:r>
            <a:r>
              <a:rPr lang="ar-SA" dirty="0">
                <a:latin typeface="Simplified Arabic"/>
                <a:ea typeface="Arial"/>
                <a:cs typeface="+mj-cs"/>
              </a:rPr>
              <a:t>القشرة </a:t>
            </a:r>
            <a:r>
              <a:rPr lang="ar-SA" dirty="0" smtClean="0">
                <a:latin typeface="Simplified Arabic"/>
                <a:ea typeface="Arial"/>
                <a:cs typeface="+mj-cs"/>
              </a:rPr>
              <a:t>(</a:t>
            </a:r>
            <a:r>
              <a:rPr lang="en-US" dirty="0" err="1" smtClean="0">
                <a:latin typeface="Times New Roman" panose="02020603050405020304" pitchFamily="18" charset="0"/>
                <a:ea typeface="Arial"/>
                <a:cs typeface="Times New Roman" panose="02020603050405020304" pitchFamily="18" charset="0"/>
              </a:rPr>
              <a:t>Periblem</a:t>
            </a:r>
            <a:r>
              <a:rPr lang="ar-SA" dirty="0" smtClean="0">
                <a:latin typeface="Simplified Arabic"/>
                <a:ea typeface="Arial"/>
                <a:cs typeface="+mj-cs"/>
              </a:rPr>
              <a:t>) ويقوم بإنشاء </a:t>
            </a:r>
            <a:r>
              <a:rPr lang="ar-SA" dirty="0">
                <a:latin typeface="Simplified Arabic"/>
                <a:ea typeface="Arial"/>
                <a:cs typeface="+mj-cs"/>
              </a:rPr>
              <a:t>القشرة.</a:t>
            </a:r>
            <a:endParaRPr lang="en-US" dirty="0">
              <a:latin typeface="Arial"/>
              <a:ea typeface="Arial"/>
              <a:cs typeface="+mj-cs"/>
            </a:endParaRPr>
          </a:p>
          <a:p>
            <a:pPr marL="342900" lvl="0" indent="-342900" algn="just" rtl="1">
              <a:buFont typeface="+mj-lt"/>
              <a:buAutoNum type="arabicPeriod"/>
            </a:pPr>
            <a:r>
              <a:rPr lang="ar-SA" dirty="0" smtClean="0">
                <a:latin typeface="Arial"/>
                <a:ea typeface="Arial"/>
                <a:cs typeface="+mj-cs"/>
              </a:rPr>
              <a:t>منشأ </a:t>
            </a:r>
            <a:r>
              <a:rPr lang="ar-SA" dirty="0">
                <a:latin typeface="Arial"/>
                <a:ea typeface="Arial"/>
                <a:cs typeface="+mj-cs"/>
              </a:rPr>
              <a:t>الاسطوانة </a:t>
            </a:r>
            <a:r>
              <a:rPr lang="ar-SA" dirty="0" smtClean="0">
                <a:latin typeface="Arial"/>
                <a:ea typeface="Arial"/>
                <a:cs typeface="+mj-cs"/>
              </a:rPr>
              <a:t>الوعائية (</a:t>
            </a:r>
            <a:r>
              <a:rPr lang="en-US" dirty="0" err="1" smtClean="0">
                <a:latin typeface="Times New Roman" panose="02020603050405020304" pitchFamily="18" charset="0"/>
                <a:ea typeface="Arial"/>
                <a:cs typeface="Times New Roman" panose="02020603050405020304" pitchFamily="18" charset="0"/>
              </a:rPr>
              <a:t>Plerome</a:t>
            </a:r>
            <a:r>
              <a:rPr lang="ar-SA" dirty="0" smtClean="0">
                <a:latin typeface="Arial"/>
                <a:ea typeface="Arial"/>
                <a:cs typeface="+mj-cs"/>
              </a:rPr>
              <a:t>): </a:t>
            </a:r>
            <a:r>
              <a:rPr lang="ar-SA" dirty="0">
                <a:latin typeface="Arial"/>
                <a:ea typeface="Arial"/>
                <a:cs typeface="+mj-cs"/>
              </a:rPr>
              <a:t>ويقوم بتكوين الحزم الوعائية واللب (النخاع) </a:t>
            </a:r>
            <a:r>
              <a:rPr lang="ar-SA" dirty="0" smtClean="0">
                <a:latin typeface="Arial"/>
                <a:ea typeface="Arial"/>
                <a:cs typeface="+mj-cs"/>
              </a:rPr>
              <a:t>ان </a:t>
            </a:r>
            <a:r>
              <a:rPr lang="ar-SA" dirty="0">
                <a:latin typeface="Arial"/>
                <a:ea typeface="Arial"/>
                <a:cs typeface="+mj-cs"/>
              </a:rPr>
              <a:t>وجد.</a:t>
            </a:r>
            <a:endParaRPr lang="en-US" dirty="0">
              <a:latin typeface="Arial"/>
              <a:ea typeface="Arial"/>
              <a:cs typeface="+mj-cs"/>
            </a:endParaRPr>
          </a:p>
          <a:p>
            <a:pPr marL="342900" lvl="0" indent="-342900" algn="just" rtl="1">
              <a:buFont typeface="+mj-lt"/>
              <a:buAutoNum type="arabicPeriod"/>
            </a:pPr>
            <a:r>
              <a:rPr lang="ar-SA" dirty="0" smtClean="0">
                <a:latin typeface="Arial"/>
                <a:ea typeface="Arial"/>
                <a:cs typeface="+mj-cs"/>
              </a:rPr>
              <a:t>منشأ القلنسوة (</a:t>
            </a:r>
            <a:r>
              <a:rPr lang="en-US" dirty="0" smtClean="0">
                <a:latin typeface="Times New Roman" panose="02020603050405020304" pitchFamily="18" charset="0"/>
                <a:ea typeface="Arial"/>
                <a:cs typeface="Times New Roman" panose="02020603050405020304" pitchFamily="18" charset="0"/>
              </a:rPr>
              <a:t>Root cap</a:t>
            </a:r>
            <a:r>
              <a:rPr lang="ar-SA" dirty="0" smtClean="0">
                <a:latin typeface="Arial"/>
                <a:ea typeface="Arial"/>
                <a:cs typeface="+mj-cs"/>
              </a:rPr>
              <a:t>) : في </a:t>
            </a:r>
            <a:r>
              <a:rPr lang="ar-SA" dirty="0">
                <a:latin typeface="Arial"/>
                <a:ea typeface="Arial"/>
                <a:cs typeface="+mj-cs"/>
              </a:rPr>
              <a:t>الجذر يعتبر منشأ للقلنسوة </a:t>
            </a:r>
            <a:r>
              <a:rPr lang="ar-SA" dirty="0" smtClean="0">
                <a:latin typeface="Simplified Arabic"/>
                <a:ea typeface="Arial"/>
                <a:cs typeface="+mj-cs"/>
              </a:rPr>
              <a:t>كما </a:t>
            </a:r>
            <a:r>
              <a:rPr lang="ar-SA" dirty="0">
                <a:latin typeface="Simplified Arabic"/>
                <a:ea typeface="Arial"/>
                <a:cs typeface="+mj-cs"/>
              </a:rPr>
              <a:t>تنص النظرية على ان كل من هذه المناطق تنشأ من خلية او مجموعة خلايا اساسية خاصة منفصلة عن المناطق الانشائية الاخرى. </a:t>
            </a:r>
            <a:endParaRPr lang="en-US" dirty="0">
              <a:effectLst/>
              <a:latin typeface="Arial"/>
              <a:ea typeface="Arial"/>
              <a:cs typeface="+mj-cs"/>
            </a:endParaRPr>
          </a:p>
        </p:txBody>
      </p:sp>
      <p:pic>
        <p:nvPicPr>
          <p:cNvPr id="4" name="Picture 5" descr="11"/>
          <p:cNvPicPr>
            <a:picLocks noChangeAspect="1" noChangeArrowheads="1"/>
          </p:cNvPicPr>
          <p:nvPr/>
        </p:nvPicPr>
        <p:blipFill rotWithShape="1">
          <a:blip r:embed="rId2">
            <a:extLst>
              <a:ext uri="{28A0092B-C50C-407E-A947-70E740481C1C}">
                <a14:useLocalDpi xmlns:a14="http://schemas.microsoft.com/office/drawing/2010/main" val="0"/>
              </a:ext>
            </a:extLst>
          </a:blip>
          <a:srcRect b="16480"/>
          <a:stretch/>
        </p:blipFill>
        <p:spPr bwMode="auto">
          <a:xfrm>
            <a:off x="250824" y="736751"/>
            <a:ext cx="3734371" cy="369331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963300" y="540469"/>
            <a:ext cx="25490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371475" algn="r" rtl="1">
              <a:buFont typeface="+mj-lt"/>
              <a:buAutoNum type="arabicPeriod" startAt="3"/>
            </a:pPr>
            <a:r>
              <a:rPr lang="ar-SA" altLang="en-US" sz="2000" b="1" dirty="0" smtClean="0">
                <a:solidFill>
                  <a:srgbClr val="002060"/>
                </a:solidFill>
                <a:cs typeface="+mj-cs"/>
              </a:rPr>
              <a:t>نظرية </a:t>
            </a:r>
            <a:r>
              <a:rPr lang="ar-SA" altLang="en-US" sz="2000" b="1" dirty="0">
                <a:solidFill>
                  <a:srgbClr val="002060"/>
                </a:solidFill>
                <a:cs typeface="+mj-cs"/>
              </a:rPr>
              <a:t>الغطاء والجسد:ـ</a:t>
            </a:r>
            <a:endParaRPr lang="en-US" altLang="en-US" sz="2000" b="1" dirty="0">
              <a:solidFill>
                <a:srgbClr val="002060"/>
              </a:solidFill>
              <a:cs typeface="+mj-cs"/>
            </a:endParaRPr>
          </a:p>
        </p:txBody>
      </p:sp>
      <p:sp>
        <p:nvSpPr>
          <p:cNvPr id="5" name="Rectangle 4"/>
          <p:cNvSpPr/>
          <p:nvPr/>
        </p:nvSpPr>
        <p:spPr>
          <a:xfrm>
            <a:off x="3812876" y="1017289"/>
            <a:ext cx="4572000" cy="1200329"/>
          </a:xfrm>
          <a:prstGeom prst="rect">
            <a:avLst/>
          </a:prstGeom>
          <a:solidFill>
            <a:schemeClr val="accent5">
              <a:lumMod val="20000"/>
              <a:lumOff val="80000"/>
            </a:schemeClr>
          </a:solidFill>
          <a:effectLst>
            <a:glow rad="101600">
              <a:schemeClr val="accent5">
                <a:satMod val="175000"/>
                <a:alpha val="40000"/>
              </a:schemeClr>
            </a:glow>
          </a:effectLst>
        </p:spPr>
        <p:txBody>
          <a:bodyPr>
            <a:spAutoFit/>
          </a:bodyPr>
          <a:lstStyle/>
          <a:p>
            <a:pPr algn="just" rtl="1"/>
            <a:r>
              <a:rPr lang="ar-SA" dirty="0">
                <a:solidFill>
                  <a:srgbClr val="212529"/>
                </a:solidFill>
                <a:latin typeface="Droid Arabic Kufi"/>
                <a:cs typeface="+mj-cs"/>
              </a:rPr>
              <a:t>افترض هذه النظرية </a:t>
            </a:r>
            <a:r>
              <a:rPr lang="ar-SA" dirty="0" smtClean="0">
                <a:solidFill>
                  <a:srgbClr val="212529"/>
                </a:solidFill>
                <a:latin typeface="Droid Arabic Kufi"/>
                <a:cs typeface="+mj-cs"/>
              </a:rPr>
              <a:t>شميدت (</a:t>
            </a:r>
            <a:r>
              <a:rPr lang="en-US" dirty="0" smtClean="0">
                <a:solidFill>
                  <a:srgbClr val="00B0F0"/>
                </a:solidFill>
                <a:latin typeface="Times New Roman" panose="02020603050405020304" pitchFamily="18" charset="0"/>
                <a:cs typeface="Times New Roman" panose="02020603050405020304" pitchFamily="18" charset="0"/>
              </a:rPr>
              <a:t>Schmidt</a:t>
            </a:r>
            <a:r>
              <a:rPr lang="ar-SA" dirty="0" smtClean="0">
                <a:solidFill>
                  <a:srgbClr val="212529"/>
                </a:solidFill>
                <a:latin typeface="Droid Arabic Kufi"/>
                <a:cs typeface="+mj-cs"/>
              </a:rPr>
              <a:t>) </a:t>
            </a:r>
            <a:r>
              <a:rPr lang="en-US" dirty="0" smtClean="0">
                <a:solidFill>
                  <a:srgbClr val="212529"/>
                </a:solidFill>
                <a:latin typeface="Droid Arabic Kufi"/>
                <a:cs typeface="+mj-cs"/>
              </a:rPr>
              <a:t>(</a:t>
            </a:r>
            <a:r>
              <a:rPr lang="en-US" dirty="0">
                <a:solidFill>
                  <a:srgbClr val="00B0F0"/>
                </a:solidFill>
                <a:latin typeface="Times New Roman" panose="02020603050405020304" pitchFamily="18" charset="0"/>
                <a:cs typeface="Times New Roman" panose="02020603050405020304" pitchFamily="18" charset="0"/>
              </a:rPr>
              <a:t>1924</a:t>
            </a:r>
            <a:r>
              <a:rPr lang="en-US" dirty="0">
                <a:solidFill>
                  <a:srgbClr val="212529"/>
                </a:solidFill>
                <a:latin typeface="Droid Arabic Kufi"/>
                <a:cs typeface="+mj-cs"/>
              </a:rPr>
              <a:t>) </a:t>
            </a:r>
            <a:r>
              <a:rPr lang="ar-SA" dirty="0" smtClean="0">
                <a:solidFill>
                  <a:srgbClr val="212529"/>
                </a:solidFill>
                <a:latin typeface="Droid Arabic Kufi"/>
                <a:cs typeface="+mj-cs"/>
              </a:rPr>
              <a:t> مستنداً </a:t>
            </a:r>
            <a:r>
              <a:rPr lang="ar-SA" dirty="0">
                <a:solidFill>
                  <a:srgbClr val="212529"/>
                </a:solidFill>
                <a:latin typeface="Droid Arabic Kufi"/>
                <a:cs typeface="+mj-cs"/>
              </a:rPr>
              <a:t>على دراسات للقمم الساقية لمغطاة البذور. وتبعاً لهذه النظرية توجد منطقتين في المرستيم القمي </a:t>
            </a:r>
            <a:r>
              <a:rPr lang="en-US" dirty="0">
                <a:solidFill>
                  <a:srgbClr val="00B0F0"/>
                </a:solidFill>
                <a:latin typeface="Times New Roman" panose="02020603050405020304" pitchFamily="18" charset="0"/>
                <a:cs typeface="Times New Roman" panose="02020603050405020304" pitchFamily="18" charset="0"/>
              </a:rPr>
              <a:t>Apical </a:t>
            </a:r>
            <a:r>
              <a:rPr lang="en-US" dirty="0" smtClean="0">
                <a:solidFill>
                  <a:srgbClr val="00B0F0"/>
                </a:solidFill>
                <a:latin typeface="Times New Roman" panose="02020603050405020304" pitchFamily="18" charset="0"/>
                <a:cs typeface="Times New Roman" panose="02020603050405020304" pitchFamily="18" charset="0"/>
              </a:rPr>
              <a:t>meristem</a:t>
            </a:r>
            <a:r>
              <a:rPr lang="en-US" dirty="0" smtClean="0">
                <a:solidFill>
                  <a:srgbClr val="212529"/>
                </a:solidFill>
                <a:latin typeface="Droid Arabic Kufi"/>
                <a:cs typeface="+mj-cs"/>
              </a:rPr>
              <a:t>)</a:t>
            </a:r>
            <a:r>
              <a:rPr lang="ar-SA" dirty="0" smtClean="0">
                <a:solidFill>
                  <a:srgbClr val="212529"/>
                </a:solidFill>
                <a:latin typeface="Droid Arabic Kufi"/>
                <a:cs typeface="+mj-cs"/>
              </a:rPr>
              <a:t>)</a:t>
            </a:r>
            <a:r>
              <a:rPr lang="en-US" dirty="0" smtClean="0">
                <a:solidFill>
                  <a:srgbClr val="212529"/>
                </a:solidFill>
                <a:latin typeface="Droid Arabic Kufi"/>
                <a:cs typeface="+mj-cs"/>
              </a:rPr>
              <a:t> </a:t>
            </a:r>
            <a:r>
              <a:rPr lang="ar-SA" dirty="0">
                <a:solidFill>
                  <a:srgbClr val="212529"/>
                </a:solidFill>
                <a:latin typeface="Droid Arabic Kufi"/>
                <a:cs typeface="+mj-cs"/>
              </a:rPr>
              <a:t>هما:</a:t>
            </a:r>
            <a:endParaRPr lang="en-US" dirty="0">
              <a:cs typeface="+mj-cs"/>
            </a:endParaRPr>
          </a:p>
        </p:txBody>
      </p:sp>
      <p:sp>
        <p:nvSpPr>
          <p:cNvPr id="6" name="Rectangle 5"/>
          <p:cNvSpPr/>
          <p:nvPr/>
        </p:nvSpPr>
        <p:spPr>
          <a:xfrm>
            <a:off x="3812876" y="2525958"/>
            <a:ext cx="4572000" cy="1477328"/>
          </a:xfrm>
          <a:prstGeom prst="rect">
            <a:avLst/>
          </a:prstGeom>
          <a:solidFill>
            <a:schemeClr val="accent5">
              <a:lumMod val="20000"/>
              <a:lumOff val="80000"/>
            </a:schemeClr>
          </a:solidFill>
          <a:effectLst>
            <a:glow rad="101600">
              <a:schemeClr val="accent5">
                <a:satMod val="175000"/>
                <a:alpha val="40000"/>
              </a:schemeClr>
            </a:glow>
          </a:effectLst>
        </p:spPr>
        <p:txBody>
          <a:bodyPr>
            <a:spAutoFit/>
          </a:bodyPr>
          <a:lstStyle/>
          <a:p>
            <a:pPr algn="just" rtl="1"/>
            <a:r>
              <a:rPr lang="ar-SA" dirty="0" smtClean="0">
                <a:solidFill>
                  <a:srgbClr val="212529"/>
                </a:solidFill>
                <a:latin typeface="Droid Arabic Kufi"/>
                <a:cs typeface="+mj-cs"/>
              </a:rPr>
              <a:t>الغطاء (</a:t>
            </a:r>
            <a:r>
              <a:rPr lang="en-US" dirty="0" smtClean="0">
                <a:solidFill>
                  <a:srgbClr val="00B0F0"/>
                </a:solidFill>
                <a:latin typeface="Times New Roman" panose="02020603050405020304" pitchFamily="18" charset="0"/>
                <a:cs typeface="Times New Roman" panose="02020603050405020304" pitchFamily="18" charset="0"/>
              </a:rPr>
              <a:t>Tunica</a:t>
            </a:r>
            <a:r>
              <a:rPr lang="ar-SA" dirty="0" smtClean="0">
                <a:solidFill>
                  <a:srgbClr val="212529"/>
                </a:solidFill>
                <a:latin typeface="Droid Arabic Kufi"/>
                <a:cs typeface="+mj-cs"/>
              </a:rPr>
              <a:t>) وهو </a:t>
            </a:r>
            <a:r>
              <a:rPr lang="ar-SA" dirty="0">
                <a:solidFill>
                  <a:srgbClr val="212529"/>
                </a:solidFill>
                <a:latin typeface="Droid Arabic Kufi"/>
                <a:cs typeface="+mj-cs"/>
              </a:rPr>
              <a:t>المنطقة الخارجية ويتكون من طبقة محيطية واحدة او اكثر من الخلايا والتي تكون المنقة الخارجية بانقساماتها المتعامدة. وتمتاز خلايا هذه المنطقة بكونها صغيرة وهي اما مكونة من طبقو واحدة او عدة طبقات. في ذوات الفلقة الواحدة 1-3 وفي ذوات الفلقتين 2-5.</a:t>
            </a:r>
            <a:endParaRPr lang="en-US" dirty="0">
              <a:cs typeface="+mj-cs"/>
            </a:endParaRPr>
          </a:p>
        </p:txBody>
      </p:sp>
      <p:sp>
        <p:nvSpPr>
          <p:cNvPr id="7" name="Rectangle 6"/>
          <p:cNvSpPr/>
          <p:nvPr/>
        </p:nvSpPr>
        <p:spPr>
          <a:xfrm>
            <a:off x="3812876" y="4242615"/>
            <a:ext cx="4572000" cy="1477328"/>
          </a:xfrm>
          <a:prstGeom prst="rect">
            <a:avLst/>
          </a:prstGeom>
          <a:solidFill>
            <a:schemeClr val="accent5">
              <a:lumMod val="20000"/>
              <a:lumOff val="80000"/>
            </a:schemeClr>
          </a:solidFill>
          <a:effectLst>
            <a:glow rad="101600">
              <a:schemeClr val="accent5">
                <a:satMod val="175000"/>
                <a:alpha val="40000"/>
              </a:schemeClr>
            </a:glow>
          </a:effectLst>
        </p:spPr>
        <p:txBody>
          <a:bodyPr>
            <a:spAutoFit/>
          </a:bodyPr>
          <a:lstStyle/>
          <a:p>
            <a:pPr algn="just" rtl="1"/>
            <a:r>
              <a:rPr lang="ar-SA" dirty="0" smtClean="0">
                <a:solidFill>
                  <a:srgbClr val="212529"/>
                </a:solidFill>
                <a:latin typeface="Droid Arabic Kufi"/>
                <a:cs typeface="+mj-cs"/>
              </a:rPr>
              <a:t>الجسد (</a:t>
            </a:r>
            <a:r>
              <a:rPr lang="en-US" dirty="0" smtClean="0">
                <a:solidFill>
                  <a:srgbClr val="00B0F0"/>
                </a:solidFill>
                <a:latin typeface="Times New Roman" panose="02020603050405020304" pitchFamily="18" charset="0"/>
                <a:cs typeface="Times New Roman" panose="02020603050405020304" pitchFamily="18" charset="0"/>
              </a:rPr>
              <a:t>Corpus</a:t>
            </a:r>
            <a:r>
              <a:rPr lang="ar-SA" dirty="0" smtClean="0">
                <a:solidFill>
                  <a:srgbClr val="212529"/>
                </a:solidFill>
                <a:latin typeface="Droid Arabic Kufi"/>
                <a:cs typeface="+mj-cs"/>
              </a:rPr>
              <a:t>) وهي </a:t>
            </a:r>
            <a:r>
              <a:rPr lang="ar-SA" dirty="0">
                <a:solidFill>
                  <a:srgbClr val="212529"/>
                </a:solidFill>
                <a:latin typeface="Droid Arabic Kufi"/>
                <a:cs typeface="+mj-cs"/>
              </a:rPr>
              <a:t>كتلة من الخلايا غير المتميزة وتكون محاطة </a:t>
            </a:r>
            <a:r>
              <a:rPr lang="ar-SA" dirty="0" smtClean="0">
                <a:solidFill>
                  <a:srgbClr val="212529"/>
                </a:solidFill>
                <a:latin typeface="Droid Arabic Kufi"/>
                <a:cs typeface="+mj-cs"/>
              </a:rPr>
              <a:t>بالغطاء (</a:t>
            </a:r>
            <a:r>
              <a:rPr lang="en-US" dirty="0" smtClean="0">
                <a:solidFill>
                  <a:srgbClr val="00B0F0"/>
                </a:solidFill>
                <a:latin typeface="Times New Roman" panose="02020603050405020304" pitchFamily="18" charset="0"/>
                <a:cs typeface="Times New Roman" panose="02020603050405020304" pitchFamily="18" charset="0"/>
              </a:rPr>
              <a:t>Tunica</a:t>
            </a:r>
            <a:r>
              <a:rPr lang="ar-SA" dirty="0" smtClean="0">
                <a:solidFill>
                  <a:srgbClr val="212529"/>
                </a:solidFill>
                <a:latin typeface="Droid Arabic Kufi"/>
                <a:cs typeface="+mj-cs"/>
              </a:rPr>
              <a:t>) اي </a:t>
            </a:r>
            <a:r>
              <a:rPr lang="ar-SA" dirty="0">
                <a:solidFill>
                  <a:srgbClr val="212529"/>
                </a:solidFill>
                <a:latin typeface="Droid Arabic Kufi"/>
                <a:cs typeface="+mj-cs"/>
              </a:rPr>
              <a:t>انها تشكل الجزء المركزي من الساق وتنقسم بانقسامات غير منتظمة </a:t>
            </a:r>
            <a:r>
              <a:rPr lang="ar-SA" dirty="0" smtClean="0">
                <a:solidFill>
                  <a:srgbClr val="212529"/>
                </a:solidFill>
                <a:latin typeface="Droid Arabic Kufi"/>
                <a:cs typeface="+mj-cs"/>
              </a:rPr>
              <a:t>وتكون </a:t>
            </a:r>
            <a:r>
              <a:rPr lang="ar-SA" dirty="0">
                <a:solidFill>
                  <a:srgbClr val="212529"/>
                </a:solidFill>
                <a:latin typeface="Droid Arabic Kufi"/>
                <a:cs typeface="+mj-cs"/>
              </a:rPr>
              <a:t>منطقة </a:t>
            </a:r>
            <a:r>
              <a:rPr lang="ar-SA" dirty="0" smtClean="0">
                <a:solidFill>
                  <a:srgbClr val="212529"/>
                </a:solidFill>
                <a:latin typeface="Droid Arabic Kufi"/>
                <a:cs typeface="+mj-cs"/>
              </a:rPr>
              <a:t>الجسد </a:t>
            </a:r>
            <a:r>
              <a:rPr lang="ar-SA" dirty="0">
                <a:solidFill>
                  <a:srgbClr val="212529"/>
                </a:solidFill>
                <a:latin typeface="Droid Arabic Kufi"/>
                <a:cs typeface="+mj-cs"/>
              </a:rPr>
              <a:t>الاسطوانة الوعائية والقشرة. وتمتاز بكون الخلايا </a:t>
            </a:r>
            <a:r>
              <a:rPr lang="ar-SA" dirty="0" smtClean="0">
                <a:solidFill>
                  <a:srgbClr val="212529"/>
                </a:solidFill>
                <a:latin typeface="Droid Arabic Kufi"/>
                <a:cs typeface="+mj-cs"/>
              </a:rPr>
              <a:t>أكبر </a:t>
            </a:r>
            <a:r>
              <a:rPr lang="ar-SA" dirty="0">
                <a:solidFill>
                  <a:srgbClr val="212529"/>
                </a:solidFill>
                <a:latin typeface="Droid Arabic Kufi"/>
                <a:cs typeface="+mj-cs"/>
              </a:rPr>
              <a:t>من </a:t>
            </a:r>
            <a:r>
              <a:rPr lang="ar-SA" dirty="0" smtClean="0">
                <a:solidFill>
                  <a:srgbClr val="212529"/>
                </a:solidFill>
                <a:latin typeface="Droid Arabic Kufi"/>
                <a:cs typeface="+mj-cs"/>
              </a:rPr>
              <a:t>الغطاء.</a:t>
            </a:r>
            <a:endParaRPr lang="en-US" dirty="0">
              <a:cs typeface="+mj-cs"/>
            </a:endParaRPr>
          </a:p>
        </p:txBody>
      </p:sp>
      <p:pic>
        <p:nvPicPr>
          <p:cNvPr id="8" name="Picture 10" descr="Meriste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44" y="1017289"/>
            <a:ext cx="2691737" cy="2700217"/>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9" descr="Meriste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43" y="3864006"/>
            <a:ext cx="2691737" cy="2700217"/>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1527864" y="424926"/>
            <a:ext cx="119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dirty="0">
                <a:solidFill>
                  <a:srgbClr val="00B0F0"/>
                </a:solidFill>
                <a:cs typeface="+mj-cs"/>
              </a:rPr>
              <a:t>في الفول</a:t>
            </a:r>
            <a:endParaRPr lang="en-US" altLang="en-US" sz="2800" b="1" dirty="0">
              <a:solidFill>
                <a:srgbClr val="00B0F0"/>
              </a:solidFill>
              <a:cs typeface="+mj-cs"/>
            </a:endParaRPr>
          </a:p>
        </p:txBody>
      </p:sp>
    </p:spTree>
    <p:extLst>
      <p:ext uri="{BB962C8B-B14F-4D97-AF65-F5344CB8AC3E}">
        <p14:creationId xmlns:p14="http://schemas.microsoft.com/office/powerpoint/2010/main" val="24066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unica &amp; Cor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347" y="886185"/>
            <a:ext cx="2800859" cy="3184610"/>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6" descr="Tunica &amp; Corpu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494" y="886185"/>
            <a:ext cx="3563519" cy="3184610"/>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3606201" y="4402587"/>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b="1" dirty="0">
                <a:solidFill>
                  <a:srgbClr val="00B0F0"/>
                </a:solidFill>
                <a:cs typeface="+mj-cs"/>
              </a:rPr>
              <a:t>زهرة الغمد</a:t>
            </a:r>
            <a:endParaRPr lang="en-US" altLang="en-US" sz="3200" b="1" dirty="0">
              <a:solidFill>
                <a:srgbClr val="00B0F0"/>
              </a:solidFill>
              <a:cs typeface="+mj-cs"/>
            </a:endParaRPr>
          </a:p>
        </p:txBody>
      </p:sp>
    </p:spTree>
    <p:extLst>
      <p:ext uri="{BB962C8B-B14F-4D97-AF65-F5344CB8AC3E}">
        <p14:creationId xmlns:p14="http://schemas.microsoft.com/office/powerpoint/2010/main" val="30235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564</Words>
  <Application>Microsoft Office PowerPoint</Application>
  <PresentationFormat>On-screen Show (4:3)</PresentationFormat>
  <Paragraphs>45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Droid Arabic Kufi</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17</cp:revision>
  <dcterms:created xsi:type="dcterms:W3CDTF">2021-02-03T19:57:25Z</dcterms:created>
  <dcterms:modified xsi:type="dcterms:W3CDTF">2021-02-03T21:20:33Z</dcterms:modified>
</cp:coreProperties>
</file>