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13" r:id="rId1"/>
  </p:sldMasterIdLst>
  <p:sldIdLst>
    <p:sldId id="313" r:id="rId2"/>
    <p:sldId id="314" r:id="rId3"/>
    <p:sldId id="315" r:id="rId4"/>
    <p:sldId id="316" r:id="rId5"/>
    <p:sldId id="329" r:id="rId6"/>
    <p:sldId id="325" r:id="rId7"/>
    <p:sldId id="317" r:id="rId8"/>
    <p:sldId id="318" r:id="rId9"/>
    <p:sldId id="319" r:id="rId10"/>
    <p:sldId id="327" r:id="rId11"/>
    <p:sldId id="320" r:id="rId12"/>
    <p:sldId id="321" r:id="rId13"/>
    <p:sldId id="322" r:id="rId14"/>
    <p:sldId id="323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41DF98"/>
    <a:srgbClr val="CC0099"/>
    <a:srgbClr val="FF5050"/>
    <a:srgbClr val="FFCCFF"/>
    <a:srgbClr val="FF7C80"/>
    <a:srgbClr val="FF9966"/>
    <a:srgbClr val="FFCC66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20/04/1436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20/04/1436</a:t>
            </a:fld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20/04/1436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20/04/1436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20/04/1436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>
                <a:solidFill>
                  <a:schemeClr val="accent4"/>
                </a:solidFill>
              </a:rPr>
              <a:t>Preparation of Staining &amp; examination of blood film</a:t>
            </a:r>
            <a:r>
              <a:rPr lang="en-US" sz="4000" dirty="0" smtClean="0">
                <a:solidFill>
                  <a:schemeClr val="accent4"/>
                </a:solidFill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pPr marL="0" indent="4763" algn="l" rtl="0" eaLnBrk="1" hangingPunct="1"/>
            <a:r>
              <a:rPr lang="en-US" sz="2800" dirty="0" smtClean="0">
                <a:solidFill>
                  <a:schemeClr val="accent2"/>
                </a:solidFill>
              </a:rPr>
              <a:t>we can see cells in :</a:t>
            </a:r>
          </a:p>
          <a:p>
            <a:pPr marL="0" indent="4763" algn="l" rtl="0" eaLnBrk="1" hangingPunct="1">
              <a:buFontTx/>
              <a:buNone/>
            </a:pPr>
            <a:r>
              <a:rPr lang="en-US" sz="2800" dirty="0" smtClean="0"/>
              <a:t>1-venous blood </a:t>
            </a:r>
          </a:p>
          <a:p>
            <a:pPr marL="0" indent="4763" algn="l" rtl="0" eaLnBrk="1" hangingPunct="1">
              <a:buFontTx/>
              <a:buNone/>
            </a:pPr>
            <a:endParaRPr lang="en-US" sz="2800" dirty="0" smtClean="0"/>
          </a:p>
          <a:p>
            <a:pPr marL="0" indent="4763" algn="l" rtl="0" eaLnBrk="1" hangingPunct="1">
              <a:buFontTx/>
              <a:buNone/>
            </a:pPr>
            <a:r>
              <a:rPr lang="en-US" sz="2800" dirty="0" smtClean="0"/>
              <a:t>2-BM</a:t>
            </a:r>
          </a:p>
          <a:p>
            <a:pPr marL="0" indent="4763" algn="l" rtl="0" eaLnBrk="1" hangingPunct="1">
              <a:buFontTx/>
              <a:buNone/>
            </a:pPr>
            <a:r>
              <a:rPr lang="en-US" sz="2800" dirty="0" smtClean="0"/>
              <a:t> </a:t>
            </a:r>
          </a:p>
          <a:p>
            <a:pPr marL="0" indent="4763" algn="l" rtl="0" eaLnBrk="1" hangingPunct="1"/>
            <a:r>
              <a:rPr lang="en-US" sz="2800" b="1" dirty="0" smtClean="0"/>
              <a:t>blood film should made on clean slides and label  the blood film by pencil.</a:t>
            </a:r>
          </a:p>
          <a:p>
            <a:pPr marL="0" indent="4763" algn="l" rtl="0" eaLnBrk="1" hangingPunct="1">
              <a:buFontTx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4278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 descr="data:image/jpeg;base64,/9j/4AAQSkZJRgABAQAAAQABAAD/2wBDAAkGBwgHBgkIBwgKCgkLDRYPDQwMDRsUFRAWIB0iIiAdHx8kKDQsJCYxJx8fLT0tMTU3Ojo6Iys/RD84QzQ5Ojf/2wBDAQoKCg0MDRoPDxo3JR8lNzc3Nzc3Nzc3Nzc3Nzc3Nzc3Nzc3Nzc3Nzc3Nzc3Nzc3Nzc3Nzc3Nzc3Nzc3Nzc3Nzf/wAARCADbAOYDASIAAhEBAxEB/8QAGwAAAQUBAQAAAAAAAAAAAAAABgADBAUHAgH/xAA+EAACAQMDAwIDBQYFAwQDAAABAgMABBEFITEGEkFRYRMicRQyQoGRFSMzUqGxB3LB0eEWJGIXU5LwgrLx/8QAGgEAAgMBAQAAAAAAAAAAAAAAAQIAAwQFBv/EACMRAAIDAAMBAAMBAQEBAAAAAAABAgMRBBIhMRMiQVEUMmH/2gAMAwEAAhEDEQA/AJYY5znk770jkbA10UZGIOa5JI38+hqtnpdHrSVllVgTkGtU0mY3GnwSHkoM1l1hC09wiIuSxxWq6fALezii/lXFGKObz2sS/o+dhmgDqfVHnuWjWQiNTgAGj2bPwnxzg1lmpZ+0P3Z2PGakivgxTk2yN3EkEt9K7UsrAgkH1rhG85FdA/r7Up1WWtl8C6Uif5XAzkVGupIYXKwKrY8muLQsPiFcj5aiOxYkHNHcRUo/sPx3s6MCsjL/AJdqKtA6jLMsF4c5OA+ePrQSeeachkKP3Z3FDfQW0xsjjRr4ORmvcigodSy22nRxrhpsfeJ8VTz6zezMS9zLv6NjFN3ObHhzl/TTabuO74D9n3u04rPrHqO/tXGZjIgO6yb5H1o20zUYtStFlj87EehoqWldvHnV6/gA3srvcOXJJyck00pDD++aseorGS2u3OD2k5B9qqBkcZzmkfh14NSimjuRQM+hrhdj3HIH0pFieOa9iRnOw3ofRviL/RNV+wWchfLKT8q+9Q77Xr25Y4mMY/lXao+oK0KRxHbtXf61AIPqf96L8Ko1wb7YShqF2DkXMv8A8zUuykivpliuzhmOO8VVD19qcjZlw3dx6GoPKCzzwO7XpuzTBcs+PA2FXEMSQoEjUKo4Aqmstdt49OjkuX+bt3AG5qPJ1dbK2Ft3I9e4U+pHJnXfN4/S31e7+x2TyA/MdhWdX1zJLIxL5JO5Y0Q6xrMepWoEAZSu5B5oWfJJ/wBTSt76beJV0j6vTwtgZJFKuSMj8R+lKlNob6p0pBOWe2YITv2txQfqFpFp8pSQh2B3VeK029uEitXk7gQBWU6lP8a6kc/iarGYOJKyafZ+Hdnqj2sokgjjUg7HG9HXT/UsOoEQzgRzcD0NZmSPpTtvK0UisrYYHYilTZou48Zo2S4uIoIy8rqq+pNZ/rccNxdSSWsispOcVGvNUuLgqkshICjAzUPck5yMelTsU8fj/j908+G6bFN6dtrSS4btjXvJPAFexTyrjJDj0cA5o26altpLTuSGNJAfmIFRZpddc647hH0/poJZP8c/vJBx6UI6jZvaXDxspyD5rSp9Ss4P4txGp9C1UuonS9Z+WO4jE3AbjNM8ZjovmpNzXgAYOcHG9PQQvM4CgnJotj6Pct806BfUc1eadoNpYgHt+JJ/MaCi9NFnMrS89M9vgyzdudlGKj7eeRRT1dpJimNzEp+G/OBwaFCCjY/XNCS9LqZxnBNHRIop6Hnf7RNEc4K5x70KIjMwxRv0pYGxtZLu4Up3LwTwKCK+U1+NovdSt7a4t2Fz2gAbOfFAd3a2ySkJcxEfWvdd1qa+mYKxWEHCoPP1qnLc5NFsTj0ShH1l5p+kPduBDJGw/wA1FOl9PQWeHmPxHHjwKA7C7ktLhJYW7SPAPNaXpd9He2aTIeRuPQ1E0Vct2RXj8BrrCyCTLOi7MMGhVgPTNaLrk1lJbNDPKobkb8Gga5tHUkp86eCKjWlvEn+mSIn/AN4ruNSWAXck8AU5Dayyt2qhz6Cr+y6enit3uZlwVXKqeTQSL52xj9ZSXb4YR9xIQAVE3zjfNPXGfiMGOTneuUj7ttv1qMK8RzDIY2DAEjyKfkg7x3wjKHfYVHkUrseT4og6PQSXcisoZO3g1ExbZKEXJFGLZyfun8lpVpUgs7cZkWFMn8QAzSpsRk/7H/ImZw388R7S7/DbYrnbFQ7uJ0kbA2bcGuyo7gMfl4ou6c0eHULA/akOx+Uiosw12TjUuwCFWx5z9OKft4CzZx8o3NaJ/wBH2Hdnvf6YFOXvT1rHp8qWqH4gGQSeanXCp82t+Iz5n7nztjO1PKyjGSf0rm4iMTEMDzTak8Y/pSmlfCQCPwj9KsLWZooWAJ+cA7GqxSc5/WpMjFBng9uAMeKKEmv4eStl/OfrXGHU9+SPQ02DvUn4qGHBG+2M0PAhf0tqpuoDBM4MkfknkVbXeqWVp/HuEU+md6zu1uGtkkmjYq2MAioM07ysS7kknfNHcMb4inNvfDRDruk3f7h5kKvsQ4IBqNL0vYXJ+JFI6qd8c1nocg7gn6CjPo7Vn7hZztlSP3ZJ49qikCyiVUe1bLqx6csbRg5UyuOC3A/KpGtqf2VcBBj5PFWFcSossbRsMqwwaf8Ahh/JJyUpPTIZxhznPPmvARjfJ9c1ba7pMtldN3Kew5w3giqoKRt4Hmq39O7CSlHUIDfjNXFpqE9rp7RxsV72ztVfa2zzv2IvPtUq9iMbCPBAUAVEvBJ5J4MSzvK2WySfOa5WRkIKMwPsa5wNxXn1oaP1QV9K6h3T/BmC5b7rdu9FxAK4PBG9ZppUhS5jdT9w5zVpqHUVzMSkL/DTjYc0yeGC/jOdn6jXUOnmC6ZogWQ8YqmXvU7ZAp1rqdjn4r++/Nd291lx9oVZF9cYP60NTNUVKMcfo1HDLO4CKzE8ACi7TLI6Lp0tzN/EIzjPHoKtNHt7NbZJbWJR3DOeTTHVQb9lMF/mGaKRis5Dsl0SxALqWpT3lw0kzZ32GdhSqDIfnIwAc0qU6KgksSJEEZkkAA3JxgVpOiWwtdPjj27uT9aBbq6W3lZLNOxR+LkmmodYv4nyt1KD9cin8RnvqndHEafXhoQ0nquTuWO/UMp2+IvI9yKLkdZEDKQQRkEUyenLsqlW8kC2v9PNK7TWq5B3KgbihiTTZ1btaNgfcYrUq87VznAz9KDiaK+ZOKx+mf6d09c3BBMZCep2qJrVrLbXTRyLjHArS6qOoNPtruEtIypIvBJxmpmIevluVn7LwzhjjbyBXSdx2AH0zVqdGuGm7Y17snA7Tmr7S+luwq924x/ItLhrnfCC1sGfsco08uVOC3pVYwI2wK1qWygltjbmMCPGMAcUF6x03PA5eJS8fqKji8K6OVGTx+Awqn1z7VZ6Y5tLmOR27e092PJrkWcsAZjGR2jbI80yBjLMcsef/wC0uGmTTQVDrEq2Dagj1+J/xV1pOuW2pZVMpIPwNWdfCYqWH9q6glkglV0Yq6nYiom0ZZ8StrzxmoXsNvNAwuVVkAySfFZ5qLWCXDC2hLDJwWNWepa5NcabFHnBYfMR5obZiSMjb86ZvScWmUE9ZJS9ljIMXbGB4XapEji8i+IDmQD5gPNVgPGRvnwacimMLhl9eMUqNLhnqOnXk14qFjxtV/pmlrqys8ZEbD7yniruz6ZgiIad+/H4V2FHNKp8mMPH9BWKF4bR5CMd2ymq598k1o2rabHPYNHCgUqMgCgC8t3hlKlSMeCKklhKLlZrI/cfTH514HIPvXJUg8EV2qE+KBo8DXoy4LW8sLNkKcir2/thd2kkJx8w2z60I6JeLpcDTSrln2VQea7ueqrps/BjjjHvuaMXiOZZTOVuwB2/tXt7lkYHIPmlVhLfx3bd15GGb+ZNiaVR4b4yeeoriC7nzvxSeHCZGw9q9Hyvvnmu3mBU+1EfWRACp84o86PvGmsmickmM7fSgR/mPv7Givo90gWR5XVAeCxqIz8uKlWW+ua+ulOqiAzFhkAMBU7StRTUbZZkRkzyreKpeorO31eNey6t+9TsHwQamaJbNp9hiaWNyBnKcVc1Hpq+nMcfEsOtf1gafH2RbzEenFAt3qE91IWlkdsn1p/Wrtrq8kcnzjnioUMBk4xvzVDes6dFMa4//Tq3vJ7d1aKZlOfBo76b1r9oxmKYYmUf/IUAzw9mxwSKlaFcPDfwsjcOOKieBvpVkG/6ahSrwbgGvatOMDHWkeLaJ12Gd8UDEjurTdftPtenSKB8y7is1uIikhB2INVy+nW4ck68J1qFKnv39KZmQZPadvSoySsu2dqkxKGX4kmQv/7UqNLWEl7dmsFcbhc1XsMDG5qcNRlACoFEY/BiuCkVySYyEb/2z/pTCx1fSFg42B2r2MdxG2d9sU+1tKD2shzVtpOg3F2yn4ZWPy7cUuMaVkYrWy66MhdYpZGBwdhRNTFnbR2kCwxDCqP1p+rUsOJbPvNyFVRqehwXhLphHP6GrelRwWE5QexAyTpa57sKEI9c1KtulxF+8nkX5d8Cimm5gTC4HJU0vVF//VY/NM51GTuuCOFU4G9Rd85O4qRqQ7ZmB9ah5wuTgmq2dWK8R1+n60q4+m3mlUCSgYrx8r+6lP4fDV2ulXbEgQOTxspOarI2IYDcZO9aT01OZ9LjLHJX5TTpaU32SpWoDjod1GpluYyka7kt5qsurhmbtX5VXgDxWla5GZdMnCgk9udqy+dSrkY871H4Dj2O5axsyHuIzn61LtNSuLY4SVu08qTsahkE+v51yB8xBHPil00uCZOuFJcSLurbg0o7loxhRiiXpzR47/T2+0AjB+U4xXtz0fL3Ewyow/8ALajhn/PWn1kwUlmZz82d6l6LC73Sudo0OWdjgCrY9KTQFpbp0SBAWdu7wKDNd6ikkka3sGVLBBhVjxmT3Ykf0oqLZbGSt/WDNPuesNEsyI3vUchdzFlxt4yPNVH/AKj2vxgn7Mu/hliDJlSAPXA3rJBdxQTCdQ+WH3Cvn1zXb37OwkDsgD4JSbtH6AZrVDjyktM74lEHkn6akn+I8Xxis+myxwk9qP3bsfptXj33TusfvYb5IJGbtw5/F6VnOk3Vl8cLePewIMlSuHDN+ew4qyiWGIRtGiNIrd8iyRHAB4I3wTSTq6+MsjRX9rYY3ugm0jEsko+HnkeaqZnMpwue0bAV7o2olE+wXsbx21w+Lc9zMVJ9jnArm5iktp3Qj5lONtwRVMo9R49tyT9OBnzXXpnx704kkcoxIO1xwQKbZcNsc1XhYv8AGXXT16Yr2JJcSIxxhhnto/HFZrpETSX0CjkuOK0peKeJy+akpI9pUqVOYhUqVKoQVKlSqEA/qPSZElaaJWKNyR4oZeGRdsEYrVWUMpDAEHkGocml2Lt3NbRk+uKRxN1XM6rJIzqGzllJ7FOBSo+1C3hitlEUSqO7hR7GlQ6ovjynJakZlGvcwzzmtJ6WgMOlr3cuc/lVJo3TMrSLJdL2RjweTRjGixoEUYUDAFMkVcy6Ml1ieuoZSrDIIwazrqPTDaXjAL8h3U0fX93HZWzTScDgeprPtV1a4u52YuQvhRxUkwcJT1tfCq+yyH8Jxmn7KxlnnSNVPcxxgCuQUJ7j3k+zGpFnqM9rIjQMVwcgHfNIdCXbPDR9MtFsrOOFcbDf3NSqg6RfrqFosowG4ZfQ1OqxHCnvZ9voHf4k6obLTIraNyJJ2PygA9wHg+xrIZJY1BJjhKAYOUPPtj+9aL/infSJcJbxuoIizggMdz6Y9qzNW7LhhOQAdnDEj+1PBo7vBh1oT/0rZsCMsArZY5fBGfbFOWDKzpHHCXL5BBOVzjavLlQPjKZCseAUBBPdiurENcIlvbWxaTuJ7w33vYelduMo9PGc6UZfkxkrt1KO1X4yD4CZ7YzjAGecDf8AOr3pzUvh2dzYTmEDOFuJE7jGvoNskZ/SqZ3MHdHKr/EGFKuT8v8AxXdrJPGzrFKm6Z7O3gHc8+ap5DX4y+iDc0gqbDsVlvpo4o4h2FY2xIR59hVsg+16RBcB3laP5HdhgnHrQdZTS3Uka3M05jZQojhZuM/771p/REkF1atZzRv3Km6yDBIzyK5c/hovf449gUZSCcCnoo2kJ7QSRyfSj+bpnT5GyFdc+hoR1sJazvb23yxqcbncmqOuCV8iNnkTmyvI9OmDxKssgP3m4FEln1ZE5C3UBT1ZDkD8qCcnG53pKd+T9M0NDZx4T/8AX01e3niuYhLC4dDwRTtAfTmoSW12ilz8Nzhl/wBaPBTxenKvpdUsFSpUqYpFSpUqhDiaVIY2klYKqjJJoJ1vqWaSUpbOY4gcDHJ+tXPV9w0dmkanHdkn3rPZj3N82+KSTOjw6IyXeRY/tq94aYuPduKVVgx6GlSG/wDFH/DZKVKlVx58Her2YW0YXON6BH++a07WbL7baFFALjdaz2+spIpSrIQQfIquS9Otwprpn9IeRjArzBLZANd/DOdxj6eKdhgDfPJ8sa8mgjY2gq6MmVIpRI/aDuO44omW6tycCaMn07hWVz3DtlV2jH3VFMC4dT8pIP1ptwxWcP8AJJy0sv8AFWBze21yiu7fDIRk27ce/ms6kLMgkLElt2Lt3Z9/rR9cTHVdJktpVkklh+ePt3+u3pQLOVwQIQHTPaQw7fzFWJpo38VdYdH/AAhzKC+WKEmmS0ZLKir2gZYBgAP1qSHjEjFUkK+QQOarruUmV3RewtyAf9q18atWfROXb+NbE6Du7phGKk/KudzVqrsUYmDBwoLFgQNv6GquzSS5wGKqF37mOAKs9NtR+0Iwt0JO8kBkI2I9QfatNteQaXwy0WbJSbJ1mrlE7Ig3Ye0gEgj39/pWof4cpIsdx3h2AIXvZSB9Bk1nNvawT3bF55IXBCtlRlm9R/atn6b08afpkaEyd7DufvcscmuZJFnPsSrz/S0bZTj0rM9Y7muZGYHJY81pE9xDAvdNKiD1Y4oB6jCPeSSwdrwschlO1VyMXBeSZSjkeopyNcnODTS7bYqTbxszgYG/rVZ1G/C2061wyOOSRg0fJ90fShfQrFpnR3H7tOc+TRTTwX9OTy5pySQqVKlTmMVKlSqEKTqm1a4sO5ASU3OPSs6niKsR6Vr7AMpDDIPINCfUGgQg/GhlSPJ3DkD9KVrTocTkKK6SAkITxSq8tdHWRiDPENv5xSpOrOh+aP8Apo9KlSq08+Ko11Y212MTxBvfzUmlUCm09RTP05YM3dhx/wDlQv1HALa6MC7RqNhmtBoO6ztmM6y4JUrzSyNvFtlKzJMD5G328cUyduDvTrrj/SuCKrZ1kewyvDIJI2ww4pnqHSVuoBfWNqexxiVEGcP7DwKcCsWwo5/KpSX0tvhbZioH4vWnhLPoHqeoBpILgqWZWKxgbAbAelQZ7QtIfho7rySi5IFH8sem3aut7bSRljlnt3wSffNcWvTkErqunX0Q3xiUlGAP5bmtVN3R6hbulkcl4AcsKgj4CSMp4DIRg0Q6JZyLBBhlS6mYhVVe7uTgjg4NaJZ9Axl47i8vwzIRhUBK48g5O9X9mNB0giKKWBHXOCxBIzzj0q23l944YPyQg9h6VPSfSkluyXmqSO8iH9wmdlHuMf0q36l1k6bEIoCPjMPvfyireC7t7he6CaOQf+LZrPep5/jajMxORnArFJ76V1dr7dsK6e7mupC8kjOT5Y5rmNnjOUcjPjkf81wmPOMU7kY2FVnUUUliLTSrBNUm7A4ik853Bops+mrWHBld5SOd8Chbpu4+FqcJ4U8n2xRrJrWnQ7SXcefQHNMsOdyZWqWR+E+ONIkCRqFUcAV1US21Kyuj229zE7fyht/0qXTnPaafoqVKlUAKlSrwnAJqEKzW9XTTYsABpSNh6e5oB1HUp7yXvmkLZ/SpGv3bz3buzZ+bYVT4yN/NI2dnj8eMIp/07STBOAfypVyeBkbUqT009UbDSqDPq1hbnE11Ep9M0rfWNPuW7YbuNm9M4/vVuo8/0l/hOpV4DnivaIoqrde+zGwf7Vx49c1ZUFdZ3rG4EAJ7VG+3JpZPC/jwc7FgO3DxLIfs8auPWT/YU0hV/wCLEFyfvISP6UwclsgmnAGIxn/ikO1g9LEkcJeJ+/JwT6CoRHGP71Kgye6InIcbZ9abEJLlMZNRhTz6RyDzj/SnIHKMGGAQdjnNOi2bjtOfpTsVq7OigcnigiSaws7zV7g20dv8Q9uBnG1Vo73Y9u/mursf9w245xvVhosEck6rLuvmiV5GEdSIEcstu4aNu0+o2rq/JnIuB+Ln2NTNZgjhnZY8dvpTvTtmt7ctbyfw2Unbx70UgOSUe5RDIwM16Dkepoxm6PPdmG4GPRs0rfo/B7ri4UgHPaoO9TqxP+urPoLFmtoQFJEkg324FRWkY7581N1aIxXciMR8pxttVf4ODxQZfHGtHo7l0cEHDDcEHGKPOldaa+j+z3DZlQfKx5Ye/vWeY3ztt5FXPTUxj1O3Kn8WNqiKeTVGcGaZSrkMMCvc1acQ9rwjbFe01cXMNtGZJ5FRR5JqERnev2rwXkilcYbb3FVGMbY/rRfruo6ZfsAGcOPx9u1UkOm/aZALeaOTfbfBqtr+o7dNn6LssKwDPjNKjSw6UUJm7l3PhKVHqxHy6080Bmmck7n86Uc75zv+VNZwNxzXoA8770pr6rA66T11pcWl02TwhPNFE9zDbp3TSKg9WOKynTneO6QoTsc59KlX1/cXUzGWRmA2GTTa0jn2cRSs1eB2/UemBu0Tkn2U0I9TSJcXf2iI90b+RVPlsZxTsM5QfDlHdGTvnxQ3S6vjqp6hiJMuAdt6mrboI+7K/TNeS2Ldokt/njO+QK5Fvc4wY2UernFAvct+HKRF5gEOTnb3olk6cuGAmjAJYZK1A6fjtY7tHu54yQdhnOKP0KsoKkEHgimijFyeRKDSiByaFeM2Ph435NXGn6BDB88573/tV3SpkjJPlWSWfAC6g0hrSdmRSY2OVI4qnhlkhPy9wxWoXFvFcRmOZAynwao7jpW3diYpWQHwQDS9TTVy49cmBju87DOT5zRj0jpzW8DXEq4aQYUY3AqRY9N2ds4eQmVhwCMCroAKMAYA8UVETkclTj1gKmprmCD+LMif5mAqj6l1p7T/ALe2OJMfM3kfSguWZ5pCzksT5JzUbEp4jsWt4WfVKxPdtPAwaN/KnIqgwealhpI9wcr5UjY1N07TotRmEUTCGXkqw2pc1nTi/wAccl8RThSSMcn3q305TbfvB98/db0q8/6YSygkuZpBIyLkLjahqW6k+MSTgk+OKmYhVarN6/CZeTzNlnkc59WNdaZr93YyY72kiB3jc5/SoEkrMD5NNMjYJxioR1xaxo0aPW7aXTzdodgPunnNA+q6jLeztI8jb8DPHsKZtWYWkwX2qJvnJOMVH8K6ePGuTZ0WJ8817G5jkUg4IOQcVyd1+vvzXOMnigaWjSenr/7dYKzkfET5WpVXdFI62czHgttSpk3hxL4qNjSM+7Su1dKN+DirzVdEa0mZTLEFztl8VXpDBGf3kpc+iDNDDtKxNaj22iKo8xyBwKZGNzwauDLbXFoYYV7HHGTzVQ4ZThgQfpUYIvT0ADnArllDjBzj2rwtjbx716oZsHGPYUPo5Z2100Fie0nc4FVs7mQkuWOfWpVwhjtolIOSCTsahsPYCoxYpHKuVbbmi/pPV3WRbWZiyOcKSfumg5t9qtNAjka+hCDfvH5VNEvrjKD00+lXg4ql6m1FrO1+HG3a8nn0FWN4jiQg5y6ok32uWNk3bLKWf+VBmosPVGnSsAxkTP4mXb+lAM0rsxPvvTYZu7JyaXszpLgwz1mtxSJKgeJ1dTwVORXZ4oC6X1V7a6SJmJhkIBB4Bo85FFPTDdS6pYzNNamMt7KzHcueTUS3IJG9W3U2nva3jtg9jnKmqVWIpWdippwTRJlCgbHPn/7vUnQHZNUt2G/zAYB9arxIW5xV10paNPqSPj5I/mJqC2vIPQ6miWaF424ZcGsx1mzks7t45FOzYz61qQqr13R01SIYIWZfusafPDmca78cvfjM3hlA2K8e9SmmDKBUq76cv7Zs/AZlB+8NxUeO0W3YG8cKP5FOSaTDqdoyWpl505pIu7aWSXIV/lWoGq6Hc2cjEozR+GAzVzp3U9jAiwtBIiKAO5QCKIrW7tr2Lvt5FkU+P+KPj8MUr7a5uWeGXGJ84Ckt6V2sKIw+0Sqg9Acn+lEfVtzFFN8G2VUP4yo3NCJOTkjnmg0kba5uyO/DQdD1fS0tVhjnCFRv3jGaVZ7kk8mlQ0zy4UZPdLHVrs3M7u5BySRUEevNOXA/eNxzTQGQKhsikliO1YhgQd/BAq/sNIbV7b4sbKsi7EN5ofHOT/WjXpCeOG1k+I6qGbbuOKKKeRJxj2j9Kz/pK/7gAsePXuGKttM6VSEh7xw7D8K8URR3EMh+SVG+hp2mSRzZ8q1rPhTavocN5D+7ULIo2oHvrGW2lZJIyCD6VpN7dxWcBlmOAOB60Danrc91MxTtjTwABxUaRo4k7H5/CoitZXI/dNv6CjTpjRjbD7TcD5z91fShEXlxkH4zb84OKvtD6ikgZYbpjJETjvPK0qwu5P5HDIhpQn1rGS0TY2K4oqRldQykFSMgioOs6f8AtC0MYOHU5U07+HOomoWJszi3iEkgVsDepuoaeLZQVYOCM7Gm7qzms5mV0ZSKYd2bYn8qrR2Nb9T8FYqRcoAN+4f3rUov4a/Ss70aAC6SaYhIY2yxPBoqfqjTYhgNI/8AlWnXhi5ilOSUUWt5aQ3kJinQEHg+RQzddIuXJt5UK+A2QRVxZdQafeOESUo54EgxmrbnipiZljZbT58Atek7hAWlmiVV3ON/9KiDV/2XmKwVdj8zld296KeppzBpb45c9tZxI5ZzuaD8N3HcrotzL6Pq3UVfLPCw/laP/UGr/SepYL1hFOnwpDwc5U1n5HPzf1p2MlSCD55FDWWT4lcl4sND6hvxaWWEbDybA1n8rl5CzbknfNWF9dSXNvAZGJOMbmq8nJJPpRZOPV0jhxkjcGpdhez2VwskTlfUDgio+Mj+3vXJA9qUvlFSWMe1aZ5rt3c5Lb5qvJGeN6srmIzQRzjxgN9ar2RhnG3rii9DDyODbH03pV2sRO/NKgEtNQtczM0JDpnYrUHsYk7HP0pxZZEbuVyDmiDS4o7kAzornHpT5pV36/QfhgOSz5EY59/aupbp2+VD2ovAB2qy11VjmEaAKg4AqlbnFDRopSWj0V28bZViCPQ0T6J1JKrCC6YuvAY8ig9tiKfgJEgwcYxU0S2qEl6i/wCpdUa7uCik/DTYCqPz6nzvTt0MysTzTJ5z9f71JBrioxxC8jn+1JGIYc8+RXgOSPrXmPPneohjQOlLs3Gn/DYktEcb+lXdDHRP8Cf6iiY8GmRxr0lY0hm4tYLle2eJXHuKifsTTgc/Zl/NjUSTULoXXYJfl9O0f7VZtIzWrknftoeMi7x+MBuo7pftRhgysUZ7QBtVAzMT/uKlaixNxIScnuqC5OQPGaVs7VUUoo7WQjc5x+VHHSGstP8A9nOxOB+7ZvT0oEO+auOl2I1a2weSKiK+TXGUHob9TwtNpb9gyUIas5kUh8HIrV5gHiZWGQVOQazHVVEdywQADuxTSRm4MvHEi87e1dxj5vX61yOD7cVL01Ve5QMARk80puk8Rero0kujpIB86jOMUPSIyN2sDkbbii+6u54IAsT9o7fCiqS9Alj+I6qXPJAxT9dMtU5NtMqCSPX6V4gLenP6V04AzjxvVhpESSXaK6gjbY0pob6rQn6a01BpxNxGG+Ic4Ip+fpnT5W7lV0P/AImraJVRFVQAANgKcpsONK+bm5J4VFt09YQZPwy5O2WNKrelUxCu2x/1n//Z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8916" name="AutoShape 4" descr="data:image/jpeg;base64,/9j/4AAQSkZJRgABAQAAAQABAAD/2wBDAAkGBwgHBgkIBwgKCgkLDRYPDQwMDRsUFRAWIB0iIiAdHx8kKDQsJCYxJx8fLT0tMTU3Ojo6Iys/RD84QzQ5Ojf/2wBDAQoKCg0MDRoPDxo3JR8lNzc3Nzc3Nzc3Nzc3Nzc3Nzc3Nzc3Nzc3Nzc3Nzc3Nzc3Nzc3Nzc3Nzc3Nzc3Nzc3Nzf/wAARCADbAOYDASIAAhEBAxEB/8QAGwAAAQUBAQAAAAAAAAAAAAAABgADBAUHAgH/xAA+EAACAQMDAwIDBQYFAwQDAAABAgMABBEFITEGEkFRYRMicRQyQoGRFSMzUqGxB3LB0eEWJGIXU5LwgrLx/8QAGgEAAgMBAQAAAAAAAAAAAAAAAQIAAwQFBv/EACMRAAIDAAMBAAMBAQEBAAAAAAABAgMRBBIhMRMiQVEUMmH/2gAMAwEAAhEDEQA/AJYY5znk770jkbA10UZGIOa5JI38+hqtnpdHrSVllVgTkGtU0mY3GnwSHkoM1l1hC09wiIuSxxWq6fALezii/lXFGKObz2sS/o+dhmgDqfVHnuWjWQiNTgAGj2bPwnxzg1lmpZ+0P3Z2PGakivgxTk2yN3EkEt9K7UsrAgkH1rhG85FdA/r7Up1WWtl8C6Uif5XAzkVGupIYXKwKrY8muLQsPiFcj5aiOxYkHNHcRUo/sPx3s6MCsjL/AJdqKtA6jLMsF4c5OA+ePrQSeeachkKP3Z3FDfQW0xsjjRr4ORmvcigodSy22nRxrhpsfeJ8VTz6zezMS9zLv6NjFN3ObHhzl/TTabuO74D9n3u04rPrHqO/tXGZjIgO6yb5H1o20zUYtStFlj87EehoqWldvHnV6/gA3srvcOXJJyck00pDD++aseorGS2u3OD2k5B9qqBkcZzmkfh14NSimjuRQM+hrhdj3HIH0pFieOa9iRnOw3ofRviL/RNV+wWchfLKT8q+9Q77Xr25Y4mMY/lXao+oK0KRxHbtXf61AIPqf96L8Ko1wb7YShqF2DkXMv8A8zUuykivpliuzhmOO8VVD19qcjZlw3dx6GoPKCzzwO7XpuzTBcs+PA2FXEMSQoEjUKo4Aqmstdt49OjkuX+bt3AG5qPJ1dbK2Ft3I9e4U+pHJnXfN4/S31e7+x2TyA/MdhWdX1zJLIxL5JO5Y0Q6xrMepWoEAZSu5B5oWfJJ/wBTSt76beJV0j6vTwtgZJFKuSMj8R+lKlNob6p0pBOWe2YITv2txQfqFpFp8pSQh2B3VeK029uEitXk7gQBWU6lP8a6kc/iarGYOJKyafZ+Hdnqj2sokgjjUg7HG9HXT/UsOoEQzgRzcD0NZmSPpTtvK0UisrYYHYilTZou48Zo2S4uIoIy8rqq+pNZ/rccNxdSSWsispOcVGvNUuLgqkshICjAzUPck5yMelTsU8fj/j908+G6bFN6dtrSS4btjXvJPAFexTyrjJDj0cA5o26altpLTuSGNJAfmIFRZpddc647hH0/poJZP8c/vJBx6UI6jZvaXDxspyD5rSp9Ss4P4txGp9C1UuonS9Z+WO4jE3AbjNM8ZjovmpNzXgAYOcHG9PQQvM4CgnJotj6Pct806BfUc1eadoNpYgHt+JJ/MaCi9NFnMrS89M9vgyzdudlGKj7eeRRT1dpJimNzEp+G/OBwaFCCjY/XNCS9LqZxnBNHRIop6Hnf7RNEc4K5x70KIjMwxRv0pYGxtZLu4Up3LwTwKCK+U1+NovdSt7a4t2Fz2gAbOfFAd3a2ySkJcxEfWvdd1qa+mYKxWEHCoPP1qnLc5NFsTj0ShH1l5p+kPduBDJGw/wA1FOl9PQWeHmPxHHjwKA7C7ktLhJYW7SPAPNaXpd9He2aTIeRuPQ1E0Vct2RXj8BrrCyCTLOi7MMGhVgPTNaLrk1lJbNDPKobkb8Gga5tHUkp86eCKjWlvEn+mSIn/AN4ruNSWAXck8AU5Dayyt2qhz6Cr+y6enit3uZlwVXKqeTQSL52xj9ZSXb4YR9xIQAVE3zjfNPXGfiMGOTneuUj7ttv1qMK8RzDIY2DAEjyKfkg7x3wjKHfYVHkUrseT4og6PQSXcisoZO3g1ExbZKEXJFGLZyfun8lpVpUgs7cZkWFMn8QAzSpsRk/7H/ImZw388R7S7/DbYrnbFQ7uJ0kbA2bcGuyo7gMfl4ou6c0eHULA/akOx+Uiosw12TjUuwCFWx5z9OKft4CzZx8o3NaJ/wBH2Hdnvf6YFOXvT1rHp8qWqH4gGQSeanXCp82t+Iz5n7nztjO1PKyjGSf0rm4iMTEMDzTak8Y/pSmlfCQCPwj9KsLWZooWAJ+cA7GqxSc5/WpMjFBng9uAMeKKEmv4eStl/OfrXGHU9+SPQ02DvUn4qGHBG+2M0PAhf0tqpuoDBM4MkfknkVbXeqWVp/HuEU+md6zu1uGtkkmjYq2MAioM07ysS7kknfNHcMb4inNvfDRDruk3f7h5kKvsQ4IBqNL0vYXJ+JFI6qd8c1nocg7gn6CjPo7Vn7hZztlSP3ZJ49qikCyiVUe1bLqx6csbRg5UyuOC3A/KpGtqf2VcBBj5PFWFcSossbRsMqwwaf8Ahh/JJyUpPTIZxhznPPmvARjfJ9c1ba7pMtldN3Kew5w3giqoKRt4Hmq39O7CSlHUIDfjNXFpqE9rp7RxsV72ztVfa2zzv2IvPtUq9iMbCPBAUAVEvBJ5J4MSzvK2WySfOa5WRkIKMwPsa5wNxXn1oaP1QV9K6h3T/BmC5b7rdu9FxAK4PBG9ZppUhS5jdT9w5zVpqHUVzMSkL/DTjYc0yeGC/jOdn6jXUOnmC6ZogWQ8YqmXvU7ZAp1rqdjn4r++/Nd291lx9oVZF9cYP60NTNUVKMcfo1HDLO4CKzE8ACi7TLI6Lp0tzN/EIzjPHoKtNHt7NbZJbWJR3DOeTTHVQb9lMF/mGaKRis5Dsl0SxALqWpT3lw0kzZ32GdhSqDIfnIwAc0qU6KgksSJEEZkkAA3JxgVpOiWwtdPjj27uT9aBbq6W3lZLNOxR+LkmmodYv4nyt1KD9cin8RnvqndHEafXhoQ0nquTuWO/UMp2+IvI9yKLkdZEDKQQRkEUyenLsqlW8kC2v9PNK7TWq5B3KgbihiTTZ1btaNgfcYrUq87VznAz9KDiaK+ZOKx+mf6d09c3BBMZCep2qJrVrLbXTRyLjHArS6qOoNPtruEtIypIvBJxmpmIevluVn7LwzhjjbyBXSdx2AH0zVqdGuGm7Y17snA7Tmr7S+luwq924x/ItLhrnfCC1sGfsco08uVOC3pVYwI2wK1qWygltjbmMCPGMAcUF6x03PA5eJS8fqKji8K6OVGTx+Awqn1z7VZ6Y5tLmOR27e092PJrkWcsAZjGR2jbI80yBjLMcsef/wC0uGmTTQVDrEq2Dagj1+J/xV1pOuW2pZVMpIPwNWdfCYqWH9q6glkglV0Yq6nYiom0ZZ8StrzxmoXsNvNAwuVVkAySfFZ5qLWCXDC2hLDJwWNWepa5NcabFHnBYfMR5obZiSMjb86ZvScWmUE9ZJS9ljIMXbGB4XapEji8i+IDmQD5gPNVgPGRvnwacimMLhl9eMUqNLhnqOnXk14qFjxtV/pmlrqys8ZEbD7yniruz6ZgiIad+/H4V2FHNKp8mMPH9BWKF4bR5CMd2ymq598k1o2rabHPYNHCgUqMgCgC8t3hlKlSMeCKklhKLlZrI/cfTH514HIPvXJUg8EV2qE+KBo8DXoy4LW8sLNkKcir2/thd2kkJx8w2z60I6JeLpcDTSrln2VQea7ueqrps/BjjjHvuaMXiOZZTOVuwB2/tXt7lkYHIPmlVhLfx3bd15GGb+ZNiaVR4b4yeeoriC7nzvxSeHCZGw9q9Hyvvnmu3mBU+1EfWRACp84o86PvGmsmickmM7fSgR/mPv7Givo90gWR5XVAeCxqIz8uKlWW+ua+ulOqiAzFhkAMBU7StRTUbZZkRkzyreKpeorO31eNey6t+9TsHwQamaJbNp9hiaWNyBnKcVc1Hpq+nMcfEsOtf1gafH2RbzEenFAt3qE91IWlkdsn1p/Wrtrq8kcnzjnioUMBk4xvzVDes6dFMa4//Tq3vJ7d1aKZlOfBo76b1r9oxmKYYmUf/IUAzw9mxwSKlaFcPDfwsjcOOKieBvpVkG/6ahSrwbgGvatOMDHWkeLaJ12Gd8UDEjurTdftPtenSKB8y7is1uIikhB2INVy+nW4ck68J1qFKnv39KZmQZPadvSoySsu2dqkxKGX4kmQv/7UqNLWEl7dmsFcbhc1XsMDG5qcNRlACoFEY/BiuCkVySYyEb/2z/pTCx1fSFg42B2r2MdxG2d9sU+1tKD2shzVtpOg3F2yn4ZWPy7cUuMaVkYrWy66MhdYpZGBwdhRNTFnbR2kCwxDCqP1p+rUsOJbPvNyFVRqehwXhLphHP6GrelRwWE5QexAyTpa57sKEI9c1KtulxF+8nkX5d8Cimm5gTC4HJU0vVF//VY/NM51GTuuCOFU4G9Rd85O4qRqQ7ZmB9ah5wuTgmq2dWK8R1+n60q4+m3mlUCSgYrx8r+6lP4fDV2ulXbEgQOTxspOarI2IYDcZO9aT01OZ9LjLHJX5TTpaU32SpWoDjod1GpluYyka7kt5qsurhmbtX5VXgDxWla5GZdMnCgk9udqy+dSrkY871H4Dj2O5axsyHuIzn61LtNSuLY4SVu08qTsahkE+v51yB8xBHPil00uCZOuFJcSLurbg0o7loxhRiiXpzR47/T2+0AjB+U4xXtz0fL3Ewyow/8ALajhn/PWn1kwUlmZz82d6l6LC73Sudo0OWdjgCrY9KTQFpbp0SBAWdu7wKDNd6ikkka3sGVLBBhVjxmT3Ykf0oqLZbGSt/WDNPuesNEsyI3vUchdzFlxt4yPNVH/AKj2vxgn7Mu/hliDJlSAPXA3rJBdxQTCdQ+WH3Cvn1zXb37OwkDsgD4JSbtH6AZrVDjyktM74lEHkn6akn+I8Xxis+myxwk9qP3bsfptXj33TusfvYb5IJGbtw5/F6VnOk3Vl8cLePewIMlSuHDN+ew4qyiWGIRtGiNIrd8iyRHAB4I3wTSTq6+MsjRX9rYY3ugm0jEsko+HnkeaqZnMpwue0bAV7o2olE+wXsbx21w+Lc9zMVJ9jnArm5iktp3Qj5lONtwRVMo9R49tyT9OBnzXXpnx704kkcoxIO1xwQKbZcNsc1XhYv8AGXXT16Yr2JJcSIxxhhnto/HFZrpETSX0CjkuOK0peKeJy+akpI9pUqVOYhUqVKoQVKlSqEA/qPSZElaaJWKNyR4oZeGRdsEYrVWUMpDAEHkGocml2Lt3NbRk+uKRxN1XM6rJIzqGzllJ7FOBSo+1C3hitlEUSqO7hR7GlQ6ovjynJakZlGvcwzzmtJ6WgMOlr3cuc/lVJo3TMrSLJdL2RjweTRjGixoEUYUDAFMkVcy6Ml1ieuoZSrDIIwazrqPTDaXjAL8h3U0fX93HZWzTScDgeprPtV1a4u52YuQvhRxUkwcJT1tfCq+yyH8Jxmn7KxlnnSNVPcxxgCuQUJ7j3k+zGpFnqM9rIjQMVwcgHfNIdCXbPDR9MtFsrOOFcbDf3NSqg6RfrqFosowG4ZfQ1OqxHCnvZ9voHf4k6obLTIraNyJJ2PygA9wHg+xrIZJY1BJjhKAYOUPPtj+9aL/infSJcJbxuoIizggMdz6Y9qzNW7LhhOQAdnDEj+1PBo7vBh1oT/0rZsCMsArZY5fBGfbFOWDKzpHHCXL5BBOVzjavLlQPjKZCseAUBBPdiurENcIlvbWxaTuJ7w33vYelduMo9PGc6UZfkxkrt1KO1X4yD4CZ7YzjAGecDf8AOr3pzUvh2dzYTmEDOFuJE7jGvoNskZ/SqZ3MHdHKr/EGFKuT8v8AxXdrJPGzrFKm6Z7O3gHc8+ap5DX4y+iDc0gqbDsVlvpo4o4h2FY2xIR59hVsg+16RBcB3laP5HdhgnHrQdZTS3Uka3M05jZQojhZuM/771p/REkF1atZzRv3Km6yDBIzyK5c/hovf449gUZSCcCnoo2kJ7QSRyfSj+bpnT5GyFdc+hoR1sJazvb23yxqcbncmqOuCV8iNnkTmyvI9OmDxKssgP3m4FEln1ZE5C3UBT1ZDkD8qCcnG53pKd+T9M0NDZx4T/8AX01e3niuYhLC4dDwRTtAfTmoSW12ilz8Nzhl/wBaPBTxenKvpdUsFSpUqYpFSpUqhDiaVIY2klYKqjJJoJ1vqWaSUpbOY4gcDHJ+tXPV9w0dmkanHdkn3rPZj3N82+KSTOjw6IyXeRY/tq94aYuPduKVVgx6GlSG/wDFH/DZKVKlVx58Her2YW0YXON6BH++a07WbL7baFFALjdaz2+spIpSrIQQfIquS9Otwprpn9IeRjArzBLZANd/DOdxj6eKdhgDfPJ8sa8mgjY2gq6MmVIpRI/aDuO44omW6tycCaMn07hWVz3DtlV2jH3VFMC4dT8pIP1ptwxWcP8AJJy0sv8AFWBze21yiu7fDIRk27ce/ms6kLMgkLElt2Lt3Z9/rR9cTHVdJktpVkklh+ePt3+u3pQLOVwQIQHTPaQw7fzFWJpo38VdYdH/AAhzKC+WKEmmS0ZLKir2gZYBgAP1qSHjEjFUkK+QQOarruUmV3RewtyAf9q18atWfROXb+NbE6Du7phGKk/KudzVqrsUYmDBwoLFgQNv6GquzSS5wGKqF37mOAKs9NtR+0Iwt0JO8kBkI2I9QfatNteQaXwy0WbJSbJ1mrlE7Ig3Ye0gEgj39/pWof4cpIsdx3h2AIXvZSB9Bk1nNvawT3bF55IXBCtlRlm9R/atn6b08afpkaEyd7DufvcscmuZJFnPsSrz/S0bZTj0rM9Y7muZGYHJY81pE9xDAvdNKiD1Y4oB6jCPeSSwdrwschlO1VyMXBeSZSjkeopyNcnODTS7bYqTbxszgYG/rVZ1G/C2061wyOOSRg0fJ90fShfQrFpnR3H7tOc+TRTTwX9OTy5pySQqVKlTmMVKlSqEKTqm1a4sO5ASU3OPSs6niKsR6Vr7AMpDDIPINCfUGgQg/GhlSPJ3DkD9KVrTocTkKK6SAkITxSq8tdHWRiDPENv5xSpOrOh+aP8Apo9KlSq08+Ko11Y212MTxBvfzUmlUCm09RTP05YM3dhx/wDlQv1HALa6MC7RqNhmtBoO6ztmM6y4JUrzSyNvFtlKzJMD5G328cUyduDvTrrj/SuCKrZ1kewyvDIJI2ww4pnqHSVuoBfWNqexxiVEGcP7DwKcCsWwo5/KpSX0tvhbZioH4vWnhLPoHqeoBpILgqWZWKxgbAbAelQZ7QtIfho7rySi5IFH8sem3aut7bSRljlnt3wSffNcWvTkErqunX0Q3xiUlGAP5bmtVN3R6hbulkcl4AcsKgj4CSMp4DIRg0Q6JZyLBBhlS6mYhVVe7uTgjg4NaJZ9Axl47i8vwzIRhUBK48g5O9X9mNB0giKKWBHXOCxBIzzj0q23l944YPyQg9h6VPSfSkluyXmqSO8iH9wmdlHuMf0q36l1k6bEIoCPjMPvfyireC7t7he6CaOQf+LZrPep5/jajMxORnArFJ76V1dr7dsK6e7mupC8kjOT5Y5rmNnjOUcjPjkf81wmPOMU7kY2FVnUUUliLTSrBNUm7A4ik853Bops+mrWHBld5SOd8Chbpu4+FqcJ4U8n2xRrJrWnQ7SXcefQHNMsOdyZWqWR+E+ONIkCRqFUcAV1US21Kyuj229zE7fyht/0qXTnPaafoqVKlUAKlSrwnAJqEKzW9XTTYsABpSNh6e5oB1HUp7yXvmkLZ/SpGv3bz3buzZ+bYVT4yN/NI2dnj8eMIp/07STBOAfypVyeBkbUqT009UbDSqDPq1hbnE11Ep9M0rfWNPuW7YbuNm9M4/vVuo8/0l/hOpV4DnivaIoqrde+zGwf7Vx49c1ZUFdZ3rG4EAJ7VG+3JpZPC/jwc7FgO3DxLIfs8auPWT/YU0hV/wCLEFyfvISP6UwclsgmnAGIxn/ikO1g9LEkcJeJ+/JwT6CoRHGP71Kgye6InIcbZ9abEJLlMZNRhTz6RyDzj/SnIHKMGGAQdjnNOi2bjtOfpTsVq7OigcnigiSaws7zV7g20dv8Q9uBnG1Vo73Y9u/mursf9w245xvVhosEck6rLuvmiV5GEdSIEcstu4aNu0+o2rq/JnIuB+Ln2NTNZgjhnZY8dvpTvTtmt7ctbyfw2Unbx70UgOSUe5RDIwM16Dkepoxm6PPdmG4GPRs0rfo/B7ri4UgHPaoO9TqxP+urPoLFmtoQFJEkg324FRWkY7581N1aIxXciMR8pxttVf4ODxQZfHGtHo7l0cEHDDcEHGKPOldaa+j+z3DZlQfKx5Ye/vWeY3ztt5FXPTUxj1O3Kn8WNqiKeTVGcGaZSrkMMCvc1acQ9rwjbFe01cXMNtGZJ5FRR5JqERnev2rwXkilcYbb3FVGMbY/rRfruo6ZfsAGcOPx9u1UkOm/aZALeaOTfbfBqtr+o7dNn6LssKwDPjNKjSw6UUJm7l3PhKVHqxHy6080Bmmck7n86Uc75zv+VNZwNxzXoA8770pr6rA66T11pcWl02TwhPNFE9zDbp3TSKg9WOKynTneO6QoTsc59KlX1/cXUzGWRmA2GTTa0jn2cRSs1eB2/UemBu0Tkn2U0I9TSJcXf2iI90b+RVPlsZxTsM5QfDlHdGTvnxQ3S6vjqp6hiJMuAdt6mrboI+7K/TNeS2Ldokt/njO+QK5Fvc4wY2UernFAvct+HKRF5gEOTnb3olk6cuGAmjAJYZK1A6fjtY7tHu54yQdhnOKP0KsoKkEHgimijFyeRKDSiByaFeM2Ph435NXGn6BDB88573/tV3SpkjJPlWSWfAC6g0hrSdmRSY2OVI4qnhlkhPy9wxWoXFvFcRmOZAynwao7jpW3diYpWQHwQDS9TTVy49cmBju87DOT5zRj0jpzW8DXEq4aQYUY3AqRY9N2ds4eQmVhwCMCroAKMAYA8UVETkclTj1gKmprmCD+LMif5mAqj6l1p7T/ALe2OJMfM3kfSguWZ5pCzksT5JzUbEp4jsWt4WfVKxPdtPAwaN/KnIqgwealhpI9wcr5UjY1N07TotRmEUTCGXkqw2pc1nTi/wAccl8RThSSMcn3q305TbfvB98/db0q8/6YSygkuZpBIyLkLjahqW6k+MSTgk+OKmYhVarN6/CZeTzNlnkc59WNdaZr93YyY72kiB3jc5/SoEkrMD5NNMjYJxioR1xaxo0aPW7aXTzdodgPunnNA+q6jLeztI8jb8DPHsKZtWYWkwX2qJvnJOMVH8K6ePGuTZ0WJ8817G5jkUg4IOQcVyd1+vvzXOMnigaWjSenr/7dYKzkfET5WpVXdFI62czHgttSpk3hxL4qNjSM+7Su1dKN+DirzVdEa0mZTLEFztl8VXpDBGf3kpc+iDNDDtKxNaj22iKo8xyBwKZGNzwauDLbXFoYYV7HHGTzVQ4ZThgQfpUYIvT0ADnArllDjBzj2rwtjbx716oZsHGPYUPo5Z2100Fie0nc4FVs7mQkuWOfWpVwhjtolIOSCTsahsPYCoxYpHKuVbbmi/pPV3WRbWZiyOcKSfumg5t9qtNAjka+hCDfvH5VNEvrjKD00+lXg4ql6m1FrO1+HG3a8nn0FWN4jiQg5y6ok32uWNk3bLKWf+VBmosPVGnSsAxkTP4mXb+lAM0rsxPvvTYZu7JyaXszpLgwz1mtxSJKgeJ1dTwVORXZ4oC6X1V7a6SJmJhkIBB4Bo85FFPTDdS6pYzNNamMt7KzHcueTUS3IJG9W3U2nva3jtg9jnKmqVWIpWdippwTRJlCgbHPn/7vUnQHZNUt2G/zAYB9arxIW5xV10paNPqSPj5I/mJqC2vIPQ6miWaF424ZcGsx1mzks7t45FOzYz61qQqr13R01SIYIWZfusafPDmca78cvfjM3hlA2K8e9SmmDKBUq76cv7Zs/AZlB+8NxUeO0W3YG8cKP5FOSaTDqdoyWpl505pIu7aWSXIV/lWoGq6Hc2cjEozR+GAzVzp3U9jAiwtBIiKAO5QCKIrW7tr2Lvt5FkU+P+KPj8MUr7a5uWeGXGJ84Ckt6V2sKIw+0Sqg9Acn+lEfVtzFFN8G2VUP4yo3NCJOTkjnmg0kba5uyO/DQdD1fS0tVhjnCFRv3jGaVZ7kk8mlQ0zy4UZPdLHVrs3M7u5BySRUEevNOXA/eNxzTQGQKhsikliO1YhgQd/BAq/sNIbV7b4sbKsi7EN5ofHOT/WjXpCeOG1k+I6qGbbuOKKKeRJxj2j9Kz/pK/7gAsePXuGKttM6VSEh7xw7D8K8URR3EMh+SVG+hp2mSRzZ8q1rPhTavocN5D+7ULIo2oHvrGW2lZJIyCD6VpN7dxWcBlmOAOB60Danrc91MxTtjTwABxUaRo4k7H5/CoitZXI/dNv6CjTpjRjbD7TcD5z91fShEXlxkH4zb84OKvtD6ikgZYbpjJETjvPK0qwu5P5HDIhpQn1rGS0TY2K4oqRldQykFSMgioOs6f8AtC0MYOHU5U07+HOomoWJszi3iEkgVsDepuoaeLZQVYOCM7Gm7qzms5mV0ZSKYd2bYn8qrR2Nb9T8FYqRcoAN+4f3rUov4a/Ss70aAC6SaYhIY2yxPBoqfqjTYhgNI/8AlWnXhi5ilOSUUWt5aQ3kJinQEHg+RQzddIuXJt5UK+A2QRVxZdQafeOESUo54EgxmrbnipiZljZbT58Atek7hAWlmiVV3ON/9KiDV/2XmKwVdj8zld296KeppzBpb45c9tZxI5ZzuaD8N3HcrotzL6Pq3UVfLPCw/laP/UGr/SepYL1hFOnwpDwc5U1n5HPzf1p2MlSCD55FDWWT4lcl4sND6hvxaWWEbDybA1n8rl5CzbknfNWF9dSXNvAZGJOMbmq8nJJPpRZOPV0jhxkjcGpdhez2VwskTlfUDgio+Mj+3vXJA9qUvlFSWMe1aZ5rt3c5Lb5qvJGeN6srmIzQRzjxgN9ar2RhnG3rii9DDyODbH03pV2sRO/NKgEtNQtczM0JDpnYrUHsYk7HP0pxZZEbuVyDmiDS4o7kAzornHpT5pV36/QfhgOSz5EY59/aupbp2+VD2ovAB2qy11VjmEaAKg4AqlbnFDRopSWj0V28bZViCPQ0T6J1JKrCC6YuvAY8ig9tiKfgJEgwcYxU0S2qEl6i/wCpdUa7uCik/DTYCqPz6nzvTt0MysTzTJ5z9f71JBrioxxC8jn+1JGIYc8+RXgOSPrXmPPneohjQOlLs3Gn/DYktEcb+lXdDHRP8Cf6iiY8GmRxr0lY0hm4tYLle2eJXHuKifsTTgc/Zl/NjUSTULoXXYJfl9O0f7VZtIzWrknftoeMi7x+MBuo7pftRhgysUZ7QBtVAzMT/uKlaixNxIScnuqC5OQPGaVs7VUUoo7WQjc5x+VHHSGstP8A9nOxOB+7ZvT0oEO+auOl2I1a2weSKiK+TXGUHob9TwtNpb9gyUIas5kUh8HIrV5gHiZWGQVOQazHVVEdywQADuxTSRm4MvHEi87e1dxj5vX61yOD7cVL01Ve5QMARk80puk8Rero0kujpIB86jOMUPSIyN2sDkbbii+6u54IAsT9o7fCiqS9Alj+I6qXPJAxT9dMtU5NtMqCSPX6V4gLenP6V04AzjxvVhpESSXaK6gjbY0pob6rQn6a01BpxNxGG+Ic4Ip+fpnT5W7lV0P/AImraJVRFVQAANgKcpsONK+bm5J4VFt09YQZPwy5O2WNKrelUxCu2x/1n//Z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38918" name="Picture 6" descr="http://www.phartoonz.com/wp-content/uploads/2010/11/eosinophil4.jpg"/>
          <p:cNvPicPr>
            <a:picLocks noChangeAspect="1" noChangeArrowheads="1"/>
          </p:cNvPicPr>
          <p:nvPr/>
        </p:nvPicPr>
        <p:blipFill>
          <a:blip r:embed="rId2" cstate="print"/>
          <a:srcRect l="6097" t="23974" r="14646" b="12094"/>
          <a:stretch>
            <a:fillRect/>
          </a:stretch>
        </p:blipFill>
        <p:spPr bwMode="auto">
          <a:xfrm>
            <a:off x="5076056" y="260648"/>
            <a:ext cx="3744416" cy="2880320"/>
          </a:xfrm>
          <a:prstGeom prst="rect">
            <a:avLst/>
          </a:prstGeom>
          <a:noFill/>
        </p:spPr>
      </p:pic>
      <p:sp>
        <p:nvSpPr>
          <p:cNvPr id="7" name="مستطيل 6"/>
          <p:cNvSpPr/>
          <p:nvPr/>
        </p:nvSpPr>
        <p:spPr>
          <a:xfrm>
            <a:off x="5292080" y="3501008"/>
            <a:ext cx="3365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Eosinophilic</a:t>
            </a:r>
            <a:r>
              <a:rPr lang="en-US" dirty="0" smtClean="0">
                <a:solidFill>
                  <a:srgbClr val="FF0000"/>
                </a:solidFill>
              </a:rPr>
              <a:t> granules (alkaline)</a:t>
            </a:r>
            <a:endParaRPr lang="ar-SA" dirty="0"/>
          </a:p>
        </p:txBody>
      </p:sp>
      <p:pic>
        <p:nvPicPr>
          <p:cNvPr id="38920" name="Picture 8" descr="http://www.baileybio.com/plogger/thumbs/lrg-456-basophil.jpg"/>
          <p:cNvPicPr>
            <a:picLocks noChangeAspect="1" noChangeArrowheads="1"/>
          </p:cNvPicPr>
          <p:nvPr/>
        </p:nvPicPr>
        <p:blipFill>
          <a:blip r:embed="rId3" cstate="print"/>
          <a:srcRect l="21295" t="20734" r="8734" b="23444"/>
          <a:stretch>
            <a:fillRect/>
          </a:stretch>
        </p:blipFill>
        <p:spPr bwMode="auto">
          <a:xfrm>
            <a:off x="1043608" y="2204864"/>
            <a:ext cx="3312368" cy="2520280"/>
          </a:xfrm>
          <a:prstGeom prst="rect">
            <a:avLst/>
          </a:prstGeom>
          <a:noFill/>
        </p:spPr>
      </p:pic>
      <p:sp>
        <p:nvSpPr>
          <p:cNvPr id="9" name="مستطيل 8"/>
          <p:cNvSpPr/>
          <p:nvPr/>
        </p:nvSpPr>
        <p:spPr>
          <a:xfrm>
            <a:off x="539552" y="4941168"/>
            <a:ext cx="3942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Basophil</a:t>
            </a:r>
            <a:r>
              <a:rPr lang="en-US" dirty="0" smtClean="0">
                <a:solidFill>
                  <a:srgbClr val="FF0000"/>
                </a:solidFill>
              </a:rPr>
              <a:t> has heparin which is acidic </a:t>
            </a: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609600" indent="-609600" algn="l" rtl="0" eaLnBrk="1" hangingPunct="1"/>
            <a:r>
              <a:rPr lang="en-US" dirty="0" smtClean="0">
                <a:solidFill>
                  <a:srgbClr val="FF0000"/>
                </a:solidFill>
              </a:rPr>
              <a:t>Types of </a:t>
            </a:r>
            <a:r>
              <a:rPr lang="en-US" dirty="0" err="1" smtClean="0">
                <a:solidFill>
                  <a:srgbClr val="FF0000"/>
                </a:solidFill>
              </a:rPr>
              <a:t>Romanosky</a:t>
            </a:r>
            <a:r>
              <a:rPr lang="en-US" dirty="0" smtClean="0">
                <a:solidFill>
                  <a:srgbClr val="FF0000"/>
                </a:solidFill>
              </a:rPr>
              <a:t> stain: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</a:p>
          <a:p>
            <a:pPr marL="609600" indent="-609600" algn="l" rtl="0" eaLnBrk="1" hangingPunct="1"/>
            <a:endParaRPr lang="en-US" sz="2000" dirty="0" smtClean="0">
              <a:solidFill>
                <a:srgbClr val="FF0000"/>
              </a:solidFill>
            </a:endParaRPr>
          </a:p>
          <a:p>
            <a:pPr marL="609600" indent="-609600" algn="l" rtl="0" eaLnBrk="1" hangingPunct="1"/>
            <a:endParaRPr lang="en-US" sz="2000" dirty="0" smtClean="0">
              <a:solidFill>
                <a:srgbClr val="FF0000"/>
              </a:solidFill>
            </a:endParaRPr>
          </a:p>
          <a:p>
            <a:pPr marL="0" indent="0" algn="l" rtl="0" eaLnBrk="1" hangingPunct="1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990600" lvl="1" indent="-533400" algn="l" rtl="0"/>
            <a:r>
              <a:rPr lang="en-US" b="1" dirty="0" err="1" smtClean="0"/>
              <a:t>Leishman</a:t>
            </a:r>
            <a:r>
              <a:rPr lang="en-US" b="1" dirty="0" smtClean="0"/>
              <a:t> stains      </a:t>
            </a:r>
            <a:r>
              <a:rPr lang="en-US" sz="3000" dirty="0" smtClean="0">
                <a:solidFill>
                  <a:prstClr val="white"/>
                </a:solidFill>
              </a:rPr>
              <a:t>  </a:t>
            </a:r>
            <a:r>
              <a:rPr lang="en-US" sz="2800" dirty="0" smtClean="0">
                <a:solidFill>
                  <a:prstClr val="white"/>
                </a:solidFill>
              </a:rPr>
              <a:t>widely </a:t>
            </a:r>
            <a:r>
              <a:rPr lang="en-US" sz="2800" dirty="0">
                <a:solidFill>
                  <a:prstClr val="white"/>
                </a:solidFill>
              </a:rPr>
              <a:t>used &amp; simple</a:t>
            </a:r>
            <a:r>
              <a:rPr lang="en-US" sz="2800" dirty="0" smtClean="0"/>
              <a:t>   </a:t>
            </a:r>
            <a:r>
              <a:rPr lang="en-US" dirty="0" smtClean="0"/>
              <a:t>             </a:t>
            </a:r>
          </a:p>
          <a:p>
            <a:pPr marL="990600" lvl="1" indent="-533400" algn="l" rtl="0" eaLnBrk="1" hangingPunct="1"/>
            <a:r>
              <a:rPr lang="en-US" b="1" dirty="0" smtClean="0"/>
              <a:t>Wright stain                </a:t>
            </a:r>
            <a:r>
              <a:rPr lang="en-US" dirty="0" smtClean="0">
                <a:solidFill>
                  <a:prstClr val="white"/>
                </a:solidFill>
              </a:rPr>
              <a:t>widely </a:t>
            </a:r>
            <a:r>
              <a:rPr lang="en-US" dirty="0">
                <a:solidFill>
                  <a:prstClr val="white"/>
                </a:solidFill>
              </a:rPr>
              <a:t>used &amp;</a:t>
            </a:r>
            <a:r>
              <a:rPr lang="en-US" dirty="0" smtClean="0">
                <a:solidFill>
                  <a:prstClr val="white"/>
                </a:solidFill>
              </a:rPr>
              <a:t> simple</a:t>
            </a:r>
            <a:r>
              <a:rPr lang="en-US" b="1" dirty="0" smtClean="0"/>
              <a:t>                    </a:t>
            </a:r>
          </a:p>
          <a:p>
            <a:pPr marL="990600" lvl="1" indent="-533400" algn="l" rtl="0" eaLnBrk="1" hangingPunct="1"/>
            <a:r>
              <a:rPr lang="en-US" b="1" dirty="0" smtClean="0"/>
              <a:t>May </a:t>
            </a:r>
            <a:r>
              <a:rPr lang="en-US" b="1" dirty="0" err="1" smtClean="0"/>
              <a:t>grunwald</a:t>
            </a:r>
            <a:r>
              <a:rPr lang="en-US" b="1" dirty="0" smtClean="0"/>
              <a:t> stain</a:t>
            </a:r>
            <a:r>
              <a:rPr lang="en-US" dirty="0" smtClean="0"/>
              <a:t>         rarely used</a:t>
            </a:r>
          </a:p>
          <a:p>
            <a:pPr marL="990600" lvl="1" indent="-533400" algn="l" rtl="0" eaLnBrk="1" hangingPunct="1"/>
            <a:r>
              <a:rPr lang="en-US" b="1" dirty="0" err="1" smtClean="0"/>
              <a:t>Jenners</a:t>
            </a:r>
            <a:r>
              <a:rPr lang="en-US" b="1" dirty="0" smtClean="0"/>
              <a:t> stain                   </a:t>
            </a:r>
            <a:r>
              <a:rPr lang="en-US" dirty="0" smtClean="0"/>
              <a:t>rarely used(simplest)</a:t>
            </a:r>
          </a:p>
          <a:p>
            <a:pPr marL="990600" lvl="1" indent="-533400" algn="l" rtl="0" eaLnBrk="1" hangingPunct="1"/>
            <a:r>
              <a:rPr lang="en-US" b="1" dirty="0" err="1" smtClean="0"/>
              <a:t>Giemsa</a:t>
            </a:r>
            <a:r>
              <a:rPr lang="en-US" b="1" dirty="0" smtClean="0"/>
              <a:t> stain                     </a:t>
            </a:r>
            <a:r>
              <a:rPr lang="en-US" dirty="0" smtClean="0"/>
              <a:t>most complex</a:t>
            </a:r>
          </a:p>
          <a:p>
            <a:pPr marL="990600" lvl="1" indent="-533400" algn="l" rtl="0" eaLnBrk="1" hangingPunct="1">
              <a:buNone/>
            </a:pPr>
            <a:endParaRPr lang="en-US" dirty="0" smtClean="0"/>
          </a:p>
        </p:txBody>
      </p:sp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2857500" y="8118475"/>
            <a:ext cx="711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 rtl="0"/>
            <a:endParaRPr lang="ar-SA">
              <a:solidFill>
                <a:prstClr val="black"/>
              </a:solidFill>
            </a:endParaRPr>
          </a:p>
        </p:txBody>
      </p:sp>
      <p:sp>
        <p:nvSpPr>
          <p:cNvPr id="8196" name="Line 5"/>
          <p:cNvSpPr>
            <a:spLocks noChangeShapeType="1"/>
          </p:cNvSpPr>
          <p:nvPr/>
        </p:nvSpPr>
        <p:spPr bwMode="auto">
          <a:xfrm>
            <a:off x="3009900" y="8270875"/>
            <a:ext cx="711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 rtl="0"/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36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pPr algn="l">
              <a:buFontTx/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staining steps:</a:t>
            </a:r>
          </a:p>
          <a:p>
            <a:pPr algn="l">
              <a:buFontTx/>
              <a:buNone/>
            </a:pPr>
            <a:r>
              <a:rPr lang="en-US" dirty="0" smtClean="0">
                <a:solidFill>
                  <a:srgbClr val="FFFF00"/>
                </a:solidFill>
              </a:rPr>
              <a:t>1-</a:t>
            </a:r>
            <a:r>
              <a:rPr lang="en-US" b="1" dirty="0" smtClean="0">
                <a:solidFill>
                  <a:srgbClr val="FFFF00"/>
                </a:solidFill>
              </a:rPr>
              <a:t>fixation</a:t>
            </a:r>
            <a:r>
              <a:rPr lang="en-US" b="1" dirty="0" smtClean="0"/>
              <a:t> </a:t>
            </a:r>
            <a:r>
              <a:rPr lang="en-US" dirty="0" smtClean="0"/>
              <a:t>of blood cells to protect the cells from </a:t>
            </a:r>
            <a:r>
              <a:rPr lang="en-US" dirty="0" err="1" smtClean="0"/>
              <a:t>haemolysis</a:t>
            </a:r>
            <a:r>
              <a:rPr lang="en-US" dirty="0" smtClean="0"/>
              <a:t> due to washing.</a:t>
            </a:r>
          </a:p>
          <a:p>
            <a:pPr algn="l">
              <a:buFontTx/>
              <a:buNone/>
            </a:pPr>
            <a:r>
              <a:rPr lang="en-US" dirty="0" smtClean="0"/>
              <a:t>If the cells are well fixed the cells resist the action of water</a:t>
            </a:r>
          </a:p>
          <a:p>
            <a:pPr algn="l">
              <a:buFontTx/>
              <a:buNone/>
            </a:pPr>
            <a:r>
              <a:rPr lang="en-US" dirty="0" smtClean="0"/>
              <a:t>Done by:</a:t>
            </a:r>
          </a:p>
          <a:p>
            <a:pPr algn="l">
              <a:buFontTx/>
              <a:buNone/>
            </a:pPr>
            <a:r>
              <a:rPr lang="en-US" dirty="0" smtClean="0"/>
              <a:t>a- methanol(2 min)</a:t>
            </a:r>
          </a:p>
          <a:p>
            <a:pPr algn="l">
              <a:buFontTx/>
              <a:buNone/>
            </a:pPr>
            <a:r>
              <a:rPr lang="en-US" dirty="0" smtClean="0"/>
              <a:t>b-undiluted stain (neat stain) </a:t>
            </a:r>
          </a:p>
          <a:p>
            <a:pPr algn="l">
              <a:buFontTx/>
              <a:buNone/>
            </a:pPr>
            <a:r>
              <a:rPr lang="en-US" dirty="0" smtClean="0">
                <a:solidFill>
                  <a:srgbClr val="FFFF00"/>
                </a:solidFill>
              </a:rPr>
              <a:t>2</a:t>
            </a:r>
            <a:r>
              <a:rPr lang="en-US" b="1" dirty="0" smtClean="0">
                <a:solidFill>
                  <a:srgbClr val="FFFF00"/>
                </a:solidFill>
              </a:rPr>
              <a:t>-staining</a:t>
            </a:r>
          </a:p>
          <a:p>
            <a:pPr algn="l">
              <a:buFontTx/>
              <a:buNone/>
            </a:pPr>
            <a:r>
              <a:rPr lang="en-US" dirty="0" smtClean="0">
                <a:solidFill>
                  <a:srgbClr val="FFFF00"/>
                </a:solidFill>
              </a:rPr>
              <a:t>3-</a:t>
            </a:r>
            <a:r>
              <a:rPr lang="en-US" b="1" dirty="0" smtClean="0">
                <a:solidFill>
                  <a:srgbClr val="FFFF00"/>
                </a:solidFill>
              </a:rPr>
              <a:t>washing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494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of </a:t>
            </a:r>
            <a:r>
              <a:rPr lang="en-US" dirty="0" err="1" smtClean="0"/>
              <a:t>leishman&amp;wright</a:t>
            </a:r>
            <a:r>
              <a:rPr lang="en-US" dirty="0" smtClean="0"/>
              <a:t> stain: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Tx/>
              <a:buNone/>
            </a:pPr>
            <a:r>
              <a:rPr lang="en-US" dirty="0" smtClean="0"/>
              <a:t>1-dry the film</a:t>
            </a:r>
          </a:p>
          <a:p>
            <a:pPr algn="l">
              <a:buFontTx/>
              <a:buNone/>
            </a:pPr>
            <a:r>
              <a:rPr lang="en-US" dirty="0" smtClean="0"/>
              <a:t>2-1 volume of Pasteur  Pipette of methanol for 2 min </a:t>
            </a:r>
            <a:r>
              <a:rPr lang="en-US" dirty="0" smtClean="0">
                <a:solidFill>
                  <a:srgbClr val="FF0000"/>
                </a:solidFill>
              </a:rPr>
              <a:t>(fixation step)</a:t>
            </a:r>
          </a:p>
          <a:p>
            <a:pPr lvl="0" algn="l">
              <a:buClr>
                <a:srgbClr val="6EA0B0"/>
              </a:buClr>
              <a:buNone/>
            </a:pPr>
            <a:r>
              <a:rPr lang="en-US" dirty="0" smtClean="0"/>
              <a:t>3- gradually 2 volume of Pasteur  Pipette of   stain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staining step</a:t>
            </a:r>
            <a:r>
              <a:rPr lang="en-US" dirty="0" smtClean="0">
                <a:solidFill>
                  <a:srgbClr val="FF0000"/>
                </a:solidFill>
              </a:rPr>
              <a:t>) for 5-6 minutes </a:t>
            </a:r>
            <a:r>
              <a:rPr lang="en-US" dirty="0" smtClean="0"/>
              <a:t> </a:t>
            </a:r>
          </a:p>
          <a:p>
            <a:pPr algn="l">
              <a:buFontTx/>
              <a:buNone/>
            </a:pPr>
            <a:r>
              <a:rPr lang="en-US" dirty="0" smtClean="0"/>
              <a:t>4-wash the slide using the buffer PH=6.8 </a:t>
            </a:r>
            <a:r>
              <a:rPr lang="en-US" dirty="0" smtClean="0">
                <a:solidFill>
                  <a:srgbClr val="FF0000"/>
                </a:solidFill>
              </a:rPr>
              <a:t>(washing step)</a:t>
            </a:r>
          </a:p>
          <a:p>
            <a:pPr algn="l">
              <a:buFontTx/>
              <a:buNone/>
            </a:pPr>
            <a:r>
              <a:rPr lang="en-US" dirty="0" smtClean="0"/>
              <a:t> 5-Rinse the slide with water</a:t>
            </a:r>
          </a:p>
          <a:p>
            <a:pPr algn="l">
              <a:buFontTx/>
              <a:buNone/>
            </a:pPr>
            <a:endParaRPr lang="en-US" dirty="0" smtClean="0"/>
          </a:p>
          <a:p>
            <a:pPr algn="l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2325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mtClean="0"/>
              <a:t>Factors giving rise to faulty staining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4709683"/>
              </p:ext>
            </p:extLst>
          </p:nvPr>
        </p:nvGraphicFramePr>
        <p:xfrm>
          <a:off x="457200" y="1473200"/>
          <a:ext cx="8229600" cy="419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5943600"/>
              </a:tblGrid>
              <a:tr h="512763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Appearance 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/>
                        <a:t>causes</a:t>
                      </a:r>
                      <a:endParaRPr lang="en-US" sz="2800" b="1" dirty="0"/>
                    </a:p>
                  </a:txBody>
                  <a:tcPr/>
                </a:tc>
              </a:tr>
              <a:tr h="104140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Too blue or pale staining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1-impure</a:t>
                      </a:r>
                      <a:r>
                        <a:rPr lang="en-US" sz="2000" baseline="0" dirty="0" smtClean="0"/>
                        <a:t> dyes</a:t>
                      </a:r>
                    </a:p>
                    <a:p>
                      <a:pPr algn="l"/>
                      <a:r>
                        <a:rPr lang="en-US" sz="2000" baseline="0" dirty="0" smtClean="0"/>
                        <a:t>2-0ver used</a:t>
                      </a:r>
                    </a:p>
                    <a:p>
                      <a:pPr algn="l"/>
                      <a:r>
                        <a:rPr lang="en-US" sz="2000" baseline="0" dirty="0" smtClean="0"/>
                        <a:t>3-incorrect preparation</a:t>
                      </a:r>
                      <a:endParaRPr lang="en-US" sz="2000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Too pink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smtClean="0"/>
                        <a:t>1-impure</a:t>
                      </a:r>
                      <a:r>
                        <a:rPr lang="en-US" sz="2000" baseline="0" smtClean="0"/>
                        <a:t> dyes</a:t>
                      </a:r>
                    </a:p>
                    <a:p>
                      <a:pPr algn="l"/>
                      <a:r>
                        <a:rPr lang="en-US" sz="2000" baseline="0" smtClean="0"/>
                        <a:t>2-excessive washing in buffer</a:t>
                      </a:r>
                      <a:endParaRPr lang="en-US" sz="2000"/>
                    </a:p>
                  </a:txBody>
                  <a:tcPr/>
                </a:tc>
              </a:tr>
              <a:tr h="78232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Stain deposit on film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1-stain  solution in uncovered jar</a:t>
                      </a:r>
                    </a:p>
                    <a:p>
                      <a:pPr algn="l"/>
                      <a:r>
                        <a:rPr lang="en-US" sz="2000" dirty="0" smtClean="0"/>
                        <a:t>2-stain solution is not filtered</a:t>
                      </a:r>
                      <a:endParaRPr lang="en-US" sz="2000" dirty="0"/>
                    </a:p>
                  </a:txBody>
                  <a:tcPr/>
                </a:tc>
              </a:tr>
              <a:tr h="1041400">
                <a:tc>
                  <a:txBody>
                    <a:bodyPr/>
                    <a:lstStyle/>
                    <a:p>
                      <a:pPr algn="l"/>
                      <a:r>
                        <a:rPr lang="en-US" sz="2000" b="1" smtClean="0"/>
                        <a:t>Blue background</a:t>
                      </a:r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1-inadequate fixation </a:t>
                      </a:r>
                    </a:p>
                    <a:p>
                      <a:pPr algn="l"/>
                      <a:r>
                        <a:rPr lang="en-US" sz="2000" dirty="0" smtClean="0"/>
                        <a:t>2-blood collected into heparin tube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65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/>
          <a:lstStyle/>
          <a:p>
            <a:pPr marL="0" indent="4763" algn="l"/>
            <a:r>
              <a:rPr lang="en-US" sz="3600" dirty="0" smtClean="0">
                <a:solidFill>
                  <a:srgbClr val="FF0000"/>
                </a:solidFill>
              </a:rPr>
              <a:t>Blood film is important in:</a:t>
            </a:r>
          </a:p>
          <a:p>
            <a:pPr marL="0" indent="4763" algn="l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pPr marL="0" indent="4763" algn="l">
              <a:buNone/>
            </a:pPr>
            <a:r>
              <a:rPr lang="en-US" sz="3200" dirty="0" smtClean="0"/>
              <a:t>1-haematological diagnosis as in anemia and leukemia to see the morphology of the cells.</a:t>
            </a:r>
          </a:p>
          <a:p>
            <a:pPr marL="0" indent="4763" algn="l">
              <a:buNone/>
            </a:pPr>
            <a:endParaRPr lang="en-US" sz="3200" dirty="0" smtClean="0"/>
          </a:p>
          <a:p>
            <a:pPr marL="0" indent="4763" algn="l">
              <a:buNone/>
            </a:pPr>
            <a:r>
              <a:rPr lang="en-US" sz="3200" dirty="0" smtClean="0"/>
              <a:t>2-WBC differential count to see the account of each type of WBC.</a:t>
            </a:r>
          </a:p>
          <a:p>
            <a:pPr marL="0" indent="4763" algn="l">
              <a:buNone/>
            </a:pPr>
            <a:endParaRPr lang="en-US" sz="3200" dirty="0" smtClean="0"/>
          </a:p>
          <a:p>
            <a:pPr marL="0" indent="4763" algn="l">
              <a:buNone/>
            </a:pPr>
            <a:r>
              <a:rPr lang="en-US" sz="3200" dirty="0" smtClean="0"/>
              <a:t>3- estimate the number of platelets</a:t>
            </a:r>
          </a:p>
          <a:p>
            <a:pPr algn="l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0143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l" rtl="0" eaLnBrk="1" hangingPunct="1"/>
            <a:r>
              <a:rPr lang="en-US" sz="2800" dirty="0" smtClean="0"/>
              <a:t>Films may be spread by hand or by automated slide spreader. </a:t>
            </a:r>
          </a:p>
          <a:p>
            <a:pPr algn="l" rtl="0" eaLnBrk="1" hangingPunct="1"/>
            <a:r>
              <a:rPr lang="en-US" sz="2800" dirty="0" smtClean="0"/>
              <a:t>Blood film prepared from fresh blood ,use anticoagulant (EDTA) by using capillary tubes.</a:t>
            </a:r>
          </a:p>
          <a:p>
            <a:pPr algn="l" rtl="0" eaLnBrk="1" hangingPunct="1"/>
            <a:r>
              <a:rPr lang="en-US" sz="2800" dirty="0" smtClean="0"/>
              <a:t>No depressing from sample </a:t>
            </a:r>
            <a:r>
              <a:rPr lang="en-US" sz="2800" dirty="0" err="1" smtClean="0"/>
              <a:t>i.e</a:t>
            </a:r>
            <a:r>
              <a:rPr lang="en-US" sz="2800" dirty="0" smtClean="0"/>
              <a:t> clot</a:t>
            </a:r>
          </a:p>
          <a:p>
            <a:pPr algn="l" rtl="0" eaLnBrk="1" hangingPunct="1"/>
            <a:r>
              <a:rPr lang="en-US" sz="2800" dirty="0" smtClean="0"/>
              <a:t>not short, not long.</a:t>
            </a:r>
          </a:p>
          <a:p>
            <a:pPr algn="l" rtl="0" eaLnBrk="1" hangingPunct="1">
              <a:buFontTx/>
              <a:buNone/>
            </a:pPr>
            <a:endParaRPr lang="en-US" sz="2800" dirty="0" smtClean="0"/>
          </a:p>
        </p:txBody>
      </p:sp>
      <p:cxnSp>
        <p:nvCxnSpPr>
          <p:cNvPr id="3075" name="AutoShape 5"/>
          <p:cNvCxnSpPr>
            <a:cxnSpLocks noChangeShapeType="1"/>
          </p:cNvCxnSpPr>
          <p:nvPr/>
        </p:nvCxnSpPr>
        <p:spPr bwMode="auto">
          <a:xfrm rot="10800000" flipV="1">
            <a:off x="7010400" y="5334000"/>
            <a:ext cx="273050" cy="762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76" name="AutoShape 6"/>
          <p:cNvCxnSpPr>
            <a:cxnSpLocks noChangeShapeType="1"/>
          </p:cNvCxnSpPr>
          <p:nvPr/>
        </p:nvCxnSpPr>
        <p:spPr bwMode="auto">
          <a:xfrm rot="5400000">
            <a:off x="6363494" y="4761706"/>
            <a:ext cx="1143000" cy="1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77" name="AutoShape 7"/>
          <p:cNvCxnSpPr>
            <a:cxnSpLocks noChangeShapeType="1"/>
          </p:cNvCxnSpPr>
          <p:nvPr/>
        </p:nvCxnSpPr>
        <p:spPr bwMode="auto">
          <a:xfrm flipH="1">
            <a:off x="3886200" y="5410200"/>
            <a:ext cx="3090863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78" name="AutoShape 8"/>
          <p:cNvCxnSpPr>
            <a:cxnSpLocks noChangeShapeType="1"/>
          </p:cNvCxnSpPr>
          <p:nvPr/>
        </p:nvCxnSpPr>
        <p:spPr bwMode="auto">
          <a:xfrm rot="5400000" flipH="1" flipV="1">
            <a:off x="3276601" y="4800600"/>
            <a:ext cx="1219200" cy="31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79" name="AutoShape 9"/>
          <p:cNvCxnSpPr>
            <a:cxnSpLocks noChangeShapeType="1"/>
          </p:cNvCxnSpPr>
          <p:nvPr/>
        </p:nvCxnSpPr>
        <p:spPr bwMode="auto">
          <a:xfrm>
            <a:off x="3886200" y="4191000"/>
            <a:ext cx="3090863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80" name="AutoShape 10"/>
          <p:cNvCxnSpPr>
            <a:cxnSpLocks noChangeShapeType="1"/>
          </p:cNvCxnSpPr>
          <p:nvPr/>
        </p:nvCxnSpPr>
        <p:spPr bwMode="auto">
          <a:xfrm>
            <a:off x="7338786" y="4343400"/>
            <a:ext cx="12700" cy="9286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81" name="AutoShape 11"/>
          <p:cNvCxnSpPr>
            <a:cxnSpLocks noChangeShapeType="1"/>
          </p:cNvCxnSpPr>
          <p:nvPr/>
        </p:nvCxnSpPr>
        <p:spPr bwMode="auto">
          <a:xfrm>
            <a:off x="7010400" y="4191000"/>
            <a:ext cx="279400" cy="1920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sp>
        <p:nvSpPr>
          <p:cNvPr id="2" name="Flowchart: Delay 1"/>
          <p:cNvSpPr/>
          <p:nvPr/>
        </p:nvSpPr>
        <p:spPr>
          <a:xfrm rot="10800000">
            <a:off x="4355976" y="4383088"/>
            <a:ext cx="2232248" cy="774104"/>
          </a:xfrm>
          <a:prstGeom prst="flowChartDela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0"/>
            <a:ext cx="8229600" cy="5973763"/>
          </a:xfrm>
        </p:spPr>
        <p:txBody>
          <a:bodyPr/>
          <a:lstStyle/>
          <a:p>
            <a:pPr marL="0" indent="4763" algn="l" rtl="0" eaLnBrk="1" hangingPunct="1">
              <a:buFontTx/>
              <a:buNone/>
            </a:pPr>
            <a:r>
              <a:rPr lang="en-US" sz="2800" smtClean="0"/>
              <a:t>			</a:t>
            </a:r>
          </a:p>
          <a:p>
            <a:pPr marL="0" indent="4763" algn="l" rtl="0" eaLnBrk="1" hangingPunct="1">
              <a:buFontTx/>
              <a:buNone/>
            </a:pPr>
            <a:r>
              <a:rPr lang="en-US" sz="2800" smtClean="0"/>
              <a:t>		2 types of blood film:	</a:t>
            </a:r>
          </a:p>
          <a:p>
            <a:pPr marL="0" indent="4763" algn="l" rtl="0" eaLnBrk="1" hangingPunct="1">
              <a:buFontTx/>
              <a:buNone/>
            </a:pPr>
            <a:endParaRPr lang="en-US" sz="2800" smtClean="0"/>
          </a:p>
          <a:p>
            <a:pPr marL="0" indent="4763" algn="ctr" rtl="0" eaLnBrk="1" hangingPunct="1">
              <a:buFontTx/>
              <a:buNone/>
            </a:pPr>
            <a:r>
              <a:rPr lang="en-US" sz="2800" smtClean="0"/>
              <a:t>		   </a:t>
            </a:r>
            <a:r>
              <a:rPr lang="en-US" sz="2800" smtClean="0">
                <a:solidFill>
                  <a:srgbClr val="FF0000"/>
                </a:solidFill>
              </a:rPr>
              <a:t>1- Thick blood film</a:t>
            </a:r>
            <a:r>
              <a:rPr lang="en-US" sz="2800" smtClean="0"/>
              <a:t>  → big drop</a:t>
            </a:r>
          </a:p>
          <a:p>
            <a:pPr marL="0" indent="4763" algn="l" rtl="0" eaLnBrk="1" hangingPunct="1">
              <a:buFontTx/>
              <a:buNone/>
            </a:pPr>
            <a:endParaRPr lang="en-US" sz="2800" smtClean="0"/>
          </a:p>
          <a:p>
            <a:pPr marL="0" indent="4763" algn="l" rtl="0" eaLnBrk="1" hangingPunct="1">
              <a:buFontTx/>
              <a:buNone/>
            </a:pPr>
            <a:r>
              <a:rPr lang="en-US" sz="2800" smtClean="0"/>
              <a:t>Used for parasite examination. e.g:Malaria</a:t>
            </a:r>
          </a:p>
          <a:p>
            <a:pPr marL="0" indent="4763" algn="ctr" rtl="0" eaLnBrk="1" hangingPunct="1">
              <a:buFontTx/>
              <a:buNone/>
            </a:pPr>
            <a:r>
              <a:rPr lang="en-US" smtClean="0"/>
              <a:t> </a:t>
            </a:r>
            <a:r>
              <a:rPr lang="en-US" sz="2400" smtClean="0">
                <a:solidFill>
                  <a:srgbClr val="FF0000"/>
                </a:solidFill>
              </a:rPr>
              <a:t>2-thin blood film</a:t>
            </a:r>
          </a:p>
          <a:p>
            <a:pPr marL="0" indent="4763" algn="l" rtl="0" eaLnBrk="1" hangingPunct="1">
              <a:buFontTx/>
              <a:buNone/>
            </a:pPr>
            <a:endParaRPr lang="en-US" smtClean="0"/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914400" y="1371600"/>
            <a:ext cx="1576388" cy="1042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4100" name="Oval 5"/>
          <p:cNvSpPr>
            <a:spLocks noChangeArrowheads="1"/>
          </p:cNvSpPr>
          <p:nvPr/>
        </p:nvSpPr>
        <p:spPr bwMode="auto">
          <a:xfrm>
            <a:off x="1447800" y="1600200"/>
            <a:ext cx="473075" cy="4619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2209800" y="3505200"/>
            <a:ext cx="1143000" cy="800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4102" name="Line 7"/>
          <p:cNvSpPr>
            <a:spLocks noChangeShapeType="1"/>
          </p:cNvSpPr>
          <p:nvPr/>
        </p:nvSpPr>
        <p:spPr bwMode="auto">
          <a:xfrm>
            <a:off x="2500313" y="3697288"/>
            <a:ext cx="0" cy="269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l" rtl="0"/>
            <a:endParaRPr lang="ar-SA">
              <a:solidFill>
                <a:prstClr val="black"/>
              </a:solidFill>
            </a:endParaRPr>
          </a:p>
        </p:txBody>
      </p:sp>
      <p:sp>
        <p:nvSpPr>
          <p:cNvPr id="4103" name="Line 8"/>
          <p:cNvSpPr>
            <a:spLocks noChangeShapeType="1"/>
          </p:cNvSpPr>
          <p:nvPr/>
        </p:nvSpPr>
        <p:spPr bwMode="auto">
          <a:xfrm flipH="1" flipV="1">
            <a:off x="3097213" y="3913188"/>
            <a:ext cx="484187" cy="5064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pPr algn="l" rtl="0"/>
            <a:endParaRPr lang="ar-SA">
              <a:solidFill>
                <a:prstClr val="black"/>
              </a:solidFill>
            </a:endParaRPr>
          </a:p>
        </p:txBody>
      </p:sp>
      <p:sp>
        <p:nvSpPr>
          <p:cNvPr id="4104" name="Line 9"/>
          <p:cNvSpPr>
            <a:spLocks noChangeShapeType="1"/>
          </p:cNvSpPr>
          <p:nvPr/>
        </p:nvSpPr>
        <p:spPr bwMode="auto">
          <a:xfrm flipH="1" flipV="1">
            <a:off x="2806700" y="3836988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pPr algn="l" rtl="0"/>
            <a:endParaRPr lang="ar-SA">
              <a:solidFill>
                <a:prstClr val="black"/>
              </a:solidFill>
            </a:endParaRPr>
          </a:p>
        </p:txBody>
      </p:sp>
      <p:sp>
        <p:nvSpPr>
          <p:cNvPr id="4105" name="Arc 10"/>
          <p:cNvSpPr>
            <a:spLocks/>
          </p:cNvSpPr>
          <p:nvPr/>
        </p:nvSpPr>
        <p:spPr bwMode="auto">
          <a:xfrm flipH="1" flipV="1">
            <a:off x="2286000" y="3697288"/>
            <a:ext cx="304800" cy="26987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l" rtl="0"/>
            <a:endParaRPr lang="ar-SA">
              <a:solidFill>
                <a:prstClr val="black"/>
              </a:solidFill>
            </a:endParaRPr>
          </a:p>
        </p:txBody>
      </p:sp>
      <p:cxnSp>
        <p:nvCxnSpPr>
          <p:cNvPr id="4106" name="AutoShape 11"/>
          <p:cNvCxnSpPr>
            <a:cxnSpLocks noChangeShapeType="1"/>
          </p:cNvCxnSpPr>
          <p:nvPr/>
        </p:nvCxnSpPr>
        <p:spPr bwMode="auto">
          <a:xfrm>
            <a:off x="2286000" y="3697288"/>
            <a:ext cx="9382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107" name="AutoShape 12"/>
          <p:cNvCxnSpPr>
            <a:cxnSpLocks noChangeShapeType="1"/>
          </p:cNvCxnSpPr>
          <p:nvPr/>
        </p:nvCxnSpPr>
        <p:spPr bwMode="auto">
          <a:xfrm>
            <a:off x="3224213" y="3697288"/>
            <a:ext cx="0" cy="2698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108" name="AutoShape 13"/>
          <p:cNvCxnSpPr>
            <a:cxnSpLocks noChangeShapeType="1"/>
          </p:cNvCxnSpPr>
          <p:nvPr/>
        </p:nvCxnSpPr>
        <p:spPr bwMode="auto">
          <a:xfrm flipH="1">
            <a:off x="2500313" y="3967163"/>
            <a:ext cx="7239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4109" name="Line 14"/>
          <p:cNvSpPr>
            <a:spLocks noChangeShapeType="1"/>
          </p:cNvSpPr>
          <p:nvPr/>
        </p:nvSpPr>
        <p:spPr bwMode="auto">
          <a:xfrm flipH="1">
            <a:off x="3452813" y="3836988"/>
            <a:ext cx="4302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pPr algn="l" rtl="0"/>
            <a:endParaRPr lang="ar-SA">
              <a:solidFill>
                <a:prstClr val="black"/>
              </a:solidFill>
            </a:endParaRPr>
          </a:p>
        </p:txBody>
      </p:sp>
      <p:cxnSp>
        <p:nvCxnSpPr>
          <p:cNvPr id="4110" name="AutoShape 15"/>
          <p:cNvCxnSpPr>
            <a:cxnSpLocks noChangeShapeType="1"/>
          </p:cNvCxnSpPr>
          <p:nvPr/>
        </p:nvCxnSpPr>
        <p:spPr bwMode="auto">
          <a:xfrm>
            <a:off x="2984500" y="3697288"/>
            <a:ext cx="12700" cy="2698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4111" name="Line 16"/>
          <p:cNvSpPr>
            <a:spLocks noChangeShapeType="1"/>
          </p:cNvSpPr>
          <p:nvPr/>
        </p:nvSpPr>
        <p:spPr bwMode="auto">
          <a:xfrm flipH="1" flipV="1">
            <a:off x="2590800" y="3951288"/>
            <a:ext cx="0" cy="868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pPr algn="l" rtl="0"/>
            <a:endParaRPr lang="ar-SA">
              <a:solidFill>
                <a:prstClr val="black"/>
              </a:solidFill>
            </a:endParaRPr>
          </a:p>
        </p:txBody>
      </p:sp>
      <p:cxnSp>
        <p:nvCxnSpPr>
          <p:cNvPr id="4112" name="AutoShape 17"/>
          <p:cNvCxnSpPr>
            <a:cxnSpLocks noChangeShapeType="1"/>
          </p:cNvCxnSpPr>
          <p:nvPr/>
        </p:nvCxnSpPr>
        <p:spPr bwMode="auto">
          <a:xfrm flipH="1">
            <a:off x="2500313" y="3967163"/>
            <a:ext cx="7239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4113" name="Rectangle 18"/>
          <p:cNvSpPr>
            <a:spLocks noChangeArrowheads="1"/>
          </p:cNvSpPr>
          <p:nvPr/>
        </p:nvSpPr>
        <p:spPr bwMode="auto">
          <a:xfrm>
            <a:off x="4038600" y="3657600"/>
            <a:ext cx="3397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r>
              <a:rPr lang="en-US">
                <a:solidFill>
                  <a:prstClr val="black"/>
                </a:solidFill>
              </a:rPr>
              <a:t>optimal shape of thin blood film </a:t>
            </a:r>
          </a:p>
        </p:txBody>
      </p:sp>
      <p:sp>
        <p:nvSpPr>
          <p:cNvPr id="4114" name="Rectangle 19"/>
          <p:cNvSpPr>
            <a:spLocks noChangeArrowheads="1"/>
          </p:cNvSpPr>
          <p:nvPr/>
        </p:nvSpPr>
        <p:spPr bwMode="auto">
          <a:xfrm>
            <a:off x="3657600" y="434340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Low" rtl="0"/>
            <a:r>
              <a:rPr lang="en-US">
                <a:solidFill>
                  <a:prstClr val="black"/>
                </a:solidFill>
              </a:rPr>
              <a:t>head</a:t>
            </a:r>
          </a:p>
        </p:txBody>
      </p:sp>
      <p:sp>
        <p:nvSpPr>
          <p:cNvPr id="4115" name="Rectangle 20"/>
          <p:cNvSpPr>
            <a:spLocks noChangeArrowheads="1"/>
          </p:cNvSpPr>
          <p:nvPr/>
        </p:nvSpPr>
        <p:spPr bwMode="auto">
          <a:xfrm>
            <a:off x="2743200" y="4572000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rtl="0"/>
            <a:r>
              <a:rPr lang="en-US">
                <a:solidFill>
                  <a:prstClr val="black"/>
                </a:solidFill>
              </a:rPr>
              <a:t>Body </a:t>
            </a:r>
          </a:p>
        </p:txBody>
      </p:sp>
      <p:sp>
        <p:nvSpPr>
          <p:cNvPr id="4116" name="Rectangle 21"/>
          <p:cNvSpPr>
            <a:spLocks noChangeArrowheads="1"/>
          </p:cNvSpPr>
          <p:nvPr/>
        </p:nvSpPr>
        <p:spPr bwMode="auto">
          <a:xfrm>
            <a:off x="1949450" y="4572000"/>
            <a:ext cx="1447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r>
              <a:rPr lang="en-US">
                <a:solidFill>
                  <a:prstClr val="black"/>
                </a:solidFill>
              </a:rPr>
              <a:t>                           optimal	</a:t>
            </a:r>
          </a:p>
          <a:p>
            <a:pPr algn="l" rtl="0"/>
            <a:r>
              <a:rPr lang="en-US">
                <a:solidFill>
                  <a:prstClr val="black"/>
                </a:solidFill>
              </a:rPr>
              <a:t>Nb of cells </a:t>
            </a:r>
          </a:p>
        </p:txBody>
      </p:sp>
      <p:sp>
        <p:nvSpPr>
          <p:cNvPr id="4117" name="Rectangle 22"/>
          <p:cNvSpPr>
            <a:spLocks noChangeArrowheads="1"/>
          </p:cNvSpPr>
          <p:nvPr/>
        </p:nvSpPr>
        <p:spPr bwMode="auto">
          <a:xfrm>
            <a:off x="1447800" y="44958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rtl="0"/>
            <a:r>
              <a:rPr lang="en-US">
                <a:solidFill>
                  <a:prstClr val="black"/>
                </a:solidFill>
              </a:rPr>
              <a:t>Tail </a:t>
            </a:r>
          </a:p>
        </p:txBody>
      </p:sp>
      <p:sp>
        <p:nvSpPr>
          <p:cNvPr id="4118" name="Line 23"/>
          <p:cNvSpPr>
            <a:spLocks noChangeShapeType="1"/>
          </p:cNvSpPr>
          <p:nvPr/>
        </p:nvSpPr>
        <p:spPr bwMode="auto">
          <a:xfrm flipV="1">
            <a:off x="1903413" y="3836988"/>
            <a:ext cx="571500" cy="463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pPr algn="l" rtl="0"/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25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 descr="http://www.hse.ie/images_upload/portal/eng/Find_a_Service/Hospitals/waterford/How%20to%20make%20a%20Blood%20Fi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8028384" cy="5856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924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 descr="data:image/jpeg;base64,/9j/4AAQSkZJRgABAQAAAQABAAD/2wCEAAkGBhAPEA8PEA8QDw8PDw0PEA8PDxANDw8PFBAVFBQQEhQXGyYeFxkjGRQSHy8gIycpLCwsFR4xNTAqNSYrLCkBCQoKDgwOGA8PFCkYFBgpLCkpKSkpKSkpKSkpKSkpKSkpKSksKSkpNikpKSkpKSkpKSkpKSkpKSkpKSkpKSwpKf/AABEIAPEAsAMBIgACEQEDEQH/xAAbAAACAwEBAQAAAAAAAAAAAAAAAQMEBQIGB//EAFMQAAEDAgEFBwsODQQDAAAAAAABAgMEEQUSITFRcQYyQWF0sbQTFCIkNHKBkaGzwQclMzVSU1VklKOkssPRFSNCYnN1kqLS4ePw8YKTwtNjg8T/xAAZAQEBAQEBAQAAAAAAAAAAAAAAAQQCAwX/xAAfEQEBAAICAgMBAAAAAAAAAAAAAQIRAzESIUFhgTL/2gAMAwEAAhEDEQA/APrQDEHZKAAAHIwIEAwuAgsAAIQwClYBiKCwrDABAgAECgABSAdgCJxDEgBYVjMSsmfPVRsfFGynkgY3KgWZzsunZKqqvVG8L7aOAmtUe/RfI/6xBdsFij2x79D8j/rAvXHv8PyP+sBdsCoUrVHv8XyP+sGTUe/xfI0/7QLthKUrVHv8XyNv/aNjKhV9niXMq2WkRqLZL2VUkuBbAo4BivXlJTVWR1PriFsqx5WWjFW6K1HcOjSXZXZLXOtfJY91teS1XW8iFDFYysNr6maGCa1I3q0ME2TaqdbqkbX2vlZ7ZRZWSp+K/s1P8QFywWKSyVPxX9mq/iF1Sq+KeKq/iAvKFiislT8V8VV94dUqfiniqvvAvWCxSSSp1UniqvvOW4m9j4Y54mMWoe6KOSKVZYnTI172xKj2tcjlYxV1cFwL9gGAVKCACBGRQp21iXKKToEJPXVT2SQsZE56P6plKjmNajWpGqvc5dCplOs38qykFD3ViXKKXoEJoECGFgKpAMRBFWzLHDLI1FVzIpX9i1HqmSxXXRiqmXnROxvnJKF7nZKvjWJyo+7Fc2RW5lTfNzLmsvhH/eolpt8n+rmUIwNwPtVh3FTNTxPcbsiXY9NccifuOMncc1Ew6iROCFU+cebFszk1sf8AVUFZO5lO0qG+jrKh6PGSwVrnTTRdSe1Ism71yEa1yxsd1O6PVXrZ18pGonBpTPX3MrehoeQ0XR2IaalCsKwxhSsKwwAq4hXLE6BqRPk6q9W2YjXOd2CuXJVXNRuTk3W97poupR3T5vwUurGqTxLFK30myi8H8jN3QMRWUS+5xWgVOLsnJ6QjXsIagBICCG0DIoe6sS5TS9AgNAz6HurEuU03QIDRASgCgFAgGEIlpE7Nvh5iImo9+3b6AMjcmnaFJ+id515swpnTjvzGRuU7hpf0b/OvNmm3zdqArA3KL2hQchovMMNS5lbk19b8P5DReZaaoUCGogCwACgOxQx5PxdKurE8PX5y3pL6FDdB7DBxYjhy/PoEaqiOnaV2qchXYIAIEZFB3TiXKafoEBo3M6g7qxLlVP0CA0QEFwUCKLgAgGTUm/bt9BAT0e/btCMncp3DS97J555tU2+btQxdyvcNN3svn5DZpt83ahSvP7kva/D+Q0fmmmsZG5H2voOR0yfuGsFMBBcAuFwABoUN0K9rs4q7DV+kML5n7pO5b6qzDl+ksA15NK7V5zk7k0u2rznAHYIANCMig7pxLlcHQYDQM7De6cT5ZF0GnNFQA5c45kfbyEbnHFrqRLljRSujjtrhMluKYmo9+3b6CBFJ6NfxjdvoO3DK3KL2jTbJvPyGxT75u1vOYe4996CmXin6RIblPvm98hIuTz25FfW+g5JT/VNYxtxzvW/D+SQ+kv1FRbNeycK/cVZNpZahG5s6rqQi67X3KeMzJq3gb410ldahb6fKHvOJvsqkVc6KnMTmBBVu4c6GnTVPBfN5U4lDzy49Lhnbp3Wo3LqqsPX6Uw0LmVuxlyaCVdVRh/SmB5xvy753fO51OEU6l3zu+dzqcAdjFcECMXC3ds4py6PoNOaL3WMzC+6cU5dH0GmLkj85zbp1jNhXekgdKKSQqukM2WTTjgtJISseUEeTMkEyXLBfY4t0nsjNvoM2J5foV7NnfGjG7ZspphbgX3wyjXW2fpEh6On3ze+bznl/U5X1qo9lR0mQ9NT79vfN5zqdOcu68tuVnth1BbT1pF4ruOaqqyroi5k8pkYHXZOHUTU09bsv+0uYidXaUQ6rVx4fK3NVaiulVxlOWo9JB1x6Dhp02KerXX/g1qOp/wAHlY57atZq0tXe2a+ZNAc3Hb1lLUItk4ODbqMvd8+2GVC6p8PXxVTDiCqsv5q+TjId3c18JrF4WvolXYlSzOdMXJj416+deyd3zudThBzL2Tu+dznNw80igghoBgYe7tjE+OvTyUVN95bkcUqFe2MS5cnRKYnlcZ877e+GKKV5Vc47lfpIEcZ7WzHH0kVxLE8rOcdRPJFuPposcaWGu/GM2mRE40sMX8ZHtsaeOsfJGJ6nC+tVHsqOkyHpoF7NnfN5zy/qbr610u2q6TIeng37O/bzoe8eGXdfIsLqbUtO2+iK377kOmS6TNw6T8TFxNcn77iVsuY9L02Y31FyWYj6rwkOXc5kkPJ67WOuS1BMungTTZdBkNkzk7ZFLHO3p4KzNe/Ed7qanKwjEm+5ZSuvxdcsManlzFrGpL4Ri3FTweSoYpXnzfy+ly7521ThRvXOu05v/eYMaYBAgHnaNe2MS5f/APJTEsqkVD3Rif6wXotMTzGXk7auPpnzLpOWJdDuYgV+SZ22dOnLmUIV0Ed8pDqF1tIW9NCFTTwz2SPv05lMuJdBp4V7LH33oU9+Pti5uqxfU49q6XbVdJkPUQb9nfN5zzHqcr6103fVafSZD00G/Z37edDVGXLuvhdIqoyNOJ/nHoTIRUqdg3/2edeTNael6asejjcCLdQhslyRkiXPPT02qNf2SpxlmNSpocu0tRlcr9OvYqXa518Hxnip4vOsM6Bubw6CzUuX8GY034pGvzzQnL/FfVFXy82YRyi5k2N+qgysaZQQVwQgwKD2fEv1hJ0SmJpjjD47zYl+sZOiUpLNE7VbwoZ+SVo48ozpzPnm8RoVED8+YoMonqq3MtlfQws05ZWInFxWuTwvR17HD8NXRw+gtUuHOT/Akq5ZYydrMCGvhCdm1fz2oUIqRyav5Gph7cl8afnovhNXFjZ2+dzZy9PP+p37Wwfpa3pUh6WDfs75v1kPN+p8nrdCmqau6XIelpt+zvm86HvHhl3XxOij7BNsvknkQnSM2cP3Pvkp4XtVrcrrhbuvpSqmRRP3Ozt9y7Y9FPT4acbNMPqSXVdY0a1eGxcqMLnYirk5vHbaVYsAms1yqiZaIrWq5qK7YirnJJt3tRmREfe6FhHJpuVKnDZ2vVixrdNN7IqbUNGkwWoW34vNtHikXaF6LqO6t96HGG68Oc79mZn3mhQ7mZFTsnNaipwXcpcxzBkhwzFV0quHzIqqlvymr6CWOeTOeOnsYF7Bi644vNtJLkNM68cS64oV+baSBkSnTTk6j0oQZOFwO6tiK5K58QkVM2lOtKZLpxZl8RpJA73KkkiL1R2fVzIQSqt1znO1dLTOX8nx2U4Wg/8AGniscZa61DKdrUm/p1+u0obaI0Out3e55iLLdrFlrrG/o/Uy079SktLC5JGZlzOQpq9dYmPW6Z+FvOPJNMncF7XxpqqMQTxVch6Sl37e+bzoeX9T32vj5TiHS5D09Nvk2pznUS/LB3K070o4ksuZ1Wn0yY1et3e58diKJi3dtd9YgfdFXOXabWlpF9yi7clTy2Oep02pmSVszok0OjVjZGf6M6K2+o3M+sM+tRt1MrHVPgqMa1uSi5LWty3I1Xusmly/3YstpFTQ1P3Spn1hn1l2m13qDtXlQy918SphmKXS3aFRq02RfvJs5lbrUVcPr0+J1PkjVSD0NF7DB+gpvMsJblbC3Xp6ZddLSr8wwsZRUTncWlCO53EucipZE7NfBzIVpUzlqTfr4OZCtLpOBCqANRECEMShXKiZpTanONVExc6d83nQDG9T/uBOKsxLpch6em3ybUPL+p+vaK8txNPpTz1FLvk2oekSq7Ezu2u51K0iZ1LjUzu2u+spWl0nKIbBYaiKFYLDABWMrdS29DXJro6vzSmsZe6he0qzMq3palM3HEqX2cIGngrr0tIuukpPMMLalHAV7To+R0fmGFy50JySFc6ERJEudCKnevZu8HMhWlXOTyL2bvBzIVplznA4VTm4lU5uQdXEqnNxKA7gzSm1vOcqomLnTvm86AZG4Fe0ncuxTpTj09IvZJtQ8tuAXtFeOuxPy1Tz1FKvZJtTnPQJqZ3bXfWK8iZyw1eydtdzqVZFzqcojVBKNVObgMBXFcBmdugz0lWnxWp804vqpn46vatVyap804Ks7nXXoqHWtFR+YZ9xfuZu5l3aFByKk8y00TtFi51G6yoRhcKKuukbIuRSVE7VRFy4nUttGhUfK1UXwFKXEJ1XNh1X/uUKfbl5HBlnOhlrW1PwbVeGahT7US1dT8HVHyihT7U1L7AVw0Mrruq+DpvDVUKfaCWpq+DDpPDW0Sf8jVygyxoZPXNX8HO8OIURz1zWot/wdeyovtjRp6DXyzlXDQyNyGHS0tIkU7WskWoq5Va2RsqI2WZz2plNzKtlNyCSypxKhDcEUojlr5GPeiUVVKl1s+J1IrHIq3RUypmr40QqS19Qq5sOrP26FPtzQyxK4mkZXXtT8G1X+7Qp9sJayq+Daj5RQp9qauUFxpWT13V/Bs3hq6FP+YddVfwdJ4a6hT0qaqqFxoZS1FZwYevhxCjT0FPEm10sM0aUDWrJFLGiriNKqIr2q262Tguh6HKUVy6FTBKV0NLSwvtlw00ET8lcpuWxiI6y8KXTSXLiEUWBCC4DUBBcgLhcVxAO4rgIBiuFxKA7gIAC4CuIBgIQDC4rhcoYXObhcB3C4hXAsiUAAaHIAAk0jQQEAoAAHKD/AJAAC1+EFAAEJAAAUE4QAAUQAUNon/cAACCEAH//2Q=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5844" name="AutoShape 4" descr="data:image/jpeg;base64,/9j/4AAQSkZJRgABAQAAAQABAAD/2wCEAAkGBhAPEA8PEA8QDw8PDw0PEA8PDxANDw8PFBAVFBQQEhQXGyYeFxkjGRQSHy8gIycpLCwsFR4xNTAqNSYrLCkBCQoKDgwOGA8PFCkYFBgpLCkpKSkpKSkpKSkpKSkpKSkpKSksKSkpNikpKSkpKSkpKSkpKSkpKSkpKSkpKSwpKf/AABEIAPEAsAMBIgACEQEDEQH/xAAbAAACAwEBAQAAAAAAAAAAAAAAAQMEBQIGB//EAFMQAAEDAgEFBwsODQQDAAAAAAABAgMEEQUSITFRcQYyQWF0sbQTFCIkNHKBkaGzwQclMzVSU1VklKOkssPRFSNCYnN1kqLS4ePw8YKTwtNjg8T/xAAZAQEBAQEBAQAAAAAAAAAAAAAAAQQCAwX/xAAfEQEBAAICAgMBAAAAAAAAAAAAAQIRAzESIUFhgTL/2gAMAwEAAhEDEQA/APrQDEHZKAAAHIwIEAwuAgsAAIQwClYBiKCwrDABAgAECgABSAdgCJxDEgBYVjMSsmfPVRsfFGynkgY3KgWZzsunZKqqvVG8L7aOAmtUe/RfI/6xBdsFij2x79D8j/rAvXHv8PyP+sBdsCoUrVHv8XyP+sGTUe/xfI0/7QLthKUrVHv8XyNv/aNjKhV9niXMq2WkRqLZL2VUkuBbAo4BivXlJTVWR1PriFsqx5WWjFW6K1HcOjSXZXZLXOtfJY91teS1XW8iFDFYysNr6maGCa1I3q0ME2TaqdbqkbX2vlZ7ZRZWSp+K/s1P8QFywWKSyVPxX9mq/iF1Sq+KeKq/iAvKFiislT8V8VV94dUqfiniqvvAvWCxSSSp1UniqvvOW4m9j4Y54mMWoe6KOSKVZYnTI172xKj2tcjlYxV1cFwL9gGAVKCACBGRQp21iXKKToEJPXVT2SQsZE56P6plKjmNajWpGqvc5dCplOs38qykFD3ViXKKXoEJoECGFgKpAMRBFWzLHDLI1FVzIpX9i1HqmSxXXRiqmXnROxvnJKF7nZKvjWJyo+7Fc2RW5lTfNzLmsvhH/eolpt8n+rmUIwNwPtVh3FTNTxPcbsiXY9NccifuOMncc1Ew6iROCFU+cebFszk1sf8AVUFZO5lO0qG+jrKh6PGSwVrnTTRdSe1Ism71yEa1yxsd1O6PVXrZ18pGonBpTPX3MrehoeQ0XR2IaalCsKwxhSsKwwAq4hXLE6BqRPk6q9W2YjXOd2CuXJVXNRuTk3W97poupR3T5vwUurGqTxLFK30myi8H8jN3QMRWUS+5xWgVOLsnJ6QjXsIagBICCG0DIoe6sS5TS9AgNAz6HurEuU03QIDRASgCgFAgGEIlpE7Nvh5iImo9+3b6AMjcmnaFJ+id515swpnTjvzGRuU7hpf0b/OvNmm3zdqArA3KL2hQchovMMNS5lbk19b8P5DReZaaoUCGogCwACgOxQx5PxdKurE8PX5y3pL6FDdB7DBxYjhy/PoEaqiOnaV2qchXYIAIEZFB3TiXKafoEBo3M6g7qxLlVP0CA0QEFwUCKLgAgGTUm/bt9BAT0e/btCMncp3DS97J555tU2+btQxdyvcNN3svn5DZpt83ahSvP7kva/D+Q0fmmmsZG5H2voOR0yfuGsFMBBcAuFwABoUN0K9rs4q7DV+kML5n7pO5b6qzDl+ksA15NK7V5zk7k0u2rznAHYIANCMig7pxLlcHQYDQM7De6cT5ZF0GnNFQA5c45kfbyEbnHFrqRLljRSujjtrhMluKYmo9+3b6CBFJ6NfxjdvoO3DK3KL2jTbJvPyGxT75u1vOYe4996CmXin6RIblPvm98hIuTz25FfW+g5JT/VNYxtxzvW/D+SQ+kv1FRbNeycK/cVZNpZahG5s6rqQi67X3KeMzJq3gb410ldahb6fKHvOJvsqkVc6KnMTmBBVu4c6GnTVPBfN5U4lDzy49Lhnbp3Wo3LqqsPX6Uw0LmVuxlyaCVdVRh/SmB5xvy753fO51OEU6l3zu+dzqcAdjFcECMXC3ds4py6PoNOaL3WMzC+6cU5dH0GmLkj85zbp1jNhXekgdKKSQqukM2WTTjgtJISseUEeTMkEyXLBfY4t0nsjNvoM2J5foV7NnfGjG7ZspphbgX3wyjXW2fpEh6On3ze+bznl/U5X1qo9lR0mQ9NT79vfN5zqdOcu68tuVnth1BbT1pF4ruOaqqyroi5k8pkYHXZOHUTU09bsv+0uYidXaUQ6rVx4fK3NVaiulVxlOWo9JB1x6Dhp02KerXX/g1qOp/wAHlY57atZq0tXe2a+ZNAc3Hb1lLUItk4ODbqMvd8+2GVC6p8PXxVTDiCqsv5q+TjId3c18JrF4WvolXYlSzOdMXJj416+deyd3zudThBzL2Tu+dznNw80igghoBgYe7tjE+OvTyUVN95bkcUqFe2MS5cnRKYnlcZ877e+GKKV5Vc47lfpIEcZ7WzHH0kVxLE8rOcdRPJFuPposcaWGu/GM2mRE40sMX8ZHtsaeOsfJGJ6nC+tVHsqOkyHpoF7NnfN5zy/qbr610u2q6TIeng37O/bzoe8eGXdfIsLqbUtO2+iK377kOmS6TNw6T8TFxNcn77iVsuY9L02Y31FyWYj6rwkOXc5kkPJ67WOuS1BMungTTZdBkNkzk7ZFLHO3p4KzNe/Ed7qanKwjEm+5ZSuvxdcsManlzFrGpL4Ri3FTweSoYpXnzfy+ly7521ThRvXOu05v/eYMaYBAgHnaNe2MS5f/APJTEsqkVD3Rif6wXotMTzGXk7auPpnzLpOWJdDuYgV+SZ22dOnLmUIV0Ed8pDqF1tIW9NCFTTwz2SPv05lMuJdBp4V7LH33oU9+Pti5uqxfU49q6XbVdJkPUQb9nfN5zzHqcr6103fVafSZD00G/Z37edDVGXLuvhdIqoyNOJ/nHoTIRUqdg3/2edeTNael6asejjcCLdQhslyRkiXPPT02qNf2SpxlmNSpocu0tRlcr9OvYqXa518Hxnip4vOsM6Bubw6CzUuX8GY034pGvzzQnL/FfVFXy82YRyi5k2N+qgysaZQQVwQgwKD2fEv1hJ0SmJpjjD47zYl+sZOiUpLNE7VbwoZ+SVo48ozpzPnm8RoVED8+YoMonqq3MtlfQws05ZWInFxWuTwvR17HD8NXRw+gtUuHOT/Akq5ZYydrMCGvhCdm1fz2oUIqRyav5Gph7cl8afnovhNXFjZ2+dzZy9PP+p37Wwfpa3pUh6WDfs75v1kPN+p8nrdCmqau6XIelpt+zvm86HvHhl3XxOij7BNsvknkQnSM2cP3Pvkp4XtVrcrrhbuvpSqmRRP3Ozt9y7Y9FPT4acbNMPqSXVdY0a1eGxcqMLnYirk5vHbaVYsAms1yqiZaIrWq5qK7YirnJJt3tRmREfe6FhHJpuVKnDZ2vVixrdNN7IqbUNGkwWoW34vNtHikXaF6LqO6t96HGG68Oc79mZn3mhQ7mZFTsnNaipwXcpcxzBkhwzFV0quHzIqqlvymr6CWOeTOeOnsYF7Bi644vNtJLkNM68cS64oV+baSBkSnTTk6j0oQZOFwO6tiK5K58QkVM2lOtKZLpxZl8RpJA73KkkiL1R2fVzIQSqt1znO1dLTOX8nx2U4Wg/8AGniscZa61DKdrUm/p1+u0obaI0Out3e55iLLdrFlrrG/o/Uy079SktLC5JGZlzOQpq9dYmPW6Z+FvOPJNMncF7XxpqqMQTxVch6Sl37e+bzoeX9T32vj5TiHS5D09Nvk2pznUS/LB3K070o4ksuZ1Wn0yY1et3e58diKJi3dtd9YgfdFXOXabWlpF9yi7clTy2Oep02pmSVszok0OjVjZGf6M6K2+o3M+sM+tRt1MrHVPgqMa1uSi5LWty3I1Xusmly/3YstpFTQ1P3Spn1hn1l2m13qDtXlQy918SphmKXS3aFRq02RfvJs5lbrUVcPr0+J1PkjVSD0NF7DB+gpvMsJblbC3Xp6ZddLSr8wwsZRUTncWlCO53EucipZE7NfBzIVpUzlqTfr4OZCtLpOBCqANRECEMShXKiZpTanONVExc6d83nQDG9T/uBOKsxLpch6em3ybUPL+p+vaK8txNPpTz1FLvk2oekSq7Ezu2u51K0iZ1LjUzu2u+spWl0nKIbBYaiKFYLDABWMrdS29DXJro6vzSmsZe6he0qzMq3palM3HEqX2cIGngrr0tIuukpPMMLalHAV7To+R0fmGFy50JySFc6ERJEudCKnevZu8HMhWlXOTyL2bvBzIVplznA4VTm4lU5uQdXEqnNxKA7gzSm1vOcqomLnTvm86AZG4Fe0ncuxTpTj09IvZJtQ8tuAXtFeOuxPy1Tz1FKvZJtTnPQJqZ3bXfWK8iZyw1eydtdzqVZFzqcojVBKNVObgMBXFcBmdugz0lWnxWp804vqpn46vatVyap804Ks7nXXoqHWtFR+YZ9xfuZu5l3aFByKk8y00TtFi51G6yoRhcKKuukbIuRSVE7VRFy4nUttGhUfK1UXwFKXEJ1XNh1X/uUKfbl5HBlnOhlrW1PwbVeGahT7US1dT8HVHyihT7U1L7AVw0Mrruq+DpvDVUKfaCWpq+DDpPDW0Sf8jVygyxoZPXNX8HO8OIURz1zWot/wdeyovtjRp6DXyzlXDQyNyGHS0tIkU7WskWoq5Va2RsqI2WZz2plNzKtlNyCSypxKhDcEUojlr5GPeiUVVKl1s+J1IrHIq3RUypmr40QqS19Qq5sOrP26FPtzQyxK4mkZXXtT8G1X+7Qp9sJayq+Daj5RQp9qauUFxpWT13V/Bs3hq6FP+YddVfwdJ4a6hT0qaqqFxoZS1FZwYevhxCjT0FPEm10sM0aUDWrJFLGiriNKqIr2q262Tguh6HKUVy6FTBKV0NLSwvtlw00ET8lcpuWxiI6y8KXTSXLiEUWBCC4DUBBcgLhcVxAO4rgIBiuFxKA7gIAC4CuIBgIQDC4rhcoYXObhcB3C4hXAsiUAAaHIAAk0jQQEAoAAHKD/AJAAC1+EFAAEJAAAUE4QAAUQAUNon/cAACCEAH//2Q=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35846" name="Picture 6" descr="http://upload.wikimedia.org/wikipedia/commons/thumb/2/25/Peripheral_blood_smear_-_stained_and_unstained.jpg/220px-Peripheral_blood_smear_-_stained_and_unstain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484784"/>
            <a:ext cx="3312368" cy="454697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FFFF66"/>
                </a:solidFill>
              </a:rPr>
              <a:t>Staining of blood film 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marL="466725" indent="-466725" algn="l" rtl="0" eaLnBrk="1" hangingPunct="1">
              <a:lnSpc>
                <a:spcPct val="90000"/>
              </a:lnSpc>
            </a:pPr>
            <a:r>
              <a:rPr lang="en-US" sz="2800" b="1" dirty="0" err="1" smtClean="0"/>
              <a:t>Romanowsky</a:t>
            </a:r>
            <a:r>
              <a:rPr lang="en-US" sz="2800" b="1" dirty="0" smtClean="0"/>
              <a:t> stains </a:t>
            </a:r>
            <a:r>
              <a:rPr lang="en-US" sz="2800" dirty="0" smtClean="0"/>
              <a:t>are universally employed for routine staining of blood film.</a:t>
            </a:r>
          </a:p>
          <a:p>
            <a:pPr marL="466725" indent="-466725" algn="l" rtl="0" eaLnBrk="1" hangingPunct="1">
              <a:lnSpc>
                <a:spcPct val="90000"/>
              </a:lnSpc>
            </a:pPr>
            <a:endParaRPr lang="en-US" sz="2800" dirty="0" smtClean="0"/>
          </a:p>
          <a:p>
            <a:pPr marL="466725" indent="-466725" algn="l" rtl="0" eaLnBrk="1" hangingPunct="1">
              <a:lnSpc>
                <a:spcPct val="90000"/>
              </a:lnSpc>
            </a:pPr>
            <a:r>
              <a:rPr lang="en-US" sz="2800" b="1" dirty="0" smtClean="0"/>
              <a:t> It depends on  2 components :</a:t>
            </a:r>
          </a:p>
          <a:p>
            <a:pPr marL="466725" indent="-466725" algn="l" rtl="0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1-basic part (azure B include “</a:t>
            </a:r>
            <a:r>
              <a:rPr lang="en-US" sz="2800" dirty="0" err="1" smtClean="0">
                <a:solidFill>
                  <a:srgbClr val="0070C0"/>
                </a:solidFill>
              </a:rPr>
              <a:t>methelene</a:t>
            </a:r>
            <a:r>
              <a:rPr lang="en-US" sz="2800" dirty="0" smtClean="0">
                <a:solidFill>
                  <a:srgbClr val="0070C0"/>
                </a:solidFill>
              </a:rPr>
              <a:t> blue”)</a:t>
            </a:r>
          </a:p>
          <a:p>
            <a:pPr marL="466725" indent="-466725" algn="l" rtl="0" eaLnBrk="1" hangingPunct="1">
              <a:lnSpc>
                <a:spcPct val="90000"/>
              </a:lnSpc>
              <a:buFontTx/>
              <a:buNone/>
            </a:pPr>
            <a:endParaRPr lang="en-US" sz="2800" dirty="0" smtClean="0">
              <a:solidFill>
                <a:srgbClr val="0070C0"/>
              </a:solidFill>
            </a:endParaRPr>
          </a:p>
          <a:p>
            <a:pPr marL="466725" indent="-466725" algn="l" rtl="0">
              <a:lnSpc>
                <a:spcPct val="90000"/>
              </a:lnSpc>
            </a:pPr>
            <a:r>
              <a:rPr lang="en-US" sz="2800" dirty="0" err="1"/>
              <a:t>methelene</a:t>
            </a:r>
            <a:r>
              <a:rPr lang="en-US" sz="2800" dirty="0"/>
              <a:t> blue different than new </a:t>
            </a:r>
            <a:r>
              <a:rPr lang="en-US" sz="2800" dirty="0" err="1"/>
              <a:t>methelene</a:t>
            </a:r>
            <a:r>
              <a:rPr lang="en-US" sz="2800" dirty="0"/>
              <a:t> blue ← used in </a:t>
            </a:r>
            <a:r>
              <a:rPr lang="en-US" sz="2800" dirty="0" err="1"/>
              <a:t>rectic</a:t>
            </a:r>
            <a:r>
              <a:rPr lang="en-US" sz="2800" dirty="0"/>
              <a:t> count </a:t>
            </a:r>
          </a:p>
          <a:p>
            <a:pPr marL="466725" indent="-466725" algn="l" rtl="0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 </a:t>
            </a:r>
          </a:p>
          <a:p>
            <a:pPr marL="466725" indent="-466725" algn="l" rtl="0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2-acidic part (eosin Y)</a:t>
            </a:r>
          </a:p>
          <a:p>
            <a:pPr marL="466725" indent="-466725" algn="l" rtl="0"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6013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Mechanism by which certain component of cell stain with particular dyes and other component can not stained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Tx/>
              <a:buNone/>
            </a:pPr>
            <a:r>
              <a:rPr lang="en-US" dirty="0" smtClean="0"/>
              <a:t> </a:t>
            </a:r>
          </a:p>
          <a:p>
            <a:pPr algn="l">
              <a:buFontTx/>
              <a:buNone/>
            </a:pPr>
            <a:endParaRPr lang="en-US" sz="2800" dirty="0" smtClean="0"/>
          </a:p>
          <a:p>
            <a:pPr algn="l">
              <a:buFontTx/>
              <a:buNone/>
            </a:pPr>
            <a:r>
              <a:rPr lang="en-US" sz="2800" b="1" dirty="0" smtClean="0"/>
              <a:t>1-Azure B (Basic part of stain) </a:t>
            </a:r>
            <a:r>
              <a:rPr lang="en-US" sz="2800" dirty="0" smtClean="0"/>
              <a:t>bound to acidic part of  the cell as nucleus and  gives it the </a:t>
            </a:r>
            <a:r>
              <a:rPr lang="en-US" sz="2800" dirty="0" smtClean="0">
                <a:solidFill>
                  <a:srgbClr val="00B0F0"/>
                </a:solidFill>
              </a:rPr>
              <a:t>blue</a:t>
            </a:r>
            <a:r>
              <a:rPr lang="en-US" sz="2800" dirty="0" smtClean="0"/>
              <a:t> </a:t>
            </a:r>
            <a:r>
              <a:rPr lang="en-US" sz="2800" dirty="0" err="1" smtClean="0"/>
              <a:t>colour</a:t>
            </a:r>
            <a:r>
              <a:rPr lang="en-US" sz="2800" dirty="0" smtClean="0"/>
              <a:t>.</a:t>
            </a:r>
          </a:p>
          <a:p>
            <a:pPr algn="l">
              <a:buFontTx/>
              <a:buNone/>
            </a:pPr>
            <a:endParaRPr lang="en-US" sz="2800" dirty="0" smtClean="0"/>
          </a:p>
          <a:p>
            <a:pPr algn="l">
              <a:buFontTx/>
              <a:buNone/>
            </a:pPr>
            <a:r>
              <a:rPr lang="en-US" sz="2800" b="1" dirty="0" smtClean="0"/>
              <a:t>2-EosinY(Acidic part of stain ) </a:t>
            </a:r>
            <a:r>
              <a:rPr lang="en-US" sz="2800" dirty="0" smtClean="0"/>
              <a:t>bound to basic  part of the cell as protein, cytoplasm and </a:t>
            </a:r>
            <a:r>
              <a:rPr lang="en-US" sz="2800" dirty="0" err="1" smtClean="0"/>
              <a:t>Hb</a:t>
            </a:r>
            <a:r>
              <a:rPr lang="en-US" sz="2800" dirty="0" smtClean="0"/>
              <a:t> and  give them  the </a:t>
            </a:r>
            <a:r>
              <a:rPr lang="en-US" sz="2800" dirty="0" smtClean="0">
                <a:solidFill>
                  <a:srgbClr val="FF0000"/>
                </a:solidFill>
              </a:rPr>
              <a:t>red</a:t>
            </a:r>
            <a:r>
              <a:rPr lang="en-US" sz="2800" dirty="0" smtClean="0"/>
              <a:t> </a:t>
            </a:r>
            <a:r>
              <a:rPr lang="en-US" sz="2800" dirty="0" err="1" smtClean="0"/>
              <a:t>colour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3473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15"/>
          <p:cNvSpPr>
            <a:spLocks noChangeShapeType="1"/>
          </p:cNvSpPr>
          <p:nvPr/>
        </p:nvSpPr>
        <p:spPr bwMode="auto">
          <a:xfrm flipH="1">
            <a:off x="1828800" y="1371600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 rtl="0"/>
            <a:endParaRPr lang="ar-SA">
              <a:solidFill>
                <a:prstClr val="black"/>
              </a:solidFill>
            </a:endParaRPr>
          </a:p>
        </p:txBody>
      </p:sp>
      <p:sp>
        <p:nvSpPr>
          <p:cNvPr id="7171" name="Line 16"/>
          <p:cNvSpPr>
            <a:spLocks noChangeShapeType="1"/>
          </p:cNvSpPr>
          <p:nvPr/>
        </p:nvSpPr>
        <p:spPr bwMode="auto">
          <a:xfrm flipH="1">
            <a:off x="5638800" y="1371600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 rtl="0"/>
            <a:endParaRPr lang="ar-SA">
              <a:solidFill>
                <a:prstClr val="black"/>
              </a:solidFill>
            </a:endParaRPr>
          </a:p>
        </p:txBody>
      </p:sp>
      <p:sp>
        <p:nvSpPr>
          <p:cNvPr id="7172" name="Rectangle 17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7173" name="Rectangle 18"/>
          <p:cNvSpPr>
            <a:spLocks noChangeArrowheads="1"/>
          </p:cNvSpPr>
          <p:nvPr/>
        </p:nvSpPr>
        <p:spPr bwMode="auto">
          <a:xfrm>
            <a:off x="1219200" y="1143000"/>
            <a:ext cx="883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Low" rtl="0"/>
            <a:r>
              <a:rPr lang="en-US" sz="2000" dirty="0" smtClean="0">
                <a:solidFill>
                  <a:srgbClr val="FF0000"/>
                </a:solidFill>
                <a:cs typeface="Times New Roman" pitchFamily="18" charset="0"/>
              </a:rPr>
              <a:t>Blue        nuclei </a:t>
            </a:r>
            <a:r>
              <a:rPr lang="en-US" sz="2000" dirty="0">
                <a:solidFill>
                  <a:srgbClr val="FF0000"/>
                </a:solidFill>
                <a:cs typeface="Times New Roman" pitchFamily="18" charset="0"/>
              </a:rPr>
              <a:t>has </a:t>
            </a:r>
            <a:r>
              <a:rPr lang="en-US" sz="2000" dirty="0" err="1">
                <a:solidFill>
                  <a:srgbClr val="FF0000"/>
                </a:solidFill>
                <a:cs typeface="Times New Roman" pitchFamily="18" charset="0"/>
              </a:rPr>
              <a:t>neucleic</a:t>
            </a:r>
            <a:r>
              <a:rPr lang="en-US" sz="2000" dirty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cs typeface="Times New Roman" pitchFamily="18" charset="0"/>
              </a:rPr>
              <a:t>acid	    </a:t>
            </a:r>
            <a:r>
              <a:rPr lang="en-US" sz="2000" dirty="0" err="1" smtClean="0">
                <a:solidFill>
                  <a:srgbClr val="FF0000"/>
                </a:solidFill>
                <a:cs typeface="Times New Roman" pitchFamily="18" charset="0"/>
              </a:rPr>
              <a:t>basicpart</a:t>
            </a:r>
            <a:r>
              <a:rPr lang="en-US" sz="2000" dirty="0" smtClean="0">
                <a:solidFill>
                  <a:srgbClr val="FF0000"/>
                </a:solidFill>
                <a:cs typeface="Times New Roman" pitchFamily="18" charset="0"/>
              </a:rPr>
              <a:t> (</a:t>
            </a:r>
            <a:r>
              <a:rPr lang="en-US" sz="2000" dirty="0">
                <a:solidFill>
                  <a:srgbClr val="FF0000"/>
                </a:solidFill>
                <a:cs typeface="Times New Roman" pitchFamily="18" charset="0"/>
              </a:rPr>
              <a:t>azure B)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174" name="Line 19"/>
          <p:cNvSpPr>
            <a:spLocks noChangeShapeType="1"/>
          </p:cNvSpPr>
          <p:nvPr/>
        </p:nvSpPr>
        <p:spPr bwMode="auto">
          <a:xfrm flipH="1">
            <a:off x="1676400" y="2971800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 rtl="0"/>
            <a:endParaRPr lang="ar-SA">
              <a:solidFill>
                <a:prstClr val="black"/>
              </a:solidFill>
            </a:endParaRPr>
          </a:p>
        </p:txBody>
      </p:sp>
      <p:sp>
        <p:nvSpPr>
          <p:cNvPr id="7175" name="Line 20"/>
          <p:cNvSpPr>
            <a:spLocks noChangeShapeType="1"/>
          </p:cNvSpPr>
          <p:nvPr/>
        </p:nvSpPr>
        <p:spPr bwMode="auto">
          <a:xfrm flipH="1">
            <a:off x="4495800" y="2971800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 rtl="0"/>
            <a:endParaRPr lang="ar-SA">
              <a:solidFill>
                <a:prstClr val="black"/>
              </a:solidFill>
            </a:endParaRPr>
          </a:p>
        </p:txBody>
      </p:sp>
      <p:sp>
        <p:nvSpPr>
          <p:cNvPr id="7176" name="Rectangle 21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7177" name="Rectangle 22"/>
          <p:cNvSpPr>
            <a:spLocks noChangeArrowheads="1"/>
          </p:cNvSpPr>
          <p:nvPr/>
        </p:nvSpPr>
        <p:spPr bwMode="auto">
          <a:xfrm>
            <a:off x="609600" y="27813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Low" rtl="0"/>
            <a:r>
              <a:rPr lang="en-US" sz="2000">
                <a:solidFill>
                  <a:srgbClr val="FF0000"/>
                </a:solidFill>
                <a:cs typeface="Times New Roman" pitchFamily="18" charset="0"/>
              </a:rPr>
              <a:t>Red		     basic part 	              acidic part ( eosin y)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7178" name="Rectangle 23"/>
          <p:cNvSpPr>
            <a:spLocks noChangeArrowheads="1"/>
          </p:cNvSpPr>
          <p:nvPr/>
        </p:nvSpPr>
        <p:spPr bwMode="auto">
          <a:xfrm>
            <a:off x="2503488" y="3178175"/>
            <a:ext cx="2359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Low" rtl="0"/>
            <a:r>
              <a:rPr lang="en-US" sz="2000">
                <a:solidFill>
                  <a:srgbClr val="FF0000"/>
                </a:solidFill>
              </a:rPr>
              <a:t>Cytoplasm and Hb</a:t>
            </a:r>
            <a:r>
              <a:rPr lang="en-US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179" name="Rectangle 24"/>
          <p:cNvSpPr>
            <a:spLocks noChangeArrowheads="1"/>
          </p:cNvSpPr>
          <p:nvPr/>
        </p:nvSpPr>
        <p:spPr bwMode="auto">
          <a:xfrm>
            <a:off x="304800" y="3916363"/>
            <a:ext cx="85344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Low" rtl="0"/>
            <a:endParaRPr lang="en-US" sz="2000" dirty="0">
              <a:solidFill>
                <a:prstClr val="black"/>
              </a:solidFill>
            </a:endParaRPr>
          </a:p>
          <a:p>
            <a:pPr algn="justLow" rtl="0"/>
            <a:r>
              <a:rPr lang="en-US" sz="2000" dirty="0">
                <a:solidFill>
                  <a:srgbClr val="FF0000"/>
                </a:solidFill>
              </a:rPr>
              <a:t>Red orange       </a:t>
            </a:r>
            <a:r>
              <a:rPr lang="en-US" sz="2000" dirty="0" err="1">
                <a:solidFill>
                  <a:srgbClr val="FF0000"/>
                </a:solidFill>
              </a:rPr>
              <a:t>Eosinophilic</a:t>
            </a:r>
            <a:r>
              <a:rPr lang="en-US" sz="2000" dirty="0">
                <a:solidFill>
                  <a:srgbClr val="FF0000"/>
                </a:solidFill>
              </a:rPr>
              <a:t> granules (alkaline)         Acidic part (eosin Y)</a:t>
            </a:r>
          </a:p>
          <a:p>
            <a:pPr algn="justLow" rtl="0"/>
            <a:r>
              <a:rPr lang="en-US" sz="2000" dirty="0">
                <a:solidFill>
                  <a:srgbClr val="FF0000"/>
                </a:solidFill>
              </a:rPr>
              <a:t>granules</a:t>
            </a:r>
          </a:p>
          <a:p>
            <a:pPr algn="justLow" rtl="0"/>
            <a:endParaRPr lang="en-US" sz="2000" dirty="0">
              <a:solidFill>
                <a:prstClr val="black"/>
              </a:solidFill>
            </a:endParaRPr>
          </a:p>
          <a:p>
            <a:pPr algn="justLow" rtl="0"/>
            <a:endParaRPr lang="en-US" sz="2000" dirty="0">
              <a:solidFill>
                <a:prstClr val="black"/>
              </a:solidFill>
            </a:endParaRPr>
          </a:p>
          <a:p>
            <a:pPr algn="justLow" rtl="0"/>
            <a:r>
              <a:rPr lang="en-US" sz="2000" dirty="0">
                <a:solidFill>
                  <a:srgbClr val="FF0000"/>
                </a:solidFill>
              </a:rPr>
              <a:t>Violet          </a:t>
            </a:r>
            <a:r>
              <a:rPr lang="en-US" sz="2000" dirty="0" err="1">
                <a:solidFill>
                  <a:srgbClr val="FF0000"/>
                </a:solidFill>
              </a:rPr>
              <a:t>Basophil</a:t>
            </a:r>
            <a:r>
              <a:rPr lang="en-US" sz="2000" dirty="0">
                <a:solidFill>
                  <a:srgbClr val="FF0000"/>
                </a:solidFill>
              </a:rPr>
              <a:t> has heparin which is acidic 	      basic part(azure B)</a:t>
            </a:r>
          </a:p>
        </p:txBody>
      </p:sp>
      <p:sp>
        <p:nvSpPr>
          <p:cNvPr id="7180" name="Line 25"/>
          <p:cNvSpPr>
            <a:spLocks noChangeShapeType="1"/>
          </p:cNvSpPr>
          <p:nvPr/>
        </p:nvSpPr>
        <p:spPr bwMode="auto">
          <a:xfrm flipH="1">
            <a:off x="5877932" y="5638800"/>
            <a:ext cx="393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 rtl="0"/>
            <a:endParaRPr lang="ar-SA">
              <a:solidFill>
                <a:prstClr val="black"/>
              </a:solidFill>
            </a:endParaRPr>
          </a:p>
        </p:txBody>
      </p:sp>
      <p:sp>
        <p:nvSpPr>
          <p:cNvPr id="7181" name="Line 26"/>
          <p:cNvSpPr>
            <a:spLocks noChangeShapeType="1"/>
          </p:cNvSpPr>
          <p:nvPr/>
        </p:nvSpPr>
        <p:spPr bwMode="auto">
          <a:xfrm flipH="1">
            <a:off x="1828800" y="4401800"/>
            <a:ext cx="393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 rtl="0"/>
            <a:endParaRPr lang="ar-SA">
              <a:solidFill>
                <a:prstClr val="black"/>
              </a:solidFill>
            </a:endParaRPr>
          </a:p>
        </p:txBody>
      </p:sp>
      <p:sp>
        <p:nvSpPr>
          <p:cNvPr id="7182" name="Line 26"/>
          <p:cNvSpPr>
            <a:spLocks noChangeShapeType="1"/>
          </p:cNvSpPr>
          <p:nvPr/>
        </p:nvSpPr>
        <p:spPr bwMode="auto">
          <a:xfrm flipH="1">
            <a:off x="1295400" y="5638800"/>
            <a:ext cx="393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 rtl="0"/>
            <a:endParaRPr lang="ar-SA">
              <a:solidFill>
                <a:prstClr val="black"/>
              </a:solidFill>
            </a:endParaRPr>
          </a:p>
        </p:txBody>
      </p:sp>
      <p:sp>
        <p:nvSpPr>
          <p:cNvPr id="7183" name="Line 26"/>
          <p:cNvSpPr>
            <a:spLocks noChangeShapeType="1"/>
          </p:cNvSpPr>
          <p:nvPr/>
        </p:nvSpPr>
        <p:spPr bwMode="auto">
          <a:xfrm flipH="1">
            <a:off x="5924550" y="4437112"/>
            <a:ext cx="393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 rtl="0"/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00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468</Words>
  <Application>Microsoft Office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تقنية</vt:lpstr>
      <vt:lpstr>Preparation of Staining &amp; examination of blood film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Staining of blood film :</vt:lpstr>
      <vt:lpstr>Mechanism by which certain component of cell stain with particular dyes and other component can not stained</vt:lpstr>
      <vt:lpstr>PowerPoint Presentation</vt:lpstr>
      <vt:lpstr>PowerPoint Presentation</vt:lpstr>
      <vt:lpstr>PowerPoint Presentation</vt:lpstr>
      <vt:lpstr>PowerPoint Presentation</vt:lpstr>
      <vt:lpstr>Method of leishman&amp;wright stain:</vt:lpstr>
      <vt:lpstr>Factors giving rise to faulty staining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SONY</dc:creator>
  <cp:lastModifiedBy>vaio</cp:lastModifiedBy>
  <cp:revision>26</cp:revision>
  <dcterms:created xsi:type="dcterms:W3CDTF">2010-10-19T17:48:29Z</dcterms:created>
  <dcterms:modified xsi:type="dcterms:W3CDTF">2015-02-09T13:09:25Z</dcterms:modified>
</cp:coreProperties>
</file>