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81" r:id="rId7"/>
    <p:sldId id="262" r:id="rId8"/>
    <p:sldId id="263" r:id="rId9"/>
    <p:sldId id="278" r:id="rId10"/>
    <p:sldId id="282" r:id="rId11"/>
    <p:sldId id="265" r:id="rId12"/>
    <p:sldId id="266" r:id="rId13"/>
    <p:sldId id="267" r:id="rId14"/>
    <p:sldId id="279" r:id="rId15"/>
    <p:sldId id="269" r:id="rId16"/>
    <p:sldId id="28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>
        <p:scale>
          <a:sx n="70" d="100"/>
          <a:sy n="70" d="100"/>
        </p:scale>
        <p:origin x="-157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65B01C-D8FB-4606-93EA-EDBC5262AE25}" type="datetimeFigureOut">
              <a:rPr lang="ar-SA" smtClean="0"/>
              <a:pPr/>
              <a:t>22/04/37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129B4F-475D-4428-B8F7-ECFF5F549A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084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مكونات المحلول المنظم بصفة عاام</a:t>
            </a:r>
          </a:p>
          <a:p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الحمض المرافق + القاعدة المرافقه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9B4F-475D-4428-B8F7-ECFF5F549A20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3013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9B4F-475D-4428-B8F7-ECFF5F549A20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8076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9B4F-475D-4428-B8F7-ECFF5F549A20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6384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MW=</a:t>
            </a:r>
            <a:r>
              <a:rPr lang="en-US" baseline="0" dirty="0" smtClean="0"/>
              <a:t> 142</a:t>
            </a:r>
            <a:r>
              <a:rPr lang="ar-SA" baseline="0" dirty="0" smtClean="0"/>
              <a:t> ، في العلبة غير</a:t>
            </a:r>
            <a:endParaRPr lang="en-US" baseline="0" dirty="0" smtClean="0"/>
          </a:p>
          <a:p>
            <a:r>
              <a:rPr lang="en-US" baseline="0" dirty="0" smtClean="0"/>
              <a:t>Gram = 27.23</a:t>
            </a:r>
            <a:r>
              <a:rPr lang="ar-SA" baseline="0" dirty="0" smtClean="0"/>
              <a:t>،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9B4F-475D-4428-B8F7-ECFF5F549A20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0058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MW= 120</a:t>
            </a:r>
            <a:r>
              <a:rPr lang="ar-SA" dirty="0" smtClean="0"/>
              <a:t> ، ف</a:t>
            </a:r>
            <a:r>
              <a:rPr lang="ar-SA" baseline="0" dirty="0" smtClean="0"/>
              <a:t>ي العلبه غير</a:t>
            </a:r>
            <a:endParaRPr lang="en-US" dirty="0" smtClean="0"/>
          </a:p>
          <a:p>
            <a:r>
              <a:rPr lang="en-US" dirty="0" smtClean="0"/>
              <a:t>Grams</a:t>
            </a:r>
            <a:r>
              <a:rPr lang="en-US" baseline="0" dirty="0" smtClean="0"/>
              <a:t> = 13.8 g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9B4F-475D-4428-B8F7-ECFF5F549A20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125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chemcollective.org/activities/tutorials/buffers/buffers3&amp;ei=4YXPVOHdL4fnaobugegL&amp;psig=AFQjCNHuzKwbUvS0d_dKAqhpiuThUcDOiw&amp;ust=1422972320504648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3716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المحاليل المنظمة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Buffer solutions</a:t>
            </a:r>
            <a:endParaRPr lang="ar-SA" sz="54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C:\Program Files (x86)\Microsoft Office\MEDIA\OFFICE14\Lines\BD14996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1.gstatic.com/images?q=tbn:ANd9GcSkuEFuCrvjwb1ymSrQyGXqQglxSnRsuldtNyzabs8yqOtdYBa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719403" cy="26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163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5" t="40299" r="27519" b="49626"/>
          <a:stretch/>
        </p:blipFill>
        <p:spPr bwMode="auto">
          <a:xfrm>
            <a:off x="787409" y="1447800"/>
            <a:ext cx="759459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00" t="36194" r="19967" b="52495"/>
          <a:stretch/>
        </p:blipFill>
        <p:spPr bwMode="auto">
          <a:xfrm>
            <a:off x="76200" y="3886200"/>
            <a:ext cx="8915400" cy="97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58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اهمية </a:t>
            </a:r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المحاليل المنظمة:</a:t>
            </a:r>
          </a:p>
          <a:p>
            <a:pPr algn="r"/>
            <a:endParaRPr lang="ar-SA" dirty="0" smtClean="0"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  <a:cs typeface="+mj-cs"/>
              </a:rPr>
              <a:t>المحاليل </a:t>
            </a:r>
            <a:r>
              <a:rPr lang="ar-SA" sz="2000" dirty="0">
                <a:latin typeface="Arabic Typesetting" pitchFamily="66" charset="-78"/>
                <a:cs typeface="+mj-cs"/>
              </a:rPr>
              <a:t>المنظمة لها أهمية كبيرة في </a:t>
            </a:r>
            <a:r>
              <a:rPr lang="ar-SA" sz="2000" b="1" dirty="0">
                <a:solidFill>
                  <a:schemeClr val="bg1">
                    <a:lumMod val="50000"/>
                  </a:schemeClr>
                </a:solidFill>
                <a:latin typeface="Arabic Typesetting" pitchFamily="66" charset="-78"/>
                <a:cs typeface="+mj-cs"/>
              </a:rPr>
              <a:t>الأنظمة الكيميائية والبيولوجية </a:t>
            </a:r>
            <a:r>
              <a:rPr lang="ar-SA" sz="2000" dirty="0">
                <a:latin typeface="Arabic Typesetting" pitchFamily="66" charset="-78"/>
                <a:cs typeface="+mj-cs"/>
              </a:rPr>
              <a:t>بحيث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تتميز السوائل </a:t>
            </a:r>
            <a:r>
              <a:rPr lang="ar-SA" sz="2000" dirty="0">
                <a:latin typeface="Arabic Typesetting" pitchFamily="66" charset="-78"/>
                <a:cs typeface="+mj-cs"/>
              </a:rPr>
              <a:t>الحيوية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برقم هيدروجيني ثابت، </a:t>
            </a:r>
            <a:r>
              <a:rPr lang="ar-SA" sz="2000" dirty="0">
                <a:latin typeface="Arabic Typesetting" pitchFamily="66" charset="-78"/>
                <a:cs typeface="+mj-cs"/>
              </a:rPr>
              <a:t>ففي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جسم </a:t>
            </a:r>
            <a:r>
              <a:rPr lang="ar-SA" sz="2000" dirty="0">
                <a:latin typeface="Arabic Typesetting" pitchFamily="66" charset="-78"/>
                <a:cs typeface="+mj-cs"/>
              </a:rPr>
              <a:t>الانسان تختلف قيم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الـ       من </a:t>
            </a:r>
            <a:r>
              <a:rPr lang="ar-SA" sz="2000" dirty="0">
                <a:latin typeface="Arabic Typesetting" pitchFamily="66" charset="-78"/>
                <a:cs typeface="+mj-cs"/>
              </a:rPr>
              <a:t>سائل إلى آخر فمثلا في الدم تبلغ 7.4 بينما في العصارة المعدية تبلغ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1.5. القيم </a:t>
            </a:r>
            <a:r>
              <a:rPr lang="ar-SA" sz="2000" dirty="0">
                <a:latin typeface="Arabic Typesetting" pitchFamily="66" charset="-78"/>
                <a:cs typeface="+mj-cs"/>
              </a:rPr>
              <a:t>تعتبر مناسبة ومثالية لعمل الإنزيمات وموازنة الضغط الأسموزي.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1582816"/>
            <a:ext cx="533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pH</a:t>
            </a:r>
            <a:endParaRPr lang="ar-SA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352800"/>
            <a:ext cx="8305800" cy="9848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SA" dirty="0">
                <a:latin typeface="Arabic Typesetting" pitchFamily="66" charset="-78"/>
                <a:cs typeface="+mj-cs"/>
              </a:rPr>
              <a:t>محلول البيكربونات المنظم الموجود في بلازما الدم يحافظ على </a:t>
            </a:r>
            <a:r>
              <a:rPr lang="ar-SA" dirty="0" smtClean="0">
                <a:latin typeface="Arabic Typesetting" pitchFamily="66" charset="-78"/>
                <a:cs typeface="+mj-cs"/>
              </a:rPr>
              <a:t>ثبات قيمة </a:t>
            </a:r>
            <a:r>
              <a:rPr lang="ar-SA" dirty="0">
                <a:latin typeface="Arabic Typesetting" pitchFamily="66" charset="-78"/>
                <a:cs typeface="+mj-cs"/>
              </a:rPr>
              <a:t>رقم هيدروجيني تتراوح </a:t>
            </a:r>
            <a:r>
              <a:rPr lang="ar-SA" dirty="0" smtClean="0">
                <a:latin typeface="Arabic Typesetting" pitchFamily="66" charset="-78"/>
                <a:cs typeface="+mj-cs"/>
              </a:rPr>
              <a:t>بين:</a:t>
            </a:r>
            <a:endParaRPr lang="ar-SA" dirty="0">
              <a:latin typeface="Arabic Typesetting" pitchFamily="66" charset="-78"/>
              <a:cs typeface="+mj-cs"/>
            </a:endParaRPr>
          </a:p>
          <a:p>
            <a:pPr algn="r"/>
            <a:r>
              <a:rPr lang="en-US" dirty="0" smtClean="0">
                <a:latin typeface="Arabic Typesetting" pitchFamily="66" charset="-78"/>
                <a:cs typeface="+mj-cs"/>
              </a:rPr>
              <a:t>                        </a:t>
            </a:r>
            <a:r>
              <a:rPr lang="en-US" sz="2000" dirty="0" smtClean="0">
                <a:latin typeface="Arabic Typesetting" pitchFamily="66" charset="-78"/>
                <a:cs typeface="+mj-cs"/>
              </a:rPr>
              <a:t>(H2CO3)</a:t>
            </a:r>
            <a:r>
              <a:rPr lang="ar-SA" dirty="0" smtClean="0">
                <a:latin typeface="Arabic Typesetting" pitchFamily="66" charset="-78"/>
                <a:cs typeface="+mj-cs"/>
              </a:rPr>
              <a:t>، و يتكون من حمض الكربونيك الضعيف </a:t>
            </a:r>
            <a:r>
              <a:rPr lang="en-US" sz="2000" dirty="0" smtClean="0">
                <a:latin typeface="Arabic Typesetting" pitchFamily="66" charset="-78"/>
                <a:cs typeface="+mj-cs"/>
              </a:rPr>
              <a:t>(7.35 to 7.45) </a:t>
            </a:r>
          </a:p>
          <a:p>
            <a:pPr algn="r"/>
            <a:r>
              <a:rPr lang="en-US" sz="2000" dirty="0" smtClean="0">
                <a:latin typeface="Arabic Typesetting" pitchFamily="66" charset="-78"/>
                <a:cs typeface="+mj-cs"/>
              </a:rPr>
              <a:t>(HCO3−) </a:t>
            </a:r>
            <a:r>
              <a:rPr lang="ar-SA" dirty="0" smtClean="0">
                <a:latin typeface="Arabic Typesetting" pitchFamily="66" charset="-78"/>
                <a:cs typeface="+mj-cs"/>
              </a:rPr>
              <a:t>و ملح البيكربونات</a:t>
            </a:r>
            <a:endParaRPr lang="ar-SA" dirty="0">
              <a:latin typeface="Arabic Typesetting" pitchFamily="66" charset="-78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Henderson-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Hasselbalch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 equation  </a:t>
            </a: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معادلة هندرسون – 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هاسلبالخ</a:t>
            </a:r>
            <a:endParaRPr lang="ar-SA" sz="2800" b="1" dirty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>
                <a:latin typeface="Arabic Typesetting" pitchFamily="66" charset="-78"/>
                <a:cs typeface="+mj-cs"/>
              </a:rPr>
              <a:t>وضع العالمان هندرسون – وهاسلبالخ المعادلة الأساسية التي توضح العلاقة بين الرقم الهيدروجيني</a:t>
            </a:r>
          </a:p>
          <a:p>
            <a:pPr algn="r">
              <a:lnSpc>
                <a:spcPct val="150000"/>
              </a:lnSpc>
            </a:pPr>
            <a:r>
              <a:rPr lang="ar-SA" sz="2000" dirty="0">
                <a:latin typeface="Arabic Typesetting" pitchFamily="66" charset="-78"/>
                <a:cs typeface="+mj-cs"/>
              </a:rPr>
              <a:t>ونسبة الحمض المقترن والقاعدة المقترنة. </a:t>
            </a:r>
            <a:r>
              <a:rPr lang="ar-SA" sz="2000" b="1" dirty="0">
                <a:latin typeface="Arabic Typesetting" pitchFamily="66" charset="-78"/>
                <a:cs typeface="+mj-cs"/>
              </a:rPr>
              <a:t>وهذه المعادلة لها أهميتها في فهم عمل وتحضير </a:t>
            </a:r>
            <a:r>
              <a:rPr lang="ar-SA" sz="2000" b="1" dirty="0" smtClean="0">
                <a:latin typeface="Arabic Typesetting" pitchFamily="66" charset="-78"/>
                <a:cs typeface="+mj-cs"/>
              </a:rPr>
              <a:t>المحاليل المنظمة</a:t>
            </a:r>
            <a:r>
              <a:rPr lang="ar-SA" dirty="0" smtClean="0">
                <a:latin typeface="Arabic Typesetting" pitchFamily="66" charset="-78"/>
                <a:cs typeface="+mj-cs"/>
              </a:rPr>
              <a:t>.</a:t>
            </a:r>
            <a:endParaRPr lang="ar-SA" dirty="0">
              <a:latin typeface="Arabic Typesetting" pitchFamily="66" charset="-78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3657600" y="1981200"/>
                <a:ext cx="2362200" cy="58355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pH = </a:t>
                </a:r>
                <a:r>
                  <a:rPr lang="en-US" sz="2000" dirty="0" err="1"/>
                  <a:t>pka</a:t>
                </a:r>
                <a:r>
                  <a:rPr lang="en-US" sz="2000" dirty="0"/>
                  <a:t> + </a:t>
                </a:r>
                <a:r>
                  <a:rPr lang="en-US" sz="2000" dirty="0" smtClean="0"/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981200"/>
                <a:ext cx="2362200" cy="58355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2400" y="45720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b="1" dirty="0" smtClean="0">
                <a:solidFill>
                  <a:srgbClr val="FF0066"/>
                </a:solidFill>
              </a:rPr>
              <a:t>ملاحظة:</a:t>
            </a:r>
          </a:p>
          <a:p>
            <a:pPr algn="r" rtl="1"/>
            <a:r>
              <a:rPr lang="ar-SA" sz="1400" dirty="0" smtClean="0"/>
              <a:t>يمكن استخدام المعادلة في حساب الرقم الهيدروجيني للمحاليل المنظمة إذا عرفت نسبة الحمض المقترن الى القاعدة </a:t>
            </a:r>
            <a:r>
              <a:rPr lang="ar-SA" sz="1400" dirty="0" err="1" smtClean="0"/>
              <a:t>المقترنه</a:t>
            </a:r>
            <a:r>
              <a:rPr lang="ar-SA" sz="1400" dirty="0" smtClean="0"/>
              <a:t> و </a:t>
            </a:r>
            <a:r>
              <a:rPr lang="en-US" sz="1400" dirty="0" err="1" smtClean="0"/>
              <a:t>pka</a:t>
            </a:r>
            <a:r>
              <a:rPr lang="en-US" sz="1400" dirty="0" smtClean="0"/>
              <a:t> </a:t>
            </a:r>
            <a:r>
              <a:rPr lang="ar-SA" sz="1400" dirty="0" smtClean="0"/>
              <a:t>للحمض</a:t>
            </a:r>
          </a:p>
          <a:p>
            <a:pPr algn="r"/>
            <a:endParaRPr lang="ar-SA" sz="1400" dirty="0" smtClean="0">
              <a:latin typeface="Arabic Typesetting" pitchFamily="66" charset="-78"/>
            </a:endParaRPr>
          </a:p>
          <a:p>
            <a:pPr algn="r"/>
            <a:r>
              <a:rPr lang="ar-SA" sz="1400" dirty="0" smtClean="0">
                <a:latin typeface="Arabic Typesetting" pitchFamily="66" charset="-78"/>
              </a:rPr>
              <a:t>• من المعادلة السابقة نجد أن الرقم الهيدروجيني للمحلول المنظم يعتمد على </a:t>
            </a:r>
            <a:r>
              <a:rPr lang="ar-SA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عاملين</a:t>
            </a:r>
            <a:r>
              <a:rPr lang="ar-SA" sz="1400" dirty="0" smtClean="0">
                <a:latin typeface="Arabic Typesetting" pitchFamily="66" charset="-78"/>
              </a:rPr>
              <a:t> هما :</a:t>
            </a:r>
          </a:p>
          <a:p>
            <a:pPr algn="r"/>
            <a:r>
              <a:rPr lang="en-US" sz="2000" dirty="0" smtClean="0">
                <a:latin typeface="Arabic Typesetting" pitchFamily="66" charset="-78"/>
              </a:rPr>
              <a:t>.</a:t>
            </a:r>
            <a:r>
              <a:rPr lang="en-US" sz="2000" dirty="0" err="1" smtClean="0">
                <a:latin typeface="Arabic Typesetting" pitchFamily="66" charset="-78"/>
              </a:rPr>
              <a:t>pka</a:t>
            </a:r>
            <a:r>
              <a:rPr lang="en-US" sz="2000" dirty="0" smtClean="0">
                <a:latin typeface="Arabic Typesetting" pitchFamily="66" charset="-78"/>
              </a:rPr>
              <a:t> </a:t>
            </a:r>
            <a:r>
              <a:rPr lang="ar-SA" sz="2000" dirty="0" smtClean="0">
                <a:latin typeface="Arabic Typesetting" pitchFamily="66" charset="-78"/>
              </a:rPr>
              <a:t> </a:t>
            </a:r>
            <a:r>
              <a:rPr lang="ar-SA" sz="1400" dirty="0" smtClean="0">
                <a:latin typeface="Arabic Typesetting" pitchFamily="66" charset="-78"/>
              </a:rPr>
              <a:t>1 </a:t>
            </a:r>
            <a:r>
              <a:rPr lang="ar-SA" sz="1400" dirty="0">
                <a:latin typeface="Arabic Typesetting" pitchFamily="66" charset="-78"/>
              </a:rPr>
              <a:t>– قيمة</a:t>
            </a:r>
          </a:p>
          <a:p>
            <a:pPr algn="r"/>
            <a:r>
              <a:rPr lang="en-US" sz="1400" dirty="0" smtClean="0">
                <a:latin typeface="Arabic Typesetting" pitchFamily="66" charset="-78"/>
              </a:rPr>
              <a:t>.</a:t>
            </a:r>
            <a:r>
              <a:rPr lang="ar-SA" sz="1400" dirty="0" smtClean="0">
                <a:latin typeface="Arabic Typesetting" pitchFamily="66" charset="-78"/>
              </a:rPr>
              <a:t>2 </a:t>
            </a:r>
            <a:r>
              <a:rPr lang="ar-SA" sz="1400" dirty="0">
                <a:latin typeface="Arabic Typesetting" pitchFamily="66" charset="-78"/>
              </a:rPr>
              <a:t>– النسبة بين تركيز الحمض وتركيزالقاعدة </a:t>
            </a:r>
            <a:r>
              <a:rPr lang="ar-SA" sz="1400" dirty="0" smtClean="0">
                <a:latin typeface="Arabic Typesetting" pitchFamily="66" charset="-78"/>
              </a:rPr>
              <a:t>المقترنة</a:t>
            </a:r>
            <a:endParaRPr lang="ar-SA" sz="1400" dirty="0">
              <a:latin typeface="Arabic Typesetting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914400" y="2819400"/>
            <a:ext cx="80772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حيث أن :</a:t>
            </a:r>
          </a:p>
          <a:p>
            <a:pPr algn="r" rtl="1"/>
            <a:r>
              <a:rPr lang="en-US" dirty="0" smtClean="0"/>
              <a:t>pH</a:t>
            </a:r>
            <a:r>
              <a:rPr lang="ar-SA" dirty="0" smtClean="0"/>
              <a:t>: هو الرقم الهيدروجيني.</a:t>
            </a:r>
          </a:p>
          <a:p>
            <a:pPr algn="r" rtl="1"/>
            <a:r>
              <a:rPr lang="en-US" dirty="0" err="1" smtClean="0"/>
              <a:t>Pka</a:t>
            </a:r>
            <a:r>
              <a:rPr lang="ar-SA" dirty="0" smtClean="0"/>
              <a:t>:رقم ثابت تفكك الحمض.</a:t>
            </a:r>
          </a:p>
          <a:p>
            <a:pPr algn="r" rtl="1"/>
            <a:r>
              <a:rPr lang="en-US" dirty="0" smtClean="0"/>
              <a:t>[A-]</a:t>
            </a:r>
            <a:r>
              <a:rPr lang="ar-SA" dirty="0" smtClean="0"/>
              <a:t>: </a:t>
            </a:r>
            <a:r>
              <a:rPr lang="ar-SA" dirty="0"/>
              <a:t>تركيز </a:t>
            </a:r>
            <a:r>
              <a:rPr lang="ar-SA" dirty="0" smtClean="0"/>
              <a:t>الحمض القاعدة المقترنة (الملح).</a:t>
            </a:r>
          </a:p>
          <a:p>
            <a:pPr algn="r" rtl="1"/>
            <a:r>
              <a:rPr lang="en-US" dirty="0" smtClean="0"/>
              <a:t>[HA]</a:t>
            </a:r>
            <a:r>
              <a:rPr lang="ar-SA" dirty="0" smtClean="0"/>
              <a:t>:تركيز الحمض.</a:t>
            </a: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3293"/>
            <a:ext cx="8077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سعة المحلول المنظم (كفاءته):</a:t>
            </a:r>
            <a:endParaRPr lang="ar-SA" sz="2400" b="1" dirty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dirty="0">
                <a:latin typeface="Arabic Typesetting" pitchFamily="66" charset="-78"/>
                <a:cs typeface="+mj-cs"/>
              </a:rPr>
              <a:t>تعبر عن مدى </a:t>
            </a:r>
            <a:r>
              <a:rPr lang="ar-SA" dirty="0" smtClean="0">
                <a:latin typeface="Arabic Typesetting" pitchFamily="66" charset="-78"/>
                <a:cs typeface="+mj-cs"/>
              </a:rPr>
              <a:t>كفاءة مقاومة </a:t>
            </a:r>
            <a:r>
              <a:rPr lang="ar-SA" dirty="0">
                <a:latin typeface="Arabic Typesetting" pitchFamily="66" charset="-78"/>
                <a:cs typeface="+mj-cs"/>
              </a:rPr>
              <a:t>المحلول المنظم للتغير في الرقم </a:t>
            </a:r>
            <a:r>
              <a:rPr lang="ar-SA" dirty="0" smtClean="0">
                <a:latin typeface="Arabic Typesetting" pitchFamily="66" charset="-78"/>
                <a:cs typeface="+mj-cs"/>
              </a:rPr>
              <a:t>الهيدروجيني. </a:t>
            </a:r>
          </a:p>
          <a:p>
            <a:pPr algn="r">
              <a:lnSpc>
                <a:spcPct val="150000"/>
              </a:lnSpc>
            </a:pPr>
            <a:endParaRPr lang="ar-SA" b="1" dirty="0" smtClean="0"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ملاحظات </a:t>
            </a: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على سعه المحلول المنظم:</a:t>
            </a:r>
          </a:p>
          <a:p>
            <a:pPr algn="r">
              <a:lnSpc>
                <a:spcPct val="150000"/>
              </a:lnSpc>
            </a:pPr>
            <a:r>
              <a:rPr lang="ar-SA" b="1" dirty="0" smtClean="0">
                <a:solidFill>
                  <a:srgbClr val="FF0066"/>
                </a:solidFill>
                <a:latin typeface="Arabic Typesetting" pitchFamily="66" charset="-78"/>
                <a:cs typeface="+mj-cs"/>
              </a:rPr>
              <a:t>أولاً:</a:t>
            </a:r>
          </a:p>
          <a:p>
            <a:pPr algn="r">
              <a:lnSpc>
                <a:spcPct val="150000"/>
              </a:lnSpc>
            </a:pPr>
            <a:r>
              <a:rPr lang="ar-SA" dirty="0" smtClean="0">
                <a:latin typeface="Arabic Typesetting" pitchFamily="66" charset="-78"/>
                <a:cs typeface="+mj-cs"/>
              </a:rPr>
              <a:t>كل </a:t>
            </a:r>
            <a:r>
              <a:rPr lang="ar-SA" dirty="0">
                <a:latin typeface="Arabic Typesetting" pitchFamily="66" charset="-78"/>
                <a:cs typeface="+mj-cs"/>
              </a:rPr>
              <a:t>ماكان تركيز المحلول المنظم عالي كل ماكانت سعة ذلك المحلول المنظم ايضا </a:t>
            </a:r>
            <a:r>
              <a:rPr lang="ar-SA" dirty="0" smtClean="0">
                <a:latin typeface="Arabic Typesetting" pitchFamily="66" charset="-78"/>
                <a:cs typeface="+mj-cs"/>
              </a:rPr>
              <a:t>عاليه (</a:t>
            </a:r>
            <a:r>
              <a:rPr lang="ar-SA" b="1" u="sng" dirty="0" smtClean="0">
                <a:latin typeface="Arabic Typesetting" pitchFamily="66" charset="-78"/>
                <a:cs typeface="+mj-cs"/>
              </a:rPr>
              <a:t>علاقه طرديه</a:t>
            </a:r>
            <a:r>
              <a:rPr lang="ar-SA" dirty="0" smtClean="0">
                <a:latin typeface="Arabic Typesetting" pitchFamily="66" charset="-78"/>
                <a:cs typeface="+mj-cs"/>
              </a:rPr>
              <a:t>).</a:t>
            </a:r>
            <a:endParaRPr lang="ar-SA" dirty="0"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rgbClr val="FF0066"/>
                </a:solidFill>
                <a:latin typeface="Arabic Typesetting" pitchFamily="66" charset="-78"/>
                <a:cs typeface="+mj-cs"/>
              </a:rPr>
              <a:t>مثال :</a:t>
            </a:r>
          </a:p>
          <a:p>
            <a:pPr algn="r">
              <a:lnSpc>
                <a:spcPct val="150000"/>
              </a:lnSpc>
            </a:pPr>
            <a:r>
              <a:rPr lang="ar-SA" dirty="0" smtClean="0">
                <a:latin typeface="Arabic Typesetting" pitchFamily="66" charset="-78"/>
                <a:cs typeface="+mj-cs"/>
              </a:rPr>
              <a:t>محلول </a:t>
            </a:r>
            <a:r>
              <a:rPr lang="ar-SA" dirty="0">
                <a:latin typeface="Arabic Typesetting" pitchFamily="66" charset="-78"/>
                <a:cs typeface="+mj-cs"/>
              </a:rPr>
              <a:t>منظم  </a:t>
            </a:r>
            <a:r>
              <a:rPr lang="ar-SA" dirty="0" smtClean="0">
                <a:latin typeface="Arabic Typesetting" pitchFamily="66" charset="-78"/>
                <a:cs typeface="+mj-cs"/>
              </a:rPr>
              <a:t>له تركيز </a:t>
            </a:r>
            <a:r>
              <a:rPr lang="ar-SA" dirty="0">
                <a:latin typeface="Arabic Typesetting" pitchFamily="66" charset="-78"/>
                <a:cs typeface="+mj-cs"/>
              </a:rPr>
              <a:t>= 0.5 مولار</a:t>
            </a:r>
          </a:p>
          <a:p>
            <a:pPr algn="r">
              <a:lnSpc>
                <a:spcPct val="150000"/>
              </a:lnSpc>
            </a:pPr>
            <a:r>
              <a:rPr lang="ar-SA" dirty="0">
                <a:latin typeface="Arabic Typesetting" pitchFamily="66" charset="-78"/>
              </a:rPr>
              <a:t>محلول منظم  له تركيز </a:t>
            </a:r>
            <a:r>
              <a:rPr lang="ar-SA" dirty="0" smtClean="0">
                <a:latin typeface="Arabic Typesetting" pitchFamily="66" charset="-78"/>
                <a:cs typeface="+mj-cs"/>
              </a:rPr>
              <a:t>= </a:t>
            </a:r>
            <a:r>
              <a:rPr lang="ar-SA" dirty="0">
                <a:latin typeface="Arabic Typesetting" pitchFamily="66" charset="-78"/>
                <a:cs typeface="+mj-cs"/>
              </a:rPr>
              <a:t>0.9 مولار</a:t>
            </a:r>
          </a:p>
          <a:p>
            <a:pPr algn="r">
              <a:lnSpc>
                <a:spcPct val="150000"/>
              </a:lnSpc>
            </a:pPr>
            <a:r>
              <a:rPr lang="ar-SA" dirty="0" smtClean="0">
                <a:latin typeface="Arabic Typesetting" pitchFamily="66" charset="-78"/>
                <a:cs typeface="+mj-cs"/>
              </a:rPr>
              <a:t>أيهم </a:t>
            </a:r>
            <a:r>
              <a:rPr lang="ar-SA" dirty="0">
                <a:latin typeface="Arabic Typesetting" pitchFamily="66" charset="-78"/>
                <a:cs typeface="+mj-cs"/>
              </a:rPr>
              <a:t>يمتلك كفاءه عاليه</a:t>
            </a:r>
            <a:r>
              <a:rPr lang="ar-SA" dirty="0" smtClean="0">
                <a:latin typeface="Arabic Typesetting" pitchFamily="66" charset="-78"/>
                <a:cs typeface="+mj-cs"/>
              </a:rPr>
              <a:t>؟ </a:t>
            </a:r>
            <a:endParaRPr lang="ar-SA" dirty="0">
              <a:latin typeface="Arabic Typesetting" pitchFamily="66" charset="-78"/>
              <a:cs typeface="+mj-cs"/>
            </a:endParaRPr>
          </a:p>
        </p:txBody>
      </p:sp>
      <p:pic>
        <p:nvPicPr>
          <p:cNvPr id="3074" name="Picture 2" descr="Buffer tit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58"/>
          <a:stretch/>
        </p:blipFill>
        <p:spPr bwMode="auto">
          <a:xfrm>
            <a:off x="304800" y="3993484"/>
            <a:ext cx="3212327" cy="24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مستطيل 3"/>
              <p:cNvSpPr/>
              <p:nvPr/>
            </p:nvSpPr>
            <p:spPr>
              <a:xfrm>
                <a:off x="304800" y="304800"/>
                <a:ext cx="8839200" cy="5892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SA" b="1" dirty="0" smtClean="0">
                    <a:solidFill>
                      <a:schemeClr val="accent3">
                        <a:lumMod val="75000"/>
                      </a:schemeClr>
                    </a:solidFill>
                    <a:latin typeface="Arabic Typesetting" pitchFamily="66" charset="-78"/>
                  </a:rPr>
                  <a:t>ثانيا:</a:t>
                </a:r>
                <a:endParaRPr lang="ar-SA" b="1" dirty="0">
                  <a:solidFill>
                    <a:schemeClr val="accent3">
                      <a:lumMod val="75000"/>
                    </a:schemeClr>
                  </a:solidFill>
                  <a:latin typeface="Arabic Typesetting" pitchFamily="66" charset="-78"/>
                </a:endParaRPr>
              </a:p>
              <a:p>
                <a:pPr algn="r" rtl="1"/>
                <a:endParaRPr lang="ar-SA" dirty="0" smtClean="0">
                  <a:latin typeface="Arabic Typesetting" pitchFamily="66" charset="-78"/>
                </a:endParaRPr>
              </a:p>
              <a:p>
                <a:pPr algn="r" rtl="1"/>
                <a:r>
                  <a:rPr lang="ar-SA" dirty="0" smtClean="0">
                    <a:latin typeface="Arabic Typesetting" pitchFamily="66" charset="-78"/>
                  </a:rPr>
                  <a:t>اذا </a:t>
                </a:r>
                <a:r>
                  <a:rPr lang="ar-SA" dirty="0">
                    <a:latin typeface="Arabic Typesetting" pitchFamily="66" charset="-78"/>
                  </a:rPr>
                  <a:t>كانت نسبه الحمض </a:t>
                </a:r>
                <a:r>
                  <a:rPr lang="ar-SA" dirty="0" smtClean="0">
                    <a:latin typeface="Arabic Typesetting" pitchFamily="66" charset="-78"/>
                  </a:rPr>
                  <a:t>الضعيف والقاعدة </a:t>
                </a:r>
                <a:r>
                  <a:rPr lang="ar-SA" dirty="0" err="1">
                    <a:latin typeface="Arabic Typesetting" pitchFamily="66" charset="-78"/>
                  </a:rPr>
                  <a:t>المقترنه</a:t>
                </a:r>
                <a:r>
                  <a:rPr lang="ar-SA" dirty="0">
                    <a:latin typeface="Arabic Typesetting" pitchFamily="66" charset="-78"/>
                  </a:rPr>
                  <a:t> </a:t>
                </a:r>
                <a:r>
                  <a:rPr lang="ar-SA" dirty="0" smtClean="0">
                    <a:latin typeface="Arabic Typesetting" pitchFamily="66" charset="-78"/>
                  </a:rPr>
                  <a:t>متساوية </a:t>
                </a:r>
                <a:r>
                  <a:rPr lang="ar-SA" dirty="0">
                    <a:latin typeface="Arabic Typesetting" pitchFamily="66" charset="-78"/>
                  </a:rPr>
                  <a:t>فهذا يعني </a:t>
                </a:r>
                <a:r>
                  <a:rPr lang="ar-SA" dirty="0" smtClean="0">
                    <a:latin typeface="Arabic Typesetting" pitchFamily="66" charset="-78"/>
                  </a:rPr>
                  <a:t>ان:</a:t>
                </a:r>
              </a:p>
              <a:p>
                <a:pPr algn="r" rtl="1"/>
                <a:endParaRPr lang="ar-SA" dirty="0">
                  <a:latin typeface="Arabic Typesetting" pitchFamily="66" charset="-78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r>
                  <a:rPr lang="ar-SA" sz="2000" dirty="0" smtClean="0"/>
                  <a:t> </a:t>
                </a:r>
                <a:r>
                  <a:rPr lang="ar-SA" sz="2000" dirty="0"/>
                  <a:t>= 1</a:t>
                </a:r>
              </a:p>
              <a:p>
                <a:pPr algn="r"/>
                <a:r>
                  <a:rPr lang="ar-SA" sz="2400" dirty="0" smtClean="0">
                    <a:latin typeface="Arabic Typesetting" pitchFamily="66" charset="-78"/>
                  </a:rPr>
                  <a:t>بالتعويض في المعادلة:</a:t>
                </a:r>
              </a:p>
              <a:p>
                <a:pPr algn="r"/>
                <a:endParaRPr lang="en-US" sz="2400" dirty="0" smtClean="0">
                  <a:latin typeface="Arabic Typesetting" pitchFamily="66" charset="-78"/>
                </a:endParaRPr>
              </a:p>
              <a:p>
                <a:pPr algn="ctr"/>
                <a:r>
                  <a:rPr lang="en-US" sz="2400" dirty="0" smtClean="0"/>
                  <a:t>pH=</a:t>
                </a:r>
                <a:r>
                  <a:rPr lang="en-US" sz="2400" dirty="0" err="1" smtClean="0"/>
                  <a:t>pka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+ log 1</a:t>
                </a:r>
              </a:p>
              <a:p>
                <a:pPr algn="ctr"/>
                <a:r>
                  <a:rPr lang="en-US" sz="2400" dirty="0"/>
                  <a:t>pH = </a:t>
                </a:r>
                <a:r>
                  <a:rPr lang="en-US" sz="2400" dirty="0" err="1"/>
                  <a:t>pka</a:t>
                </a:r>
                <a:r>
                  <a:rPr lang="en-US" sz="2400" dirty="0"/>
                  <a:t> + 0</a:t>
                </a:r>
              </a:p>
              <a:p>
                <a:pPr algn="ctr"/>
                <a:endParaRPr lang="en-US" dirty="0"/>
              </a:p>
              <a:p>
                <a:pPr algn="ctr"/>
                <a:endParaRPr lang="ar-SA" sz="2400" dirty="0" smtClean="0">
                  <a:latin typeface="Arabic Typesetting" pitchFamily="66" charset="-78"/>
                </a:endParaRPr>
              </a:p>
              <a:p>
                <a:pPr algn="ctr"/>
                <a:endParaRPr lang="ar-SA" sz="2400" dirty="0">
                  <a:latin typeface="Arabic Typesetting" pitchFamily="66" charset="-78"/>
                </a:endParaRPr>
              </a:p>
              <a:p>
                <a:pPr algn="ctr"/>
                <a:endParaRPr lang="en-US" sz="2400" dirty="0">
                  <a:latin typeface="Arabic Typesetting" pitchFamily="66" charset="-78"/>
                </a:endParaRPr>
              </a:p>
              <a:p>
                <a:pPr algn="ctr"/>
                <a:r>
                  <a:rPr lang="en-US" sz="2400" dirty="0">
                    <a:latin typeface="Arabic Typesetting" pitchFamily="66" charset="-78"/>
                  </a:rPr>
                  <a:t>pH</a:t>
                </a:r>
                <a:r>
                  <a:rPr lang="en-US" dirty="0">
                    <a:latin typeface="Arabic Typesetting" pitchFamily="66" charset="-78"/>
                  </a:rPr>
                  <a:t> </a:t>
                </a:r>
                <a:r>
                  <a:rPr lang="ar-SA" dirty="0">
                    <a:latin typeface="Arabic Typesetting" pitchFamily="66" charset="-78"/>
                  </a:rPr>
                  <a:t>عند </a:t>
                </a:r>
                <a:r>
                  <a:rPr lang="ar-SA" dirty="0" smtClean="0">
                    <a:latin typeface="Arabic Typesetting" pitchFamily="66" charset="-78"/>
                  </a:rPr>
                  <a:t>هذه </a:t>
                </a:r>
                <a:r>
                  <a:rPr lang="ar-SA" dirty="0">
                    <a:latin typeface="Arabic Typesetting" pitchFamily="66" charset="-78"/>
                  </a:rPr>
                  <a:t>النقطه المحلول المنظم يمتلك مقاومه </a:t>
                </a:r>
                <a:r>
                  <a:rPr lang="ar-SA" dirty="0" err="1">
                    <a:latin typeface="Arabic Typesetting" pitchFamily="66" charset="-78"/>
                  </a:rPr>
                  <a:t>عاليه</a:t>
                </a:r>
                <a:r>
                  <a:rPr lang="ar-SA" dirty="0">
                    <a:latin typeface="Arabic Typesetting" pitchFamily="66" charset="-78"/>
                  </a:rPr>
                  <a:t> </a:t>
                </a:r>
                <a:r>
                  <a:rPr lang="ar-SA" dirty="0" smtClean="0">
                    <a:latin typeface="Arabic Typesetting" pitchFamily="66" charset="-78"/>
                  </a:rPr>
                  <a:t>لتغير</a:t>
                </a:r>
              </a:p>
              <a:p>
                <a:pPr algn="ctr"/>
                <a:endParaRPr lang="ar-SA" dirty="0">
                  <a:latin typeface="Arabic Typesetting" pitchFamily="66" charset="-78"/>
                </a:endParaRPr>
              </a:p>
              <a:p>
                <a:pPr algn="ctr"/>
                <a:r>
                  <a:rPr lang="ar-SA" dirty="0" smtClean="0">
                    <a:latin typeface="Arabic Typesetting" pitchFamily="66" charset="-78"/>
                  </a:rPr>
                  <a:t>أي أن سعة المحلول المنظم </a:t>
                </a:r>
                <a:r>
                  <a:rPr lang="ar-SA" dirty="0">
                    <a:latin typeface="Arabic Typesetting" pitchFamily="66" charset="-78"/>
                  </a:rPr>
                  <a:t>أكبر ما يمكن عندما تكون النسبة بين الحمض المقترن والقاعدة المقترنة </a:t>
                </a:r>
                <a:r>
                  <a:rPr lang="ar-SA" b="1" u="sng" dirty="0">
                    <a:latin typeface="Arabic Typesetting" pitchFamily="66" charset="-78"/>
                  </a:rPr>
                  <a:t>مساوية </a:t>
                </a:r>
                <a:r>
                  <a:rPr lang="ar-SA" b="1" u="sng" dirty="0" smtClean="0">
                    <a:latin typeface="Arabic Typesetting" pitchFamily="66" charset="-78"/>
                  </a:rPr>
                  <a:t>للواحد</a:t>
                </a:r>
                <a:r>
                  <a:rPr lang="ar-SA" dirty="0" smtClean="0">
                    <a:latin typeface="Arabic Typesetting" pitchFamily="66" charset="-78"/>
                  </a:rPr>
                  <a:t>.</a:t>
                </a:r>
                <a:endParaRPr lang="ar-SA" dirty="0">
                  <a:latin typeface="Arabic Typesetting" pitchFamily="66" charset="-78"/>
                </a:endParaRPr>
              </a:p>
              <a:p>
                <a:pPr algn="ctr"/>
                <a:endParaRPr lang="ar-SA" dirty="0">
                  <a:latin typeface="Arabic Typesetting" pitchFamily="66" charset="-78"/>
                </a:endParaRPr>
              </a:p>
            </p:txBody>
          </p:sp>
        </mc:Choice>
        <mc:Fallback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839200" cy="58927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517" r="-96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5"/>
          <p:cNvSpPr txBox="1"/>
          <p:nvPr/>
        </p:nvSpPr>
        <p:spPr>
          <a:xfrm>
            <a:off x="4056513" y="3968970"/>
            <a:ext cx="13335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Arabic Typesetting" pitchFamily="66" charset="-78"/>
                <a:cs typeface="+mj-cs"/>
              </a:rPr>
              <a:t>pH = </a:t>
            </a:r>
            <a:r>
              <a:rPr lang="en-US" sz="2400" dirty="0" err="1" smtClean="0">
                <a:latin typeface="Arabic Typesetting" pitchFamily="66" charset="-78"/>
                <a:cs typeface="+mj-cs"/>
              </a:rPr>
              <a:t>pka</a:t>
            </a:r>
            <a:endParaRPr lang="en-US" sz="2400" dirty="0">
              <a:latin typeface="Arabic Typesetting" pitchFamily="66" charset="-78"/>
              <a:cs typeface="+mj-cs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723263" y="3429000"/>
            <a:ext cx="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223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7924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تحضير محلول منظم:</a:t>
            </a:r>
            <a:endParaRPr lang="ar-SA" sz="2800" b="1" dirty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  <a:cs typeface="+mj-cs"/>
              </a:rPr>
              <a:t>المطلوب: تحضير محلول </a:t>
            </a:r>
            <a:r>
              <a:rPr lang="ar-SA" sz="2000" dirty="0" err="1" smtClean="0">
                <a:latin typeface="Arabic Typesetting" pitchFamily="66" charset="-78"/>
                <a:cs typeface="+mj-cs"/>
              </a:rPr>
              <a:t>فوسفاتي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 تركيزه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0.25 مولار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>
                <a:latin typeface="Arabic Typesetting" pitchFamily="66" charset="-78"/>
                <a:cs typeface="+mj-cs"/>
              </a:rPr>
              <a:t>pH</a:t>
            </a:r>
            <a:r>
              <a:rPr lang="en-US" sz="2000" dirty="0" smtClean="0">
                <a:latin typeface="Arabic Typesetting" pitchFamily="66" charset="-78"/>
                <a:cs typeface="+mj-cs"/>
              </a:rPr>
              <a:t> = </a:t>
            </a:r>
            <a:r>
              <a:rPr lang="en-US" sz="2000" b="1" dirty="0" smtClean="0">
                <a:latin typeface="Arabic Typesetting" pitchFamily="66" charset="-78"/>
                <a:cs typeface="+mj-cs"/>
              </a:rPr>
              <a:t>7.4 </a:t>
            </a:r>
            <a:r>
              <a:rPr lang="en-US" sz="2000" dirty="0" smtClean="0">
                <a:latin typeface="Arabic Typesetting" pitchFamily="66" charset="-78"/>
                <a:cs typeface="+mj-cs"/>
              </a:rPr>
              <a:t>, </a:t>
            </a:r>
            <a:r>
              <a:rPr lang="en-US" sz="2400" dirty="0" err="1" smtClean="0">
                <a:latin typeface="Arabic Typesetting" pitchFamily="66" charset="-78"/>
                <a:cs typeface="+mj-cs"/>
              </a:rPr>
              <a:t>pka</a:t>
            </a:r>
            <a:r>
              <a:rPr lang="en-US" sz="2000" dirty="0" smtClean="0">
                <a:latin typeface="Arabic Typesetting" pitchFamily="66" charset="-78"/>
                <a:cs typeface="+mj-cs"/>
              </a:rPr>
              <a:t> = </a:t>
            </a:r>
            <a:r>
              <a:rPr lang="en-US" sz="2000" b="1" dirty="0" smtClean="0">
                <a:latin typeface="Arabic Typesetting" pitchFamily="66" charset="-78"/>
                <a:cs typeface="+mj-cs"/>
              </a:rPr>
              <a:t>7.2  </a:t>
            </a:r>
            <a:r>
              <a:rPr lang="ar-SA" sz="2000" b="1" dirty="0" smtClean="0">
                <a:latin typeface="Arabic Typesetting" pitchFamily="66" charset="-78"/>
                <a:cs typeface="+mj-cs"/>
              </a:rPr>
              <a:t>علما بأن </a:t>
            </a:r>
            <a:r>
              <a:rPr lang="en-US" sz="2000" dirty="0" smtClean="0">
                <a:latin typeface="Arabic Typesetting" pitchFamily="66" charset="-78"/>
                <a:cs typeface="+mj-cs"/>
              </a:rPr>
              <a:t>,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وحجمه النهائي</a:t>
            </a:r>
            <a:r>
              <a:rPr lang="ar-SA" sz="2000" b="1" dirty="0" smtClean="0">
                <a:solidFill>
                  <a:schemeClr val="accent5"/>
                </a:solidFill>
                <a:latin typeface="Arabic Typesetting" pitchFamily="66" charset="-78"/>
                <a:cs typeface="+mj-cs"/>
              </a:rPr>
              <a:t>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100 مل</a:t>
            </a: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الطريقة </a:t>
            </a: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  <a:cs typeface="+mj-cs"/>
              </a:rPr>
              <a:t>1.</a:t>
            </a:r>
            <a:endParaRPr lang="ar-SA" sz="2000" dirty="0"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endParaRPr lang="en-US" sz="2400" dirty="0" smtClean="0"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endParaRPr lang="en-US" sz="2400" dirty="0" smtClean="0">
              <a:latin typeface="Arabic Typesetting" pitchFamily="66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0250577"/>
              </p:ext>
            </p:extLst>
          </p:nvPr>
        </p:nvGraphicFramePr>
        <p:xfrm>
          <a:off x="1297674" y="2143760"/>
          <a:ext cx="6550926" cy="4358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6514"/>
                <a:gridCol w="419441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lt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المطلوب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المعطيات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تركيزه </a:t>
                      </a:r>
                      <a:r>
                        <a:rPr lang="ar-SA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0.25 </a:t>
                      </a:r>
                      <a:r>
                        <a:rPr lang="ar-SA" sz="1800" b="1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مولار</a:t>
                      </a:r>
                      <a:endParaRPr lang="ar-SA" sz="1800" b="1" kern="12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abic Typesetting" pitchFamily="66" charset="-78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pka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7.2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وحجمه النهائي</a:t>
                      </a:r>
                      <a:r>
                        <a:rPr lang="ar-SA" sz="1800" b="1" kern="1200" dirty="0" smtClean="0">
                          <a:solidFill>
                            <a:schemeClr val="accent5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200 لتر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pH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7.4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, </a:t>
                      </a: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يعتبر </a:t>
                      </a:r>
                      <a:r>
                        <a:rPr lang="ar-SA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الشق الحمضي الضعيف.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NaH2PO4</a:t>
                      </a:r>
                    </a:p>
                    <a:p>
                      <a:pPr algn="ctr" rtl="1"/>
                      <a:r>
                        <a:rPr lang="en-US" dirty="0" smtClean="0"/>
                        <a:t>[HA]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, </a:t>
                      </a: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يعتبر </a:t>
                      </a:r>
                      <a:r>
                        <a:rPr lang="ar-SA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الشق القاعدي المقترن</a:t>
                      </a: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Na2HPO4</a:t>
                      </a:r>
                    </a:p>
                    <a:p>
                      <a:pPr algn="ctr" rtl="1"/>
                      <a:r>
                        <a:rPr lang="en-US" dirty="0" smtClean="0"/>
                        <a:t>[A-]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الوزن الجزيئي ل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NaH2PO4</a:t>
                      </a:r>
                    </a:p>
                    <a:p>
                      <a:pPr algn="ctr" rtl="1"/>
                      <a:r>
                        <a:rPr lang="ar-SA" dirty="0" smtClean="0"/>
                        <a:t>141.96 جرام/مول                                                                                              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الوزن الجزيئي </a:t>
                      </a:r>
                      <a:r>
                        <a:rPr lang="ar-SA" sz="1800" b="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ل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Na2HPO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abic Typesetting" pitchFamily="66" charset="-78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 rtl="1"/>
                      <a:r>
                        <a:rPr lang="ar-SA" dirty="0" smtClean="0"/>
                        <a:t>177.99 جرام/مول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مستطيل 1"/>
              <p:cNvSpPr/>
              <p:nvPr/>
            </p:nvSpPr>
            <p:spPr>
              <a:xfrm>
                <a:off x="1143000" y="609600"/>
                <a:ext cx="7543800" cy="1755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ar-SA" dirty="0">
                    <a:latin typeface="Arabic Typesetting" pitchFamily="66" charset="-78"/>
                  </a:rPr>
                  <a:t>2 . استخدام معادله هندرسون هاسلباخ لايجاد الكميات المطلوبه من الحمض المقترن </a:t>
                </a:r>
                <a:r>
                  <a:rPr lang="ar-SA" dirty="0" smtClean="0">
                    <a:latin typeface="Arabic Typesetting" pitchFamily="66" charset="-78"/>
                  </a:rPr>
                  <a:t>والقاعدة </a:t>
                </a:r>
                <a:r>
                  <a:rPr lang="ar-SA" dirty="0" err="1" smtClean="0">
                    <a:latin typeface="Arabic Typesetting" pitchFamily="66" charset="-78"/>
                  </a:rPr>
                  <a:t>المقترنه</a:t>
                </a:r>
                <a:endParaRPr lang="ar-SA" dirty="0">
                  <a:latin typeface="Arabic Typesetting" pitchFamily="66" charset="-7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Arabic Typesetting" pitchFamily="66" charset="-78"/>
                  </a:rPr>
                  <a:t>pH=</a:t>
                </a:r>
                <a:r>
                  <a:rPr lang="en-US" sz="2000" dirty="0" err="1">
                    <a:latin typeface="Arabic Typesetting" pitchFamily="66" charset="-78"/>
                  </a:rPr>
                  <a:t>pka</a:t>
                </a:r>
                <a:r>
                  <a:rPr lang="en-US" sz="2000" dirty="0">
                    <a:latin typeface="Arabic Typesetting" pitchFamily="66" charset="-78"/>
                  </a:rPr>
                  <a:t> +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endParaRPr lang="ar-SA" dirty="0">
                  <a:latin typeface="Arabic Typesetting" pitchFamily="66" charset="-78"/>
                </a:endParaRPr>
              </a:p>
              <a:p>
                <a:pPr algn="ctr"/>
                <a:r>
                  <a:rPr lang="ar-SA" dirty="0">
                    <a:latin typeface="Arabic Typesetting" pitchFamily="66" charset="-78"/>
                  </a:rPr>
                  <a:t>نفترض ان :</a:t>
                </a:r>
              </a:p>
              <a:p>
                <a:pPr algn="ctr"/>
                <a:r>
                  <a:rPr lang="es-ES" sz="2000" dirty="0">
                    <a:latin typeface="Arabic Typesetting" pitchFamily="66" charset="-78"/>
                  </a:rPr>
                  <a:t>[A-] = y                                                   [HA]=0.25 - y</a:t>
                </a:r>
              </a:p>
            </p:txBody>
          </p:sp>
        </mc:Choice>
        <mc:Fallback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09600"/>
                <a:ext cx="7543800" cy="175567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647" b="-520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3103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609600" y="152400"/>
                <a:ext cx="8382000" cy="6103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latin typeface="Arabic Typesetting" pitchFamily="66" charset="-78"/>
                    <a:cs typeface="Arabic Typesetting" pitchFamily="66" charset="-78"/>
                  </a:rPr>
                  <a:t>7.4 = 7.2 +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25</m:t>
                            </m:r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r>
                  <a:rPr lang="en-US" sz="3200" dirty="0" smtClean="0">
                    <a:latin typeface="Arabic Typesetting" pitchFamily="66" charset="-78"/>
                    <a:cs typeface="Arabic Typesetting" pitchFamily="66" charset="-78"/>
                  </a:rPr>
                  <a:t>0.2=log</a:t>
                </a:r>
                <a:r>
                  <a:rPr lang="en-US" sz="2800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25</m:t>
                            </m:r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r>
                  <a:rPr lang="en-US" sz="3200" dirty="0" smtClean="0">
                    <a:latin typeface="Arabic Typesetting" pitchFamily="66" charset="-78"/>
                    <a:cs typeface="Arabic Typesetting" pitchFamily="66" charset="-78"/>
                  </a:rPr>
                  <a:t>1.58 </a:t>
                </a:r>
                <a:r>
                  <a:rPr lang="ar-SA" sz="2800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:r>
                  <a:rPr lang="ar-SA" sz="2800" dirty="0">
                    <a:latin typeface="Arabic Typesetting" pitchFamily="66" charset="-78"/>
                    <a:cs typeface="Arabic Typesetting" pitchFamily="66" charset="-78"/>
                  </a:rPr>
                  <a:t>=</a:t>
                </a:r>
                <a:r>
                  <a:rPr lang="en-US" sz="2800" dirty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latin typeface="Cambria Math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latin typeface="Cambria Math"/>
                                <a:cs typeface="Arabic Typesetting" pitchFamily="66" charset="-78"/>
                              </a:rPr>
                              <m:t>0</m:t>
                            </m:r>
                            <m:r>
                              <a:rPr lang="en-US" sz="2800" b="0" i="1">
                                <a:latin typeface="Cambria Math"/>
                                <a:cs typeface="Arabic Typesetting" pitchFamily="66" charset="-78"/>
                              </a:rPr>
                              <m:t>.</m:t>
                            </m:r>
                            <m:r>
                              <a:rPr lang="en-US" sz="2800" b="0" i="1">
                                <a:latin typeface="Cambria Math"/>
                                <a:cs typeface="Arabic Typesetting" pitchFamily="66" charset="-78"/>
                              </a:rPr>
                              <m:t>25</m:t>
                            </m:r>
                            <m:r>
                              <a:rPr lang="en-US" sz="2800" b="0" i="1">
                                <a:latin typeface="Cambria Math"/>
                                <a:cs typeface="Arabic Typesetting" pitchFamily="66" charset="-78"/>
                              </a:rPr>
                              <m:t> −</m:t>
                            </m:r>
                            <m:r>
                              <a:rPr lang="en-US" sz="2800" b="0" i="1">
                                <a:latin typeface="Cambria Math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ar-SA" sz="2800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r>
                  <a:rPr lang="en-US" sz="3200" dirty="0">
                    <a:latin typeface="Arabic Typesetting" pitchFamily="66" charset="-78"/>
                    <a:cs typeface="Arabic Typesetting" pitchFamily="66" charset="-78"/>
                  </a:rPr>
                  <a:t>y=0.395 – 1.58 y</a:t>
                </a:r>
              </a:p>
              <a:p>
                <a:pPr algn="ctr"/>
                <a:r>
                  <a:rPr lang="en-US" sz="3200" dirty="0">
                    <a:latin typeface="Arabic Typesetting" pitchFamily="66" charset="-78"/>
                    <a:cs typeface="Arabic Typesetting" pitchFamily="66" charset="-78"/>
                  </a:rPr>
                  <a:t>1.58 y + y = </a:t>
                </a:r>
                <a:r>
                  <a:rPr lang="en-US" sz="3200" dirty="0" smtClean="0">
                    <a:latin typeface="Arabic Typesetting" pitchFamily="66" charset="-78"/>
                    <a:cs typeface="Arabic Typesetting" pitchFamily="66" charset="-78"/>
                  </a:rPr>
                  <a:t>0.395</a:t>
                </a:r>
              </a:p>
              <a:p>
                <a:pPr algn="ctr"/>
                <a:r>
                  <a:rPr lang="en-US" sz="3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y= 0.15 M</a:t>
                </a:r>
              </a:p>
              <a:p>
                <a:pPr algn="ctr" rtl="1"/>
                <a:r>
                  <a:rPr lang="ar-SA" sz="3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وهو تركيز 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[A-]</a:t>
                </a:r>
                <a:r>
                  <a:rPr lang="ar-SA" sz="3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 في المحلول المنظم</a:t>
                </a:r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endParaRPr lang="en-US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[HA] </a:t>
                </a:r>
                <a:r>
                  <a:rPr lang="en-US" sz="3200" dirty="0" smtClean="0">
                    <a:latin typeface="Arabic Typesetting" pitchFamily="66" charset="-78"/>
                    <a:cs typeface="Arabic Typesetting" pitchFamily="66" charset="-78"/>
                  </a:rPr>
                  <a:t>= 0.25 – 0.15 = 0.1M</a:t>
                </a:r>
              </a:p>
              <a:p>
                <a:pPr algn="ctr" rtl="1"/>
                <a:r>
                  <a:rPr lang="ar-SA" sz="3200" dirty="0">
                    <a:solidFill>
                      <a:schemeClr val="accent6">
                        <a:lumMod val="5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وهو تركيز 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[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HA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]</a:t>
                </a:r>
                <a:r>
                  <a:rPr lang="ar-SA" sz="3200" dirty="0" smtClean="0">
                    <a:solidFill>
                      <a:schemeClr val="accent6">
                        <a:lumMod val="5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:r>
                  <a:rPr lang="ar-SA" sz="3200" dirty="0">
                    <a:solidFill>
                      <a:schemeClr val="accent6">
                        <a:lumMod val="50000"/>
                      </a:schemeClr>
                    </a:solidFill>
                    <a:latin typeface="Arabic Typesetting" pitchFamily="66" charset="-78"/>
                    <a:cs typeface="Arabic Typesetting" pitchFamily="66" charset="-78"/>
                  </a:rPr>
                  <a:t>في المحلول المنظم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endParaRPr lang="en-US" sz="3200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"/>
                <a:ext cx="8382000" cy="610378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0237" y="457200"/>
            <a:ext cx="4322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إيجاد الوزن </a:t>
            </a:r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المطلوب </a:t>
            </a:r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من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[A-]</a:t>
            </a:r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بالجرامات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SA" sz="3200" dirty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371599" y="1219200"/>
                <a:ext cx="7010291" cy="4012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* [A-]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المولات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عدد</m:t>
                        </m:r>
                      </m:num>
                      <m:den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باللتر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المحلول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حجم</m:t>
                        </m:r>
                      </m:den>
                    </m:f>
                  </m:oMath>
                </a14:m>
                <a:endParaRPr lang="en-US" sz="2400" dirty="0"/>
              </a:p>
              <a:p>
                <a:pPr algn="ctr"/>
                <a:r>
                  <a:rPr lang="en-US" sz="2400" dirty="0" smtClean="0">
                    <a:latin typeface="Arabic Typesetting" pitchFamily="66" charset="-78"/>
                    <a:cs typeface="Arabic Typesetting" pitchFamily="66" charset="-78"/>
                  </a:rPr>
                  <a:t>0.15M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؟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Arabic Typesetting" pitchFamily="66" charset="-78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  <a:cs typeface="Arabic Typesetting" pitchFamily="66" charset="-78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cs typeface="Arabic Typesetting" pitchFamily="66" charset="-78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r>
                  <a:rPr lang="en-US" sz="2400" dirty="0" smtClean="0">
                    <a:latin typeface="Arabic Typesetting" pitchFamily="66" charset="-78"/>
                    <a:cs typeface="Arabic Typesetting" pitchFamily="66" charset="-78"/>
                  </a:rPr>
                  <a:t>0.015 </a:t>
                </a:r>
                <a:r>
                  <a:rPr lang="en-US" sz="2400" dirty="0" smtClean="0">
                    <a:latin typeface="Arabic Typesetting" pitchFamily="66" charset="-78"/>
                    <a:cs typeface="Arabic Typesetting" pitchFamily="66" charset="-78"/>
                  </a:rPr>
                  <a:t>=</a:t>
                </a:r>
                <a:r>
                  <a:rPr lang="ar-SA" sz="2400" dirty="0" smtClean="0">
                    <a:latin typeface="Arabic Typesetting" pitchFamily="66" charset="-78"/>
                    <a:cs typeface="Arabic Typesetting" pitchFamily="66" charset="-78"/>
                  </a:rPr>
                  <a:t>عدد المولات </a:t>
                </a:r>
                <a:endParaRPr lang="ar-SA" sz="2400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endParaRPr lang="ar-SA" sz="2400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r>
                          <a:rPr lang="ar-SA" sz="2400" i="1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بالجرام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الوزن</m:t>
                        </m:r>
                      </m:num>
                      <m:den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المقترنة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للقاعدة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الجزيئي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الوزن</m:t>
                        </m:r>
                      </m:den>
                    </m:f>
                  </m:oMath>
                </a14:m>
                <a:r>
                  <a:rPr lang="ar-SA" sz="2400" dirty="0" smtClean="0">
                    <a:latin typeface="Arabic Typesetting" pitchFamily="66" charset="-78"/>
                    <a:cs typeface="Arabic Typesetting" pitchFamily="66" charset="-78"/>
                  </a:rPr>
                  <a:t> عدد المولات =</a:t>
                </a:r>
              </a:p>
              <a:p>
                <a:pPr algn="r"/>
                <a:endParaRPr lang="en-US" sz="2400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r>
                  <a:rPr lang="ar-SA" sz="2400" dirty="0">
                    <a:latin typeface="Arabic Typesetting" pitchFamily="66" charset="-78"/>
                    <a:cs typeface="Arabic Typesetting" pitchFamily="66" charset="-78"/>
                  </a:rPr>
                  <a:t>الوزن = ................جرام</a:t>
                </a:r>
              </a:p>
              <a:p>
                <a:pPr algn="r"/>
                <a:endParaRPr lang="ar-SA" sz="2400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1219200"/>
                <a:ext cx="7010291" cy="40128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17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371599" y="1219200"/>
                <a:ext cx="7010291" cy="364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* [HA]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المولات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عدد</m:t>
                        </m:r>
                      </m:num>
                      <m:den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باللتر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المحلول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حجم</m:t>
                        </m:r>
                      </m:den>
                    </m:f>
                  </m:oMath>
                </a14:m>
                <a:endParaRPr lang="en-US" sz="2400" dirty="0"/>
              </a:p>
              <a:p>
                <a:pPr algn="ctr"/>
                <a:r>
                  <a:rPr lang="en-US" sz="2400" dirty="0" smtClean="0">
                    <a:latin typeface="Arabic Typesetting" pitchFamily="66" charset="-78"/>
                    <a:cs typeface="Arabic Typesetting" pitchFamily="66" charset="-78"/>
                  </a:rPr>
                  <a:t>0.1M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؟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Arabic Typesetting" pitchFamily="66" charset="-78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  <a:cs typeface="Arabic Typesetting" pitchFamily="66" charset="-78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cs typeface="Arabic Typesetting" pitchFamily="66" charset="-78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r>
                  <a:rPr lang="en-US" sz="2400" dirty="0" smtClean="0">
                    <a:latin typeface="Arabic Typesetting" pitchFamily="66" charset="-78"/>
                    <a:cs typeface="Arabic Typesetting" pitchFamily="66" charset="-78"/>
                  </a:rPr>
                  <a:t>0.01 </a:t>
                </a:r>
                <a:r>
                  <a:rPr lang="en-US" sz="2400" dirty="0" smtClean="0">
                    <a:latin typeface="Arabic Typesetting" pitchFamily="66" charset="-78"/>
                    <a:cs typeface="Arabic Typesetting" pitchFamily="66" charset="-78"/>
                  </a:rPr>
                  <a:t>=</a:t>
                </a:r>
                <a:r>
                  <a:rPr lang="ar-SA" sz="2400" dirty="0" smtClean="0">
                    <a:latin typeface="Arabic Typesetting" pitchFamily="66" charset="-78"/>
                    <a:cs typeface="Arabic Typesetting" pitchFamily="66" charset="-78"/>
                  </a:rPr>
                  <a:t>عدد المولات </a:t>
                </a:r>
                <a:endParaRPr lang="ar-SA" sz="2400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endParaRPr lang="ar-SA" sz="2400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abic Typesetting" pitchFamily="66" charset="-78"/>
                          </a:rPr>
                        </m:ctrlPr>
                      </m:fPr>
                      <m:num>
                        <m:r>
                          <a:rPr lang="ar-SA" sz="2400" i="1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بالجرام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الوزن</m:t>
                        </m:r>
                      </m:num>
                      <m:den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الحمضي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للشق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الجزيئي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ar-SA" sz="2400" b="0" i="1" smtClean="0">
                            <a:latin typeface="Cambria Math"/>
                            <a:cs typeface="Arabic Typesetting" pitchFamily="66" charset="-78"/>
                          </a:rPr>
                          <m:t>الوزن</m:t>
                        </m:r>
                      </m:den>
                    </m:f>
                  </m:oMath>
                </a14:m>
                <a:r>
                  <a:rPr lang="ar-SA" sz="2400" dirty="0" smtClean="0">
                    <a:latin typeface="Arabic Typesetting" pitchFamily="66" charset="-78"/>
                    <a:cs typeface="Arabic Typesetting" pitchFamily="66" charset="-78"/>
                  </a:rPr>
                  <a:t> عدد المولات = </a:t>
                </a:r>
              </a:p>
              <a:p>
                <a:pPr algn="ctr"/>
                <a:endParaRPr lang="ar-SA" sz="2400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ctr"/>
                <a:r>
                  <a:rPr lang="ar-SA" sz="2400" dirty="0" smtClean="0">
                    <a:latin typeface="Arabic Typesetting" pitchFamily="66" charset="-78"/>
                    <a:cs typeface="Arabic Typesetting" pitchFamily="66" charset="-78"/>
                  </a:rPr>
                  <a:t>الوزن </a:t>
                </a:r>
                <a:r>
                  <a:rPr lang="ar-SA" sz="2400" dirty="0">
                    <a:latin typeface="Arabic Typesetting" pitchFamily="66" charset="-78"/>
                    <a:cs typeface="Arabic Typesetting" pitchFamily="66" charset="-78"/>
                  </a:rPr>
                  <a:t>= </a:t>
                </a:r>
                <a:r>
                  <a:rPr lang="ar-SA" sz="2400" dirty="0" smtClean="0">
                    <a:latin typeface="Arabic Typesetting" pitchFamily="66" charset="-78"/>
                    <a:cs typeface="Arabic Typesetting" pitchFamily="66" charset="-78"/>
                  </a:rPr>
                  <a:t>................جرام</a:t>
                </a:r>
                <a:endParaRPr lang="ar-SA" sz="2400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1219200"/>
                <a:ext cx="7010291" cy="364349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647755" y="609600"/>
            <a:ext cx="4544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إيجاد الوزن المطلوب من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[HA]</a:t>
            </a:r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بالجرامات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SA" sz="3200" dirty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49888"/>
            <a:ext cx="7848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cs typeface="+mj-cs"/>
              </a:rPr>
              <a:t>(</a:t>
            </a:r>
            <a:r>
              <a:rPr lang="en-US" sz="3200" dirty="0" smtClean="0">
                <a:latin typeface="Arabic Typesetting" pitchFamily="66" charset="-78"/>
              </a:rPr>
              <a:t>Sorensen</a:t>
            </a:r>
            <a:r>
              <a:rPr lang="en-US" sz="2800" dirty="0" smtClean="0">
                <a:latin typeface="Arabic Typesetting" pitchFamily="66" charset="-78"/>
              </a:rPr>
              <a:t> </a:t>
            </a:r>
            <a:r>
              <a:rPr lang="ar-SA" sz="2800" dirty="0">
                <a:latin typeface="Arabic Typesetting" pitchFamily="66" charset="-78"/>
              </a:rPr>
              <a:t>العالم </a:t>
            </a:r>
            <a:r>
              <a:rPr lang="ar-SA" sz="2800" dirty="0" smtClean="0">
                <a:latin typeface="Arabic Typesetting" pitchFamily="66" charset="-78"/>
              </a:rPr>
              <a:t>سورنسون</a:t>
            </a:r>
            <a:r>
              <a:rPr lang="en-US" sz="2800" b="1" dirty="0" smtClean="0">
                <a:cs typeface="+mj-cs"/>
              </a:rPr>
              <a:t>),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(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pH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الرقم </a:t>
            </a: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الهيدروجيني 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(</a:t>
            </a:r>
            <a:endParaRPr lang="ar-SA" sz="2000" dirty="0" smtClean="0"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endParaRPr lang="ar-SA" sz="2000" dirty="0" smtClean="0"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  <a:cs typeface="+mj-cs"/>
              </a:rPr>
              <a:t>-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هي طريقة للتعبير عن مدى حموضة المحاليل بإستخدام الرقم الهيدروجيني الذي يعرف بأنه: اللوغاريتم السالب لتركيز أيونات الهيدروجين في المحلول</a:t>
            </a:r>
            <a:r>
              <a:rPr lang="ar-SA" sz="2000" dirty="0" smtClean="0">
                <a:latin typeface="Arabic Typesetting" pitchFamily="66" charset="-78"/>
                <a:cs typeface="Arabic Typesetting" pitchFamily="66" charset="-78"/>
              </a:rPr>
              <a:t> .</a:t>
            </a:r>
            <a:endParaRPr lang="ar-SA" sz="2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373" y="2590800"/>
            <a:ext cx="21291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pH= -Log[H+]</a:t>
            </a:r>
            <a:endParaRPr lang="ar-SA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6402659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670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07"/>
          <a:stretch/>
        </p:blipFill>
        <p:spPr bwMode="auto">
          <a:xfrm>
            <a:off x="1524000" y="3379471"/>
            <a:ext cx="3327675" cy="232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228600"/>
            <a:ext cx="83949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latin typeface="Aparajita" pitchFamily="34" charset="0"/>
              </a:rPr>
              <a:t>توزن </a:t>
            </a:r>
            <a:r>
              <a:rPr lang="ar-SA" sz="2000" dirty="0">
                <a:latin typeface="Aparajita" pitchFamily="34" charset="0"/>
              </a:rPr>
              <a:t>كلا المادتين </a:t>
            </a:r>
            <a:r>
              <a:rPr lang="ar-SA" sz="2000" dirty="0" smtClean="0">
                <a:latin typeface="Aparajita" pitchFamily="34" charset="0"/>
              </a:rPr>
              <a:t>وتذاب في كمية قليلة من </a:t>
            </a:r>
            <a:r>
              <a:rPr lang="ar-SA" sz="2000" dirty="0">
                <a:latin typeface="Aparajita" pitchFamily="34" charset="0"/>
              </a:rPr>
              <a:t>الماء المقطر في كاس زجاجي </a:t>
            </a:r>
            <a:r>
              <a:rPr lang="ar-SA" sz="2000" dirty="0" smtClean="0">
                <a:latin typeface="Aparajita" pitchFamily="34" charset="0"/>
              </a:rPr>
              <a:t>.</a:t>
            </a:r>
            <a:endParaRPr lang="ar-SA" sz="2000" dirty="0">
              <a:latin typeface="Aparajita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>
                <a:latin typeface="Aparajita" pitchFamily="34" charset="0"/>
              </a:rPr>
              <a:t> يقاس </a:t>
            </a:r>
            <a:r>
              <a:rPr lang="en-US" sz="2000" dirty="0" smtClean="0">
                <a:latin typeface="Aparajita" pitchFamily="34" charset="0"/>
              </a:rPr>
              <a:t> 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pH </a:t>
            </a:r>
            <a:r>
              <a:rPr lang="ar-SA" sz="2000" dirty="0">
                <a:latin typeface="Aparajita" pitchFamily="34" charset="0"/>
              </a:rPr>
              <a:t>للمحلول بواسطة جهاز </a:t>
            </a:r>
            <a:r>
              <a:rPr lang="ar-SA" sz="2000" dirty="0" smtClean="0">
                <a:latin typeface="Aparajita" pitchFamily="34" charset="0"/>
              </a:rPr>
              <a:t>الـ </a:t>
            </a:r>
            <a:r>
              <a:rPr lang="en-US" sz="2000" dirty="0">
                <a:latin typeface="Aparajita" pitchFamily="34" charset="0"/>
                <a:cs typeface="Aparajita" pitchFamily="34" charset="0"/>
              </a:rPr>
              <a:t>pH meter </a:t>
            </a:r>
            <a:r>
              <a:rPr lang="ar-SA" sz="2000" dirty="0">
                <a:latin typeface="Aparajita" pitchFamily="34" charset="0"/>
              </a:rPr>
              <a:t> , ثم يضبط على قيمة </a:t>
            </a:r>
            <a:r>
              <a:rPr lang="ar-SA" sz="2000" dirty="0" smtClean="0">
                <a:latin typeface="Aparajita" pitchFamily="34" charset="0"/>
              </a:rPr>
              <a:t>الـ </a:t>
            </a:r>
            <a:r>
              <a:rPr lang="en-US" sz="2000" dirty="0">
                <a:latin typeface="Aparajita" pitchFamily="34" charset="0"/>
                <a:cs typeface="Aparajita" pitchFamily="34" charset="0"/>
              </a:rPr>
              <a:t>pH </a:t>
            </a:r>
            <a:r>
              <a:rPr lang="ar-SA" sz="2000" dirty="0">
                <a:latin typeface="Aparajita" pitchFamily="34" charset="0"/>
              </a:rPr>
              <a:t>المطلوبه بواسطة حمض او قاعدة </a:t>
            </a:r>
            <a:r>
              <a:rPr lang="en-US" sz="2000" dirty="0">
                <a:latin typeface="Aparajita" pitchFamily="34" charset="0"/>
                <a:cs typeface="Aparajita" pitchFamily="34" charset="0"/>
              </a:rPr>
              <a:t>(pH=7.4)</a:t>
            </a:r>
          </a:p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ar-SA" sz="2000" dirty="0">
                <a:latin typeface="Aparajita" pitchFamily="34" charset="0"/>
              </a:rPr>
              <a:t>توضع الكميه في دورق حجمي </a:t>
            </a:r>
            <a:r>
              <a:rPr lang="ar-SA" sz="2000" dirty="0" smtClean="0">
                <a:latin typeface="Aparajita" pitchFamily="34" charset="0"/>
              </a:rPr>
              <a:t>سعته100 مل, </a:t>
            </a:r>
            <a:r>
              <a:rPr lang="ar-SA" sz="2000" dirty="0">
                <a:latin typeface="Aparajita" pitchFamily="34" charset="0"/>
              </a:rPr>
              <a:t>ثم نكمل </a:t>
            </a:r>
            <a:r>
              <a:rPr lang="ar-SA" sz="2000" dirty="0" smtClean="0">
                <a:latin typeface="Aparajita" pitchFamily="34" charset="0"/>
              </a:rPr>
              <a:t>الحجم الى (100مل</a:t>
            </a:r>
            <a:r>
              <a:rPr lang="ar-SA" sz="2000" dirty="0">
                <a:latin typeface="Aparajita" pitchFamily="34" charset="0"/>
              </a:rPr>
              <a:t>) بالماء المقطر  ثم يرج جيدا.</a:t>
            </a:r>
          </a:p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endParaRPr lang="ar-SA" sz="2000" dirty="0">
              <a:latin typeface="Aparajita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endParaRPr lang="ar-SA" sz="2000" dirty="0">
              <a:latin typeface="Aparajita" pitchFamily="34" charset="0"/>
            </a:endParaRPr>
          </a:p>
          <a:p>
            <a:pPr marL="285750" indent="-285750" algn="r">
              <a:lnSpc>
                <a:spcPct val="150000"/>
              </a:lnSpc>
              <a:buFont typeface="Arial" pitchFamily="34" charset="0"/>
              <a:buChar char="•"/>
            </a:pPr>
            <a:endParaRPr lang="ar-SA" sz="2000" dirty="0">
              <a:latin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2- دراسة خواص المحلول المنظم  </a:t>
            </a:r>
            <a:r>
              <a:rPr lang="ar-SA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:</a:t>
            </a:r>
          </a:p>
          <a:p>
            <a:pPr algn="r"/>
            <a:endParaRPr lang="ar-SA" sz="2000" b="1" dirty="0" smtClean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rgbClr val="FF0066"/>
                </a:solidFill>
                <a:cs typeface="+mj-cs"/>
              </a:rPr>
              <a:t>الفكرة الأساسية:</a:t>
            </a:r>
            <a:endParaRPr lang="ar-SA" sz="2000" b="1" dirty="0">
              <a:solidFill>
                <a:srgbClr val="FF0066"/>
              </a:solidFill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>
                <a:cs typeface="+mj-cs"/>
              </a:rPr>
              <a:t>هل يتغير الرقم </a:t>
            </a:r>
            <a:r>
              <a:rPr lang="ar-SA" sz="2000" dirty="0" smtClean="0">
                <a:cs typeface="+mj-cs"/>
              </a:rPr>
              <a:t>الهيدروجيني للمحلول </a:t>
            </a:r>
            <a:r>
              <a:rPr lang="ar-SA" sz="2000" dirty="0">
                <a:cs typeface="+mj-cs"/>
              </a:rPr>
              <a:t>المنظم تغيراً كبيرا أم </a:t>
            </a:r>
            <a:r>
              <a:rPr lang="ar-SA" sz="2000" dirty="0" smtClean="0">
                <a:cs typeface="+mj-cs"/>
              </a:rPr>
              <a:t>يقاوم التغير </a:t>
            </a:r>
            <a:r>
              <a:rPr lang="ar-SA" sz="2000" dirty="0">
                <a:cs typeface="+mj-cs"/>
              </a:rPr>
              <a:t>في الرقم الهيدروجيني عند إضافة </a:t>
            </a:r>
            <a:r>
              <a:rPr lang="ar-SA" sz="2000" dirty="0" smtClean="0">
                <a:cs typeface="+mj-cs"/>
              </a:rPr>
              <a:t>حمض أو </a:t>
            </a:r>
            <a:r>
              <a:rPr lang="ar-SA" sz="2000" dirty="0">
                <a:cs typeface="+mj-cs"/>
              </a:rPr>
              <a:t>قاعدة إليه </a:t>
            </a:r>
            <a:r>
              <a:rPr lang="ar-SA" sz="2000" dirty="0" smtClean="0">
                <a:cs typeface="+mj-cs"/>
              </a:rPr>
              <a:t>ومقارنة ذلك بما </a:t>
            </a:r>
            <a:r>
              <a:rPr lang="ar-SA" sz="2000" dirty="0">
                <a:cs typeface="+mj-cs"/>
              </a:rPr>
              <a:t>يحدث عند إضافة الحمض أو القاعدة إلى الماء المقطر .</a:t>
            </a:r>
          </a:p>
        </p:txBody>
      </p:sp>
      <p:pic>
        <p:nvPicPr>
          <p:cNvPr id="2054" name="Picture 6" descr="http://chemcollective.org/assets/modules/activities/tutorials/buffers/images/Pict5basebuff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564626"/>
            <a:ext cx="3238500" cy="19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hemcollective.org/assets/modules/activities/tutorials/buffers/images/Pict4acidbuffRe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62683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5919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  <a:p>
            <a:pPr algn="r"/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طريقة </a:t>
            </a: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العمل:</a:t>
            </a:r>
          </a:p>
          <a:p>
            <a:pPr algn="r"/>
            <a:r>
              <a:rPr lang="en-US" sz="2000" b="1" dirty="0" err="1">
                <a:solidFill>
                  <a:srgbClr val="FF0066"/>
                </a:solidFill>
                <a:cs typeface="+mj-cs"/>
              </a:rPr>
              <a:t>HCl</a:t>
            </a:r>
            <a:r>
              <a:rPr lang="en-US" sz="2000" b="1" dirty="0">
                <a:solidFill>
                  <a:srgbClr val="FF0066"/>
                </a:solidFill>
                <a:cs typeface="+mj-cs"/>
              </a:rPr>
              <a:t> 0.1 M </a:t>
            </a:r>
            <a:r>
              <a:rPr lang="ar-SA" sz="2000" b="1" dirty="0" smtClean="0">
                <a:solidFill>
                  <a:srgbClr val="FF0066"/>
                </a:solidFill>
                <a:cs typeface="+mj-cs"/>
              </a:rPr>
              <a:t>اولا </a:t>
            </a:r>
            <a:r>
              <a:rPr lang="ar-SA" sz="2000" b="1" dirty="0">
                <a:solidFill>
                  <a:srgbClr val="FF0066"/>
                </a:solidFill>
                <a:cs typeface="+mj-cs"/>
              </a:rPr>
              <a:t>:دراسة خواص المحاليل المنظمة باستخدام حمض </a:t>
            </a:r>
            <a:r>
              <a:rPr lang="ar-SA" sz="2000" b="1" dirty="0" smtClean="0">
                <a:solidFill>
                  <a:srgbClr val="FF0066"/>
                </a:solidFill>
                <a:cs typeface="+mj-cs"/>
              </a:rPr>
              <a:t>الهيدروكلوريك</a:t>
            </a:r>
            <a:endParaRPr lang="ar-SA" sz="2000" b="1" dirty="0">
              <a:solidFill>
                <a:srgbClr val="FF0066"/>
              </a:solidFill>
              <a:cs typeface="+mj-cs"/>
            </a:endParaRPr>
          </a:p>
          <a:p>
            <a:pPr algn="r"/>
            <a:endParaRPr lang="ar-SA" sz="2000" dirty="0" smtClean="0">
              <a:cs typeface="+mj-cs"/>
            </a:endParaRP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ar-SA" sz="2000" dirty="0" smtClean="0">
                <a:cs typeface="+mj-cs"/>
              </a:rPr>
              <a:t>ضعي في كأس (أ) 30 مل من الماء المقطر</a:t>
            </a:r>
          </a:p>
          <a:p>
            <a:pPr marL="342900" indent="-342900" algn="r">
              <a:lnSpc>
                <a:spcPct val="150000"/>
              </a:lnSpc>
              <a:buFontTx/>
              <a:buChar char="-"/>
            </a:pPr>
            <a:r>
              <a:rPr lang="ar-SA" sz="2000" dirty="0" smtClean="0">
                <a:cs typeface="+mj-cs"/>
              </a:rPr>
              <a:t> و في كأس آخر (ب) 30مل من المحلول المنظم الفوسفاتي(الذي تم تحضيره في الجزء العملي)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cs typeface="+mj-cs"/>
              </a:rPr>
              <a:t>لمحتويات كل من الكأسين باستخدام الجهاز الخاص بذلك.</a:t>
            </a:r>
            <a:r>
              <a:rPr lang="en-US" sz="2000" dirty="0" smtClean="0">
                <a:cs typeface="+mj-cs"/>
              </a:rPr>
              <a:t>pH</a:t>
            </a:r>
            <a:r>
              <a:rPr lang="ar-SA" sz="2000" dirty="0" smtClean="0">
                <a:cs typeface="+mj-cs"/>
              </a:rPr>
              <a:t>- يقاس الرقم الهيدروجيني  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cs typeface="+mj-cs"/>
              </a:rPr>
              <a:t>- أضيفي </a:t>
            </a:r>
            <a:r>
              <a:rPr lang="ar-SA" sz="2000" dirty="0">
                <a:cs typeface="+mj-cs"/>
              </a:rPr>
              <a:t>لمحتويات كل من الكأسين كمية معينة من حمض </a:t>
            </a:r>
            <a:r>
              <a:rPr lang="ar-SA" sz="2000" dirty="0" smtClean="0">
                <a:cs typeface="+mj-cs"/>
              </a:rPr>
              <a:t>الهيدروكلوريك المخفف </a:t>
            </a:r>
            <a:r>
              <a:rPr lang="ar-SA" sz="2000" dirty="0">
                <a:cs typeface="+mj-cs"/>
              </a:rPr>
              <a:t>، </a:t>
            </a:r>
            <a:r>
              <a:rPr lang="ar-SA" sz="2000" dirty="0" smtClean="0">
                <a:cs typeface="+mj-cs"/>
              </a:rPr>
              <a:t>وحركي </a:t>
            </a:r>
            <a:r>
              <a:rPr lang="ar-SA" sz="2000" dirty="0">
                <a:cs typeface="+mj-cs"/>
              </a:rPr>
              <a:t>كل من المحلولين جيدا بمحرك زجاجي نظيف 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800" y="15240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النتائج</a:t>
            </a: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:</a:t>
            </a:r>
            <a:endParaRPr lang="ar-SA" sz="4000" dirty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2098010"/>
              </p:ext>
            </p:extLst>
          </p:nvPr>
        </p:nvGraphicFramePr>
        <p:xfrm>
          <a:off x="1356576" y="1066800"/>
          <a:ext cx="7391400" cy="18034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83539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حجم الحمض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HCl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0.1 M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pH </a:t>
                      </a:r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للمحلول المنظم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pH </a:t>
                      </a:r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للماء المقطر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مدى التغير في </a:t>
                      </a:r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بعد إضافة الحمض</a:t>
                      </a:r>
                      <a:endParaRPr lang="ar-SA" dirty="0"/>
                    </a:p>
                  </a:txBody>
                  <a:tcPr/>
                </a:tc>
              </a:tr>
              <a:tr h="48400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8400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ar-SA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قطرات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24200" y="3771781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المناقشة:</a:t>
            </a:r>
          </a:p>
          <a:p>
            <a:pPr algn="r"/>
            <a:r>
              <a:rPr lang="ar-SA" b="1" dirty="0"/>
              <a:t>ا</a:t>
            </a:r>
            <a:r>
              <a:rPr lang="ar-SA" sz="2000" dirty="0">
                <a:cs typeface="+mj-cs"/>
              </a:rPr>
              <a:t>كتبي تعليقك على كل نتيجة حصلتي عليها مع ذكر السبب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524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/>
              <a:t>NaOH</a:t>
            </a:r>
            <a:r>
              <a:rPr lang="en-US" b="1" dirty="0"/>
              <a:t> 0.1 M </a:t>
            </a:r>
            <a:r>
              <a:rPr lang="ar-SA" b="1" dirty="0" smtClean="0">
                <a:cs typeface="+mj-cs"/>
              </a:rPr>
              <a:t>ثانيا </a:t>
            </a:r>
            <a:r>
              <a:rPr lang="ar-SA" b="1" dirty="0">
                <a:cs typeface="+mj-cs"/>
              </a:rPr>
              <a:t>: دراسة خواص المحاليل المنظمة باستخدام </a:t>
            </a:r>
            <a:r>
              <a:rPr lang="ar-SA" b="1" dirty="0" smtClean="0">
                <a:cs typeface="+mj-cs"/>
              </a:rPr>
              <a:t>قاعدةهيدروكسيد الصوديوم</a:t>
            </a:r>
            <a:endParaRPr lang="en-US" b="1" dirty="0" smtClean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cs typeface="+mj-cs"/>
              </a:rPr>
              <a:t>أعيدي </a:t>
            </a:r>
            <a:r>
              <a:rPr lang="ar-SA" sz="2000" dirty="0">
                <a:cs typeface="+mj-cs"/>
              </a:rPr>
              <a:t>التجربة السابقة مع استبدال حمض الهيدروكلوريك بقاعدة </a:t>
            </a:r>
            <a:r>
              <a:rPr lang="ar-SA" sz="2000" dirty="0" smtClean="0">
                <a:cs typeface="+mj-cs"/>
              </a:rPr>
              <a:t>هيدروكسيد الصوديوم.</a:t>
            </a:r>
            <a:endParaRPr lang="ar-SA" sz="2000" dirty="0">
              <a:cs typeface="+mj-cs"/>
            </a:endParaRPr>
          </a:p>
          <a:p>
            <a:pPr algn="r"/>
            <a:endParaRPr lang="ar-SA" b="1" dirty="0" smtClean="0"/>
          </a:p>
          <a:p>
            <a:pPr algn="r"/>
            <a:endParaRPr lang="ar-SA" b="1" dirty="0"/>
          </a:p>
          <a:p>
            <a:pPr algn="r"/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النتائج </a:t>
            </a: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:</a:t>
            </a:r>
            <a:endParaRPr lang="ar-SA" sz="2800" dirty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181784"/>
              </p:ext>
            </p:extLst>
          </p:nvPr>
        </p:nvGraphicFramePr>
        <p:xfrm>
          <a:off x="1447800" y="2209800"/>
          <a:ext cx="7391400" cy="18034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83539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حجم القاعدة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0.1 M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pH </a:t>
                      </a:r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للمحلول المنظم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pH </a:t>
                      </a:r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للماء المقطر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مدى التغير في </a:t>
                      </a:r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بعد إضافة القاعدة</a:t>
                      </a:r>
                      <a:endParaRPr lang="ar-SA" dirty="0"/>
                    </a:p>
                  </a:txBody>
                  <a:tcPr/>
                </a:tc>
              </a:tr>
              <a:tr h="48400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8400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ar-SA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قطرات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76600" y="4602778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المناقشة:</a:t>
            </a:r>
          </a:p>
          <a:p>
            <a:pPr algn="r"/>
            <a:r>
              <a:rPr lang="ar-SA" b="1" dirty="0"/>
              <a:t>ا</a:t>
            </a:r>
            <a:r>
              <a:rPr lang="ar-SA" sz="2000" dirty="0">
                <a:cs typeface="+mj-cs"/>
              </a:rPr>
              <a:t>كتبي تعليقك على كل نتيجة حصلتي عليها مع ذكر </a:t>
            </a:r>
            <a:r>
              <a:rPr lang="ar-SA" sz="2000" dirty="0" smtClean="0">
                <a:cs typeface="+mj-cs"/>
              </a:rPr>
              <a:t>السبب.</a:t>
            </a:r>
            <a:endParaRPr lang="ar-SA" sz="2000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346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6468"/>
            <a:ext cx="5715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3500" y="4318337"/>
            <a:ext cx="6553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2000" dirty="0">
                <a:latin typeface="Arabic Typesetting" pitchFamily="66" charset="-78"/>
                <a:cs typeface="+mj-cs"/>
              </a:rPr>
              <a:t>الوسط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الحامضي               (الرقم </a:t>
            </a:r>
            <a:r>
              <a:rPr lang="ar-SA" sz="2000" dirty="0">
                <a:latin typeface="Arabic Typesetting" pitchFamily="66" charset="-78"/>
                <a:cs typeface="+mj-cs"/>
              </a:rPr>
              <a:t>الهيدروجيني من صفر الى اقل من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7)</a:t>
            </a:r>
            <a:endParaRPr lang="ar-SA" sz="2000" dirty="0">
              <a:latin typeface="Arabic Typesetting" pitchFamily="66" charset="-78"/>
              <a:cs typeface="+mj-cs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000" dirty="0">
                <a:latin typeface="Arabic Typesetting" pitchFamily="66" charset="-78"/>
                <a:cs typeface="+mj-cs"/>
              </a:rPr>
              <a:t>الوسط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المتعادل                 (الرقم </a:t>
            </a:r>
            <a:r>
              <a:rPr lang="ar-SA" sz="2000" dirty="0">
                <a:latin typeface="Arabic Typesetting" pitchFamily="66" charset="-78"/>
                <a:cs typeface="+mj-cs"/>
              </a:rPr>
              <a:t>الهيدروجيني =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7)</a:t>
            </a:r>
            <a:endParaRPr lang="ar-SA" sz="2000" dirty="0">
              <a:latin typeface="Arabic Typesetting" pitchFamily="66" charset="-78"/>
              <a:cs typeface="+mj-cs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000" dirty="0">
                <a:latin typeface="Arabic Typesetting" pitchFamily="66" charset="-78"/>
                <a:cs typeface="+mj-cs"/>
              </a:rPr>
              <a:t>الوسط القاعدي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                (الرقم </a:t>
            </a:r>
            <a:r>
              <a:rPr lang="ar-SA" sz="2000" dirty="0">
                <a:latin typeface="Arabic Typesetting" pitchFamily="66" charset="-78"/>
                <a:cs typeface="+mj-cs"/>
              </a:rPr>
              <a:t>الهيدروجيني اعلى من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7)</a:t>
            </a:r>
            <a:endParaRPr lang="ar-SA" sz="2000" dirty="0">
              <a:latin typeface="Arabic Typesetting" pitchFamily="66" charset="-78"/>
              <a:cs typeface="+mj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455586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34000" y="486584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34000" y="516546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0262" y="6858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الوسط الحمضي: </a:t>
            </a:r>
            <a:r>
              <a:rPr lang="ar-SA" sz="2000" dirty="0">
                <a:latin typeface="Arabic Typesetting" pitchFamily="66" charset="-78"/>
              </a:rPr>
              <a:t>عنصر الهيدروجين متواجد بكميه </a:t>
            </a:r>
            <a:r>
              <a:rPr lang="ar-SA" sz="2000" dirty="0" smtClean="0">
                <a:latin typeface="Arabic Typesetting" pitchFamily="66" charset="-78"/>
              </a:rPr>
              <a:t>كبيره جدا (أو </a:t>
            </a:r>
            <a:r>
              <a:rPr lang="ar-SA" sz="2000" dirty="0">
                <a:latin typeface="Arabic Typesetting" pitchFamily="66" charset="-78"/>
              </a:rPr>
              <a:t>تركيز </a:t>
            </a:r>
            <a:r>
              <a:rPr lang="ar-SA" sz="2000" dirty="0" smtClean="0">
                <a:latin typeface="Arabic Typesetting" pitchFamily="66" charset="-78"/>
              </a:rPr>
              <a:t>مرتفع) ، أعلى </a:t>
            </a:r>
            <a:r>
              <a:rPr lang="ar-SA" sz="2000" dirty="0">
                <a:latin typeface="Arabic Typesetting" pitchFamily="66" charset="-78"/>
              </a:rPr>
              <a:t>من </a:t>
            </a:r>
            <a:r>
              <a:rPr lang="ar-SA" sz="2000" dirty="0" smtClean="0">
                <a:latin typeface="Arabic Typesetting" pitchFamily="66" charset="-78"/>
              </a:rPr>
              <a:t>الهيدروكسيل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sp>
        <p:nvSpPr>
          <p:cNvPr id="3" name="Rectangle 2"/>
          <p:cNvSpPr/>
          <p:nvPr/>
        </p:nvSpPr>
        <p:spPr>
          <a:xfrm>
            <a:off x="2750262" y="2667000"/>
            <a:ext cx="602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الوسط المتعادل: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عنصرا </a:t>
            </a:r>
            <a:r>
              <a:rPr lang="ar-SA" sz="2000" dirty="0">
                <a:latin typeface="Arabic Typesetting" pitchFamily="66" charset="-78"/>
                <a:cs typeface="+mj-cs"/>
              </a:rPr>
              <a:t>الهيدروجين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و </a:t>
            </a:r>
            <a:r>
              <a:rPr lang="ar-SA" sz="2000" dirty="0" err="1" smtClean="0">
                <a:latin typeface="Arabic Typesetting" pitchFamily="66" charset="-78"/>
                <a:cs typeface="+mj-cs"/>
              </a:rPr>
              <a:t>الهيدروكسيل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 متواجدان </a:t>
            </a:r>
            <a:r>
              <a:rPr lang="ar-SA" sz="2000" dirty="0">
                <a:latin typeface="Arabic Typesetting" pitchFamily="66" charset="-78"/>
                <a:cs typeface="+mj-cs"/>
              </a:rPr>
              <a:t>بكميه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متساويه ( </a:t>
            </a:r>
            <a:r>
              <a:rPr lang="ar-SA" sz="2000" dirty="0">
                <a:latin typeface="Arabic Typesetting" pitchFamily="66" charset="-78"/>
                <a:cs typeface="+mj-cs"/>
              </a:rPr>
              <a:t>أ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و </a:t>
            </a:r>
            <a:r>
              <a:rPr lang="ar-SA" sz="2000" dirty="0">
                <a:latin typeface="Arabic Typesetting" pitchFamily="66" charset="-78"/>
                <a:cs typeface="+mj-cs"/>
              </a:rPr>
              <a:t>بتراكيز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متساويه).</a:t>
            </a:r>
            <a:endParaRPr lang="ar-SA" sz="2000" dirty="0">
              <a:latin typeface="Arabic Typesetting" pitchFamily="66" charset="-7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1" y="4519434"/>
            <a:ext cx="623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الوسط القاعدي: </a:t>
            </a:r>
            <a:r>
              <a:rPr lang="ar-SA" sz="2000" dirty="0">
                <a:latin typeface="Arabic Typesetting" pitchFamily="66" charset="-78"/>
                <a:cs typeface="+mj-cs"/>
              </a:rPr>
              <a:t>عنصر الهيدروجين متواجد بكميه قليله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جدا (أو بتركيز قليل)، أقل </a:t>
            </a:r>
            <a:r>
              <a:rPr lang="ar-SA" sz="2000" dirty="0">
                <a:latin typeface="Arabic Typesetting" pitchFamily="66" charset="-78"/>
                <a:cs typeface="+mj-cs"/>
              </a:rPr>
              <a:t>من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الهيدروكسيل.</a:t>
            </a:r>
            <a:endParaRPr lang="ar-SA" sz="2000" dirty="0">
              <a:latin typeface="Arabic Typesetting" pitchFamily="66" charset="-78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122" y="22861"/>
            <a:ext cx="1866900" cy="57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8001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قياس </a:t>
            </a: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الرقم الهيدروجيني 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:</a:t>
            </a:r>
            <a:endParaRPr lang="ar-SA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 باستخدام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meter </a:t>
            </a:r>
            <a:endParaRPr lang="ar-SA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</a:rPr>
              <a:t>لقياس </a:t>
            </a:r>
            <a:r>
              <a:rPr lang="ar-SA" sz="2000" dirty="0">
                <a:latin typeface="Arabic Typesetting" pitchFamily="66" charset="-78"/>
              </a:rPr>
              <a:t>الرقم الهيدروجيني للمحاليل </a:t>
            </a:r>
            <a:r>
              <a:rPr lang="ar-SA" sz="2000" u="sng" dirty="0" smtClean="0">
                <a:latin typeface="Arabic Typesetting" pitchFamily="66" charset="-78"/>
              </a:rPr>
              <a:t>بدقة </a:t>
            </a:r>
            <a:r>
              <a:rPr lang="ar-SA" sz="2000" dirty="0">
                <a:latin typeface="Arabic Typesetting" pitchFamily="66" charset="-78"/>
              </a:rPr>
              <a:t>نستخدم جهاز </a:t>
            </a:r>
            <a:r>
              <a:rPr lang="ar-SA" sz="2000" dirty="0" smtClean="0">
                <a:latin typeface="Arabic Typesetting" pitchFamily="66" charset="-78"/>
              </a:rPr>
              <a:t>خاص يسمى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 meter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r" rtl="1">
              <a:lnSpc>
                <a:spcPct val="150000"/>
              </a:lnSpc>
            </a:pPr>
            <a:endParaRPr lang="ar-SA" sz="2000" dirty="0">
              <a:latin typeface="Arabic Typesetting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</a:rPr>
              <a:t>يعطي قيمة ال </a:t>
            </a:r>
            <a:r>
              <a:rPr lang="en-US" sz="2000" dirty="0" smtClean="0">
                <a:latin typeface="Arabic Typesetting" pitchFamily="66" charset="-78"/>
              </a:rPr>
              <a:t> </a:t>
            </a:r>
            <a:r>
              <a:rPr lang="en-US" sz="2400" dirty="0" smtClean="0">
                <a:latin typeface="+mj-lt"/>
              </a:rPr>
              <a:t>pH</a:t>
            </a:r>
            <a:r>
              <a:rPr lang="en-US" sz="2000" dirty="0" smtClean="0">
                <a:latin typeface="Arabic Typesetting" pitchFamily="66" charset="-78"/>
              </a:rPr>
              <a:t> </a:t>
            </a:r>
            <a:r>
              <a:rPr lang="ar-SA" sz="2000" dirty="0" smtClean="0">
                <a:latin typeface="Arabic Typesetting" pitchFamily="66" charset="-78"/>
              </a:rPr>
              <a:t>للمحلول بين 0 </a:t>
            </a:r>
            <a:r>
              <a:rPr lang="ar-SA" sz="2000" dirty="0">
                <a:latin typeface="Arabic Typesetting" pitchFamily="66" charset="-78"/>
              </a:rPr>
              <a:t>الى </a:t>
            </a:r>
            <a:r>
              <a:rPr lang="ar-SA" dirty="0" smtClean="0">
                <a:latin typeface="Arabic Typesetting" pitchFamily="66" charset="-78"/>
                <a:cs typeface="+mj-cs"/>
              </a:rPr>
              <a:t>14.</a:t>
            </a:r>
            <a:endParaRPr lang="ar-SA" dirty="0">
              <a:latin typeface="Arabic Typesetting" pitchFamily="66" charset="-78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2986"/>
            <a:ext cx="4152900" cy="4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6468"/>
            <a:ext cx="5715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3500" y="4318337"/>
            <a:ext cx="6553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2000" dirty="0">
                <a:latin typeface="Arabic Typesetting" pitchFamily="66" charset="-78"/>
                <a:cs typeface="+mj-cs"/>
              </a:rPr>
              <a:t>الوسط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الحامضي               (الرقم </a:t>
            </a:r>
            <a:r>
              <a:rPr lang="ar-SA" sz="2000" dirty="0">
                <a:latin typeface="Arabic Typesetting" pitchFamily="66" charset="-78"/>
                <a:cs typeface="+mj-cs"/>
              </a:rPr>
              <a:t>الهيدروجيني من صفر الى اقل من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7)</a:t>
            </a:r>
            <a:endParaRPr lang="ar-SA" sz="2000" dirty="0">
              <a:latin typeface="Arabic Typesetting" pitchFamily="66" charset="-78"/>
              <a:cs typeface="+mj-cs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000" dirty="0">
                <a:latin typeface="Arabic Typesetting" pitchFamily="66" charset="-78"/>
                <a:cs typeface="+mj-cs"/>
              </a:rPr>
              <a:t>الوسط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المتعادل                 (الرقم </a:t>
            </a:r>
            <a:r>
              <a:rPr lang="ar-SA" sz="2000" dirty="0">
                <a:latin typeface="Arabic Typesetting" pitchFamily="66" charset="-78"/>
                <a:cs typeface="+mj-cs"/>
              </a:rPr>
              <a:t>الهيدروجيني =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7)</a:t>
            </a:r>
            <a:endParaRPr lang="ar-SA" sz="2000" dirty="0">
              <a:latin typeface="Arabic Typesetting" pitchFamily="66" charset="-78"/>
              <a:cs typeface="+mj-cs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000" dirty="0">
                <a:latin typeface="Arabic Typesetting" pitchFamily="66" charset="-78"/>
                <a:cs typeface="+mj-cs"/>
              </a:rPr>
              <a:t>الوسط القاعدي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                (الرقم </a:t>
            </a:r>
            <a:r>
              <a:rPr lang="ar-SA" sz="2000" dirty="0">
                <a:latin typeface="Arabic Typesetting" pitchFamily="66" charset="-78"/>
                <a:cs typeface="+mj-cs"/>
              </a:rPr>
              <a:t>الهيدروجيني اعلى من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7)</a:t>
            </a:r>
            <a:endParaRPr lang="ar-SA" sz="2000" dirty="0">
              <a:latin typeface="Arabic Typesetting" pitchFamily="66" charset="-78"/>
              <a:cs typeface="+mj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455586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34000" y="486584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34000" y="516546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422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4200" y="1109132"/>
            <a:ext cx="1771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latin typeface="Arabic Typesetting" pitchFamily="66" charset="-78"/>
                <a:cs typeface="+mj-cs"/>
              </a:rPr>
              <a:t>-الطريقة غير دقيقه.</a:t>
            </a:r>
            <a:endParaRPr lang="ar-SA" sz="2000" dirty="0">
              <a:latin typeface="Arabic Typesetting" pitchFamily="66" charset="-78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4659" y="481222"/>
            <a:ext cx="2970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2- باستخدام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(Test strips)</a:t>
            </a:r>
            <a:endParaRPr lang="ar-SA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912" y="3107777"/>
            <a:ext cx="2924175" cy="22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29236"/>
            <a:ext cx="2286000" cy="21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763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+mj-cs"/>
            </a:endParaRPr>
          </a:p>
          <a:p>
            <a:pPr algn="r"/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المحاليل </a:t>
            </a: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المنظمة:</a:t>
            </a:r>
          </a:p>
          <a:p>
            <a:pPr algn="r">
              <a:lnSpc>
                <a:spcPct val="150000"/>
              </a:lnSpc>
            </a:pPr>
            <a:endParaRPr lang="ar-SA" sz="2000" dirty="0" smtClean="0">
              <a:latin typeface="Arabic Typesetting" pitchFamily="66" charset="-78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  <a:cs typeface="+mj-cs"/>
              </a:rPr>
              <a:t>هي </a:t>
            </a:r>
            <a:r>
              <a:rPr lang="ar-SA" sz="2000" dirty="0">
                <a:latin typeface="Arabic Typesetting" pitchFamily="66" charset="-78"/>
                <a:cs typeface="+mj-cs"/>
              </a:rPr>
              <a:t>المحاليل التي تقاوم التغير في الرقم الهيدروجيني عند إضافة </a:t>
            </a:r>
            <a:r>
              <a:rPr lang="ar-SA" sz="2000" u="sng" dirty="0">
                <a:latin typeface="Arabic Typesetting" pitchFamily="66" charset="-78"/>
                <a:cs typeface="+mj-cs"/>
              </a:rPr>
              <a:t>كميات </a:t>
            </a:r>
            <a:r>
              <a:rPr lang="ar-SA" sz="2000" u="sng" dirty="0" smtClean="0">
                <a:latin typeface="Arabic Typesetting" pitchFamily="66" charset="-78"/>
                <a:cs typeface="+mj-cs"/>
              </a:rPr>
              <a:t>قليلة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من </a:t>
            </a:r>
            <a:r>
              <a:rPr lang="ar-SA" sz="2000" dirty="0">
                <a:latin typeface="Arabic Typesetting" pitchFamily="66" charset="-78"/>
                <a:cs typeface="+mj-cs"/>
              </a:rPr>
              <a:t>الأحماض أو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القواعد،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  <a:cs typeface="+mj-cs"/>
              </a:rPr>
              <a:t> وهي تتكون من :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latin typeface="Arabic Typesetting" pitchFamily="66" charset="-78"/>
                <a:cs typeface="+mj-cs"/>
              </a:rPr>
              <a:t>.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1- إما  محلول من حمض ضعيف وقاعدته المقترنة (ملح الحمض الضعيف)</a:t>
            </a:r>
          </a:p>
          <a:p>
            <a:pPr algn="r">
              <a:lnSpc>
                <a:spcPct val="150000"/>
              </a:lnSpc>
            </a:pPr>
            <a:endParaRPr lang="ar-SA" sz="2000" dirty="0" smtClean="0">
              <a:latin typeface="Arabic Typesetting" pitchFamily="66" charset="-78"/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  <a:cs typeface="+mj-cs"/>
              </a:rPr>
              <a:t>2-وإما </a:t>
            </a:r>
            <a:r>
              <a:rPr lang="ar-SA" sz="2000" dirty="0" smtClean="0">
                <a:latin typeface="Arabic Typesetting" pitchFamily="66" charset="-78"/>
              </a:rPr>
              <a:t>محلول من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قاعدة ضعيفة وحمضها المقترن</a:t>
            </a:r>
            <a:r>
              <a:rPr lang="ar-SA" sz="20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000" dirty="0" smtClean="0">
                <a:latin typeface="Arabic Typesetting" pitchFamily="66" charset="-78"/>
              </a:rPr>
              <a:t>(ملح </a:t>
            </a:r>
            <a:r>
              <a:rPr lang="ar-SA" sz="2000" dirty="0">
                <a:latin typeface="Arabic Typesetting" pitchFamily="66" charset="-78"/>
              </a:rPr>
              <a:t>الحمض </a:t>
            </a:r>
            <a:r>
              <a:rPr lang="ar-SA" sz="2000" dirty="0" smtClean="0">
                <a:latin typeface="Arabic Typesetting" pitchFamily="66" charset="-78"/>
              </a:rPr>
              <a:t>الضعيف).</a:t>
            </a:r>
            <a:endParaRPr lang="ar-SA" sz="2000" dirty="0">
              <a:latin typeface="Arabic Typesetting" pitchFamily="66" charset="-78"/>
            </a:endParaRPr>
          </a:p>
          <a:p>
            <a:pPr algn="r" rtl="1">
              <a:lnSpc>
                <a:spcPct val="150000"/>
              </a:lnSpc>
            </a:pPr>
            <a:endParaRPr lang="ar-SA" sz="20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lnSpc>
                <a:spcPct val="150000"/>
              </a:lnSpc>
            </a:pPr>
            <a:endParaRPr lang="ar-SA" sz="2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31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33400" y="271775"/>
            <a:ext cx="8000629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كيفية عمل المحاليل المنظمة:</a:t>
            </a:r>
          </a:p>
          <a:p>
            <a:pPr algn="r" rtl="1"/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مثال:</a:t>
            </a:r>
          </a:p>
          <a:p>
            <a:pPr algn="r" rtl="1"/>
            <a:r>
              <a:rPr lang="ar-SA" sz="2400" b="1" dirty="0" smtClean="0">
                <a:solidFill>
                  <a:srgbClr val="FF0066"/>
                </a:solidFill>
              </a:rPr>
              <a:t>عندما نستخدم المحلول المنظم [</a:t>
            </a:r>
            <a:r>
              <a:rPr lang="en-US" sz="2400" b="1" dirty="0" smtClean="0">
                <a:solidFill>
                  <a:srgbClr val="FF0066"/>
                </a:solidFill>
              </a:rPr>
              <a:t>HA/A-</a:t>
            </a:r>
            <a:r>
              <a:rPr lang="ar-SA" sz="2400" b="1" dirty="0" smtClean="0">
                <a:solidFill>
                  <a:srgbClr val="FF0066"/>
                </a:solidFill>
              </a:rPr>
              <a:t>] فإن:</a:t>
            </a:r>
          </a:p>
          <a:p>
            <a:pPr algn="r" rtl="1"/>
            <a:endParaRPr lang="ar-SA" sz="2400" b="1" dirty="0" smtClean="0">
              <a:solidFill>
                <a:srgbClr val="FF0066"/>
              </a:solidFill>
            </a:endParaRPr>
          </a:p>
          <a:p>
            <a:pPr algn="r" rtl="1"/>
            <a:r>
              <a:rPr lang="ar-SA" sz="2400" b="1" dirty="0" smtClean="0">
                <a:solidFill>
                  <a:srgbClr val="FF0066"/>
                </a:solidFill>
              </a:rPr>
              <a:t>الحالة أ:</a:t>
            </a:r>
          </a:p>
          <a:p>
            <a:pPr algn="r" rtl="1"/>
            <a:r>
              <a:rPr lang="ar-SA" sz="2400" b="1" dirty="0" smtClean="0"/>
              <a:t>عندما يضاف أيون</a:t>
            </a:r>
            <a:r>
              <a:rPr lang="en-US" sz="2400" b="1" dirty="0" smtClean="0"/>
              <a:t>H+ </a:t>
            </a:r>
            <a:r>
              <a:rPr lang="ar-SA" sz="2400" b="1" dirty="0" smtClean="0"/>
              <a:t> لهذا المحلول المنظم فإن—&gt;(</a:t>
            </a:r>
            <a:r>
              <a:rPr lang="en-US" sz="2400" b="1" dirty="0"/>
              <a:t>H+</a:t>
            </a:r>
            <a:r>
              <a:rPr lang="ar-SA" sz="2400" b="1" dirty="0" smtClean="0"/>
              <a:t>) يتفاعل مع القاعدة المقترنة (الملح) ليعطي الحمض الضعيف.</a:t>
            </a:r>
          </a:p>
          <a:p>
            <a:pPr algn="r" rtl="1"/>
            <a:r>
              <a:rPr lang="ar-SA" sz="2400" b="1" dirty="0" smtClean="0"/>
              <a:t>               </a:t>
            </a:r>
          </a:p>
          <a:p>
            <a:pPr algn="ctr" rtl="1"/>
            <a:r>
              <a:rPr lang="ar-SA" sz="2400" b="1" dirty="0"/>
              <a:t> </a:t>
            </a:r>
            <a:r>
              <a:rPr lang="ar-SA" sz="2400" b="1" dirty="0" smtClean="0"/>
              <a:t>                              </a:t>
            </a:r>
            <a:r>
              <a:rPr lang="en-US" sz="2400" b="1" dirty="0" smtClean="0"/>
              <a:t>A-                      HA</a:t>
            </a:r>
            <a:endParaRPr lang="ar-SA" sz="2400" b="1" dirty="0" smtClean="0"/>
          </a:p>
          <a:p>
            <a:pPr algn="r" rtl="1"/>
            <a:r>
              <a:rPr lang="ar-SA" sz="2400" b="1" dirty="0">
                <a:solidFill>
                  <a:srgbClr val="FF0066"/>
                </a:solidFill>
              </a:rPr>
              <a:t>الحالة </a:t>
            </a:r>
            <a:r>
              <a:rPr lang="ar-SA" sz="2400" b="1" dirty="0" smtClean="0">
                <a:solidFill>
                  <a:srgbClr val="FF0066"/>
                </a:solidFill>
              </a:rPr>
              <a:t>ب:</a:t>
            </a:r>
            <a:endParaRPr lang="ar-SA" sz="2400" b="1" dirty="0">
              <a:solidFill>
                <a:srgbClr val="FF0066"/>
              </a:solidFill>
            </a:endParaRPr>
          </a:p>
          <a:p>
            <a:pPr algn="r" rtl="1"/>
            <a:r>
              <a:rPr lang="ar-SA" sz="2400" b="1" dirty="0"/>
              <a:t>عندما يضاف </a:t>
            </a:r>
            <a:r>
              <a:rPr lang="en-US" sz="2400" b="1" dirty="0" smtClean="0"/>
              <a:t>OH- </a:t>
            </a:r>
            <a:r>
              <a:rPr lang="ar-SA" sz="2400" b="1" dirty="0" smtClean="0"/>
              <a:t> </a:t>
            </a:r>
            <a:r>
              <a:rPr lang="ar-SA" sz="2400" b="1" dirty="0"/>
              <a:t>لهذا المحلول المنظم فإن</a:t>
            </a:r>
            <a:r>
              <a:rPr lang="ar-SA" sz="2400" b="1" dirty="0" smtClean="0"/>
              <a:t>—&gt;(</a:t>
            </a:r>
            <a:r>
              <a:rPr lang="en-US" sz="2400" b="1" dirty="0"/>
              <a:t>OH-</a:t>
            </a:r>
            <a:r>
              <a:rPr lang="ar-SA" sz="2400" b="1" dirty="0" smtClean="0"/>
              <a:t>) تتفاعل </a:t>
            </a:r>
            <a:r>
              <a:rPr lang="ar-SA" sz="2400" b="1" dirty="0"/>
              <a:t>مع </a:t>
            </a:r>
            <a:r>
              <a:rPr lang="ar-SA" sz="2400" b="1" dirty="0" smtClean="0"/>
              <a:t>الحمض الضعيف لتعطي القاعدة المقترنة (الملح</a:t>
            </a:r>
            <a:r>
              <a:rPr lang="ar-SA" sz="2400" b="1" dirty="0"/>
              <a:t>) </a:t>
            </a:r>
            <a:r>
              <a:rPr lang="ar-SA" sz="2400" b="1" dirty="0" smtClean="0"/>
              <a:t>وماء.</a:t>
            </a:r>
          </a:p>
          <a:p>
            <a:pPr algn="r" rtl="1"/>
            <a:endParaRPr lang="ar-SA" sz="2400" b="1" dirty="0"/>
          </a:p>
          <a:p>
            <a:pPr algn="ctr" rtl="1"/>
            <a:r>
              <a:rPr lang="en-US" sz="2400" b="1" dirty="0" smtClean="0"/>
              <a:t>HA                     A- + H</a:t>
            </a:r>
            <a:r>
              <a:rPr lang="en-US" sz="1400" b="1" dirty="0" smtClean="0"/>
              <a:t>2</a:t>
            </a:r>
            <a:r>
              <a:rPr lang="en-US" sz="2400" b="1" dirty="0" smtClean="0"/>
              <a:t>O                                          </a:t>
            </a:r>
            <a:endParaRPr lang="ar-SA" sz="2400" b="1" dirty="0"/>
          </a:p>
          <a:p>
            <a:pPr algn="r" rtl="1"/>
            <a:endParaRPr lang="ar-SA" sz="2400" b="1" dirty="0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667000" y="35052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3050485" y="3059668"/>
            <a:ext cx="5309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H+</a:t>
            </a:r>
            <a:endParaRPr lang="ar-SA" sz="2400" b="1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286000" y="5257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2514600" y="4876800"/>
            <a:ext cx="6815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OH-</a:t>
            </a:r>
            <a:endParaRPr lang="ar-SA" sz="2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800600" y="5791201"/>
            <a:ext cx="360885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b="1" dirty="0" smtClean="0">
                <a:solidFill>
                  <a:srgbClr val="FF0066"/>
                </a:solidFill>
              </a:rPr>
              <a:t>HA</a:t>
            </a:r>
            <a:r>
              <a:rPr lang="ar-SA" b="1" dirty="0" smtClean="0">
                <a:solidFill>
                  <a:srgbClr val="FF0066"/>
                </a:solidFill>
              </a:rPr>
              <a:t> : هو شق الحمض الضعيف.</a:t>
            </a:r>
          </a:p>
          <a:p>
            <a:pPr algn="r" rtl="1"/>
            <a:r>
              <a:rPr lang="en-US" b="1" dirty="0" smtClean="0">
                <a:solidFill>
                  <a:srgbClr val="FF0066"/>
                </a:solidFill>
              </a:rPr>
              <a:t>A-</a:t>
            </a:r>
            <a:r>
              <a:rPr lang="ar-SA" b="1" dirty="0" smtClean="0">
                <a:solidFill>
                  <a:srgbClr val="FF0066"/>
                </a:solidFill>
              </a:rPr>
              <a:t> </a:t>
            </a:r>
            <a:r>
              <a:rPr lang="ar-SA" b="1" dirty="0">
                <a:solidFill>
                  <a:srgbClr val="FF0066"/>
                </a:solidFill>
              </a:rPr>
              <a:t>: هو شق </a:t>
            </a:r>
            <a:r>
              <a:rPr lang="ar-SA" b="1" dirty="0" smtClean="0">
                <a:solidFill>
                  <a:srgbClr val="FF0066"/>
                </a:solidFill>
              </a:rPr>
              <a:t>القاعدة المقترنة او الملح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 rtl="1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42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4050</TotalTime>
  <Words>1031</Words>
  <Application>Microsoft Office PowerPoint</Application>
  <PresentationFormat>On-screen Show (4:3)</PresentationFormat>
  <Paragraphs>156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aalbity</cp:lastModifiedBy>
  <cp:revision>94</cp:revision>
  <dcterms:created xsi:type="dcterms:W3CDTF">2006-08-16T00:00:00Z</dcterms:created>
  <dcterms:modified xsi:type="dcterms:W3CDTF">2016-02-01T09:07:41Z</dcterms:modified>
</cp:coreProperties>
</file>