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3" r:id="rId2"/>
    <p:sldId id="266" r:id="rId3"/>
    <p:sldId id="256" r:id="rId4"/>
    <p:sldId id="257" r:id="rId5"/>
    <p:sldId id="258" r:id="rId6"/>
    <p:sldId id="259" r:id="rId7"/>
    <p:sldId id="260" r:id="rId8"/>
    <p:sldId id="261" r:id="rId9"/>
    <p:sldId id="263" r:id="rId10"/>
    <p:sldId id="262" r:id="rId11"/>
    <p:sldId id="276" r:id="rId12"/>
    <p:sldId id="264" r:id="rId13"/>
    <p:sldId id="272" r:id="rId14"/>
    <p:sldId id="275" r:id="rId15"/>
    <p:sldId id="267" r:id="rId16"/>
    <p:sldId id="268" r:id="rId17"/>
    <p:sldId id="269" r:id="rId18"/>
    <p:sldId id="270" r:id="rId19"/>
    <p:sldId id="271"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0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58A9A1-6DF5-4376-906C-99333D04B394}" type="datetimeFigureOut">
              <a:rPr lang="ar-SA" smtClean="0"/>
              <a:pPr/>
              <a:t>26/04/36</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D83C554-B983-46DE-9B0F-A54F0F999DAD}" type="slidenum">
              <a:rPr lang="ar-SA" smtClean="0"/>
              <a:pPr/>
              <a:t>‹#›</a:t>
            </a:fld>
            <a:endParaRPr lang="ar-SA"/>
          </a:p>
        </p:txBody>
      </p:sp>
    </p:spTree>
    <p:extLst>
      <p:ext uri="{BB962C8B-B14F-4D97-AF65-F5344CB8AC3E}">
        <p14:creationId xmlns:p14="http://schemas.microsoft.com/office/powerpoint/2010/main" val="56230696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SA" dirty="0"/>
          </a:p>
        </p:txBody>
      </p:sp>
      <p:sp>
        <p:nvSpPr>
          <p:cNvPr id="4" name="Slide Number Placeholder 3"/>
          <p:cNvSpPr>
            <a:spLocks noGrp="1"/>
          </p:cNvSpPr>
          <p:nvPr>
            <p:ph type="sldNum" sz="quarter" idx="10"/>
          </p:nvPr>
        </p:nvSpPr>
        <p:spPr/>
        <p:txBody>
          <a:bodyPr/>
          <a:lstStyle/>
          <a:p>
            <a:fld id="{1D83C554-B983-46DE-9B0F-A54F0F999DAD}" type="slidenum">
              <a:rPr lang="ar-SA" smtClean="0"/>
              <a:pPr/>
              <a:t>4</a:t>
            </a:fld>
            <a:endParaRPr lang="ar-SA"/>
          </a:p>
        </p:txBody>
      </p:sp>
    </p:spTree>
    <p:extLst>
      <p:ext uri="{BB962C8B-B14F-4D97-AF65-F5344CB8AC3E}">
        <p14:creationId xmlns:p14="http://schemas.microsoft.com/office/powerpoint/2010/main" val="198691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m.sa/url?sa=i&amp;rct=j&amp;q=&amp;esrc=s&amp;frm=1&amp;source=images&amp;cd=&amp;cad=rja&amp;docid=448ICJJX_KiEeM&amp;tbnid=TB21ab4bl-TRiM:&amp;ved=0CAUQjRw&amp;url=http://www.cdha.nshealth.ca/pathology-laboratory-medicine/clinical-chemistry/hemolysis&amp;ei=c3P6UqjcJ8Og0QXL54CYDA&amp;psig=AFQjCNESNd1gh78zLrvDmPQZjZ3zpgRHSg&amp;ust=139223164192462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sa/url?sa=i&amp;rct=j&amp;q=&amp;esrc=s&amp;frm=1&amp;source=images&amp;cd=&amp;cad=rja&amp;docid=448ICJJX_KiEeM&amp;tbnid=TB21ab4bl-TRiM:&amp;ved=0CAUQjRw&amp;url=http://www.cdha.nshealth.ca/pathology-laboratory-medicine/clinical-chemistry/hemolysis&amp;ei=c3P6UqjcJ8Og0QXL54CYDA&amp;psig=AFQjCNESNd1gh78zLrvDmPQZjZ3zpgRHSg&amp;ust=139223164192462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a:t>Haemolysing</a:t>
            </a:r>
            <a:r>
              <a:rPr lang="en-US" b="1" dirty="0"/>
              <a:t> Agents&amp; Detection of blood</a:t>
            </a:r>
            <a:endParaRPr lang="ar-SA" dirty="0"/>
          </a:p>
        </p:txBody>
      </p:sp>
      <p:sp>
        <p:nvSpPr>
          <p:cNvPr id="3" name="Subtitle 2"/>
          <p:cNvSpPr>
            <a:spLocks noGrp="1"/>
          </p:cNvSpPr>
          <p:nvPr>
            <p:ph type="subTitle" idx="1"/>
          </p:nvPr>
        </p:nvSpPr>
        <p:spPr/>
        <p:txBody>
          <a:bodyPr/>
          <a:lstStyle/>
          <a:p>
            <a:endParaRPr lang="ar-SA" dirty="0"/>
          </a:p>
        </p:txBody>
      </p:sp>
      <p:pic>
        <p:nvPicPr>
          <p:cNvPr id="2050" name="Picture 2" descr="C:\Users\Areej\Desktop\imagesCAYEQ7D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3868802"/>
            <a:ext cx="3523862"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119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hypertonic </a:t>
            </a:r>
            <a:r>
              <a:rPr lang="en-US" dirty="0" smtClean="0"/>
              <a:t>solution</a:t>
            </a:r>
            <a:endParaRPr lang="ar-SA" dirty="0"/>
          </a:p>
        </p:txBody>
      </p:sp>
      <p:sp>
        <p:nvSpPr>
          <p:cNvPr id="3" name="Content Placeholder 2"/>
          <p:cNvSpPr>
            <a:spLocks noGrp="1"/>
          </p:cNvSpPr>
          <p:nvPr>
            <p:ph idx="1"/>
          </p:nvPr>
        </p:nvSpPr>
        <p:spPr>
          <a:xfrm>
            <a:off x="457200" y="1600200"/>
            <a:ext cx="8229600" cy="4525963"/>
          </a:xfrm>
        </p:spPr>
        <p:txBody>
          <a:bodyPr/>
          <a:lstStyle/>
          <a:p>
            <a:pPr marL="0" indent="0">
              <a:buNone/>
            </a:pPr>
            <a:endParaRPr lang="en-US" sz="2000" dirty="0" smtClean="0"/>
          </a:p>
          <a:p>
            <a:r>
              <a:rPr lang="en-US" sz="2400" dirty="0" smtClean="0">
                <a:latin typeface="+mj-lt"/>
              </a:rPr>
              <a:t>A </a:t>
            </a:r>
            <a:r>
              <a:rPr lang="en-US" sz="2400" dirty="0">
                <a:latin typeface="+mj-lt"/>
              </a:rPr>
              <a:t>solution that has a lower water potential </a:t>
            </a:r>
            <a:r>
              <a:rPr lang="en-US" sz="2400" dirty="0" smtClean="0">
                <a:latin typeface="+mj-lt"/>
              </a:rPr>
              <a:t>                  a higher </a:t>
            </a:r>
            <a:r>
              <a:rPr lang="en-US" sz="2400" dirty="0" smtClean="0">
                <a:latin typeface="+mj-lt"/>
              </a:rPr>
              <a:t>solute concentration                    </a:t>
            </a:r>
            <a:r>
              <a:rPr lang="en-US" sz="2400" dirty="0" smtClean="0">
                <a:latin typeface="+mj-lt"/>
              </a:rPr>
              <a:t>higher osmotic pressure than another solution. </a:t>
            </a:r>
          </a:p>
          <a:p>
            <a:endParaRPr lang="en-US" sz="2400" dirty="0" smtClean="0">
              <a:latin typeface="+mj-lt"/>
            </a:endParaRPr>
          </a:p>
          <a:p>
            <a:r>
              <a:rPr lang="en-US" sz="2400" dirty="0" smtClean="0">
                <a:latin typeface="+mj-lt"/>
              </a:rPr>
              <a:t>In </a:t>
            </a:r>
            <a:r>
              <a:rPr lang="en-US" sz="2400" dirty="0">
                <a:latin typeface="+mj-lt"/>
              </a:rPr>
              <a:t>a hypertonic solution, the plasma membrane of </a:t>
            </a:r>
            <a:r>
              <a:rPr lang="en-US" sz="2400" dirty="0" smtClean="0">
                <a:latin typeface="+mj-lt"/>
              </a:rPr>
              <a:t>RBC would </a:t>
            </a:r>
            <a:r>
              <a:rPr lang="en-US" sz="2400" u="sng" dirty="0">
                <a:latin typeface="+mj-lt"/>
              </a:rPr>
              <a:t>separate</a:t>
            </a:r>
            <a:r>
              <a:rPr lang="en-US" sz="2400" dirty="0">
                <a:latin typeface="+mj-lt"/>
              </a:rPr>
              <a:t> and </a:t>
            </a:r>
            <a:r>
              <a:rPr lang="en-US" sz="2400" u="sng" dirty="0">
                <a:latin typeface="+mj-lt"/>
              </a:rPr>
              <a:t>pull</a:t>
            </a:r>
            <a:r>
              <a:rPr lang="en-US" sz="2400" dirty="0">
                <a:latin typeface="+mj-lt"/>
              </a:rPr>
              <a:t> away from the cell membrane. </a:t>
            </a:r>
          </a:p>
          <a:p>
            <a:endParaRPr lang="ar-SA" sz="2400" dirty="0">
              <a:latin typeface="+mj-lt"/>
            </a:endParaRPr>
          </a:p>
          <a:p>
            <a:r>
              <a:rPr lang="en-US" sz="2400" b="1" dirty="0">
                <a:latin typeface="+mj-lt"/>
              </a:rPr>
              <a:t>Examples of Hypertonic Solutions </a:t>
            </a:r>
            <a:endParaRPr lang="en-US" sz="2400" b="1" dirty="0" smtClean="0">
              <a:latin typeface="+mj-lt"/>
            </a:endParaRPr>
          </a:p>
          <a:p>
            <a:r>
              <a:rPr lang="en-US" sz="2400" dirty="0">
                <a:latin typeface="+mj-lt"/>
              </a:rPr>
              <a:t>1.2% </a:t>
            </a:r>
            <a:r>
              <a:rPr lang="en-US" sz="2400" dirty="0" err="1">
                <a:latin typeface="+mj-lt"/>
              </a:rPr>
              <a:t>NaCl</a:t>
            </a:r>
            <a:r>
              <a:rPr lang="en-US" sz="2400" dirty="0">
                <a:latin typeface="+mj-lt"/>
              </a:rPr>
              <a:t> </a:t>
            </a:r>
            <a:r>
              <a:rPr lang="en-US" sz="2400" dirty="0" smtClean="0">
                <a:latin typeface="+mj-lt"/>
              </a:rPr>
              <a:t>                          higher concentration than normal </a:t>
            </a:r>
            <a:r>
              <a:rPr lang="en-US" sz="2400" dirty="0" err="1" smtClean="0">
                <a:latin typeface="+mj-lt"/>
              </a:rPr>
              <a:t>salin</a:t>
            </a:r>
            <a:r>
              <a:rPr lang="en-US" sz="2400" dirty="0" smtClean="0">
                <a:latin typeface="+mj-lt"/>
              </a:rPr>
              <a:t>  0.9%NaCl</a:t>
            </a:r>
            <a:endParaRPr lang="ar-SA" sz="2400" dirty="0">
              <a:latin typeface="+mj-lt"/>
            </a:endParaRPr>
          </a:p>
          <a:p>
            <a:endParaRPr lang="ar-SA" sz="2400" dirty="0">
              <a:latin typeface="+mj-lt"/>
            </a:endParaRPr>
          </a:p>
          <a:p>
            <a:endParaRPr lang="ar-SA" sz="2400" dirty="0"/>
          </a:p>
          <a:p>
            <a:endParaRPr lang="ar-SA" sz="2400" dirty="0"/>
          </a:p>
        </p:txBody>
      </p:sp>
      <p:sp>
        <p:nvSpPr>
          <p:cNvPr id="5" name="Right Arrow 4"/>
          <p:cNvSpPr/>
          <p:nvPr/>
        </p:nvSpPr>
        <p:spPr>
          <a:xfrm>
            <a:off x="6477000" y="2151287"/>
            <a:ext cx="762000" cy="18389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Right Arrow 5"/>
          <p:cNvSpPr/>
          <p:nvPr/>
        </p:nvSpPr>
        <p:spPr>
          <a:xfrm>
            <a:off x="3733800" y="2460949"/>
            <a:ext cx="838200" cy="1905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r>
              <a:rPr lang="en-US" dirty="0" smtClean="0"/>
              <a:t> </a:t>
            </a:r>
            <a:endParaRPr lang="ar-SA" dirty="0"/>
          </a:p>
        </p:txBody>
      </p:sp>
      <p:sp>
        <p:nvSpPr>
          <p:cNvPr id="7" name="Right Arrow 6"/>
          <p:cNvSpPr/>
          <p:nvPr/>
        </p:nvSpPr>
        <p:spPr>
          <a:xfrm>
            <a:off x="2629676" y="5410200"/>
            <a:ext cx="992155" cy="1747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2221030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1714614" y="1600200"/>
            <a:ext cx="5714771"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the solution concentration effect on RBC ?</a:t>
            </a:r>
            <a:endParaRPr lang="ar-SA" dirty="0"/>
          </a:p>
        </p:txBody>
      </p:sp>
      <p:sp>
        <p:nvSpPr>
          <p:cNvPr id="3" name="Content Placeholder 2"/>
          <p:cNvSpPr>
            <a:spLocks noGrp="1"/>
          </p:cNvSpPr>
          <p:nvPr>
            <p:ph idx="1"/>
          </p:nvPr>
        </p:nvSpPr>
        <p:spPr/>
        <p:txBody>
          <a:bodyPr/>
          <a:lstStyle/>
          <a:p>
            <a:endParaRPr lang="en-US" dirty="0" smtClean="0"/>
          </a:p>
          <a:p>
            <a:r>
              <a:rPr lang="en-US" dirty="0" smtClean="0"/>
              <a:t>Since </a:t>
            </a:r>
            <a:r>
              <a:rPr lang="en-US" dirty="0"/>
              <a:t>the cell membranes of red blood cells are selectively permeable (allowing for diffusion of solvent, when the concentration of solvent is greater on one side), equilibrium allows the red blood cells to retain their shape.</a:t>
            </a:r>
            <a:endParaRPr lang="ar-SA" dirty="0"/>
          </a:p>
        </p:txBody>
      </p:sp>
    </p:spTree>
    <p:extLst>
      <p:ext uri="{BB962C8B-B14F-4D97-AF65-F5344CB8AC3E}">
        <p14:creationId xmlns:p14="http://schemas.microsoft.com/office/powerpoint/2010/main" val="34225012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 :</a:t>
            </a:r>
            <a:endParaRPr lang="ar-SA" dirty="0"/>
          </a:p>
        </p:txBody>
      </p:sp>
      <p:sp>
        <p:nvSpPr>
          <p:cNvPr id="3" name="Content Placeholder 2"/>
          <p:cNvSpPr>
            <a:spLocks noGrp="1"/>
          </p:cNvSpPr>
          <p:nvPr>
            <p:ph idx="1"/>
          </p:nvPr>
        </p:nvSpPr>
        <p:spPr/>
        <p:txBody>
          <a:bodyPr/>
          <a:lstStyle/>
          <a:p>
            <a:r>
              <a:rPr lang="en-US" b="1" dirty="0" smtClean="0"/>
              <a:t>Study different </a:t>
            </a:r>
            <a:r>
              <a:rPr lang="en-US" b="1" dirty="0" err="1" smtClean="0"/>
              <a:t>Haemolysing</a:t>
            </a:r>
            <a:r>
              <a:rPr lang="en-US" b="1" dirty="0" smtClean="0"/>
              <a:t> Agents</a:t>
            </a:r>
          </a:p>
          <a:p>
            <a:endParaRPr lang="en-US" b="1" dirty="0"/>
          </a:p>
          <a:p>
            <a:r>
              <a:rPr lang="en-US" b="1" dirty="0" smtClean="0"/>
              <a:t>Detect the present </a:t>
            </a:r>
            <a:r>
              <a:rPr lang="en-US" b="1" dirty="0"/>
              <a:t>of blood </a:t>
            </a:r>
            <a:r>
              <a:rPr lang="en-US" b="1" dirty="0" smtClean="0"/>
              <a:t>by </a:t>
            </a:r>
            <a:r>
              <a:rPr lang="en-US" b="1" dirty="0"/>
              <a:t>BENZIDINE </a:t>
            </a:r>
            <a:r>
              <a:rPr lang="en-US" b="1" dirty="0" smtClean="0"/>
              <a:t>test </a:t>
            </a:r>
            <a:endParaRPr lang="ar-SA" dirty="0"/>
          </a:p>
        </p:txBody>
      </p:sp>
    </p:spTree>
    <p:extLst>
      <p:ext uri="{BB962C8B-B14F-4D97-AF65-F5344CB8AC3E}">
        <p14:creationId xmlns:p14="http://schemas.microsoft.com/office/powerpoint/2010/main" val="2290012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How to calculate the </a:t>
            </a:r>
            <a:r>
              <a:rPr lang="en-US" sz="3600" dirty="0" err="1" smtClean="0"/>
              <a:t>osmolarityof</a:t>
            </a:r>
            <a:r>
              <a:rPr lang="en-US" sz="3600" dirty="0" smtClean="0"/>
              <a:t> the Sol.</a:t>
            </a:r>
            <a:br>
              <a:rPr lang="en-US" sz="3600" dirty="0" smtClean="0"/>
            </a:br>
            <a:endParaRPr lang="en-US" sz="3600" dirty="0"/>
          </a:p>
        </p:txBody>
      </p:sp>
      <p:sp>
        <p:nvSpPr>
          <p:cNvPr id="3" name="Content Placeholder 2"/>
          <p:cNvSpPr>
            <a:spLocks noGrp="1"/>
          </p:cNvSpPr>
          <p:nvPr>
            <p:ph idx="1"/>
          </p:nvPr>
        </p:nvSpPr>
        <p:spPr/>
        <p:txBody>
          <a:bodyPr>
            <a:normAutofit fontScale="77500" lnSpcReduction="20000"/>
          </a:bodyPr>
          <a:lstStyle/>
          <a:p>
            <a:pPr algn="ctr">
              <a:buNone/>
            </a:pPr>
            <a:r>
              <a:rPr lang="en-US" dirty="0" smtClean="0"/>
              <a:t>Blood plasma is = 0.308 </a:t>
            </a:r>
            <a:r>
              <a:rPr lang="en-US" dirty="0" err="1" smtClean="0"/>
              <a:t>Osmolar</a:t>
            </a:r>
            <a:endParaRPr lang="en-US" dirty="0" smtClean="0"/>
          </a:p>
          <a:p>
            <a:pPr algn="ctr">
              <a:buNone/>
            </a:pPr>
            <a:r>
              <a:rPr lang="en-US" dirty="0" smtClean="0"/>
              <a:t>For 0.9% </a:t>
            </a:r>
            <a:r>
              <a:rPr lang="en-US" dirty="0" err="1" smtClean="0"/>
              <a:t>NaCl</a:t>
            </a:r>
            <a:endParaRPr lang="en-US" dirty="0" smtClean="0"/>
          </a:p>
          <a:p>
            <a:pPr algn="ctr">
              <a:buNone/>
            </a:pPr>
            <a:r>
              <a:rPr lang="en-US" b="1" dirty="0" smtClean="0"/>
              <a:t>O =M ×(no. of dissociation particles ) </a:t>
            </a:r>
          </a:p>
          <a:p>
            <a:pPr algn="ctr">
              <a:buNone/>
            </a:pPr>
            <a:endParaRPr lang="en-US" dirty="0" smtClean="0"/>
          </a:p>
          <a:p>
            <a:pPr algn="ctr">
              <a:buNone/>
            </a:pPr>
            <a:r>
              <a:rPr lang="en-US" dirty="0" smtClean="0"/>
              <a:t>M=no. of moles/ volume (L)</a:t>
            </a:r>
          </a:p>
          <a:p>
            <a:pPr algn="ctr">
              <a:buNone/>
            </a:pPr>
            <a:r>
              <a:rPr lang="en-US" dirty="0" err="1" smtClean="0"/>
              <a:t>no.of</a:t>
            </a:r>
            <a:r>
              <a:rPr lang="en-US" dirty="0" smtClean="0"/>
              <a:t> moles=weight/ Molecular weight</a:t>
            </a:r>
          </a:p>
          <a:p>
            <a:pPr algn="ctr">
              <a:buNone/>
            </a:pPr>
            <a:r>
              <a:rPr lang="en-US" dirty="0" smtClean="0"/>
              <a:t>So, </a:t>
            </a:r>
          </a:p>
          <a:p>
            <a:pPr algn="ctr">
              <a:buNone/>
            </a:pPr>
            <a:r>
              <a:rPr lang="en-US" dirty="0" smtClean="0"/>
              <a:t>weight= M x V x Molecular weight=</a:t>
            </a:r>
          </a:p>
          <a:p>
            <a:pPr algn="ctr">
              <a:buNone/>
            </a:pPr>
            <a:r>
              <a:rPr lang="en-US" dirty="0" smtClean="0"/>
              <a:t>0.9= M x 0.1 x 58.4 = </a:t>
            </a:r>
          </a:p>
          <a:p>
            <a:pPr algn="ctr">
              <a:buNone/>
            </a:pPr>
            <a:r>
              <a:rPr lang="en-US" dirty="0" smtClean="0"/>
              <a:t>M=0.154 M</a:t>
            </a:r>
          </a:p>
          <a:p>
            <a:pPr algn="ctr">
              <a:buNone/>
            </a:pPr>
            <a:r>
              <a:rPr lang="en-US" dirty="0" smtClean="0"/>
              <a:t>O =0.154 x 2 = 0.308 </a:t>
            </a:r>
            <a:r>
              <a:rPr lang="en-US" dirty="0" err="1" smtClean="0"/>
              <a:t>Osmolar</a:t>
            </a:r>
            <a:r>
              <a:rPr lang="en-US" dirty="0" smtClean="0"/>
              <a:t>(</a:t>
            </a:r>
            <a:r>
              <a:rPr lang="en-US" dirty="0" err="1" smtClean="0"/>
              <a:t>isotonic:same</a:t>
            </a:r>
            <a:r>
              <a:rPr lang="en-US" dirty="0" smtClean="0"/>
              <a:t> </a:t>
            </a:r>
            <a:r>
              <a:rPr lang="en-US" dirty="0" err="1" smtClean="0"/>
              <a:t>osmolarityof</a:t>
            </a:r>
            <a:r>
              <a:rPr lang="en-US" dirty="0" smtClean="0"/>
              <a:t> plasma)</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r>
              <a:rPr lang="en-US" sz="2800" b="1" u="sng" dirty="0" smtClean="0"/>
              <a:t>Procedure</a:t>
            </a:r>
            <a:br>
              <a:rPr lang="en-US" sz="2800" b="1" u="sng" dirty="0" smtClean="0"/>
            </a:br>
            <a:r>
              <a:rPr lang="en-US" sz="2800" b="1" dirty="0" smtClean="0"/>
              <a:t> </a:t>
            </a:r>
            <a:r>
              <a:rPr lang="en-US" sz="2400" dirty="0" smtClean="0"/>
              <a:t>Into </a:t>
            </a:r>
            <a:r>
              <a:rPr lang="en-US" sz="2400" dirty="0"/>
              <a:t>seven dry clean test tubes (A, B, C, D, E, F, G), pipette 3 drops of the suspended RBC‟s in Saline solution, and add to each tube as indicated the following table: </a:t>
            </a:r>
            <a:endParaRPr lang="ar-SA"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6813137"/>
              </p:ext>
            </p:extLst>
          </p:nvPr>
        </p:nvGraphicFramePr>
        <p:xfrm>
          <a:off x="457200" y="2514600"/>
          <a:ext cx="8229600" cy="3068320"/>
        </p:xfrm>
        <a:graphic>
          <a:graphicData uri="http://schemas.openxmlformats.org/drawingml/2006/table">
            <a:tbl>
              <a:tblPr rtl="1" firstRow="1" bandRow="1">
                <a:tableStyleId>{5C22544A-7EE6-4342-B048-85BDC9FD1C3A}</a:tableStyleId>
              </a:tblPr>
              <a:tblGrid>
                <a:gridCol w="1028700"/>
                <a:gridCol w="1028700"/>
                <a:gridCol w="1028700"/>
                <a:gridCol w="1028700"/>
                <a:gridCol w="1028700"/>
                <a:gridCol w="1028700"/>
                <a:gridCol w="867746"/>
                <a:gridCol w="1189654"/>
              </a:tblGrid>
              <a:tr h="142240">
                <a:tc>
                  <a:txBody>
                    <a:bodyPr/>
                    <a:lstStyle/>
                    <a:p>
                      <a:pPr rtl="1"/>
                      <a:r>
                        <a:rPr lang="en-US" dirty="0" smtClean="0"/>
                        <a:t>G</a:t>
                      </a:r>
                      <a:endParaRPr lang="ar-SA" dirty="0"/>
                    </a:p>
                  </a:txBody>
                  <a:tcPr/>
                </a:tc>
                <a:tc>
                  <a:txBody>
                    <a:bodyPr/>
                    <a:lstStyle/>
                    <a:p>
                      <a:pPr rtl="1"/>
                      <a:r>
                        <a:rPr lang="en-US" dirty="0" smtClean="0"/>
                        <a:t>F</a:t>
                      </a:r>
                      <a:endParaRPr lang="ar-SA" dirty="0"/>
                    </a:p>
                  </a:txBody>
                  <a:tcPr/>
                </a:tc>
                <a:tc>
                  <a:txBody>
                    <a:bodyPr/>
                    <a:lstStyle/>
                    <a:p>
                      <a:pPr rtl="1"/>
                      <a:r>
                        <a:rPr lang="en-US" dirty="0" smtClean="0"/>
                        <a:t>E</a:t>
                      </a:r>
                      <a:endParaRPr lang="ar-SA" dirty="0"/>
                    </a:p>
                  </a:txBody>
                  <a:tcPr/>
                </a:tc>
                <a:tc>
                  <a:txBody>
                    <a:bodyPr/>
                    <a:lstStyle/>
                    <a:p>
                      <a:pPr rtl="1"/>
                      <a:r>
                        <a:rPr lang="en-US" dirty="0" smtClean="0"/>
                        <a:t>D</a:t>
                      </a:r>
                      <a:endParaRPr lang="ar-SA" dirty="0"/>
                    </a:p>
                  </a:txBody>
                  <a:tcPr/>
                </a:tc>
                <a:tc>
                  <a:txBody>
                    <a:bodyPr/>
                    <a:lstStyle/>
                    <a:p>
                      <a:pPr rtl="1"/>
                      <a:r>
                        <a:rPr lang="en-US" dirty="0" smtClean="0"/>
                        <a:t>C</a:t>
                      </a:r>
                      <a:endParaRPr lang="ar-SA" dirty="0"/>
                    </a:p>
                  </a:txBody>
                  <a:tcPr/>
                </a:tc>
                <a:tc>
                  <a:txBody>
                    <a:bodyPr/>
                    <a:lstStyle/>
                    <a:p>
                      <a:pPr rtl="1"/>
                      <a:r>
                        <a:rPr lang="en-US" dirty="0" smtClean="0"/>
                        <a:t>B</a:t>
                      </a:r>
                      <a:endParaRPr lang="ar-SA" dirty="0"/>
                    </a:p>
                  </a:txBody>
                  <a:tcPr/>
                </a:tc>
                <a:tc>
                  <a:txBody>
                    <a:bodyPr/>
                    <a:lstStyle/>
                    <a:p>
                      <a:pPr rtl="1"/>
                      <a:r>
                        <a:rPr lang="en-US" dirty="0" smtClean="0"/>
                        <a:t>A</a:t>
                      </a:r>
                      <a:endParaRPr lang="ar-SA" dirty="0"/>
                    </a:p>
                  </a:txBody>
                  <a:tcPr/>
                </a:tc>
                <a:tc>
                  <a:txBody>
                    <a:bodyPr/>
                    <a:lstStyle/>
                    <a:p>
                      <a:pPr rtl="1"/>
                      <a:endParaRPr lang="ar-SA" dirty="0"/>
                    </a:p>
                  </a:txBody>
                  <a:tcPr/>
                </a:tc>
              </a:tr>
              <a:tr h="37084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r>
                        <a:rPr lang="en-US" dirty="0" smtClean="0"/>
                        <a:t>5ml</a:t>
                      </a:r>
                      <a:endParaRPr lang="ar-SA" dirty="0"/>
                    </a:p>
                  </a:txBody>
                  <a:tcPr/>
                </a:tc>
                <a:tc>
                  <a:txBody>
                    <a:bodyPr/>
                    <a:lstStyle/>
                    <a:p>
                      <a:pPr rtl="1"/>
                      <a:r>
                        <a:rPr lang="en-US" sz="1600" dirty="0" err="1" smtClean="0"/>
                        <a:t>NaCl</a:t>
                      </a:r>
                      <a:r>
                        <a:rPr lang="en-US" sz="1600" baseline="0" dirty="0" smtClean="0"/>
                        <a:t> 0.45%</a:t>
                      </a:r>
                      <a:endParaRPr lang="ar-SA" sz="1600" dirty="0"/>
                    </a:p>
                  </a:txBody>
                  <a:tcPr/>
                </a:tc>
              </a:tr>
              <a:tr h="47752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r>
                        <a:rPr lang="en-US" dirty="0" smtClean="0"/>
                        <a:t>5ml</a:t>
                      </a:r>
                      <a:endParaRPr lang="ar-SA" dirty="0"/>
                    </a:p>
                  </a:txBody>
                  <a:tcPr/>
                </a:tc>
                <a:tc>
                  <a:txBody>
                    <a:bodyPr/>
                    <a:lstStyle/>
                    <a:p>
                      <a:pPr rtl="1"/>
                      <a:endParaRPr lang="ar-SA"/>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800" dirty="0" err="1" smtClean="0"/>
                        <a:t>NaCl</a:t>
                      </a:r>
                      <a:r>
                        <a:rPr lang="en-US" sz="1800" baseline="0" dirty="0" smtClean="0"/>
                        <a:t> 1.2%</a:t>
                      </a:r>
                      <a:endParaRPr lang="ar-SA" sz="1800" dirty="0" smtClean="0"/>
                    </a:p>
                  </a:txBody>
                  <a:tcPr/>
                </a:tc>
              </a:tr>
              <a:tr h="37084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r>
                        <a:rPr lang="en-US" dirty="0" smtClean="0"/>
                        <a:t>5ml</a:t>
                      </a:r>
                      <a:endParaRPr lang="ar-SA" dirty="0"/>
                    </a:p>
                  </a:txBody>
                  <a:tcPr/>
                </a:tc>
                <a:tc>
                  <a:txBody>
                    <a:bodyPr/>
                    <a:lstStyle/>
                    <a:p>
                      <a:pPr rtl="1"/>
                      <a:endParaRPr lang="ar-SA"/>
                    </a:p>
                  </a:txBody>
                  <a:tcPr/>
                </a:tc>
                <a:tc>
                  <a:txBody>
                    <a:bodyPr/>
                    <a:lstStyle/>
                    <a:p>
                      <a:pPr rtl="1"/>
                      <a:endParaRPr lang="ar-SA"/>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1600" b="0" i="0" u="none" strike="noStrike" kern="1200" baseline="0" dirty="0" smtClean="0">
                          <a:solidFill>
                            <a:schemeClr val="dk1"/>
                          </a:solidFill>
                          <a:latin typeface="+mn-lt"/>
                          <a:ea typeface="+mn-ea"/>
                          <a:cs typeface="+mn-cs"/>
                        </a:rPr>
                        <a:t>Sucrose 6%</a:t>
                      </a:r>
                    </a:p>
                  </a:txBody>
                  <a:tcPr/>
                </a:tc>
              </a:tr>
              <a:tr h="370840">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r>
                        <a:rPr lang="en-US" dirty="0" smtClean="0"/>
                        <a:t>3drops</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r>
                        <a:rPr lang="en-US" sz="1600" dirty="0" err="1" smtClean="0"/>
                        <a:t>NaOH</a:t>
                      </a:r>
                      <a:r>
                        <a:rPr lang="en-US" sz="1600" baseline="0" dirty="0" smtClean="0"/>
                        <a:t> 0.1M</a:t>
                      </a:r>
                      <a:endParaRPr lang="ar-SA" sz="1600" dirty="0"/>
                    </a:p>
                  </a:txBody>
                  <a:tcPr/>
                </a:tc>
              </a:tr>
              <a:tr h="370840">
                <a:tc>
                  <a:txBody>
                    <a:bodyPr/>
                    <a:lstStyle/>
                    <a:p>
                      <a:pPr rtl="1"/>
                      <a:endParaRPr lang="ar-SA"/>
                    </a:p>
                  </a:txBody>
                  <a:tcPr/>
                </a:tc>
                <a:tc>
                  <a:txBody>
                    <a:bodyPr/>
                    <a:lstStyle/>
                    <a:p>
                      <a:pPr rtl="1"/>
                      <a:endParaRPr lang="ar-SA"/>
                    </a:p>
                  </a:txBody>
                  <a:tcPr/>
                </a:tc>
                <a:tc>
                  <a:txBody>
                    <a:bodyPr/>
                    <a:lstStyle/>
                    <a:p>
                      <a:pPr rtl="1"/>
                      <a:r>
                        <a:rPr lang="en-US" dirty="0" smtClean="0"/>
                        <a:t>3drops</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r>
                        <a:rPr lang="en-US" dirty="0" err="1" smtClean="0"/>
                        <a:t>HCl</a:t>
                      </a:r>
                      <a:r>
                        <a:rPr lang="en-US" dirty="0" smtClean="0"/>
                        <a:t> 0.1M</a:t>
                      </a:r>
                      <a:endParaRPr lang="ar-SA" dirty="0"/>
                    </a:p>
                  </a:txBody>
                  <a:tcPr/>
                </a:tc>
              </a:tr>
              <a:tr h="370840">
                <a:tc>
                  <a:txBody>
                    <a:bodyPr/>
                    <a:lstStyle/>
                    <a:p>
                      <a:pPr rtl="1"/>
                      <a:endParaRPr lang="ar-SA"/>
                    </a:p>
                  </a:txBody>
                  <a:tcPr/>
                </a:tc>
                <a:tc>
                  <a:txBody>
                    <a:bodyPr/>
                    <a:lstStyle/>
                    <a:p>
                      <a:pPr rtl="1"/>
                      <a:r>
                        <a:rPr lang="en-US" dirty="0" smtClean="0"/>
                        <a:t>5ml</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r>
                        <a:rPr lang="en-US" dirty="0" smtClean="0"/>
                        <a:t>Ds H2O</a:t>
                      </a:r>
                      <a:endParaRPr lang="ar-SA" dirty="0"/>
                    </a:p>
                  </a:txBody>
                  <a:tcPr/>
                </a:tc>
              </a:tr>
              <a:tr h="370840">
                <a:tc>
                  <a:txBody>
                    <a:bodyPr/>
                    <a:lstStyle/>
                    <a:p>
                      <a:pPr rtl="1"/>
                      <a:r>
                        <a:rPr lang="en-US" dirty="0" smtClean="0"/>
                        <a:t>5ml</a:t>
                      </a:r>
                      <a:endParaRPr lang="ar-SA" dirty="0"/>
                    </a:p>
                  </a:txBody>
                  <a:tcPr/>
                </a:tc>
                <a:tc>
                  <a:txBody>
                    <a:bodyPr/>
                    <a:lstStyle/>
                    <a:p>
                      <a:pPr rtl="1"/>
                      <a:endParaRPr lang="ar-SA"/>
                    </a:p>
                  </a:txBody>
                  <a:tcPr/>
                </a:tc>
                <a:tc>
                  <a:txBody>
                    <a:bodyPr/>
                    <a:lstStyle/>
                    <a:p>
                      <a:pPr rtl="1"/>
                      <a:r>
                        <a:rPr lang="en-US" dirty="0" smtClean="0"/>
                        <a:t>5ml</a:t>
                      </a:r>
                      <a:endParaRPr lang="ar-SA" dirty="0"/>
                    </a:p>
                  </a:txBody>
                  <a:tcPr/>
                </a:tc>
                <a:tc>
                  <a:txBody>
                    <a:bodyPr/>
                    <a:lstStyle/>
                    <a:p>
                      <a:pPr rtl="1"/>
                      <a:r>
                        <a:rPr lang="en-US" dirty="0" smtClean="0"/>
                        <a:t>5ml</a:t>
                      </a:r>
                      <a:endParaRPr lang="ar-SA" dirty="0"/>
                    </a:p>
                  </a:txBody>
                  <a:tcPr/>
                </a:tc>
                <a:tc>
                  <a:txBody>
                    <a:bodyPr/>
                    <a:lstStyle/>
                    <a:p>
                      <a:pPr rtl="1"/>
                      <a:endParaRPr lang="ar-SA"/>
                    </a:p>
                  </a:txBody>
                  <a:tcPr/>
                </a:tc>
                <a:tc>
                  <a:txBody>
                    <a:bodyPr/>
                    <a:lstStyle/>
                    <a:p>
                      <a:pPr rtl="1"/>
                      <a:endParaRPr lang="ar-SA"/>
                    </a:p>
                  </a:txBody>
                  <a:tcPr/>
                </a:tc>
                <a:tc>
                  <a:txBody>
                    <a:bodyPr/>
                    <a:lstStyle/>
                    <a:p>
                      <a:pPr rtl="1"/>
                      <a:endParaRPr lang="ar-SA"/>
                    </a:p>
                  </a:txBody>
                  <a:tcPr/>
                </a:tc>
                <a:tc>
                  <a:txBody>
                    <a:bodyPr/>
                    <a:lstStyle/>
                    <a:p>
                      <a:pPr rtl="1"/>
                      <a:r>
                        <a:rPr lang="en-US" dirty="0" smtClean="0"/>
                        <a:t>NaCl0.9%</a:t>
                      </a:r>
                      <a:endParaRPr lang="ar-SA" dirty="0"/>
                    </a:p>
                  </a:txBody>
                  <a:tcPr/>
                </a:tc>
              </a:tr>
            </a:tbl>
          </a:graphicData>
        </a:graphic>
      </p:graphicFrame>
    </p:spTree>
    <p:extLst>
      <p:ext uri="{BB962C8B-B14F-4D97-AF65-F5344CB8AC3E}">
        <p14:creationId xmlns:p14="http://schemas.microsoft.com/office/powerpoint/2010/main" val="126132412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Procedure cont..</a:t>
            </a:r>
            <a:endParaRPr lang="ar-SA" dirty="0"/>
          </a:p>
        </p:txBody>
      </p:sp>
      <p:sp>
        <p:nvSpPr>
          <p:cNvPr id="3" name="Content Placeholder 2"/>
          <p:cNvSpPr>
            <a:spLocks noGrp="1"/>
          </p:cNvSpPr>
          <p:nvPr>
            <p:ph idx="1"/>
          </p:nvPr>
        </p:nvSpPr>
        <p:spPr/>
        <p:txBody>
          <a:bodyPr/>
          <a:lstStyle/>
          <a:p>
            <a:r>
              <a:rPr lang="en-US" dirty="0"/>
              <a:t>Heat slowly in the water bath and note the temperature at which </a:t>
            </a:r>
            <a:r>
              <a:rPr lang="en-US" dirty="0" err="1"/>
              <a:t>haemolysis</a:t>
            </a:r>
            <a:r>
              <a:rPr lang="en-US" dirty="0"/>
              <a:t> started. 	</a:t>
            </a:r>
          </a:p>
          <a:p>
            <a:r>
              <a:rPr lang="en-US" dirty="0"/>
              <a:t>Wait 30 minutes. </a:t>
            </a:r>
          </a:p>
          <a:p>
            <a:r>
              <a:rPr lang="en-US" dirty="0"/>
              <a:t>Observe whether </a:t>
            </a:r>
            <a:r>
              <a:rPr lang="en-US" dirty="0" err="1"/>
              <a:t>Haemolysis</a:t>
            </a:r>
            <a:r>
              <a:rPr lang="en-US" dirty="0"/>
              <a:t> has taken place, i.e. whether the </a:t>
            </a:r>
            <a:r>
              <a:rPr lang="en-US" dirty="0" err="1"/>
              <a:t>colour</a:t>
            </a:r>
            <a:r>
              <a:rPr lang="en-US" dirty="0"/>
              <a:t> of the solution is changed or Centrifugation may be of help. 	</a:t>
            </a:r>
          </a:p>
          <a:p>
            <a:endParaRPr lang="ar-SA" dirty="0"/>
          </a:p>
        </p:txBody>
      </p:sp>
    </p:spTree>
    <p:extLst>
      <p:ext uri="{BB962C8B-B14F-4D97-AF65-F5344CB8AC3E}">
        <p14:creationId xmlns:p14="http://schemas.microsoft.com/office/powerpoint/2010/main" val="16114479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Detection of Blood by BENZIDINE </a:t>
            </a:r>
            <a:r>
              <a:rPr lang="en-US" sz="3200" b="1" dirty="0" smtClean="0"/>
              <a:t>test </a:t>
            </a:r>
            <a:endParaRPr lang="ar-SA" sz="3200" dirty="0"/>
          </a:p>
        </p:txBody>
      </p:sp>
      <p:sp>
        <p:nvSpPr>
          <p:cNvPr id="3" name="Content Placeholder 2"/>
          <p:cNvSpPr>
            <a:spLocks noGrp="1"/>
          </p:cNvSpPr>
          <p:nvPr>
            <p:ph idx="1"/>
          </p:nvPr>
        </p:nvSpPr>
        <p:spPr/>
        <p:txBody>
          <a:bodyPr>
            <a:normAutofit fontScale="92500" lnSpcReduction="10000"/>
          </a:bodyPr>
          <a:lstStyle/>
          <a:p>
            <a:r>
              <a:rPr lang="en-US" b="1" dirty="0"/>
              <a:t>Principle </a:t>
            </a:r>
            <a:endParaRPr lang="en-US" dirty="0"/>
          </a:p>
          <a:p>
            <a:pPr marL="0" indent="0">
              <a:buNone/>
            </a:pPr>
            <a:r>
              <a:rPr lang="en-US" dirty="0"/>
              <a:t>It is often necessary to detect the presence of small quantities of blood in urine, stomach contents etc</a:t>
            </a:r>
            <a:r>
              <a:rPr lang="en-US" dirty="0" smtClean="0"/>
              <a:t>.</a:t>
            </a:r>
          </a:p>
          <a:p>
            <a:pPr marL="0" indent="0">
              <a:buNone/>
            </a:pPr>
            <a:r>
              <a:rPr lang="en-US" dirty="0" smtClean="0"/>
              <a:t> small amounts </a:t>
            </a:r>
            <a:r>
              <a:rPr lang="en-US" dirty="0"/>
              <a:t>of blood in presence of peroxide catalyze the </a:t>
            </a:r>
            <a:r>
              <a:rPr lang="en-US" u="sng" dirty="0"/>
              <a:t>oxidation of </a:t>
            </a:r>
            <a:r>
              <a:rPr lang="en-US" u="sng" dirty="0" err="1"/>
              <a:t>benzidine</a:t>
            </a:r>
            <a:r>
              <a:rPr lang="en-US" u="sng" dirty="0"/>
              <a:t> </a:t>
            </a:r>
            <a:r>
              <a:rPr lang="en-US" dirty="0"/>
              <a:t>giving a blue </a:t>
            </a:r>
            <a:r>
              <a:rPr lang="en-US" dirty="0" err="1"/>
              <a:t>colour</a:t>
            </a:r>
            <a:r>
              <a:rPr lang="en-US" dirty="0"/>
              <a:t>. </a:t>
            </a:r>
          </a:p>
          <a:p>
            <a:pPr marL="0" indent="0">
              <a:buNone/>
            </a:pPr>
            <a:r>
              <a:rPr lang="en-US" dirty="0" smtClean="0"/>
              <a:t> </a:t>
            </a:r>
            <a:r>
              <a:rPr lang="en-US" dirty="0"/>
              <a:t>the test is not specific for blood </a:t>
            </a:r>
            <a:r>
              <a:rPr lang="en-US" dirty="0" smtClean="0"/>
              <a:t>because </a:t>
            </a:r>
            <a:r>
              <a:rPr lang="en-US" dirty="0"/>
              <a:t>peroxidases present in milk, potatoes and pus, as well as the ions of Fe+3, Cu+2 and K+1 will give false positive results. </a:t>
            </a:r>
            <a:endParaRPr lang="ar-SA" dirty="0"/>
          </a:p>
        </p:txBody>
      </p:sp>
    </p:spTree>
    <p:extLst>
      <p:ext uri="{BB962C8B-B14F-4D97-AF65-F5344CB8AC3E}">
        <p14:creationId xmlns:p14="http://schemas.microsoft.com/office/powerpoint/2010/main" val="2434359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Reagents</a:t>
            </a:r>
            <a:endParaRPr lang="ar-SA" dirty="0"/>
          </a:p>
        </p:txBody>
      </p:sp>
      <p:sp>
        <p:nvSpPr>
          <p:cNvPr id="3" name="Content Placeholder 2"/>
          <p:cNvSpPr>
            <a:spLocks noGrp="1"/>
          </p:cNvSpPr>
          <p:nvPr>
            <p:ph idx="1"/>
          </p:nvPr>
        </p:nvSpPr>
        <p:spPr/>
        <p:txBody>
          <a:bodyPr/>
          <a:lstStyle/>
          <a:p>
            <a:endParaRPr lang="en-US" dirty="0"/>
          </a:p>
          <a:p>
            <a:r>
              <a:rPr lang="en-US" dirty="0"/>
              <a:t>1- Red Blood cells suspended in saline solution. </a:t>
            </a:r>
          </a:p>
          <a:p>
            <a:r>
              <a:rPr lang="en-US" dirty="0"/>
              <a:t>2- </a:t>
            </a:r>
            <a:r>
              <a:rPr lang="en-US" dirty="0" err="1"/>
              <a:t>Benzidine</a:t>
            </a:r>
            <a:r>
              <a:rPr lang="en-US" dirty="0"/>
              <a:t> solution 3% in glacial acetic acid (freshly prepared). </a:t>
            </a:r>
          </a:p>
          <a:p>
            <a:r>
              <a:rPr lang="en-US" dirty="0"/>
              <a:t>3- Hydrogen peroxide solution 6% (freshly prepared). </a:t>
            </a:r>
          </a:p>
          <a:p>
            <a:r>
              <a:rPr lang="en-US" dirty="0"/>
              <a:t>4- Boiling water bath. </a:t>
            </a:r>
          </a:p>
          <a:p>
            <a:endParaRPr lang="ar-SA" dirty="0"/>
          </a:p>
        </p:txBody>
      </p:sp>
    </p:spTree>
    <p:extLst>
      <p:ext uri="{BB962C8B-B14F-4D97-AF65-F5344CB8AC3E}">
        <p14:creationId xmlns:p14="http://schemas.microsoft.com/office/powerpoint/2010/main" val="21913670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Procedure </a:t>
            </a:r>
            <a:endParaRPr lang="en-US" dirty="0"/>
          </a:p>
        </p:txBody>
      </p:sp>
      <p:sp>
        <p:nvSpPr>
          <p:cNvPr id="3" name="Content Placeholder 2"/>
          <p:cNvSpPr>
            <a:spLocks noGrp="1"/>
          </p:cNvSpPr>
          <p:nvPr>
            <p:ph idx="1"/>
          </p:nvPr>
        </p:nvSpPr>
        <p:spPr/>
        <p:txBody>
          <a:bodyPr/>
          <a:lstStyle/>
          <a:p>
            <a:endParaRPr lang="ar-SA" dirty="0"/>
          </a:p>
        </p:txBody>
      </p:sp>
      <p:sp>
        <p:nvSpPr>
          <p:cNvPr id="5" name="Rectangle 4"/>
          <p:cNvSpPr/>
          <p:nvPr/>
        </p:nvSpPr>
        <p:spPr>
          <a:xfrm>
            <a:off x="685800" y="1905001"/>
            <a:ext cx="7848600" cy="3416320"/>
          </a:xfrm>
          <a:prstGeom prst="rect">
            <a:avLst/>
          </a:prstGeom>
        </p:spPr>
        <p:txBody>
          <a:bodyPr wrap="square">
            <a:spAutoFit/>
          </a:bodyPr>
          <a:lstStyle/>
          <a:p>
            <a:r>
              <a:rPr lang="en-US" sz="3600" b="1" dirty="0" smtClean="0"/>
              <a:t>1- </a:t>
            </a:r>
            <a:r>
              <a:rPr lang="en-US" sz="3600" dirty="0"/>
              <a:t>3ml of suspended blood cells solution is boiled in water bath for 3 minutes and then cool it under tap water. </a:t>
            </a:r>
          </a:p>
          <a:p>
            <a:r>
              <a:rPr lang="en-US" sz="3600" b="1" dirty="0"/>
              <a:t>2- </a:t>
            </a:r>
            <a:r>
              <a:rPr lang="en-US" sz="3600" dirty="0"/>
              <a:t>Add 2 ml of </a:t>
            </a:r>
            <a:r>
              <a:rPr lang="en-US" sz="3600" dirty="0" err="1"/>
              <a:t>benzidine</a:t>
            </a:r>
            <a:r>
              <a:rPr lang="en-US" sz="3600" dirty="0"/>
              <a:t> solution, followed by 1 ml of hydrogen peroxide solution. </a:t>
            </a:r>
            <a:r>
              <a:rPr lang="en-US" sz="3600" b="1" dirty="0"/>
              <a:t>A blue color is obtained. </a:t>
            </a:r>
            <a:endParaRPr lang="en-US" dirty="0"/>
          </a:p>
        </p:txBody>
      </p:sp>
    </p:spTree>
    <p:extLst>
      <p:ext uri="{BB962C8B-B14F-4D97-AF65-F5344CB8AC3E}">
        <p14:creationId xmlns:p14="http://schemas.microsoft.com/office/powerpoint/2010/main" val="4078579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components</a:t>
            </a:r>
            <a:endParaRPr lang="ar-SA" dirty="0"/>
          </a:p>
        </p:txBody>
      </p:sp>
      <p:pic>
        <p:nvPicPr>
          <p:cNvPr id="1026" name="Picture 2" descr="C:\Users\Areej\Desktop\Image328.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2057400"/>
            <a:ext cx="73152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4093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The general principle is that:</a:t>
            </a:r>
          </a:p>
          <a:p>
            <a:pPr>
              <a:buNone/>
            </a:pPr>
            <a:r>
              <a:rPr lang="en-US" dirty="0" smtClean="0"/>
              <a:t>if the test is negative, blood is absent.</a:t>
            </a:r>
          </a:p>
          <a:p>
            <a:pPr algn="ctr">
              <a:buNone/>
            </a:pPr>
            <a:r>
              <a:rPr lang="en-US" dirty="0" smtClean="0"/>
              <a:t>But</a:t>
            </a:r>
          </a:p>
          <a:p>
            <a:pPr>
              <a:buNone/>
            </a:pPr>
            <a:r>
              <a:rPr lang="en-US" dirty="0" smtClean="0"/>
              <a:t>if the test is </a:t>
            </a:r>
            <a:r>
              <a:rPr lang="en-US" dirty="0" err="1" smtClean="0"/>
              <a:t>positive,blood</a:t>
            </a:r>
            <a:r>
              <a:rPr lang="en-US" dirty="0" smtClean="0"/>
              <a:t> is probably, not definitely present. </a:t>
            </a:r>
          </a:p>
          <a:p>
            <a:pPr>
              <a:buNone/>
            </a:pPr>
            <a:r>
              <a:rPr lang="en-US" dirty="0" smtClean="0"/>
              <a:t>For this reason the tests are often described as "</a:t>
            </a:r>
            <a:r>
              <a:rPr lang="en-US" b="1" dirty="0" smtClean="0"/>
              <a:t>presumptive" tests.</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lstStyle/>
          <a:p>
            <a:r>
              <a:rPr lang="en-US" dirty="0">
                <a:cs typeface="+mn-cs"/>
              </a:rPr>
              <a:t>Erythrocytes (RBC’s)</a:t>
            </a:r>
            <a:endParaRPr lang="ar-SA" dirty="0">
              <a:cs typeface="+mn-cs"/>
            </a:endParaRPr>
          </a:p>
        </p:txBody>
      </p:sp>
      <p:sp>
        <p:nvSpPr>
          <p:cNvPr id="3" name="Subtitle 2"/>
          <p:cNvSpPr>
            <a:spLocks noGrp="1"/>
          </p:cNvSpPr>
          <p:nvPr>
            <p:ph type="subTitle" idx="1"/>
          </p:nvPr>
        </p:nvSpPr>
        <p:spPr>
          <a:xfrm>
            <a:off x="1371600" y="2895600"/>
            <a:ext cx="6400800" cy="2743200"/>
          </a:xfrm>
        </p:spPr>
        <p:txBody>
          <a:bodyPr>
            <a:noAutofit/>
          </a:bodyPr>
          <a:lstStyle/>
          <a:p>
            <a:pPr marL="457200" indent="-457200" algn="l">
              <a:buFont typeface="Arial" pitchFamily="34" charset="0"/>
              <a:buChar char="•"/>
            </a:pPr>
            <a:r>
              <a:rPr lang="en-US" sz="2400" b="1" dirty="0" smtClean="0">
                <a:solidFill>
                  <a:schemeClr val="tx1"/>
                </a:solidFill>
              </a:rPr>
              <a:t>Life </a:t>
            </a:r>
            <a:r>
              <a:rPr lang="en-US" sz="2400" b="1" dirty="0">
                <a:solidFill>
                  <a:schemeClr val="tx1"/>
                </a:solidFill>
              </a:rPr>
              <a:t>cycle – 120 days</a:t>
            </a:r>
          </a:p>
          <a:p>
            <a:pPr marL="457200" indent="-457200" algn="l">
              <a:buFont typeface="Arial" pitchFamily="34" charset="0"/>
              <a:buChar char="•"/>
            </a:pPr>
            <a:r>
              <a:rPr lang="en-US" sz="2400" b="1" dirty="0" smtClean="0">
                <a:solidFill>
                  <a:schemeClr val="tx1"/>
                </a:solidFill>
              </a:rPr>
              <a:t>Lack </a:t>
            </a:r>
            <a:r>
              <a:rPr lang="en-US" sz="2400" b="1" dirty="0">
                <a:solidFill>
                  <a:schemeClr val="tx1"/>
                </a:solidFill>
              </a:rPr>
              <a:t>a nucleus and other organelles.</a:t>
            </a:r>
          </a:p>
          <a:p>
            <a:pPr marL="457200" indent="-457200" algn="l">
              <a:buFont typeface="Arial" pitchFamily="34" charset="0"/>
              <a:buChar char="•"/>
            </a:pPr>
            <a:r>
              <a:rPr lang="en-US" sz="2400" b="1" dirty="0">
                <a:solidFill>
                  <a:schemeClr val="tx1"/>
                </a:solidFill>
              </a:rPr>
              <a:t> 33% of weight is hemoglobin molecules </a:t>
            </a:r>
            <a:endParaRPr lang="en-US" sz="2400" b="1" dirty="0" smtClean="0">
              <a:solidFill>
                <a:schemeClr val="tx1"/>
              </a:solidFill>
            </a:endParaRPr>
          </a:p>
          <a:p>
            <a:pPr marL="457200" indent="-457200" algn="l">
              <a:buFont typeface="Arial" pitchFamily="34" charset="0"/>
              <a:buChar char="•"/>
            </a:pPr>
            <a:r>
              <a:rPr lang="en-US" sz="2400" b="1" dirty="0" smtClean="0">
                <a:solidFill>
                  <a:schemeClr val="tx1"/>
                </a:solidFill>
              </a:rPr>
              <a:t>Function: gas transport</a:t>
            </a:r>
          </a:p>
          <a:p>
            <a:pPr marL="457200" indent="-457200" algn="l">
              <a:buFont typeface="Arial" pitchFamily="34" charset="0"/>
              <a:buChar char="•"/>
            </a:pPr>
            <a:r>
              <a:rPr lang="en-US" sz="2400" b="1" dirty="0">
                <a:solidFill>
                  <a:schemeClr val="tx1"/>
                </a:solidFill>
              </a:rPr>
              <a:t> RBCs are flattened biconcave discs</a:t>
            </a:r>
            <a:endParaRPr lang="en-US" sz="2400" b="1" dirty="0" smtClean="0">
              <a:solidFill>
                <a:schemeClr val="tx1"/>
              </a:solidFill>
            </a:endParaRPr>
          </a:p>
          <a:p>
            <a:pPr marL="457200" indent="-457200" algn="l">
              <a:buFont typeface="Arial" pitchFamily="34" charset="0"/>
              <a:buChar char="•"/>
            </a:pPr>
            <a:endParaRPr lang="en-US" sz="2000" b="1" dirty="0" smtClean="0"/>
          </a:p>
        </p:txBody>
      </p:sp>
      <p:pic>
        <p:nvPicPr>
          <p:cNvPr id="1026" name="Picture 2" descr="https://encrypted-tbn1.gstatic.com/images?q=tbn:ANd9GcRmA93h0qc_LCvqcqsf8h0iaWQ5gO62l--kB6-HTLSTnEV7CPqUY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1300" y="1828800"/>
            <a:ext cx="21717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570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Haemoglobin</a:t>
            </a:r>
            <a:endParaRPr lang="ar-SA" dirty="0"/>
          </a:p>
        </p:txBody>
      </p:sp>
      <p:sp>
        <p:nvSpPr>
          <p:cNvPr id="3" name="Content Placeholder 2"/>
          <p:cNvSpPr>
            <a:spLocks noGrp="1"/>
          </p:cNvSpPr>
          <p:nvPr>
            <p:ph idx="1"/>
          </p:nvPr>
        </p:nvSpPr>
        <p:spPr/>
        <p:txBody>
          <a:bodyPr/>
          <a:lstStyle/>
          <a:p>
            <a:r>
              <a:rPr lang="en-US" dirty="0" smtClean="0"/>
              <a:t>(</a:t>
            </a:r>
            <a:r>
              <a:rPr lang="en-US" dirty="0" err="1"/>
              <a:t>Hb</a:t>
            </a:r>
            <a:r>
              <a:rPr lang="en-US" dirty="0"/>
              <a:t> or </a:t>
            </a:r>
            <a:r>
              <a:rPr lang="en-US" dirty="0" err="1"/>
              <a:t>Hgb</a:t>
            </a:r>
            <a:r>
              <a:rPr lang="en-US" dirty="0"/>
              <a:t>) is the </a:t>
            </a:r>
            <a:r>
              <a:rPr lang="en-US" dirty="0" smtClean="0"/>
              <a:t>primary constituent </a:t>
            </a:r>
            <a:r>
              <a:rPr lang="en-US" dirty="0"/>
              <a:t>of RBCs</a:t>
            </a:r>
          </a:p>
          <a:p>
            <a:r>
              <a:rPr lang="en-US" dirty="0" smtClean="0"/>
              <a:t>It gives </a:t>
            </a:r>
            <a:r>
              <a:rPr lang="en-US" dirty="0"/>
              <a:t>the characteristic red </a:t>
            </a:r>
            <a:r>
              <a:rPr lang="en-US" dirty="0" smtClean="0"/>
              <a:t>color </a:t>
            </a:r>
            <a:r>
              <a:rPr lang="en-US" dirty="0" smtClean="0"/>
              <a:t>to erythrocytes </a:t>
            </a:r>
            <a:r>
              <a:rPr lang="en-US" dirty="0"/>
              <a:t>and to the </a:t>
            </a:r>
            <a:r>
              <a:rPr lang="en-US" dirty="0" smtClean="0"/>
              <a:t>blood</a:t>
            </a:r>
          </a:p>
          <a:p>
            <a:endParaRPr lang="ar-SA" dirty="0"/>
          </a:p>
        </p:txBody>
      </p:sp>
      <p:sp>
        <p:nvSpPr>
          <p:cNvPr id="4" name="AutoShape 2" descr="data:image/jpeg;base64,/9j/4AAQSkZJRgABAQAAAQABAAD/2wCEAAkGBxMTEhUUExMWFRUWGBoaFBgXGB4aGxsdGBgZGBcWGCIcHiggHhsnIBoXITEhJSkrLi4uGx8zODMsNygtLisBCgoKDg0OGxAQGzQmICYwLCw0LC8sLyw0NC8sLCwsLDQsLC8sLCwsNCwsNCw0NCwsNCwsLCwsLCwsLCw0LywsLP/AABEIAMIBAwMBEQACEQEDEQH/xAAcAAACAgMBAQAAAAAAAAAAAAAABQQGAgMHAQj/xABFEAACAQMCBAQEBAIIAwYHAAABAgMABBESIQUGMUETIlFhBxRxgTJCkaEjsRUzUmJygsHwktHhFiRDU2OyFyU0c6LC8f/EABsBAQACAwEBAAAAAAAAAAAAAAADBAECBQYH/8QANxEAAgECBAMGBgEEAAcAAAAAAAECAxEEEiExBUFREyJhcZHwMoGhscHR4RQjQvEGFSQzQ1LS/9oADAMBAAIRAxEAPwDuNAFAa7iIOpU9CMUBBPCdyfGl30gYbGAmTj0yWJJP0HQYoCRDaaWDa2YhAhJ74OdR9+vTHU+2AIcHBNAwJpsYwQWznAQD3zhAPfJznJoDevDzoKGWQ5/MT5hggjGNh0PbfPtQGMnDGJP8eUDAGAf7pXO+d+h7bjvmgPX4YSN5pRjUBhiNmwAPUkAYyT1JPXBAGUvDtShTI/RgTnc6mDdexGMfQmgPfkCVCmRyAwYH82zFsE9xuBjA6UBivDiFCiWQeZj+LJOoEYyd8AnI96Awh4Tp/wDGlxjBGr2I+o69u+/WgN8tnqA87AhcahjP16bH1xigI8nC2OMzybMWGCQM5JUHfdQCRp6Hb0GAM7fhmFw0sjEpobzHBJChnGScHy+pxk9ySQPF4SoQIGYYGMjA6lDkDGAfIP1PrQGScLUKykltSlcnBIBZm227asb5/CO+SQPDwz8Y8STS6uunVsNZzlT1BG+N9s7YxQGH9D7Y8WXqTktuCTkkbYB6/QEgewGf9GHDAzS4Ksv4ugZs7bdQPKD1x+tAeQ8JCljrc6tGzHIGgEDr1znJznfBoAk4Yx6Tyg+X83YOWP3IOM+gHbIIBJwtj/48oO+Nxt5mIHTtqx64A9KA2S2BZdJlcYYsCDhhkttn+zhsAe1AbDakgDW2zavc4OdJz26be1AQn4N5UUTSAKult/xDHtjDe/7dMASP6OOCPFl3AGdW4wckj3PT6UBivDWyMzykAAEasZwE323BOk9D+ZqAyg4eVIJlkbSSRqI7qFwcAbdSPTNATqAKAKAKAKAKAKAKAKAS86Xbw2F3LG2mSOCVkYdmVCQd/egOeXvxBkay4cI2uUneS0WeRoGVJAy4lAdl0HUdxjr2oCx3nxKjjkkzbv8AKxTeBLceIg0vqCMRGTrMasQC4+wNAa+K/ErwDcE2Urw2s4hnlV0wudIVlUkMxJYeUdNt6Akr8QljW7N3ay2zWqJIULJIXSU6Y9Ok4DlsDSTsT164A2WPPeJHjvLWWzYQPcLrZXVoo93OUOzgblDuP0oDTwvn55J7WKSxmgF4XMDuyEFFQuGIUkq2AMocYyDk0Ap5V56lWxtA6SXl5cyXCxIpVNQhkbUzscKqqukZ/wCtAYcz8/Sm3t5IY5oZo+JRW91BhS58rs8Sn8LBsLhgRn2oCVx3ntvk74SQz2dza+CXRWjZ9MsihXjYhkYHcHY4zjrQE3ivP7xTXcMdjLP8msbzusiKAkkXilsNgkgZ8oBzg9KAb8c4zq4VNd27Fc2jzQsRuMwl0JG4yNtqA5tHzre/0KxMx+c8UAS4XV4ZtxfasYx/VBl6UBaeE87zeBZxR28l7dyWkdxKFZIwFOxdmbA1Fs4UftQHknOZnueEyQO8cFwbsXEbqA2YY/wv1IKsD0NAS+D/ABFSaWENbPFDcsVtpmkjOohSw8RA2qPVpOM5zt0oDbwTnw3MkRWynFpO7JDdbFWKlhlkHnRCVIDH26UBlb8+o1nBd+AwE1yLcJqGQTKYtecbjIzigFVjzrJB88Zddw/9IvbWkYKr+QMqamwqqPMSzUBZ+VOZ1vPGQxmGaBgs0ZdXxqXUjKyEhlYZwduh22oB/QBQBQBQBQBQBQBQBQBQBQBQBQC7mLhnzNrPb6tHjRPHqxnTrUrnGRnGemaARcT5MMtlY2omC/KPbMX0Z1/LppxjV5dXXqce9AKD8M8TykNatDLO0zGSzjluF1tqeFHfK6Cc4JUkA/egJnFOQDNb38PzAU3lws4bw86NLRnSRrGr8HXI60BI5g5FW6kvGeYqLqCKMBV3RoXLpJnO/mxtt060BCueT7iXxZ+IT/MlbSWCKO2iCNiRcSONbHMrAAAZC5oCvcuJeT3vC9bTSJarJr12klt4a+CUXxjISrzElVxHkDDHJyTQD2z+Hk0ENn4F0oubNpyjtEfCdbhiXjdA+QOmCG7foB5cfDmWSEarwC5N8l7JMIvLqRWVI0XVsoyMEk9D60B7f/D+e5ivvmbpDPeCFNaRERxpC4cKql9RLEEnLdcUA2/7HHxeJyeMP/mEUcYGj+r8OBodR83mznONvSgJv/Zw/wBGfIeJv8r8v4mn/wBLw9enP3xn70BVz8LdwfmelgbXHh7GTwGtxc41ddDY09f71ASouR7m3a3ls7tElitEtZfFiLRyKhysgAcFXBz3Pb3yBnYfDsR/I5nL/Km5aYlMGZrpSrnIbyYyfXbH1oCPy38ODbSRamtGigJ0MtnGLiTrp8WU5wV28yAMcdRQE3lrlK8tfBg+dBs7dmaNVjxK4JYrHK+rTpUt+VRnHbsAtg+HVyqR2/zqfKw3QuIk8H+IcSmTQ7a8YGSMgdd+2KA38S+G/iLMfGjLvem8jEkIePddBhlQt51IzuMHoaAf8n8t/JrIW8DXKwLC3t0gjUKPKgCjUwGWOXYnfbFAWGgCgCgCgCgCgCgCgCgCgCgCgCgCgCgCgCgCgCgCgCgCgNT3CB1QsodgSqk7sFxqIHUgZXP1FAbaAKAKAKAKAKAKAKAKAKAKAoPDfiMBbq91A6OYhImnQFlBmWDyZkOga5I/xkbNnsaAkXHxGiWPWLad8JLJIFMR0JBIscjZMgDjzKV0k5B+uAPLv4jxRAiS3mWVWlV4i0WpRCsbsQfE0uSJY8KpJJJHY0BdIJQ6qy9GAI+hGRQGdAFAFAFAFAFAFAFAFAFAFAFAFAFAFAFAFAVPnnh93L/9Lrz8rdqCsgT+K6xCHqw82Q+G7b7jO4Cq/wCC3SXSLELhgPljBL80SkapKWuxMjSapC6kjJV86lHl00BL5T4LdwzxSSmbDR3QuNc5kGo3Kta4UuwH8PXjSNhsd6Au1AK5OYrQNpNxEDnB8w2PoT0FQ/1NK9syv5lpYLENXUH6DKNwwBBBB6EHIP0qbcrNNOzMqGAoBXxrj8FsB4jeY9EUZb647D3OBUNWvCn8RHOrGG4ssOfLKRghdomPTxF0g/5hlR9yK0hi6cnbbzIo4qm3bYs9WSyQuKcQEITIyXcIBnHYu7ZwfwxrI+O+nHegOf8A9I8PMS54fcqqwQi3GsaniurmPwTERNlX8RY3yxV1wOlASvmLJm8KWzuApV7V5JJdXnkjF1Nbs3jF2byAeJuNS4DYoDG+vuHviUWtyZJlt58RSGN2N+VhWMkTKMHwUDISE8oO+5oC6cA4otxFrWNoirPG8b41I0bFGU6SVO42IJBBFAMaAKAKAKAKAKAKAKAKAKAKAKA1TXCIVDMql20pkgamwTpXPU4DHA7A0BtoDVbXKSLqjdXXJGpSGGVJVhkbZBBB9waA20AUAo4zzLa2u00qhv7A8z/8K5I+p2qKpWhT+JlvD4GviP8Atx067L1ZSpucZbi6DWkOkCF18SXGMGSMlsZwOg6nv0qnPGSlH+1H5s6MeF06M0sRLley93NV5f3Seb51mfcnSRpHtjTpP6EVRniK0XftLvwL9LD4eWnZWXj/ALuRuJfERprNoBlblmEbMuwKHq646E/hI7ZyPa1PGOVHxFHgqpYlVHrBK+vXo/ue3sEdtAsJA1qoMhxvkj8A9gP3zVGtGNOKg/i3b8Xy+RLTqSrVHVbtHl5dX5/YU/D7jEsF8oYsltLqDhtkB0kq/oDkAZ9zVvBVVCybIOLV8FWoNqpFzj4q/l4lr4p8RI2YiNtKA41DGpvf+6P3+nSp54xSdlseInjI8itXXNUkj/wZHQZ/FrJ/5ZqrOs2+7p8yD+ok3ozcvFUQl3bXIxyzuA3t0O2fr9AK3VSMdXq/EznW73F3EUjmBIxk/T/Sop2nqiKUVIunwu5hZ1azlOXiGYifzINiv+Xb7H2q9g6+ZZHui3g6rayS3X2/gtEQ8a7c9Ut08MeniShXkyOmyeEAf77ir5eEvAeQY4WYyyeKpWFUQeIoTwJTNHjXM5ADacIpVQF/DuaAbx8uWjTm5C6nLFjiRzHrKeE0nh6vD8TR5dWM4oBPcclWQ028TtG58F8NLLI5htZQypHqkyiqX0hlI06h1oCxWNlBZwFV8kSa5HZ2LHcl5JHZySSSWJJNAMEYEAjcHcH60B7QBQBQBQBQBQBQBQBQEfiHieFJ4OnxdDeHq/DrwdGr2zjNAKeHLda5NRfSYU8LxPDOJRq8QtoOdyU2xjytjYgUBT7Ll26mS1WaO8XRPC10ZbrOWW3uUnlgKyF0Qu6DysM5GlVwSQPBw3imu1GJ/wCF4WpvGyCou38QP/HUE+AEyWWUsCANJBNAeHgHEjFIc3AkSJzbhbkgGX524dMgSaW/hNHs+VwQO2ABfri/mjc6rdnjz5XidWOMDJdG0kHORhNfY+wA5rxnnqa9meC1cwwocO26yt2J3GUGc9N9uvauXi8VOOkfU9PgeH4enBTq96fR8vk9/sV68vIbfYAO/fO+/cn1P1rlRi5u+/mdmEJ1Ve9l4C+HiN5dzhYEZ2CEAIuygsp/wqOm+1XY0JVI2eupBUWGw1S83bR/deow4ry1xSCEzSodCjL4ZWKjuSFPT1Izj6VtLA5VdoUeJYOrPJF6/NEPkS2ElyrP+FMu/wBF3/n/ADrRRWZX2WvoWMdNxoO2709R/c8QDyl2Gsl8Kg31Nq3AA3yTkbem1RwtKWeS1Z4fjldwlHDrZJNrq3t9LepMm4mqMEntPBOMgNrQke2Sc1bdRLScLHCcrO0o29TXc8LtZRkalPuVcf6GkqdOW2hiUISE9zy4V/A4/Uj+e1QSotbETodBTPwqUN5ssAdxnrjfGR0qOzXIidNpjzjNxaaY2tIJIWG0kbHUCMbMpLHcH1xnNS1XTdnBWJqjp2Tpqwqj4z4EiXC5VozqGxGQOq/QjI+9aU3JTTjuRwm1NNbncOUJVe0jkUhjJqkkIOf4jsWkX6KxZQOwUDtXdhNTWZHbhNTWaOxM42xFtOQcERSEH08h3rY2KxNwi4a0uVgGkzCBgdQSR9KxrMmpSAoMUaxq22Dk+5AVX/KU8qlkheHTa3awI1yWeOWSSJ4MsrbfhY6QzKuwydqAx4jwLiLzXJVGXXHcIriYYbXahIeshIxIOgVAp3GrJagGdry9dLcpOS2RdqT/ABTj5f5IRuunVp/rhnGM96AvFAFAFAFAFAFAFAFAFAFAFAFAFAYu4H1obKLZqYZzvjb9KwzZaHAIg9qs8TbSIxU/UZGR7HYg+mK83Xg1Vys9+nGvkmtmi28jfDuG4hjurmRpPEywjU4XGSMOep6dBjHTeuvQw0cqbOHxLjFWnUlRpK1tL8/l7Zfbazjiu40iRY0FvJhUAUD+JF2FXUktEebnUlUlmm7vxGt/MqRu740qrFs9MAEnNJNJXYpRlOajHds4hyxF4dtJIAF8QkAeirvgfc4+1eeqytFv5fs9xidasYf+v3JXI3EI0ubeWTGk6lJP5WcFQx9N9s9g2elWMK1Cor+R4PiidLiU8/XTya0+mg8+LHM1u0ZtkUTTK2dYO0RB8246v1BXt36Yq5iqtNrIUMZWptZN39jmdvxqRNs/rVDK+TOfGclsM4Oaj+al5okjWa3QxtuYo2/FgVlVOqNlWjzGC3MD+n7VvngyROLIXEOHxyPHGpG5Lv8A4UwQPuxTr1Gqto042bXkbKEdyfZ8Oki/qZpIx6I7KPvg71hU5RWj+prGDj8L+o3g4zxCLfxda/8AqKGHvk4B/epVUrx538yZVaseY75e5slvgY4VSNlALzHzIVP5oF6s31Olcg5f8NXKNVz0lv792LdOpm0e5aeHcPWEEKWZmOXdzqdj6sf2AGABsABtU5KS6AKAKAKAKAKAKAKAKAKAKAKAKAKAiy3XZf1oSxp82YxChtI0cb4mttbyTuMiNc4HUnYKv3JArSc1CLkzfDUJYirGlHdnEOcbudp2mmWMFwAyp0AA2BPdxkAn2x2riVp9rUs9z2uBp06dJQp3suvvZi2y45dQR/wLmSNBuEDnHm64HTPf9fepIVpru3JauEoVJZpwT8bDbh/O85lDSXD5EbDOVHVlOPw+1YnXxCW/P3yZz6nDMP2yUIK1vHr5kbivNl1MzRC4kMbjSylgQQeo6CsdtUyNzZcpYDD07SyK61HHGZBBbBNvKuPud2/cmqsk3JR9+JDQvOq5+NypcLvXh/KGUnODv2wcjvmrDab0PDf8Q8UoYquuyV8t1m6/wnez53G1rxO1fYoYif7Jyv6Hp+po0t2reRwlKD3Vhbx2BVIK4YHp9+9Iqz3I2lGWh0D4M+H4c8EoQ6mR0DgHVkEHAPUjSKv4SrGV4s6OAvOMlbbUR/F3l1be6SWFQkcy/hUYUOmzYA2GRoP11VjEwUXe2jIcXTjCV0tGVbhlsTJGJGKxlgGYblQTgt749PaqDcGVIWcknexaL/lC6ghmu4pRNGjMuwKt4cTFTIBkgrq1nY/hwau1MI4x7rLtXCzhHuy2K9bcySDvVVqa2ZUzzQ/tOYXwNakK47jZgdu+xBoq8oPUljWktWrFk5BudXEduhgfP/EhqfCSzVb+BPh3et8n+DqddU6QUAUAUAUAUAUAUAUAUAUAUAUBhLKFGWOBQ2jFydkKbi+LnA2X9z9axctwoqGr3Nlun2rJibJ0Y9KFeXiVb4lzgW8SH/xJ4wfoupz/AO0VSx88tI6nBYZq8pdIv66fk5xBwtr+9S21aFwWdsZOAMnHudh965uDpdpO7PRVsQsJhnVtd7Ig8xcIhtr4WzavASVAxY76G0FiSAOxbcVNKChXa5aG+GrzrYPtF8TT9dRrzhytwy1uAiPMGMWoRoyt5mcBANQzpIDknfAHuM9KGGp1Jqnmtf5nnocSxlOm6+VNJPw8+f8AvlcRcE4Vi6UHooDkem2R+ux+4qlxGjDD1eyjK518Dj6mKwfbzjlbulrfwvt5+hs5nu9cyofUFv51zqWt5s04h/a4bVkucWvXQYy2Ufg5xU2WOW581cFlKo0AV1LqQrbjIwCPb17e1ZamoHpeAcBhiIKvWd1yj/8AXP5c+pL4nEQqtjYnP61HTTR5rFxXbTy7Xl6XY04fdhPDbHqG365Ax++N+1Rt22O3/wAN64lw6xf0s/tcu9w7cT4M5bzT2zE56kmMah9SY2x7mutCTrYe73RY49gVTm1FaNZl+fz9CiWcoMB6BjhVJ6AsdIJ9hnJ9gaq4ennlltc85QSa1O1cmSK9lFHgYiURMvbyAKP1XSfvXUouTjlnutH78UdWlPPC5yTmXlqK3uJ0X8CsCg7gMusL9s4/SuViY5JtJ+2cqvRUZy6F3vJIIeGCxkcGcQ/h0ltLnzYJAIUgnbOO1WqtSEaPZvWVtvEuPLGj2UnrYrvJcwt76At0kBiJ9C+NP/5Ko+9VsI8lVeJBQeSqr89Dsldo6oUAUAUAUAUBHuL2JPxyIn+JgP5msXRvGnOXwpv5GdvcpIMo6uPVWBH7UTT2MShKOklY21k1CgCgCgIPEeJpEMdW7L/z9Kw3Yno4eVR+AgmvGkbLH6DsPpWp0YUowVkSrRc9B96yiKo0txrCoHXetipJskhqEVijfFpWEMEoBKxzef2DKQCfvgfeqPEIOVLQ7nAWu1lB819mUjhXFTa3S3aJ4iaSsijrpbqR7ggfy75rmYOv2ctTt4nDLEUHRbs+XmXvmGyteK2yTQDW5IUSKPMmAWZJB3+h9cjrv21SpYhXb+Z5iOJxfDKmS3mns/Ffv16CXgXLMrCVZEVZYgq+JKpK6d8HfDSAAHCkgY0532qXC4iVODhJd6Ol/Dlr+voRcRpU6tSNSEnknq4p7S56bJv9vXQQ8FYOZ59yHY6SepA6E+5AGa8/iqzqVJTZ6nslRp06EeS9/Uh8o8D/AKQvZQchVjkbPYMRoT9GbVj+7VjCUc8bPoV+OyUcE6XOWgWsjFWhfZ1JVh6FTgj9RVfVXiz5sno4sjrwS5ldFcO6KulM5IC7ny9gN81J/cnaNjp4XimNw9DsKTSXW2vr+SRzDbgRaRg46fb0rEo5bHLqpKIhhy0R/UfbcfvUUtJlvg9f+nxlOb2zW+T0f3Oh/DniJtOGXd3IpZdfkXONZCqMA+mWAJ3xg9cYrr4SLUHZXPZcay1cTCne2mrKtwvhkekzzgxwq5ZFPVmIOmMDffB3PZfc11MP2WBodrNWk/W3L86fM8XiaFKjVkoTvHr1fRdfMvXIPMMavMJXCKyiQFj3BwR9TqG3tXEoYtSqzlPS+pvhaqV0/MRcZLXV9JLFqKllKADB8iqMn0GRmq1S9aq3EineVVyRImtYolJZ9ch32OVXfLaj+Zvpt7mpOyjBau7MtJLxK9LI808aQj+JrUrjfcHI/wB9tycAE1FG8qiykF3KaUep36u6doKAKAKAi8U4jHbxPNMwSNBlif0AHqScADuTWG0ldklKlKrNQgtWcg41zpeX5b5dja2qnBbOlj/iYb5x+Vfvmq7m5eR6jDcMoYezqd6XT+Pyym3dtCCxMhkPUk9/fJ3rTKuaOtG9lpY122FYNDI0b9mRipH0IwaZVuhOEZxtJXR0Hk74lSxusN+dSE4WfHmX/wC5jYr79R3z2kjUa0lt1OFjuDxs50PT9HXVYEAg5B6EVYPNNWAmgK1xfmYbpDue79v8vr9ajlU6HUw+AfxVPT9iOLLbnOT1J/nWIl6VloidBgepNbEEr2G0Jb0x9a2KkrE2MDuayQO5IVx2oaNM13cKSo0ci60YYYEZBHoaw0noxByhJSi7NHKOaeRZ7TM1pqlh6tHnLoO5H9pf3HfO5rmYnAp6xPUYLi8K/wDbr6PryYl4DxeSBvmLUlSf6yMglHA/tAfXrtjNQ0I4ilqldF/FYelXj2dXbk+a9/UunFviLBPw6fQfDuCoTwid/OdJZD+YAEnI323A2q7PExlSfU4lHg9SjjIKWsb3v5a69CpyP4NmOx0/ua4nxadWdtLtK5cfgrwzRbSzkeaaTAP92Pb/ANxf9K72EhaFzgcfr566prkvq/4sUz4jXca8SlMIxjSJT2MmPN9Pyg+4JqliknUdjgYzgtfsFi6SvfdLe3J25+PT1spj5gbGMnB7Z2NV7zWhwu2ktCPe8QLrnfA71rZt6kc5OSJfA7QtEdqTjmuyWnG6Z0bhNiLuCJU0pDCFHhjACsB/EZsnVqJLEMQdj3ySfS4HFU40U478/wBHSqVKmLlnm7v372Kjz9aR/NRiCfxVVMFRukZB3CY9ep3JyDk9McniOJ7SVr38CtippxVKFrJ3fn4vwWy8+pjw+yGNTk/6/b0/31qhCnzZHCNtTbe8cVF0p5R6Dv8AU96ldWytETqqOh5wPgl3fHMa6Y87yvkL/l7sfYfqK2p0KlXwRinTqVdtup1LlflOCyGUGuUjDyt+I+w/sr7D0Gc106NCNJab9TpUcPCltv1H9Tk4UAUAUBxj4xcdMt0lmrERxAPNjuzDUMjvpXGPdjVWs80sp6XguGSh2rWr29+ZzzjHFy5Cr5EUaUUHYD39WPc9/wBKik9dDrTn2ei1b3YpDMT1NYIFKcpWuzbFMVzgkdqxqiSNRRY2sZfETSetSRd9y1CpmWY6r8KubkW2kt7h8fL48MsckxscBB3JU7fQqO1TU5qKafI85xTASddSpL4iVxrmKS4Olcxxenc/4sfyqKVVy22JcNgYUNXrL3sQ7cgVtGxNO7J0cn1+5xUqZC1YnwMfUCtkV5JDCCQd2P22rZFeSfJE+Fl9z96yV5KRLSQUInFmzxKGmUR87cQaK1YrqGpkQsMjSHOCcjofyg9iwrWTsrl3h9FVK6T5Xfoc+vliXQ0Q0KdAKj8rZwSPQEZ/cdqictD0FNzaanq9dfApt1wxmnYxAFc564APUj/frVSrRcnodOFRRj3htxS3d0USvhewUEkn6/8AQVpSwMYvchp1FmeVFp5U5tlto0g8NHhQbYBV8Ekls5KsSST0H1q/B5YpHKxnDYV5Opmak/mvxb6lK4xcAo5YfxHd2fPXLsTt7Yx+pri1Yy7bXzO3QjayWySXojo3wd4DGtkZnjVmmckFlBwqeQDf31n7118PBZLs8lxucZ4jKlt937RY+beWIri1mjSJFkYAoVUKSyHUoJx0OMfQmt6tNSg0tzg1qKnBpLU5Lwu8ERMbKVZThlbYgjYg+/tXGTcHZnLhPLoydMkLjOSD6D9fWjjB6kryPcgvPElRpRRo5RiLr/ju2Fz9KktKRFKq3sXv4a8qWlxEt1K3jPk5ibGlCCR5hvq6Z32welX8NhoWUmXsLhoSipy1Z1JVAGAMAdAK6B0D2gCgCgCgCgPm7nDL8RvCT0lcfZTpH8qqf5tnuOFpLDx8kVS5UhqiasKycZ3GHDLbxM1mC0LMH3bsxv8AhxSsuCSujWVOM1dHnBzhqxB6mKC0aHnLkfiXh0g/1bE7dAMZ6ds0cW2yPETUGrsu8UGKyolWU0S4kH+81KiFsmQoPb963SIWybEvstbkDZNhz6D9qyiGVuoyhz6VlFaViWrH3oQtI2K596yatIxvbZJY3jkXUjqVYEdQabiE3CSlHdHBuYOH3NveNbsx0gAq/wDaQ50Mf73UH3Bqo7p5T2mExEK9JVEvPz5++hYbAxWq+Zdcg7bEJ7sD1f2P3qRK25WqZ677rtH7/wAEG545E8oYtnT3P6/zxt7Vlsnhh5whlRHPF0ZyY/N30gHvjUPvsc+tYUkzdUWo94i8Zt1mQ4BWRRqA/mvr/sVpVp5kbUpODtyO6cvWiw2sEakEJEgBHfCjLffr96sQVopHicTNzrSk+bZ5xPjdvBtLPHGxBwCfN9dI3NZukZpYWtV1hFs+f7q3jbSySuspXMniZwzknURnGc7d+pNS1aeHxDtPfqtGWcXwR1I5pwtbmvza5q4LYX10XW3haXw8ayGVQM5xu5G5wdvaqdThMI/5+qOJV4Vk/wDJ9P5F/Gobm3OmeCSNu3iKwB/wkbN9QanocJpbuV/LT1NqXC6e8pX8Nv2bOC2glYZO3+9q5Nem6dR0+hyqlJwqOm+RYOL2Is5LeSOUo0gYZUlW23BON9jkfcV0+GJxcqe6av8Aj63+h2OGxy3i9t/fvkXDgfN150V1uAuzKw8w9tsNn/Fmr86cfI6MqMGWrhfO8EhCSgwP/f3TPoG7f5gKhlRa21IZUZLYs4NREJ7QBQBQHCviXw/wOJuxGEuFV1PbOArj65Gf8wqrNWm/E9fwet2mHy817+xQ+KQnVt0qOd7l+vFytYk8J4iItiN6wmrWMxaay8zLiPEi/TasymuRv8KsjG0mMYJP29qzG6V2bpaanQfgdwl2uZ7ps6VTw1J7s5VyfsAP+MVJQTu2eb41VWkPdjovGeWVfLQ4Vu6/lP09D+1SyhfYoYfHuPdqarrz/kqzxFWKyAqw6gj/AH+1Rrex1YyUlmi7o3xRnqCf51ul0I5SRKRm+tbEbsSYJh3/AOVZIpR6Da3YdiayipNMmxj0askLfgb1z60InYVcz8wLaR6j5pG2ijzux9T6KO5/1IFayllVy1g8HLEzstEt375nLOIGZVmuXfXcuM5I2QDH4R2IXoO1V99T09ONPu0Y6QX1E0/HEFugPmYrg59ehJPqTv8AesZrFlUbTcm9Bv8AB2/t/m2WaNfEfHy7kfhIzqUdgSOh9iM7is0JXbOdxmNadHNB91br8/IuHxU5fTwPnIkCywkFyoxqQnSc46kEg59AalqRVrnO4NjJKr2M33ZfRlJhu/GwR+Xr+4/cn9M1qtFqd5w7O66jiy4lJJbRxPO0cSIAqpkFhklQxBHRcDBONuhNbuRTnQpwqynGKcm93b6C+6aKMYiTU7HYE5P+JsYGPrn61pa5Zgpzd5uyRAvIGxmTcfm2GAPt/rWdORNCS2iWD4RkwX9zbt0liWRD6+G+nH1/iftVtzz003utDzXFqKjNSjs/b9+JefiM4HD5wQDq0Jv/AH3Vc/vSj8aOXRV5o4fx/hT2csohk8oYgZG+QcHB+uaknhaOIanUWvg7G88HSrPtJLX5ji8+GF5JbR3y3IkkaFZWjkBDL5Q+EIJBPtgfWtqM6dJ5IxsjFKUabskKYuaMXj3B/DKu5xgAh2Iz26MB+lWOz7uUsqNmWWTmWOZcHDehIyR9D1xUXZNG9rHQPhldM9qwOdCSlYv8OlGwPYMzAfp2qvXVpFTEJKWhbqhIAoAoCsfEDlUX9tpUhZo8tAx9e6H+62AD9Ae1aVIZkXcDi3h6mblzOEu7xu0NxGySp1Vhg/8A8PYjY5qsm72Z7GjWhVV4MjXEUIBfPQZ/asqCbN5tQTnJbamF14a/hasXiiTNGKvIY8scElvpgqqWGxI33B6M5/Kmxyep6KCaRi5s5uMxypx6H0Ny7wZLSBIU307s2MFmO7McdMnt0AwBsKtxVlY8jWqurNyYyrJEROI8OjmXDjfsw6j6H/SsNJk1GvOk7x9Cp8Q4bJAcndOzgf8AuHY1HZxOvSrwrLTfp+jyKUHrj6itjLi1sSkT0OfrQhcupLgOOox9KykRS12GcHsa2K0zTxviyW0LSv7BVHVmPRR/P2AJrDdtTOHw8q9RQj7RyhrqWe5eWYgufw7nAAGoKB/ZGeh9z61DJ5tT1ShCjRUKe3v39CFxln/q1YlpDpCqWLMW2AA9Se3vWpNRUbZnyNXOPw/mtbSGcnUc4nUdI9RGjHr3BPqR61rVpNK6KdDiUcTWdNaLl49ffQ08D4a4hLrjIGrY9Cu/2I9QQRipY03FJPQtzxFKbyJ35HWuDcSHELKWGT+t8NkkHrkFRIPr/P7Vv8UbHmcRQeExEakfhvdfr3yOM8LuZI0cacj75GNiD6fpUUU+Z66cIzadyPPK8rQR+YgoMKoJJbJXYDqSVwK0Um5JIRtFuRYOE8ncTZiBD4S93mIUAfbf9BW6zvkUq3E8JH/K/giTxz5WCELFdfMyYbxSo/h4K4AU+ufc7E5xtWzslcxhpV6s3KpDLHl19++pE4HxSWCWC9KppjRk87aPE15/DsScHfYHtWYTsn4mmMwcMRamnzvor2LhzDzXDeW1uEOlmuoxKhOSoAds+6EgYb29QRVqi7t+CODVwE8NUtLa2j6nPeeLkvnuXJP3Y/8AOrtJcjDajHyX2LyeZOLh4wtsiRLgadDFSmAN/LnPoVOOm1VqmFl2ncay+evic+jiMP2H9xNT12XpbkU/5WS2vCYR4RxrCaTpUMWDRlXzlDg7HPXboKuTUbWvcmwtSVam3UXMiyqJLmVjGkRbSxWMEJuoBZR2BYMSPetVpEtRVlY6v8Jr4NaNCBvDIw+okJcH9Sw/yiqmIXeuVK8bSuXeq5AFAFAFAKePctWt4ALiFZMfhbcMPowwwHtnFayipbk1GvUpO8HY5tzV8IYI4J5YrmVRHFI4RwH/AAoW05222xvmo+xVy9LitWUHGS30GPDfgxaKQ0s80vfAwgP1xlv0IoqKRifFKstlY6DwnhMFsnhwRrGvUhRuT6sTux9ySalSS2OfUqTqO8ncm1k0CgCgPGUEYIyD1BoZTtqivcS5fx5ofuh//X/lWjjbVHRo42/dqev7Fts5zgjSQdwQRQszWnVDqBtt62KUkS4h9KyRSKb8R5fPAG/AqyP9xoGfqAT/AMVR1FeyOvwiPdm1vovuUe94iFXxR/lHvjSB7n+VaSdkdqNP/Fly5J5fW0UXt+wWZ9okbqgYdAOplIzsMkDb1raEebOJj8XPFS7DDrurfx+fQncBV724u5HLm2cBFVjlcqwxpHTI0ksPVsb1LTk4yzIrcQpU6eGp0dM27+fvTyK1zLwezt5GjmMsbYDIyxl0I1baNJ17EDIIOPcGrlTFqcck9vr9DnYPhlZf9Rh7NrS3TzT6+BH5e4aLch7a7bG5VnJAwRljh4wCpxnod8HfalKOGjDr57/gzi58QqyyyTXKyTt+dfIr19MEllOoEPmQEAgHXuQAfQ5GD0x2qhVjBSeTY9jw91Z4aHaq0lp6c/C4u4c0sksXy4PjxnMYVS2dJMgIAByR5iQR0qDXNoWa2WMZdp8L0d9N9Cy8w88cQdXt5zHDqGJFCsjYIzg5BIyD+h962dWWzKGG4dhYtVaettne69op/wAwq9PD++tv2xj9RUTqeJ03JvRsxbmECRdSCU5AZpCcgZ6KAcLj71dw+HdSm538jl4nGqlUVKHzsOb3+HIcY/hun1w4P+uP+EVmg/7iNsa1Og77q33t+yJxPiSR3EEsgLJHLG7BdyQrBsDJA3xiulbuux5+p8LLNxXnaKd/mYLJEk6BpWLaj0GY1ITV2BOahjh+9dyZHGk1DLK1vJffcn8MUxWzTTMGmnyScAbdyANgD0AHYCsTeaVlyNlBR0SOecW4r/3jY9iP1Ow/nVmK0Nrq51/4KwyCCd2XCvINDf2iFwwHqBsM+uodqp4l6oq4h6o6NVYrhQBQFR4tzqYZbhBbMwgkhiD6xh5J1iZFAALAASEk4ONOwJOAAu4tz5MYJTBbMskcJklMh0+HmWSFCqsoMgJjdvy+XHc6aAbc1ccnguIY4oRMjwXMkkZZUz4RhwQzbdHYY7kjOBkgCDac6O8rpHF4pkljW1QkRYRrGK6YyMQcHzNtg7kD3oDZFz+jrHIkDGErbNK5YBo/m38OIBd9eD+I5GB01UBs4TzRNcXkKCIR28sVy6EsGZ/BlijViAPJ+JjpydmHQggAZXXOhQXEnyzNBC0sYkDrqaWJxGyaDuAXJUMM/hJIAwSAn4zzvcBGZI/BZLe9Zg6kgvbxwPG8ZZVLR/xT1UbgjtQHQomyoPqBQGdAQ77hyS9Rhh0Ydfv6isNE1KvKntt0FQieI4YDHYjof+vtWNi3mjUV4k6B62IZIrnxLtdVqJABqjdQNuofylfpnSf8tay2L/CKmWvl5NP6anN+WeIIl9btdIFiiYjcHCtpPhuRv0Ok57de1RPdXO/jaM54aSou8n7aOg8/8UsprQypcxtJEcxaHBJLEAoQDnBH6YBqSbVrnC4ZRxFKvllB2e91+Rh8PePpLYxaykbIPDxqADBAAGAz3GM++azF3RX4nhZQxMst2nr6mvny1tbu3K/MQrMmTCxkUb7ZU7/hbYfXB7UkrrQ24bOvh6t8jcXvo/ehxOPiky5UuwA2wCdsfQ4qCMnzPXZIS1saJSXGcHXnBwD5h2b6jofXb3zo5PoZTaduRO5cuLi3mSVIm1p+ElCRurKc/Zj+1Yg5XVyvXhGtB057GF1DM+TICGZix1EZYnqzEnc9f39TW6V9WS08i28tDT/2fuG2CY98j9t62pqnmvPVEOIqNxtTav1f+hxLwNFQawqIo33y7Y3IUDqT9z7Vdlim1ZI5SwsId+bvbX2/dyDxCJ0WUSYDu6yn2JZRo+2Av2NQ0XaqmW5xTwspvdq7/HoVvj0hZ8f7+1dbZHn6j0GfLSmaRIwcAHc46bZY/YajSTsmza9y0c2cU2IHlGMAeigYA/TFR0omEi78ofC2zWKOa6iMs7qrOsjZRCQDoCjAOOnmzvmq1SvK9o7FKpVbk7HRIYlRQqqFVRhQBgADoAB0FVyEzoAoAoBfdcFt5BKHiU+MVaX1ZkChGyNwyhVwRuMCgIs/KVk4VWtoyEBAGNsM2s6t/N5/P5s+bzdd6AkcX4DbXWPHiWTSGVSc5AfGtQQc4YAAjuNjtQGF5y5aygh4EOplc4yp1KgjVgVwQdACbdtulAeNy1aF43+Xj1RBFjwMBRGcxjA2Ok7rkeXtigM7Ll+2hlM0cKrIdWWGc+dtTgb4ALeYgYGcnqaAwk5ZtGeR2t0ZpQyyZGQQ4AfY7AtpXJAydIz0oAXlm0C6fAQjTIpzuSJQol1E7tqCqCSSTpHpQDUDFAe0AUB4ygjBGRQym1qiDJZYOV3Hp6fShOq11aRV+d79WtpI4wZZUKs0cYLMoUhm142Ty5PmIzjatZq6LeCqKGITfivXbfQ54nEoiQWXcjIGx7dM9KiWp6dUqmXob4+EwMvia5vXGlf2GrGOv/WttDR16qeSy+pI0WuknfKjfZRn0xv6/pS1zVuve37IcFirhmBkxnYZUd98YHb3o0iWVSUGouxItfBxpYbgbMSNwOvQdR/vvjFrmk+0vdC6Lh63DO34FGy75Ht22PcmlkTSqOkkt2beDcQWEmGdht+BidwP7Lf6H7elYtYjq0nNZ6ZhEsc0pfOxBz6Dbyg+/wDyNbZlsSPNTilYlWfE44DpbAUduuPce3++tPEiqUZVVdbmi44sbiXT4rCFcMyKdIJG8a+XGdwXPoVX1pfQrvDrMoZdVq3v5b+vyXUrvG7kF/DQEEsNWeuF3OanwlNupm6G/EKihQyt6y+xZfhFyzb3lxcyXMKypCE0B8ldTls5GcNsvQgjermJk4pJHmMU9kRuHurSzzqqqsjt4YUBVCZwgAHTyhRit2rJRJoxypIl8n8J+e4igYZihxLJ6eU+RPu2Nu4Vq1qyyQ8yOtLLHQ7tVAohQBQBQBQBQBQBQBQBQBQBQCPg/HDNMUKhVIkKZyGPhTGJsZ/GPwEkbLrAOc5oBRf87P4Piw2sukywrE7hNEyvcpAxjIk8rHJK+Jp6g9M0B7ffEOCGJZJYZUy0qyKxiDIYJBHIP6z+Id8gR6iQCaA9uueBD4mqCWYo10xESoumO0dFkY65RqOHB23P9kdKAsE/EzhfBheVnUMv5EAPQu7bD6KGbvpxQGn+jZZd7iY6f/KhJRPoz/1j49iikdVoCdBYxxoEiRY1HRUAVR9hsKGylY5tzd8MTJKZbQqmo5eJjhc7nKHBxk/lIx6EdBBOk73iehwfGckFCtrbZ/v9nMP6ZmUlQzbHG/t2qDtLO1jv9ySvlIryM5yVO/U74+u3+lbXbeqZIm+h0LhPJV7NErwXNs0eNirtt7fgyD6g71MoX1OTW4ph6U7VIST8V/Jv/wDhRdyHMk8K/TU33xgUdNsifHqEVaMX9Ckz+PFI0KYYRsVDJurYJGoex61G862R1oSU4qbja/UXs8srBdOpunT+ZPQD32FRZp9DfNlV7HQORORI7y3MrXLjEjpiMADC4wfMM75zuOhFT045le/ocbHcWqYepkUFsnqRfiRyYtjHC8bySB2ZG14ODp1KFAA66WH1xVqlRhK+Yqw43WnfupfL+RZwjl3wDFNOjTJnVLGNg2Rg6CCD5TjGTvpwe9S9hBq3PzNP+YYjK1GSTeuy3/1p5EDiYTXLOIliDsdCAbKo2Rf0Az6nNW6cVFKKK7besnd9RfyxzFdRie3hlKRTHLhQM+hIbGoZAxsf0rMoRk7vkQOClNt8hje3ixRBAQu25J2HbNPElZ1r4W2UNvaqGki+YnIeRQ6kjI8kexzsvX3LVSrzzSKFaeaRbIOLQu4RZFLsGKgfmCEK7L6qCQMjbJqEiEPFeeYY45WiSSQxMF3jkVHxcJby+G+ghyjP0XJJGB60BIm51tVjMjeMFUyCQGGTMfg6TIZBp8uAynfcg7Z3oDXJzrAjyLIGJWWREEKSSkiKKKV2YKmxAlB2yMY3zkACw2d0ksaSRtqSRVdGHdWAZT9wRQG6gCgCgCgCgCgCgFfCeCpDhj55AZcOc7LNL4rKASQNwmcddIoCNDyhaKTiNiC6uAZZCqFJROojBbCL4gDaVwDgAjAAoDVfck2UpOuN/N4uvTNKuoTuJJVbS4ypcBtPQYGMUBKfli1OvMX41nVvO+4uSpnH4ttRVenTG2KAawRBFVVGFUAAewGAN6AzoAoDwigOV87/AA7PivcWya1c6pIx+JW3JZB+ZTndRuO3tE6avdHpuHcWjkVKs7NbP99PP1Kzw5nJCmNMDIPY5Gx1A7g+u3WsWR1qiildNjyzgkhYNDIVduukhScdtgFcDPQit14FKo4VVlqK69/NfIe3/M114DRMgVyCGmzpOnuQuNmx3z7gemblGlgKHaqcXdco/wAlCl4gEQmKLUAcZwf32wP1NaPQ7ipuT7zKq1yWZzjBcnOOwJyVH1qtq3YsKOyO1fCG28KCSPfB8OUZHeRNLD7GM/bFWqcVFWR5bjdnUjJeK9H/ACT+d+FvfhreIgfL6ZSTjDS4/hRE4OBpLMe41RHpkVPTkoyuzjU5KMk2c6i5j0IYJ0KvGSCrDDKe4/1/fvmrjpXeZHQ0eqK5dRTX04gtl1Meg9s4LH+yozksdvuQKkuoK7EpqCuxjL8K+JW02I41nUnaRHVR1/MHII/f71pHEQa1K8K8VuXLlT4VMsyT3zxvoIZYkywyN11scDGdyAN8DfGQYamITWWKNKle6sjp62qA5CKD6hRVUri+w4BHE8bIz/wkaONTpICOQxjHlzjKp3z5FyTvkBf/ANiosOnjXHhM+tYtaiOMmdblioC75kXq5YgFgMZNAaeM8gW1yWLvKNbTMwGgg+OiI4GuNtO0a4YYYZO+DQEuHlCBZTKGk1MZWO4xmaKKF/y/2YUx75oBvwqwWCCKBMlIo0jTVudKKFGffAFASqAKAKAKAKAKAKAKAKAKAKAKAKAKAKAKAqPOHJa3OZoCIrgd/wAr+0mO/wDe6/WtZRvsdXAcTlQ7k9YfVeX6KFPBeQgrcW0q6d9aqXQY76lyMVHqjvRq4ao705ryvZ+jIN3zMxjMWsMhGCC56enTpWczJ4YKKnntr5DnkHlY3bCSdCLZN1VhgTMTnp3jHf12G+9Yis+r2KHFMeqCyUn33v4L9m2WXh8jST3drLDIPmmEkRURzC2uPBIUGQkP5owSwQEk74qTIr3OJR4piKUMid14oY2vOEEMZ+TjVUEN5JNqxKwktY4HXzRylJAVlB2fpgZXBxtYq18RUrSzTdyzPzYitOBbXLLD4muVI1KM8Uas8Yw+rVjygsApKkatqEIgXiFjxO4gHykUmtp45mkEburQxxuArxOysMSDcMfTYg1vGpKOzNozlHZm2XmC0svnoLO1WKW3hkkJ0xqrtHD4q6lDiYpuBr06c5AbNYlKUt2JSctxlPz1HHE7ywTo0bojI3hL+OMyK+ppfDVCAcanBzgYyQDqamUXPcDMmIpzGwtyZtKiNPmgPA1ZfVuSAcKdJO+AQaA38sc6W187JDqyqh1yYzqQsV1AI7Fd8eWQK3mG1ALOJ/EBVt55IrebUsMstuZAgSZYXCPIuJM6AWViGCsVOQD0oBlxfmGWBrOMwlmuBIHbyqEaOBpTkaz3U7AnYHcnGQFdn8RYxbrJcQyRSGO3fSTEgk+ZDaWjZpdKplJP6xlIA6Z2oC0cB4vHdwJPFnQ+cZxkFWKMp0kg4ZSMgkHGxI3oBhQBQBQBQBQBQBQBQBQBQBQBQBQBQBQBQBQBQBQCS45RsXk8VrWIv38uxz3Zfwk+5FauKfIuRx+JjDIpu3vnuSOLcctrTQJ5BHqDaBgnIQAtgKD0BBPoMnoDWxTEMttwpnjtywLMJRGA74/72wuGAcHSHcqHUZDbZWgInC/6NubdGkMmXi0ssssjyY4gRHpJzvrMYUY2XTtjegPCeDXAuJPH1pIhMiiSQIfGIhaSNOhdmCplATqOOrHIG60ueE27JMJiHJkkDyPKzZYJbzPJq3XHhorasBMdt6A03R4fc3EokWRsTTWz+LIyopa0ZpniBbYGPUvlx+Zsb5IGEt9wy4lkbVIBGLeQSxtKrM0iTwxpGq4ckxh/wjzK+R60Bsj4Fw6IJdNMTbH5VbdVeTQfBGmBXAYiQ6sEahnIA3oCTy7xPhcCuYLk6FjDYd5CqRh9IWJX2ADtoKruCVU9AKAhCDhW+NTQzw3SyM8sgSBEZGuIgrEGLLMMgAEaQOwFANeL8Y4bIsU002PCkfRs6sreEVlDrjUo8OTJ1AABgdgQaA1XNhw7QApOpBHbxFJHDhrWOSaNEbOzBGkOruCQSelATOXOYrQx28SSFXkjjZUdmdgZIxMI3c5BlKnVgtqI36UBZKAKAKAKAKAKAKAKAKAKAKAKAKAKAKAKAKAKAKAKArnMvBJ57i3eGURCOOdWfSHP8URgDSeuysc5GCF6jIIES15GSNo1SdxAjW8jRFVJZ7WNIom14yBiKMkAbleoBIIEez5K8O6sSpJhtICrsSMyspPgBlA6JrlfPqw96AgcI+HLtaQR3U5MkMKpEFVSsZE0c5z/AOYC0UYwceUEdTqoDdcchSF9CTBIntp4pnWNBq+YlV5FVBsvlBw5JIwM6iTQDSbkiJ2fVIxjeZpdAGCNdmbN01dxp3BxkH1oCJJ8P9fnlumklHgeGzRLoHy6zIoZBjUCsz53G+4xsAA5XllBBbwBiBBKkoIVV1MjmQjCgKAST0H/ADoBbPyHGwX+NIGRHCNhdme7S8V8EYOl41GO4zQHk3IUciOJZ3Z5fHMrhVXLTiEalXcKFEMYA36b5zQHsXJRTS8Vz4UwMup0hjC6ZliR1VfUeDGQzFiCN8jygDaeTv45k+Yfw/FaZY9C/wBY9u1u5LdSMNkDbBz12wBp4VyFHBLHIspYJ4RIaNCxaGBYFYMR5VKorEAZ1dCASCBcKAKAKAKAKAKAKAKAKAKAKAKAKAKAKAKAKAKAKAKAKAKAKAKAKAKAKAKAKAKAKAKAKAKA/9k="/>
          <p:cNvSpPr>
            <a:spLocks noChangeAspect="1" noChangeArrowheads="1"/>
          </p:cNvSpPr>
          <p:nvPr/>
        </p:nvSpPr>
        <p:spPr bwMode="auto">
          <a:xfrm>
            <a:off x="-12700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5" name="AutoShape 4" descr="data:image/jpeg;base64,/9j/4AAQSkZJRgABAQAAAQABAAD/2wCEAAkGBxMTEhUUExMWFRUWGBoaFBgXGB4aGxsdGBgZGBcWGCIcHiggHhsnIBoXITEhJSkrLi4uGx8zODMsNygtLisBCgoKDg0OGxAQGzQmICYwLCw0LC8sLyw0NC8sLCwsLDQsLC8sLCwsNCwsNCw0NCwsNCwsLCwsLCwsLCw0LywsLP/AABEIAMIBAwMBEQACEQEDEQH/xAAcAAACAgMBAQAAAAAAAAAAAAAABQQGAgMHAQj/xABFEAACAQMCBAQEBAIIAwYHAAABAgMABBESIQUGMUETIlFhBxRxgTJCkaEjsRUzUmJygsHwktHhFiRDU2OyFyU0c6LC8f/EABsBAQACAwEBAAAAAAAAAAAAAAADBAECBQYH/8QANxEAAgECBAMGBgEEAAcAAAAAAAECAxEEEiExBUFREyJhcZHwMoGhscHR4RQjQvEGFSQzQ1LS/9oADAMBAAIRAxEAPwDuNAFAa7iIOpU9CMUBBPCdyfGl30gYbGAmTj0yWJJP0HQYoCRDaaWDa2YhAhJ74OdR9+vTHU+2AIcHBNAwJpsYwQWznAQD3zhAPfJznJoDevDzoKGWQ5/MT5hggjGNh0PbfPtQGMnDGJP8eUDAGAf7pXO+d+h7bjvmgPX4YSN5pRjUBhiNmwAPUkAYyT1JPXBAGUvDtShTI/RgTnc6mDdexGMfQmgPfkCVCmRyAwYH82zFsE9xuBjA6UBivDiFCiWQeZj+LJOoEYyd8AnI96Awh4Tp/wDGlxjBGr2I+o69u+/WgN8tnqA87AhcahjP16bH1xigI8nC2OMzybMWGCQM5JUHfdQCRp6Hb0GAM7fhmFw0sjEpobzHBJChnGScHy+pxk9ySQPF4SoQIGYYGMjA6lDkDGAfIP1PrQGScLUKykltSlcnBIBZm227asb5/CO+SQPDwz8Y8STS6uunVsNZzlT1BG+N9s7YxQGH9D7Y8WXqTktuCTkkbYB6/QEgewGf9GHDAzS4Ksv4ugZs7bdQPKD1x+tAeQ8JCljrc6tGzHIGgEDr1znJznfBoAk4Yx6Tyg+X83YOWP3IOM+gHbIIBJwtj/48oO+Nxt5mIHTtqx64A9KA2S2BZdJlcYYsCDhhkttn+zhsAe1AbDakgDW2zavc4OdJz26be1AQn4N5UUTSAKult/xDHtjDe/7dMASP6OOCPFl3AGdW4wckj3PT6UBivDWyMzykAAEasZwE323BOk9D+ZqAyg4eVIJlkbSSRqI7qFwcAbdSPTNATqAKAKAKAKAKAKAKAKAS86Xbw2F3LG2mSOCVkYdmVCQd/egOeXvxBkay4cI2uUneS0WeRoGVJAy4lAdl0HUdxjr2oCx3nxKjjkkzbv8AKxTeBLceIg0vqCMRGTrMasQC4+wNAa+K/ErwDcE2Urw2s4hnlV0wudIVlUkMxJYeUdNt6Akr8QljW7N3ay2zWqJIULJIXSU6Y9Ok4DlsDSTsT164A2WPPeJHjvLWWzYQPcLrZXVoo93OUOzgblDuP0oDTwvn55J7WKSxmgF4XMDuyEFFQuGIUkq2AMocYyDk0Ap5V56lWxtA6SXl5cyXCxIpVNQhkbUzscKqqukZ/wCtAYcz8/Sm3t5IY5oZo+JRW91BhS58rs8Sn8LBsLhgRn2oCVx3ntvk74SQz2dza+CXRWjZ9MsihXjYhkYHcHY4zjrQE3ivP7xTXcMdjLP8msbzusiKAkkXilsNgkgZ8oBzg9KAb8c4zq4VNd27Fc2jzQsRuMwl0JG4yNtqA5tHzre/0KxMx+c8UAS4XV4ZtxfasYx/VBl6UBaeE87zeBZxR28l7dyWkdxKFZIwFOxdmbA1Fs4UftQHknOZnueEyQO8cFwbsXEbqA2YY/wv1IKsD0NAS+D/ABFSaWENbPFDcsVtpmkjOohSw8RA2qPVpOM5zt0oDbwTnw3MkRWynFpO7JDdbFWKlhlkHnRCVIDH26UBlb8+o1nBd+AwE1yLcJqGQTKYtecbjIzigFVjzrJB88Zddw/9IvbWkYKr+QMqamwqqPMSzUBZ+VOZ1vPGQxmGaBgs0ZdXxqXUjKyEhlYZwduh22oB/QBQBQBQBQBQBQBQBQBQBQBQBQC7mLhnzNrPb6tHjRPHqxnTrUrnGRnGemaARcT5MMtlY2omC/KPbMX0Z1/LppxjV5dXXqce9AKD8M8TykNatDLO0zGSzjluF1tqeFHfK6Cc4JUkA/egJnFOQDNb38PzAU3lws4bw86NLRnSRrGr8HXI60BI5g5FW6kvGeYqLqCKMBV3RoXLpJnO/mxtt060BCueT7iXxZ+IT/MlbSWCKO2iCNiRcSONbHMrAAAZC5oCvcuJeT3vC9bTSJarJr12klt4a+CUXxjISrzElVxHkDDHJyTQD2z+Hk0ENn4F0oubNpyjtEfCdbhiXjdA+QOmCG7foB5cfDmWSEarwC5N8l7JMIvLqRWVI0XVsoyMEk9D60B7f/D+e5ivvmbpDPeCFNaRERxpC4cKql9RLEEnLdcUA2/7HHxeJyeMP/mEUcYGj+r8OBodR83mznONvSgJv/Zw/wBGfIeJv8r8v4mn/wBLw9enP3xn70BVz8LdwfmelgbXHh7GTwGtxc41ddDY09f71ASouR7m3a3ls7tElitEtZfFiLRyKhysgAcFXBz3Pb3yBnYfDsR/I5nL/Km5aYlMGZrpSrnIbyYyfXbH1oCPy38ODbSRamtGigJ0MtnGLiTrp8WU5wV28yAMcdRQE3lrlK8tfBg+dBs7dmaNVjxK4JYrHK+rTpUt+VRnHbsAtg+HVyqR2/zqfKw3QuIk8H+IcSmTQ7a8YGSMgdd+2KA38S+G/iLMfGjLvem8jEkIePddBhlQt51IzuMHoaAf8n8t/JrIW8DXKwLC3t0gjUKPKgCjUwGWOXYnfbFAWGgCgCgCgCgCgCgCgCgCgCgCgCgCgCgCgCgCgCgCgCgCgNT3CB1QsodgSqk7sFxqIHUgZXP1FAbaAKAKAKAKAKAKAKAKAKAKAoPDfiMBbq91A6OYhImnQFlBmWDyZkOga5I/xkbNnsaAkXHxGiWPWLad8JLJIFMR0JBIscjZMgDjzKV0k5B+uAPLv4jxRAiS3mWVWlV4i0WpRCsbsQfE0uSJY8KpJJJHY0BdIJQ6qy9GAI+hGRQGdAFAFAFAFAFAFAFAFAFAFAFAFAFAFAFAFAVPnnh93L/9Lrz8rdqCsgT+K6xCHqw82Q+G7b7jO4Cq/wCC3SXSLELhgPljBL80SkapKWuxMjSapC6kjJV86lHl00BL5T4LdwzxSSmbDR3QuNc5kGo3Kta4UuwH8PXjSNhsd6Au1AK5OYrQNpNxEDnB8w2PoT0FQ/1NK9syv5lpYLENXUH6DKNwwBBBB6EHIP0qbcrNNOzMqGAoBXxrj8FsB4jeY9EUZb647D3OBUNWvCn8RHOrGG4ssOfLKRghdomPTxF0g/5hlR9yK0hi6cnbbzIo4qm3bYs9WSyQuKcQEITIyXcIBnHYu7ZwfwxrI+O+nHegOf8A9I8PMS54fcqqwQi3GsaniurmPwTERNlX8RY3yxV1wOlASvmLJm8KWzuApV7V5JJdXnkjF1Nbs3jF2byAeJuNS4DYoDG+vuHviUWtyZJlt58RSGN2N+VhWMkTKMHwUDISE8oO+5oC6cA4otxFrWNoirPG8b41I0bFGU6SVO42IJBBFAMaAKAKAKAKAKAKAKAKAKAKAKA1TXCIVDMql20pkgamwTpXPU4DHA7A0BtoDVbXKSLqjdXXJGpSGGVJVhkbZBBB9waA20AUAo4zzLa2u00qhv7A8z/8K5I+p2qKpWhT+JlvD4GviP8Atx067L1ZSpucZbi6DWkOkCF18SXGMGSMlsZwOg6nv0qnPGSlH+1H5s6MeF06M0sRLley93NV5f3Seb51mfcnSRpHtjTpP6EVRniK0XftLvwL9LD4eWnZWXj/ALuRuJfERprNoBlblmEbMuwKHq646E/hI7ZyPa1PGOVHxFHgqpYlVHrBK+vXo/ue3sEdtAsJA1qoMhxvkj8A9gP3zVGtGNOKg/i3b8Xy+RLTqSrVHVbtHl5dX5/YU/D7jEsF8oYsltLqDhtkB0kq/oDkAZ9zVvBVVCybIOLV8FWoNqpFzj4q/l4lr4p8RI2YiNtKA41DGpvf+6P3+nSp54xSdlseInjI8itXXNUkj/wZHQZ/FrJ/5ZqrOs2+7p8yD+ok3ozcvFUQl3bXIxyzuA3t0O2fr9AK3VSMdXq/EznW73F3EUjmBIxk/T/Sop2nqiKUVIunwu5hZ1azlOXiGYifzINiv+Xb7H2q9g6+ZZHui3g6rayS3X2/gtEQ8a7c9Ut08MeniShXkyOmyeEAf77ir5eEvAeQY4WYyyeKpWFUQeIoTwJTNHjXM5ADacIpVQF/DuaAbx8uWjTm5C6nLFjiRzHrKeE0nh6vD8TR5dWM4oBPcclWQ028TtG58F8NLLI5htZQypHqkyiqX0hlI06h1oCxWNlBZwFV8kSa5HZ2LHcl5JHZySSSWJJNAMEYEAjcHcH60B7QBQBQBQBQBQBQBQBQEfiHieFJ4OnxdDeHq/DrwdGr2zjNAKeHLda5NRfSYU8LxPDOJRq8QtoOdyU2xjytjYgUBT7Ll26mS1WaO8XRPC10ZbrOWW3uUnlgKyF0Qu6DysM5GlVwSQPBw3imu1GJ/wCF4WpvGyCou38QP/HUE+AEyWWUsCANJBNAeHgHEjFIc3AkSJzbhbkgGX524dMgSaW/hNHs+VwQO2ABfri/mjc6rdnjz5XidWOMDJdG0kHORhNfY+wA5rxnnqa9meC1cwwocO26yt2J3GUGc9N9uvauXi8VOOkfU9PgeH4enBTq96fR8vk9/sV68vIbfYAO/fO+/cn1P1rlRi5u+/mdmEJ1Ve9l4C+HiN5dzhYEZ2CEAIuygsp/wqOm+1XY0JVI2eupBUWGw1S83bR/deow4ry1xSCEzSodCjL4ZWKjuSFPT1Izj6VtLA5VdoUeJYOrPJF6/NEPkS2ElyrP+FMu/wBF3/n/ADrRRWZX2WvoWMdNxoO2709R/c8QDyl2Gsl8Kg31Nq3AA3yTkbem1RwtKWeS1Z4fjldwlHDrZJNrq3t9LepMm4mqMEntPBOMgNrQke2Sc1bdRLScLHCcrO0o29TXc8LtZRkalPuVcf6GkqdOW2hiUISE9zy4V/A4/Uj+e1QSotbETodBTPwqUN5ssAdxnrjfGR0qOzXIidNpjzjNxaaY2tIJIWG0kbHUCMbMpLHcH1xnNS1XTdnBWJqjp2Tpqwqj4z4EiXC5VozqGxGQOq/QjI+9aU3JTTjuRwm1NNbncOUJVe0jkUhjJqkkIOf4jsWkX6KxZQOwUDtXdhNTWZHbhNTWaOxM42xFtOQcERSEH08h3rY2KxNwi4a0uVgGkzCBgdQSR9KxrMmpSAoMUaxq22Dk+5AVX/KU8qlkheHTa3awI1yWeOWSSJ4MsrbfhY6QzKuwydqAx4jwLiLzXJVGXXHcIriYYbXahIeshIxIOgVAp3GrJagGdry9dLcpOS2RdqT/ABTj5f5IRuunVp/rhnGM96AvFAFAFAFAFAFAFAFAFAFAFAFAFAYu4H1obKLZqYZzvjb9KwzZaHAIg9qs8TbSIxU/UZGR7HYg+mK83Xg1Vys9+nGvkmtmi28jfDuG4hjurmRpPEywjU4XGSMOep6dBjHTeuvQw0cqbOHxLjFWnUlRpK1tL8/l7Zfbazjiu40iRY0FvJhUAUD+JF2FXUktEebnUlUlmm7vxGt/MqRu740qrFs9MAEnNJNJXYpRlOajHds4hyxF4dtJIAF8QkAeirvgfc4+1eeqytFv5fs9xidasYf+v3JXI3EI0ubeWTGk6lJP5WcFQx9N9s9g2elWMK1Cor+R4PiidLiU8/XTya0+mg8+LHM1u0ZtkUTTK2dYO0RB8246v1BXt36Yq5iqtNrIUMZWptZN39jmdvxqRNs/rVDK+TOfGclsM4Oaj+al5okjWa3QxtuYo2/FgVlVOqNlWjzGC3MD+n7VvngyROLIXEOHxyPHGpG5Lv8A4UwQPuxTr1Gqto042bXkbKEdyfZ8Oki/qZpIx6I7KPvg71hU5RWj+prGDj8L+o3g4zxCLfxda/8AqKGHvk4B/epVUrx538yZVaseY75e5slvgY4VSNlALzHzIVP5oF6s31Olcg5f8NXKNVz0lv792LdOpm0e5aeHcPWEEKWZmOXdzqdj6sf2AGABsABtU5KS6AKAKAKAKAKAKAKAKAKAKAKAKAKAiy3XZf1oSxp82YxChtI0cb4mttbyTuMiNc4HUnYKv3JArSc1CLkzfDUJYirGlHdnEOcbudp2mmWMFwAyp0AA2BPdxkAn2x2riVp9rUs9z2uBp06dJQp3suvvZi2y45dQR/wLmSNBuEDnHm64HTPf9fepIVpru3JauEoVJZpwT8bDbh/O85lDSXD5EbDOVHVlOPw+1YnXxCW/P3yZz6nDMP2yUIK1vHr5kbivNl1MzRC4kMbjSylgQQeo6CsdtUyNzZcpYDD07SyK61HHGZBBbBNvKuPud2/cmqsk3JR9+JDQvOq5+NypcLvXh/KGUnODv2wcjvmrDab0PDf8Q8UoYquuyV8t1m6/wnez53G1rxO1fYoYif7Jyv6Hp+po0t2reRwlKD3Vhbx2BVIK4YHp9+9Iqz3I2lGWh0D4M+H4c8EoQ6mR0DgHVkEHAPUjSKv4SrGV4s6OAvOMlbbUR/F3l1be6SWFQkcy/hUYUOmzYA2GRoP11VjEwUXe2jIcXTjCV0tGVbhlsTJGJGKxlgGYblQTgt749PaqDcGVIWcknexaL/lC6ghmu4pRNGjMuwKt4cTFTIBkgrq1nY/hwau1MI4x7rLtXCzhHuy2K9bcySDvVVqa2ZUzzQ/tOYXwNakK47jZgdu+xBoq8oPUljWktWrFk5BudXEduhgfP/EhqfCSzVb+BPh3et8n+DqddU6QUAUAUAUAUAUAUAUAUAUAUAUBhLKFGWOBQ2jFydkKbi+LnA2X9z9axctwoqGr3Nlun2rJibJ0Y9KFeXiVb4lzgW8SH/xJ4wfoupz/AO0VSx88tI6nBYZq8pdIv66fk5xBwtr+9S21aFwWdsZOAMnHudh965uDpdpO7PRVsQsJhnVtd7Ig8xcIhtr4WzavASVAxY76G0FiSAOxbcVNKChXa5aG+GrzrYPtF8TT9dRrzhytwy1uAiPMGMWoRoyt5mcBANQzpIDknfAHuM9KGGp1Jqnmtf5nnocSxlOm6+VNJPw8+f8AvlcRcE4Vi6UHooDkem2R+ux+4qlxGjDD1eyjK518Dj6mKwfbzjlbulrfwvt5+hs5nu9cyofUFv51zqWt5s04h/a4bVkucWvXQYy2Ufg5xU2WOW581cFlKo0AV1LqQrbjIwCPb17e1ZamoHpeAcBhiIKvWd1yj/8AXP5c+pL4nEQqtjYnP61HTTR5rFxXbTy7Xl6XY04fdhPDbHqG365Ax++N+1Rt22O3/wAN64lw6xf0s/tcu9w7cT4M5bzT2zE56kmMah9SY2x7mutCTrYe73RY49gVTm1FaNZl+fz9CiWcoMB6BjhVJ6AsdIJ9hnJ9gaq4ennlltc85QSa1O1cmSK9lFHgYiURMvbyAKP1XSfvXUouTjlnutH78UdWlPPC5yTmXlqK3uJ0X8CsCg7gMusL9s4/SuViY5JtJ+2cqvRUZy6F3vJIIeGCxkcGcQ/h0ltLnzYJAIUgnbOO1WqtSEaPZvWVtvEuPLGj2UnrYrvJcwt76At0kBiJ9C+NP/5Ko+9VsI8lVeJBQeSqr89Dsldo6oUAUAUAUAUBHuL2JPxyIn+JgP5msXRvGnOXwpv5GdvcpIMo6uPVWBH7UTT2MShKOklY21k1CgCgCgIPEeJpEMdW7L/z9Kw3Yno4eVR+AgmvGkbLH6DsPpWp0YUowVkSrRc9B96yiKo0txrCoHXetipJskhqEVijfFpWEMEoBKxzef2DKQCfvgfeqPEIOVLQ7nAWu1lB819mUjhXFTa3S3aJ4iaSsijrpbqR7ggfy75rmYOv2ctTt4nDLEUHRbs+XmXvmGyteK2yTQDW5IUSKPMmAWZJB3+h9cjrv21SpYhXb+Z5iOJxfDKmS3mns/Ffv16CXgXLMrCVZEVZYgq+JKpK6d8HfDSAAHCkgY0532qXC4iVODhJd6Ol/Dlr+voRcRpU6tSNSEnknq4p7S56bJv9vXQQ8FYOZ59yHY6SepA6E+5AGa8/iqzqVJTZ6nslRp06EeS9/Uh8o8D/AKQvZQchVjkbPYMRoT9GbVj+7VjCUc8bPoV+OyUcE6XOWgWsjFWhfZ1JVh6FTgj9RVfVXiz5sno4sjrwS5ldFcO6KulM5IC7ny9gN81J/cnaNjp4XimNw9DsKTSXW2vr+SRzDbgRaRg46fb0rEo5bHLqpKIhhy0R/UfbcfvUUtJlvg9f+nxlOb2zW+T0f3Oh/DniJtOGXd3IpZdfkXONZCqMA+mWAJ3xg9cYrr4SLUHZXPZcay1cTCne2mrKtwvhkekzzgxwq5ZFPVmIOmMDffB3PZfc11MP2WBodrNWk/W3L86fM8XiaFKjVkoTvHr1fRdfMvXIPMMavMJXCKyiQFj3BwR9TqG3tXEoYtSqzlPS+pvhaqV0/MRcZLXV9JLFqKllKADB8iqMn0GRmq1S9aq3EineVVyRImtYolJZ9ch32OVXfLaj+Zvpt7mpOyjBau7MtJLxK9LI808aQj+JrUrjfcHI/wB9tycAE1FG8qiykF3KaUep36u6doKAKAKAi8U4jHbxPNMwSNBlif0AHqScADuTWG0ldklKlKrNQgtWcg41zpeX5b5dja2qnBbOlj/iYb5x+Vfvmq7m5eR6jDcMoYezqd6XT+Pyym3dtCCxMhkPUk9/fJ3rTKuaOtG9lpY122FYNDI0b9mRipH0IwaZVuhOEZxtJXR0Hk74lSxusN+dSE4WfHmX/wC5jYr79R3z2kjUa0lt1OFjuDxs50PT9HXVYEAg5B6EVYPNNWAmgK1xfmYbpDue79v8vr9ajlU6HUw+AfxVPT9iOLLbnOT1J/nWIl6VloidBgepNbEEr2G0Jb0x9a2KkrE2MDuayQO5IVx2oaNM13cKSo0ci60YYYEZBHoaw0noxByhJSi7NHKOaeRZ7TM1pqlh6tHnLoO5H9pf3HfO5rmYnAp6xPUYLi8K/wDbr6PryYl4DxeSBvmLUlSf6yMglHA/tAfXrtjNQ0I4ilqldF/FYelXj2dXbk+a9/UunFviLBPw6fQfDuCoTwid/OdJZD+YAEnI323A2q7PExlSfU4lHg9SjjIKWsb3v5a69CpyP4NmOx0/ua4nxadWdtLtK5cfgrwzRbSzkeaaTAP92Pb/ANxf9K72EhaFzgcfr566prkvq/4sUz4jXca8SlMIxjSJT2MmPN9Pyg+4JqliknUdjgYzgtfsFi6SvfdLe3J25+PT1spj5gbGMnB7Z2NV7zWhwu2ktCPe8QLrnfA71rZt6kc5OSJfA7QtEdqTjmuyWnG6Z0bhNiLuCJU0pDCFHhjACsB/EZsnVqJLEMQdj3ySfS4HFU40U478/wBHSqVKmLlnm7v372Kjz9aR/NRiCfxVVMFRukZB3CY9ep3JyDk9McniOJ7SVr38CtippxVKFrJ3fn4vwWy8+pjw+yGNTk/6/b0/31qhCnzZHCNtTbe8cVF0p5R6Dv8AU96ldWytETqqOh5wPgl3fHMa6Y87yvkL/l7sfYfqK2p0KlXwRinTqVdtup1LlflOCyGUGuUjDyt+I+w/sr7D0Gc106NCNJab9TpUcPCltv1H9Tk4UAUAUBxj4xcdMt0lmrERxAPNjuzDUMjvpXGPdjVWs80sp6XguGSh2rWr29+ZzzjHFy5Cr5EUaUUHYD39WPc9/wBKik9dDrTn2ei1b3YpDMT1NYIFKcpWuzbFMVzgkdqxqiSNRRY2sZfETSetSRd9y1CpmWY6r8KubkW2kt7h8fL48MsckxscBB3JU7fQqO1TU5qKafI85xTASddSpL4iVxrmKS4Olcxxenc/4sfyqKVVy22JcNgYUNXrL3sQ7cgVtGxNO7J0cn1+5xUqZC1YnwMfUCtkV5JDCCQd2P22rZFeSfJE+Fl9z96yV5KRLSQUInFmzxKGmUR87cQaK1YrqGpkQsMjSHOCcjofyg9iwrWTsrl3h9FVK6T5Xfoc+vliXQ0Q0KdAKj8rZwSPQEZ/cdqictD0FNzaanq9dfApt1wxmnYxAFc564APUj/frVSrRcnodOFRRj3htxS3d0USvhewUEkn6/8AQVpSwMYvchp1FmeVFp5U5tlto0g8NHhQbYBV8Ekls5KsSST0H1q/B5YpHKxnDYV5Opmak/mvxb6lK4xcAo5YfxHd2fPXLsTt7Yx+pri1Yy7bXzO3QjayWySXojo3wd4DGtkZnjVmmckFlBwqeQDf31n7118PBZLs8lxucZ4jKlt937RY+beWIri1mjSJFkYAoVUKSyHUoJx0OMfQmt6tNSg0tzg1qKnBpLU5Lwu8ERMbKVZThlbYgjYg+/tXGTcHZnLhPLoydMkLjOSD6D9fWjjB6kryPcgvPElRpRRo5RiLr/ju2Fz9KktKRFKq3sXv4a8qWlxEt1K3jPk5ibGlCCR5hvq6Z32welX8NhoWUmXsLhoSipy1Z1JVAGAMAdAK6B0D2gCgCgCgCgPm7nDL8RvCT0lcfZTpH8qqf5tnuOFpLDx8kVS5UhqiasKycZ3GHDLbxM1mC0LMH3bsxv8AhxSsuCSujWVOM1dHnBzhqxB6mKC0aHnLkfiXh0g/1bE7dAMZ6ds0cW2yPETUGrsu8UGKyolWU0S4kH+81KiFsmQoPb963SIWybEvstbkDZNhz6D9qyiGVuoyhz6VlFaViWrH3oQtI2K596yatIxvbZJY3jkXUjqVYEdQabiE3CSlHdHBuYOH3NveNbsx0gAq/wDaQ50Mf73UH3Bqo7p5T2mExEK9JVEvPz5++hYbAxWq+Zdcg7bEJ7sD1f2P3qRK25WqZ677rtH7/wAEG545E8oYtnT3P6/zxt7Vlsnhh5whlRHPF0ZyY/N30gHvjUPvsc+tYUkzdUWo94i8Zt1mQ4BWRRqA/mvr/sVpVp5kbUpODtyO6cvWiw2sEakEJEgBHfCjLffr96sQVopHicTNzrSk+bZ5xPjdvBtLPHGxBwCfN9dI3NZukZpYWtV1hFs+f7q3jbSySuspXMniZwzknURnGc7d+pNS1aeHxDtPfqtGWcXwR1I5pwtbmvza5q4LYX10XW3haXw8ayGVQM5xu5G5wdvaqdThMI/5+qOJV4Vk/wDJ9P5F/Gobm3OmeCSNu3iKwB/wkbN9QanocJpbuV/LT1NqXC6e8pX8Nv2bOC2glYZO3+9q5Nem6dR0+hyqlJwqOm+RYOL2Is5LeSOUo0gYZUlW23BON9jkfcV0+GJxcqe6av8Aj63+h2OGxy3i9t/fvkXDgfN150V1uAuzKw8w9tsNn/Fmr86cfI6MqMGWrhfO8EhCSgwP/f3TPoG7f5gKhlRa21IZUZLYs4NREJ7QBQBQHCviXw/wOJuxGEuFV1PbOArj65Gf8wqrNWm/E9fwet2mHy817+xQ+KQnVt0qOd7l+vFytYk8J4iItiN6wmrWMxaay8zLiPEi/TasymuRv8KsjG0mMYJP29qzG6V2bpaanQfgdwl2uZ7ps6VTw1J7s5VyfsAP+MVJQTu2eb41VWkPdjovGeWVfLQ4Vu6/lP09D+1SyhfYoYfHuPdqarrz/kqzxFWKyAqw6gj/AH+1Rrex1YyUlmi7o3xRnqCf51ul0I5SRKRm+tbEbsSYJh3/AOVZIpR6Da3YdiayipNMmxj0askLfgb1z60InYVcz8wLaR6j5pG2ijzux9T6KO5/1IFayllVy1g8HLEzstEt375nLOIGZVmuXfXcuM5I2QDH4R2IXoO1V99T09ONPu0Y6QX1E0/HEFugPmYrg59ehJPqTv8AesZrFlUbTcm9Bv8AB2/t/m2WaNfEfHy7kfhIzqUdgSOh9iM7is0JXbOdxmNadHNB91br8/IuHxU5fTwPnIkCywkFyoxqQnSc46kEg59AalqRVrnO4NjJKr2M33ZfRlJhu/GwR+Xr+4/cn9M1qtFqd5w7O66jiy4lJJbRxPO0cSIAqpkFhklQxBHRcDBONuhNbuRTnQpwqynGKcm93b6C+6aKMYiTU7HYE5P+JsYGPrn61pa5Zgpzd5uyRAvIGxmTcfm2GAPt/rWdORNCS2iWD4RkwX9zbt0liWRD6+G+nH1/iftVtzz003utDzXFqKjNSjs/b9+JefiM4HD5wQDq0Jv/AH3Vc/vSj8aOXRV5o4fx/hT2csohk8oYgZG+QcHB+uaknhaOIanUWvg7G88HSrPtJLX5ji8+GF5JbR3y3IkkaFZWjkBDL5Q+EIJBPtgfWtqM6dJ5IxsjFKUabskKYuaMXj3B/DKu5xgAh2Iz26MB+lWOz7uUsqNmWWTmWOZcHDehIyR9D1xUXZNG9rHQPhldM9qwOdCSlYv8OlGwPYMzAfp2qvXVpFTEJKWhbqhIAoAoCsfEDlUX9tpUhZo8tAx9e6H+62AD9Ae1aVIZkXcDi3h6mblzOEu7xu0NxGySp1Vhg/8A8PYjY5qsm72Z7GjWhVV4MjXEUIBfPQZ/asqCbN5tQTnJbamF14a/hasXiiTNGKvIY8scElvpgqqWGxI33B6M5/Kmxyep6KCaRi5s5uMxypx6H0Ny7wZLSBIU307s2MFmO7McdMnt0AwBsKtxVlY8jWqurNyYyrJEROI8OjmXDjfsw6j6H/SsNJk1GvOk7x9Cp8Q4bJAcndOzgf8AuHY1HZxOvSrwrLTfp+jyKUHrj6itjLi1sSkT0OfrQhcupLgOOox9KykRS12GcHsa2K0zTxviyW0LSv7BVHVmPRR/P2AJrDdtTOHw8q9RQj7RyhrqWe5eWYgufw7nAAGoKB/ZGeh9z61DJ5tT1ShCjRUKe3v39CFxln/q1YlpDpCqWLMW2AA9Se3vWpNRUbZnyNXOPw/mtbSGcnUc4nUdI9RGjHr3BPqR61rVpNK6KdDiUcTWdNaLl49ffQ08D4a4hLrjIGrY9Cu/2I9QQRipY03FJPQtzxFKbyJ35HWuDcSHELKWGT+t8NkkHrkFRIPr/P7Vv8UbHmcRQeExEakfhvdfr3yOM8LuZI0cacj75GNiD6fpUUU+Z66cIzadyPPK8rQR+YgoMKoJJbJXYDqSVwK0Um5JIRtFuRYOE8ncTZiBD4S93mIUAfbf9BW6zvkUq3E8JH/K/giTxz5WCELFdfMyYbxSo/h4K4AU+ufc7E5xtWzslcxhpV6s3KpDLHl19++pE4HxSWCWC9KppjRk87aPE15/DsScHfYHtWYTsn4mmMwcMRamnzvor2LhzDzXDeW1uEOlmuoxKhOSoAds+6EgYb29QRVqi7t+CODVwE8NUtLa2j6nPeeLkvnuXJP3Y/8AOrtJcjDajHyX2LyeZOLh4wtsiRLgadDFSmAN/LnPoVOOm1VqmFl2ncay+evic+jiMP2H9xNT12XpbkU/5WS2vCYR4RxrCaTpUMWDRlXzlDg7HPXboKuTUbWvcmwtSVam3UXMiyqJLmVjGkRbSxWMEJuoBZR2BYMSPetVpEtRVlY6v8Jr4NaNCBvDIw+okJcH9Sw/yiqmIXeuVK8bSuXeq5AFAFAFAKePctWt4ALiFZMfhbcMPowwwHtnFayipbk1GvUpO8HY5tzV8IYI4J5YrmVRHFI4RwH/AAoW05222xvmo+xVy9LitWUHGS30GPDfgxaKQ0s80vfAwgP1xlv0IoqKRifFKstlY6DwnhMFsnhwRrGvUhRuT6sTux9ySalSS2OfUqTqO8ncm1k0CgCgPGUEYIyD1BoZTtqivcS5fx5ofuh//X/lWjjbVHRo42/dqev7Fts5zgjSQdwQRQszWnVDqBtt62KUkS4h9KyRSKb8R5fPAG/AqyP9xoGfqAT/AMVR1FeyOvwiPdm1vovuUe94iFXxR/lHvjSB7n+VaSdkdqNP/Fly5J5fW0UXt+wWZ9okbqgYdAOplIzsMkDb1raEebOJj8XPFS7DDrurfx+fQncBV724u5HLm2cBFVjlcqwxpHTI0ksPVsb1LTk4yzIrcQpU6eGp0dM27+fvTyK1zLwezt5GjmMsbYDIyxl0I1baNJ17EDIIOPcGrlTFqcck9vr9DnYPhlZf9Rh7NrS3TzT6+BH5e4aLch7a7bG5VnJAwRljh4wCpxnod8HfalKOGjDr57/gzi58QqyyyTXKyTt+dfIr19MEllOoEPmQEAgHXuQAfQ5GD0x2qhVjBSeTY9jw91Z4aHaq0lp6c/C4u4c0sksXy4PjxnMYVS2dJMgIAByR5iQR0qDXNoWa2WMZdp8L0d9N9Cy8w88cQdXt5zHDqGJFCsjYIzg5BIyD+h962dWWzKGG4dhYtVaettne69op/wAwq9PD++tv2xj9RUTqeJ03JvRsxbmECRdSCU5AZpCcgZ6KAcLj71dw+HdSm538jl4nGqlUVKHzsOb3+HIcY/hun1w4P+uP+EVmg/7iNsa1Og77q33t+yJxPiSR3EEsgLJHLG7BdyQrBsDJA3xiulbuux5+p8LLNxXnaKd/mYLJEk6BpWLaj0GY1ITV2BOahjh+9dyZHGk1DLK1vJffcn8MUxWzTTMGmnyScAbdyANgD0AHYCsTeaVlyNlBR0SOecW4r/3jY9iP1Ow/nVmK0Nrq51/4KwyCCd2XCvINDf2iFwwHqBsM+uodqp4l6oq4h6o6NVYrhQBQFR4tzqYZbhBbMwgkhiD6xh5J1iZFAALAASEk4ONOwJOAAu4tz5MYJTBbMskcJklMh0+HmWSFCqsoMgJjdvy+XHc6aAbc1ccnguIY4oRMjwXMkkZZUz4RhwQzbdHYY7kjOBkgCDac6O8rpHF4pkljW1QkRYRrGK6YyMQcHzNtg7kD3oDZFz+jrHIkDGErbNK5YBo/m38OIBd9eD+I5GB01UBs4TzRNcXkKCIR28sVy6EsGZ/BlijViAPJ+JjpydmHQggAZXXOhQXEnyzNBC0sYkDrqaWJxGyaDuAXJUMM/hJIAwSAn4zzvcBGZI/BZLe9Zg6kgvbxwPG8ZZVLR/xT1UbgjtQHQomyoPqBQGdAQ77hyS9Rhh0Ydfv6isNE1KvKntt0FQieI4YDHYjof+vtWNi3mjUV4k6B62IZIrnxLtdVqJABqjdQNuofylfpnSf8tay2L/CKmWvl5NP6anN+WeIIl9btdIFiiYjcHCtpPhuRv0Ok57de1RPdXO/jaM54aSou8n7aOg8/8UsprQypcxtJEcxaHBJLEAoQDnBH6YBqSbVrnC4ZRxFKvllB2e91+Rh8PePpLYxaykbIPDxqADBAAGAz3GM++azF3RX4nhZQxMst2nr6mvny1tbu3K/MQrMmTCxkUb7ZU7/hbYfXB7UkrrQ24bOvh6t8jcXvo/ehxOPiky5UuwA2wCdsfQ4qCMnzPXZIS1saJSXGcHXnBwD5h2b6jofXb3zo5PoZTaduRO5cuLi3mSVIm1p+ElCRurKc/Zj+1Yg5XVyvXhGtB057GF1DM+TICGZix1EZYnqzEnc9f39TW6V9WS08i28tDT/2fuG2CY98j9t62pqnmvPVEOIqNxtTav1f+hxLwNFQawqIo33y7Y3IUDqT9z7Vdlim1ZI5SwsId+bvbX2/dyDxCJ0WUSYDu6yn2JZRo+2Av2NQ0XaqmW5xTwspvdq7/HoVvj0hZ8f7+1dbZHn6j0GfLSmaRIwcAHc46bZY/YajSTsmza9y0c2cU2IHlGMAeigYA/TFR0omEi78ofC2zWKOa6iMs7qrOsjZRCQDoCjAOOnmzvmq1SvK9o7FKpVbk7HRIYlRQqqFVRhQBgADoAB0FVyEzoAoAoBfdcFt5BKHiU+MVaX1ZkChGyNwyhVwRuMCgIs/KVk4VWtoyEBAGNsM2s6t/N5/P5s+bzdd6AkcX4DbXWPHiWTSGVSc5AfGtQQc4YAAjuNjtQGF5y5aygh4EOplc4yp1KgjVgVwQdACbdtulAeNy1aF43+Xj1RBFjwMBRGcxjA2Ok7rkeXtigM7Ll+2hlM0cKrIdWWGc+dtTgb4ALeYgYGcnqaAwk5ZtGeR2t0ZpQyyZGQQ4AfY7AtpXJAydIz0oAXlm0C6fAQjTIpzuSJQol1E7tqCqCSSTpHpQDUDFAe0AUB4ygjBGRQym1qiDJZYOV3Hp6fShOq11aRV+d79WtpI4wZZUKs0cYLMoUhm142Ty5PmIzjatZq6LeCqKGITfivXbfQ54nEoiQWXcjIGx7dM9KiWp6dUqmXob4+EwMvia5vXGlf2GrGOv/WttDR16qeSy+pI0WuknfKjfZRn0xv6/pS1zVuve37IcFirhmBkxnYZUd98YHb3o0iWVSUGouxItfBxpYbgbMSNwOvQdR/vvjFrmk+0vdC6Lh63DO34FGy75Ht22PcmlkTSqOkkt2beDcQWEmGdht+BidwP7Lf6H7elYtYjq0nNZ6ZhEsc0pfOxBz6Dbyg+/wDyNbZlsSPNTilYlWfE44DpbAUduuPce3++tPEiqUZVVdbmi44sbiXT4rCFcMyKdIJG8a+XGdwXPoVX1pfQrvDrMoZdVq3v5b+vyXUrvG7kF/DQEEsNWeuF3OanwlNupm6G/EKihQyt6y+xZfhFyzb3lxcyXMKypCE0B8ldTls5GcNsvQgjermJk4pJHmMU9kRuHurSzzqqqsjt4YUBVCZwgAHTyhRit2rJRJoxypIl8n8J+e4igYZihxLJ6eU+RPu2Nu4Vq1qyyQ8yOtLLHQ7tVAohQBQBQBQBQBQBQBQBQBQBQCPg/HDNMUKhVIkKZyGPhTGJsZ/GPwEkbLrAOc5oBRf87P4Piw2sukywrE7hNEyvcpAxjIk8rHJK+Jp6g9M0B7ffEOCGJZJYZUy0qyKxiDIYJBHIP6z+Id8gR6iQCaA9uueBD4mqCWYo10xESoumO0dFkY65RqOHB23P9kdKAsE/EzhfBheVnUMv5EAPQu7bD6KGbvpxQGn+jZZd7iY6f/KhJRPoz/1j49iikdVoCdBYxxoEiRY1HRUAVR9hsKGylY5tzd8MTJKZbQqmo5eJjhc7nKHBxk/lIx6EdBBOk73iehwfGckFCtrbZ/v9nMP6ZmUlQzbHG/t2qDtLO1jv9ySvlIryM5yVO/U74+u3+lbXbeqZIm+h0LhPJV7NErwXNs0eNirtt7fgyD6g71MoX1OTW4ph6U7VIST8V/Jv/wDhRdyHMk8K/TU33xgUdNsifHqEVaMX9Ckz+PFI0KYYRsVDJurYJGoex61G862R1oSU4qbja/UXs8srBdOpunT+ZPQD32FRZp9DfNlV7HQORORI7y3MrXLjEjpiMADC4wfMM75zuOhFT045le/ocbHcWqYepkUFsnqRfiRyYtjHC8bySB2ZG14ODp1KFAA66WH1xVqlRhK+Yqw43WnfupfL+RZwjl3wDFNOjTJnVLGNg2Rg6CCD5TjGTvpwe9S9hBq3PzNP+YYjK1GSTeuy3/1p5EDiYTXLOIliDsdCAbKo2Rf0Az6nNW6cVFKKK7besnd9RfyxzFdRie3hlKRTHLhQM+hIbGoZAxsf0rMoRk7vkQOClNt8hje3ixRBAQu25J2HbNPElZ1r4W2UNvaqGki+YnIeRQ6kjI8kexzsvX3LVSrzzSKFaeaRbIOLQu4RZFLsGKgfmCEK7L6qCQMjbJqEiEPFeeYY45WiSSQxMF3jkVHxcJby+G+ghyjP0XJJGB60BIm51tVjMjeMFUyCQGGTMfg6TIZBp8uAynfcg7Z3oDXJzrAjyLIGJWWREEKSSkiKKKV2YKmxAlB2yMY3zkACw2d0ksaSRtqSRVdGHdWAZT9wRQG6gCgCgCgCgCgCgFfCeCpDhj55AZcOc7LNL4rKASQNwmcddIoCNDyhaKTiNiC6uAZZCqFJROojBbCL4gDaVwDgAjAAoDVfck2UpOuN/N4uvTNKuoTuJJVbS4ypcBtPQYGMUBKfli1OvMX41nVvO+4uSpnH4ttRVenTG2KAawRBFVVGFUAAewGAN6AzoAoDwigOV87/AA7PivcWya1c6pIx+JW3JZB+ZTndRuO3tE6avdHpuHcWjkVKs7NbP99PP1Kzw5nJCmNMDIPY5Gx1A7g+u3WsWR1qiildNjyzgkhYNDIVduukhScdtgFcDPQit14FKo4VVlqK69/NfIe3/M114DRMgVyCGmzpOnuQuNmx3z7gemblGlgKHaqcXdco/wAlCl4gEQmKLUAcZwf32wP1NaPQ7ipuT7zKq1yWZzjBcnOOwJyVH1qtq3YsKOyO1fCG28KCSPfB8OUZHeRNLD7GM/bFWqcVFWR5bjdnUjJeK9H/ACT+d+FvfhreIgfL6ZSTjDS4/hRE4OBpLMe41RHpkVPTkoyuzjU5KMk2c6i5j0IYJ0KvGSCrDDKe4/1/fvmrjpXeZHQ0eqK5dRTX04gtl1Meg9s4LH+yozksdvuQKkuoK7EpqCuxjL8K+JW02I41nUnaRHVR1/MHII/f71pHEQa1K8K8VuXLlT4VMsyT3zxvoIZYkywyN11scDGdyAN8DfGQYamITWWKNKle6sjp62qA5CKD6hRVUri+w4BHE8bIz/wkaONTpICOQxjHlzjKp3z5FyTvkBf/ANiosOnjXHhM+tYtaiOMmdblioC75kXq5YgFgMZNAaeM8gW1yWLvKNbTMwGgg+OiI4GuNtO0a4YYYZO+DQEuHlCBZTKGk1MZWO4xmaKKF/y/2YUx75oBvwqwWCCKBMlIo0jTVudKKFGffAFASqAKAKAKAKAKAKAKAKAKAKAKAKAKAKAKAqPOHJa3OZoCIrgd/wAr+0mO/wDe6/WtZRvsdXAcTlQ7k9YfVeX6KFPBeQgrcW0q6d9aqXQY76lyMVHqjvRq4ao705ryvZ+jIN3zMxjMWsMhGCC56enTpWczJ4YKKnntr5DnkHlY3bCSdCLZN1VhgTMTnp3jHf12G+9Yis+r2KHFMeqCyUn33v4L9m2WXh8jST3drLDIPmmEkRURzC2uPBIUGQkP5owSwQEk74qTIr3OJR4piKUMid14oY2vOEEMZ+TjVUEN5JNqxKwktY4HXzRylJAVlB2fpgZXBxtYq18RUrSzTdyzPzYitOBbXLLD4muVI1KM8Uas8Yw+rVjygsApKkatqEIgXiFjxO4gHykUmtp45mkEburQxxuArxOysMSDcMfTYg1vGpKOzNozlHZm2XmC0svnoLO1WKW3hkkJ0xqrtHD4q6lDiYpuBr06c5AbNYlKUt2JSctxlPz1HHE7ywTo0bojI3hL+OMyK+ppfDVCAcanBzgYyQDqamUXPcDMmIpzGwtyZtKiNPmgPA1ZfVuSAcKdJO+AQaA38sc6W187JDqyqh1yYzqQsV1AI7Fd8eWQK3mG1ALOJ/EBVt55IrebUsMstuZAgSZYXCPIuJM6AWViGCsVOQD0oBlxfmGWBrOMwlmuBIHbyqEaOBpTkaz3U7AnYHcnGQFdn8RYxbrJcQyRSGO3fSTEgk+ZDaWjZpdKplJP6xlIA6Z2oC0cB4vHdwJPFnQ+cZxkFWKMp0kg4ZSMgkHGxI3oBhQBQBQBQBQBQBQBQBQBQBQBQBQBQBQBQBQBQBQCS45RsXk8VrWIv38uxz3Zfwk+5FauKfIuRx+JjDIpu3vnuSOLcctrTQJ5BHqDaBgnIQAtgKD0BBPoMnoDWxTEMttwpnjtywLMJRGA74/72wuGAcHSHcqHUZDbZWgInC/6NubdGkMmXi0ssssjyY4gRHpJzvrMYUY2XTtjegPCeDXAuJPH1pIhMiiSQIfGIhaSNOhdmCplATqOOrHIG60ueE27JMJiHJkkDyPKzZYJbzPJq3XHhorasBMdt6A03R4fc3EokWRsTTWz+LIyopa0ZpniBbYGPUvlx+Zsb5IGEt9wy4lkbVIBGLeQSxtKrM0iTwxpGq4ckxh/wjzK+R60Bsj4Fw6IJdNMTbH5VbdVeTQfBGmBXAYiQ6sEahnIA3oCTy7xPhcCuYLk6FjDYd5CqRh9IWJX2ADtoKruCVU9AKAhCDhW+NTQzw3SyM8sgSBEZGuIgrEGLLMMgAEaQOwFANeL8Y4bIsU002PCkfRs6sreEVlDrjUo8OTJ1AABgdgQaA1XNhw7QApOpBHbxFJHDhrWOSaNEbOzBGkOruCQSelATOXOYrQx28SSFXkjjZUdmdgZIxMI3c5BlKnVgtqI36UBZKAKAKAKAKAKAKAKAKAKAKAKAKAKAKAKAKAKAKAKArnMvBJ57i3eGURCOOdWfSHP8URgDSeuysc5GCF6jIIES15GSNo1SdxAjW8jRFVJZ7WNIom14yBiKMkAbleoBIIEez5K8O6sSpJhtICrsSMyspPgBlA6JrlfPqw96AgcI+HLtaQR3U5MkMKpEFVSsZE0c5z/AOYC0UYwceUEdTqoDdcchSF9CTBIntp4pnWNBq+YlV5FVBsvlBw5JIwM6iTQDSbkiJ2fVIxjeZpdAGCNdmbN01dxp3BxkH1oCJJ8P9fnlumklHgeGzRLoHy6zIoZBjUCsz53G+4xsAA5XllBBbwBiBBKkoIVV1MjmQjCgKAST0H/ADoBbPyHGwX+NIGRHCNhdme7S8V8EYOl41GO4zQHk3IUciOJZ3Z5fHMrhVXLTiEalXcKFEMYA36b5zQHsXJRTS8Vz4UwMup0hjC6ZliR1VfUeDGQzFiCN8jygDaeTv45k+Yfw/FaZY9C/wBY9u1u5LdSMNkDbBz12wBp4VyFHBLHIspYJ4RIaNCxaGBYFYMR5VKorEAZ1dCASCBcKAKAKAKAKAKAKAKAKAKAKAKAKAKAKAKAKAKAKAKAKAKAKAKAKAKAKAKAKAKAKAKAKAKA/9k="/>
          <p:cNvSpPr>
            <a:spLocks noChangeAspect="1" noChangeArrowheads="1"/>
          </p:cNvSpPr>
          <p:nvPr/>
        </p:nvSpPr>
        <p:spPr bwMode="auto">
          <a:xfrm>
            <a:off x="2540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sp>
        <p:nvSpPr>
          <p:cNvPr id="6" name="AutoShape 6" descr="data:image/jpeg;base64,/9j/4AAQSkZJRgABAQAAAQABAAD/2wCEAAkGBxMTEhUUExMWFRUWGBoaFBgXGB4aGxsdGBgZGBcWGCIcHiggHhsnIBoXITEhJSkrLi4uGx8zODMsNygtLisBCgoKDg0OGxAQGzQmICYwLCw0LC8sLyw0NC8sLCwsLDQsLC8sLCwsNCwsNCw0NCwsNCwsLCwsLCwsLCw0LywsLP/AABEIAMIBAwMBEQACEQEDEQH/xAAcAAACAgMBAQAAAAAAAAAAAAAABQQGAgMHAQj/xABFEAACAQMCBAQEBAIIAwYHAAABAgMABBESIQUGMUETIlFhBxRxgTJCkaEjsRUzUmJygsHwktHhFiRDU2OyFyU0c6LC8f/EABsBAQACAwEBAAAAAAAAAAAAAAADBAECBQYH/8QANxEAAgECBAMGBgEEAAcAAAAAAAECAxEEEiExBUFREyJhcZHwMoGhscHR4RQjQvEGFSQzQ1LS/9oADAMBAAIRAxEAPwDuNAFAa7iIOpU9CMUBBPCdyfGl30gYbGAmTj0yWJJP0HQYoCRDaaWDa2YhAhJ74OdR9+vTHU+2AIcHBNAwJpsYwQWznAQD3zhAPfJznJoDevDzoKGWQ5/MT5hggjGNh0PbfPtQGMnDGJP8eUDAGAf7pXO+d+h7bjvmgPX4YSN5pRjUBhiNmwAPUkAYyT1JPXBAGUvDtShTI/RgTnc6mDdexGMfQmgPfkCVCmRyAwYH82zFsE9xuBjA6UBivDiFCiWQeZj+LJOoEYyd8AnI96Awh4Tp/wDGlxjBGr2I+o69u+/WgN8tnqA87AhcahjP16bH1xigI8nC2OMzybMWGCQM5JUHfdQCRp6Hb0GAM7fhmFw0sjEpobzHBJChnGScHy+pxk9ySQPF4SoQIGYYGMjA6lDkDGAfIP1PrQGScLUKykltSlcnBIBZm227asb5/CO+SQPDwz8Y8STS6uunVsNZzlT1BG+N9s7YxQGH9D7Y8WXqTktuCTkkbYB6/QEgewGf9GHDAzS4Ksv4ugZs7bdQPKD1x+tAeQ8JCljrc6tGzHIGgEDr1znJznfBoAk4Yx6Tyg+X83YOWP3IOM+gHbIIBJwtj/48oO+Nxt5mIHTtqx64A9KA2S2BZdJlcYYsCDhhkttn+zhsAe1AbDakgDW2zavc4OdJz26be1AQn4N5UUTSAKult/xDHtjDe/7dMASP6OOCPFl3AGdW4wckj3PT6UBivDWyMzykAAEasZwE323BOk9D+ZqAyg4eVIJlkbSSRqI7qFwcAbdSPTNATqAKAKAKAKAKAKAKAKAS86Xbw2F3LG2mSOCVkYdmVCQd/egOeXvxBkay4cI2uUneS0WeRoGVJAy4lAdl0HUdxjr2oCx3nxKjjkkzbv8AKxTeBLceIg0vqCMRGTrMasQC4+wNAa+K/ErwDcE2Urw2s4hnlV0wudIVlUkMxJYeUdNt6Akr8QljW7N3ay2zWqJIULJIXSU6Y9Ok4DlsDSTsT164A2WPPeJHjvLWWzYQPcLrZXVoo93OUOzgblDuP0oDTwvn55J7WKSxmgF4XMDuyEFFQuGIUkq2AMocYyDk0Ap5V56lWxtA6SXl5cyXCxIpVNQhkbUzscKqqukZ/wCtAYcz8/Sm3t5IY5oZo+JRW91BhS58rs8Sn8LBsLhgRn2oCVx3ntvk74SQz2dza+CXRWjZ9MsihXjYhkYHcHY4zjrQE3ivP7xTXcMdjLP8msbzusiKAkkXilsNgkgZ8oBzg9KAb8c4zq4VNd27Fc2jzQsRuMwl0JG4yNtqA5tHzre/0KxMx+c8UAS4XV4ZtxfasYx/VBl6UBaeE87zeBZxR28l7dyWkdxKFZIwFOxdmbA1Fs4UftQHknOZnueEyQO8cFwbsXEbqA2YY/wv1IKsD0NAS+D/ABFSaWENbPFDcsVtpmkjOohSw8RA2qPVpOM5zt0oDbwTnw3MkRWynFpO7JDdbFWKlhlkHnRCVIDH26UBlb8+o1nBd+AwE1yLcJqGQTKYtecbjIzigFVjzrJB88Zddw/9IvbWkYKr+QMqamwqqPMSzUBZ+VOZ1vPGQxmGaBgs0ZdXxqXUjKyEhlYZwduh22oB/QBQBQBQBQBQBQBQBQBQBQBQBQC7mLhnzNrPb6tHjRPHqxnTrUrnGRnGemaARcT5MMtlY2omC/KPbMX0Z1/LppxjV5dXXqce9AKD8M8TykNatDLO0zGSzjluF1tqeFHfK6Cc4JUkA/egJnFOQDNb38PzAU3lws4bw86NLRnSRrGr8HXI60BI5g5FW6kvGeYqLqCKMBV3RoXLpJnO/mxtt060BCueT7iXxZ+IT/MlbSWCKO2iCNiRcSONbHMrAAAZC5oCvcuJeT3vC9bTSJarJr12klt4a+CUXxjISrzElVxHkDDHJyTQD2z+Hk0ENn4F0oubNpyjtEfCdbhiXjdA+QOmCG7foB5cfDmWSEarwC5N8l7JMIvLqRWVI0XVsoyMEk9D60B7f/D+e5ivvmbpDPeCFNaRERxpC4cKql9RLEEnLdcUA2/7HHxeJyeMP/mEUcYGj+r8OBodR83mznONvSgJv/Zw/wBGfIeJv8r8v4mn/wBLw9enP3xn70BVz8LdwfmelgbXHh7GTwGtxc41ddDY09f71ASouR7m3a3ls7tElitEtZfFiLRyKhysgAcFXBz3Pb3yBnYfDsR/I5nL/Km5aYlMGZrpSrnIbyYyfXbH1oCPy38ODbSRamtGigJ0MtnGLiTrp8WU5wV28yAMcdRQE3lrlK8tfBg+dBs7dmaNVjxK4JYrHK+rTpUt+VRnHbsAtg+HVyqR2/zqfKw3QuIk8H+IcSmTQ7a8YGSMgdd+2KA38S+G/iLMfGjLvem8jEkIePddBhlQt51IzuMHoaAf8n8t/JrIW8DXKwLC3t0gjUKPKgCjUwGWOXYnfbFAWGgCgCgCgCgCgCgCgCgCgCgCgCgCgCgCgCgCgCgCgCgCgNT3CB1QsodgSqk7sFxqIHUgZXP1FAbaAKAKAKAKAKAKAKAKAKAKAoPDfiMBbq91A6OYhImnQFlBmWDyZkOga5I/xkbNnsaAkXHxGiWPWLad8JLJIFMR0JBIscjZMgDjzKV0k5B+uAPLv4jxRAiS3mWVWlV4i0WpRCsbsQfE0uSJY8KpJJJHY0BdIJQ6qy9GAI+hGRQGdAFAFAFAFAFAFAFAFAFAFAFAFAFAFAFAFAVPnnh93L/9Lrz8rdqCsgT+K6xCHqw82Q+G7b7jO4Cq/wCC3SXSLELhgPljBL80SkapKWuxMjSapC6kjJV86lHl00BL5T4LdwzxSSmbDR3QuNc5kGo3Kta4UuwH8PXjSNhsd6Au1AK5OYrQNpNxEDnB8w2PoT0FQ/1NK9syv5lpYLENXUH6DKNwwBBBB6EHIP0qbcrNNOzMqGAoBXxrj8FsB4jeY9EUZb647D3OBUNWvCn8RHOrGG4ssOfLKRghdomPTxF0g/5hlR9yK0hi6cnbbzIo4qm3bYs9WSyQuKcQEITIyXcIBnHYu7ZwfwxrI+O+nHegOf8A9I8PMS54fcqqwQi3GsaniurmPwTERNlX8RY3yxV1wOlASvmLJm8KWzuApV7V5JJdXnkjF1Nbs3jF2byAeJuNS4DYoDG+vuHviUWtyZJlt58RSGN2N+VhWMkTKMHwUDISE8oO+5oC6cA4otxFrWNoirPG8b41I0bFGU6SVO42IJBBFAMaAKAKAKAKAKAKAKAKAKAKAKA1TXCIVDMql20pkgamwTpXPU4DHA7A0BtoDVbXKSLqjdXXJGpSGGVJVhkbZBBB9waA20AUAo4zzLa2u00qhv7A8z/8K5I+p2qKpWhT+JlvD4GviP8Atx067L1ZSpucZbi6DWkOkCF18SXGMGSMlsZwOg6nv0qnPGSlH+1H5s6MeF06M0sRLley93NV5f3Seb51mfcnSRpHtjTpP6EVRniK0XftLvwL9LD4eWnZWXj/ALuRuJfERprNoBlblmEbMuwKHq646E/hI7ZyPa1PGOVHxFHgqpYlVHrBK+vXo/ue3sEdtAsJA1qoMhxvkj8A9gP3zVGtGNOKg/i3b8Xy+RLTqSrVHVbtHl5dX5/YU/D7jEsF8oYsltLqDhtkB0kq/oDkAZ9zVvBVVCybIOLV8FWoNqpFzj4q/l4lr4p8RI2YiNtKA41DGpvf+6P3+nSp54xSdlseInjI8itXXNUkj/wZHQZ/FrJ/5ZqrOs2+7p8yD+ok3ozcvFUQl3bXIxyzuA3t0O2fr9AK3VSMdXq/EznW73F3EUjmBIxk/T/Sop2nqiKUVIunwu5hZ1azlOXiGYifzINiv+Xb7H2q9g6+ZZHui3g6rayS3X2/gtEQ8a7c9Ut08MeniShXkyOmyeEAf77ir5eEvAeQY4WYyyeKpWFUQeIoTwJTNHjXM5ADacIpVQF/DuaAbx8uWjTm5C6nLFjiRzHrKeE0nh6vD8TR5dWM4oBPcclWQ028TtG58F8NLLI5htZQypHqkyiqX0hlI06h1oCxWNlBZwFV8kSa5HZ2LHcl5JHZySSSWJJNAMEYEAjcHcH60B7QBQBQBQBQBQBQBQBQEfiHieFJ4OnxdDeHq/DrwdGr2zjNAKeHLda5NRfSYU8LxPDOJRq8QtoOdyU2xjytjYgUBT7Ll26mS1WaO8XRPC10ZbrOWW3uUnlgKyF0Qu6DysM5GlVwSQPBw3imu1GJ/wCF4WpvGyCou38QP/HUE+AEyWWUsCANJBNAeHgHEjFIc3AkSJzbhbkgGX524dMgSaW/hNHs+VwQO2ABfri/mjc6rdnjz5XidWOMDJdG0kHORhNfY+wA5rxnnqa9meC1cwwocO26yt2J3GUGc9N9uvauXi8VOOkfU9PgeH4enBTq96fR8vk9/sV68vIbfYAO/fO+/cn1P1rlRi5u+/mdmEJ1Ve9l4C+HiN5dzhYEZ2CEAIuygsp/wqOm+1XY0JVI2eupBUWGw1S83bR/deow4ry1xSCEzSodCjL4ZWKjuSFPT1Izj6VtLA5VdoUeJYOrPJF6/NEPkS2ElyrP+FMu/wBF3/n/ADrRRWZX2WvoWMdNxoO2709R/c8QDyl2Gsl8Kg31Nq3AA3yTkbem1RwtKWeS1Z4fjldwlHDrZJNrq3t9LepMm4mqMEntPBOMgNrQke2Sc1bdRLScLHCcrO0o29TXc8LtZRkalPuVcf6GkqdOW2hiUISE9zy4V/A4/Uj+e1QSotbETodBTPwqUN5ssAdxnrjfGR0qOzXIidNpjzjNxaaY2tIJIWG0kbHUCMbMpLHcH1xnNS1XTdnBWJqjp2Tpqwqj4z4EiXC5VozqGxGQOq/QjI+9aU3JTTjuRwm1NNbncOUJVe0jkUhjJqkkIOf4jsWkX6KxZQOwUDtXdhNTWZHbhNTWaOxM42xFtOQcERSEH08h3rY2KxNwi4a0uVgGkzCBgdQSR9KxrMmpSAoMUaxq22Dk+5AVX/KU8qlkheHTa3awI1yWeOWSSJ4MsrbfhY6QzKuwydqAx4jwLiLzXJVGXXHcIriYYbXahIeshIxIOgVAp3GrJagGdry9dLcpOS2RdqT/ABTj5f5IRuunVp/rhnGM96AvFAFAFAFAFAFAFAFAFAFAFAFAFAYu4H1obKLZqYZzvjb9KwzZaHAIg9qs8TbSIxU/UZGR7HYg+mK83Xg1Vys9+nGvkmtmi28jfDuG4hjurmRpPEywjU4XGSMOep6dBjHTeuvQw0cqbOHxLjFWnUlRpK1tL8/l7Zfbazjiu40iRY0FvJhUAUD+JF2FXUktEebnUlUlmm7vxGt/MqRu740qrFs9MAEnNJNJXYpRlOajHds4hyxF4dtJIAF8QkAeirvgfc4+1eeqytFv5fs9xidasYf+v3JXI3EI0ubeWTGk6lJP5WcFQx9N9s9g2elWMK1Cor+R4PiidLiU8/XTya0+mg8+LHM1u0ZtkUTTK2dYO0RB8246v1BXt36Yq5iqtNrIUMZWptZN39jmdvxqRNs/rVDK+TOfGclsM4Oaj+al5okjWa3QxtuYo2/FgVlVOqNlWjzGC3MD+n7VvngyROLIXEOHxyPHGpG5Lv8A4UwQPuxTr1Gqto042bXkbKEdyfZ8Oki/qZpIx6I7KPvg71hU5RWj+prGDj8L+o3g4zxCLfxda/8AqKGHvk4B/epVUrx538yZVaseY75e5slvgY4VSNlALzHzIVP5oF6s31Olcg5f8NXKNVz0lv792LdOpm0e5aeHcPWEEKWZmOXdzqdj6sf2AGABsABtU5KS6AKAKAKAKAKAKAKAKAKAKAKAKAKAiy3XZf1oSxp82YxChtI0cb4mttbyTuMiNc4HUnYKv3JArSc1CLkzfDUJYirGlHdnEOcbudp2mmWMFwAyp0AA2BPdxkAn2x2riVp9rUs9z2uBp06dJQp3suvvZi2y45dQR/wLmSNBuEDnHm64HTPf9fepIVpru3JauEoVJZpwT8bDbh/O85lDSXD5EbDOVHVlOPw+1YnXxCW/P3yZz6nDMP2yUIK1vHr5kbivNl1MzRC4kMbjSylgQQeo6CsdtUyNzZcpYDD07SyK61HHGZBBbBNvKuPud2/cmqsk3JR9+JDQvOq5+NypcLvXh/KGUnODv2wcjvmrDab0PDf8Q8UoYquuyV8t1m6/wnez53G1rxO1fYoYif7Jyv6Hp+po0t2reRwlKD3Vhbx2BVIK4YHp9+9Iqz3I2lGWh0D4M+H4c8EoQ6mR0DgHVkEHAPUjSKv4SrGV4s6OAvOMlbbUR/F3l1be6SWFQkcy/hUYUOmzYA2GRoP11VjEwUXe2jIcXTjCV0tGVbhlsTJGJGKxlgGYblQTgt749PaqDcGVIWcknexaL/lC6ghmu4pRNGjMuwKt4cTFTIBkgrq1nY/hwau1MI4x7rLtXCzhHuy2K9bcySDvVVqa2ZUzzQ/tOYXwNakK47jZgdu+xBoq8oPUljWktWrFk5BudXEduhgfP/EhqfCSzVb+BPh3et8n+DqddU6QUAUAUAUAUAUAUAUAUAUAUAUBhLKFGWOBQ2jFydkKbi+LnA2X9z9axctwoqGr3Nlun2rJibJ0Y9KFeXiVb4lzgW8SH/xJ4wfoupz/AO0VSx88tI6nBYZq8pdIv66fk5xBwtr+9S21aFwWdsZOAMnHudh965uDpdpO7PRVsQsJhnVtd7Ig8xcIhtr4WzavASVAxY76G0FiSAOxbcVNKChXa5aG+GrzrYPtF8TT9dRrzhytwy1uAiPMGMWoRoyt5mcBANQzpIDknfAHuM9KGGp1Jqnmtf5nnocSxlOm6+VNJPw8+f8AvlcRcE4Vi6UHooDkem2R+ux+4qlxGjDD1eyjK518Dj6mKwfbzjlbulrfwvt5+hs5nu9cyofUFv51zqWt5s04h/a4bVkucWvXQYy2Ufg5xU2WOW581cFlKo0AV1LqQrbjIwCPb17e1ZamoHpeAcBhiIKvWd1yj/8AXP5c+pL4nEQqtjYnP61HTTR5rFxXbTy7Xl6XY04fdhPDbHqG365Ax++N+1Rt22O3/wAN64lw6xf0s/tcu9w7cT4M5bzT2zE56kmMah9SY2x7mutCTrYe73RY49gVTm1FaNZl+fz9CiWcoMB6BjhVJ6AsdIJ9hnJ9gaq4ennlltc85QSa1O1cmSK9lFHgYiURMvbyAKP1XSfvXUouTjlnutH78UdWlPPC5yTmXlqK3uJ0X8CsCg7gMusL9s4/SuViY5JtJ+2cqvRUZy6F3vJIIeGCxkcGcQ/h0ltLnzYJAIUgnbOO1WqtSEaPZvWVtvEuPLGj2UnrYrvJcwt76At0kBiJ9C+NP/5Ko+9VsI8lVeJBQeSqr89Dsldo6oUAUAUAUAUBHuL2JPxyIn+JgP5msXRvGnOXwpv5GdvcpIMo6uPVWBH7UTT2MShKOklY21k1CgCgCgIPEeJpEMdW7L/z9Kw3Yno4eVR+AgmvGkbLH6DsPpWp0YUowVkSrRc9B96yiKo0txrCoHXetipJskhqEVijfFpWEMEoBKxzef2DKQCfvgfeqPEIOVLQ7nAWu1lB819mUjhXFTa3S3aJ4iaSsijrpbqR7ggfy75rmYOv2ctTt4nDLEUHRbs+XmXvmGyteK2yTQDW5IUSKPMmAWZJB3+h9cjrv21SpYhXb+Z5iOJxfDKmS3mns/Ffv16CXgXLMrCVZEVZYgq+JKpK6d8HfDSAAHCkgY0532qXC4iVODhJd6Ol/Dlr+voRcRpU6tSNSEnknq4p7S56bJv9vXQQ8FYOZ59yHY6SepA6E+5AGa8/iqzqVJTZ6nslRp06EeS9/Uh8o8D/AKQvZQchVjkbPYMRoT9GbVj+7VjCUc8bPoV+OyUcE6XOWgWsjFWhfZ1JVh6FTgj9RVfVXiz5sno4sjrwS5ldFcO6KulM5IC7ny9gN81J/cnaNjp4XimNw9DsKTSXW2vr+SRzDbgRaRg46fb0rEo5bHLqpKIhhy0R/UfbcfvUUtJlvg9f+nxlOb2zW+T0f3Oh/DniJtOGXd3IpZdfkXONZCqMA+mWAJ3xg9cYrr4SLUHZXPZcay1cTCne2mrKtwvhkekzzgxwq5ZFPVmIOmMDffB3PZfc11MP2WBodrNWk/W3L86fM8XiaFKjVkoTvHr1fRdfMvXIPMMavMJXCKyiQFj3BwR9TqG3tXEoYtSqzlPS+pvhaqV0/MRcZLXV9JLFqKllKADB8iqMn0GRmq1S9aq3EineVVyRImtYolJZ9ch32OVXfLaj+Zvpt7mpOyjBau7MtJLxK9LI808aQj+JrUrjfcHI/wB9tycAE1FG8qiykF3KaUep36u6doKAKAKAi8U4jHbxPNMwSNBlif0AHqScADuTWG0ldklKlKrNQgtWcg41zpeX5b5dja2qnBbOlj/iYb5x+Vfvmq7m5eR6jDcMoYezqd6XT+Pyym3dtCCxMhkPUk9/fJ3rTKuaOtG9lpY122FYNDI0b9mRipH0IwaZVuhOEZxtJXR0Hk74lSxusN+dSE4WfHmX/wC5jYr79R3z2kjUa0lt1OFjuDxs50PT9HXVYEAg5B6EVYPNNWAmgK1xfmYbpDue79v8vr9ajlU6HUw+AfxVPT9iOLLbnOT1J/nWIl6VloidBgepNbEEr2G0Jb0x9a2KkrE2MDuayQO5IVx2oaNM13cKSo0ci60YYYEZBHoaw0noxByhJSi7NHKOaeRZ7TM1pqlh6tHnLoO5H9pf3HfO5rmYnAp6xPUYLi8K/wDbr6PryYl4DxeSBvmLUlSf6yMglHA/tAfXrtjNQ0I4ilqldF/FYelXj2dXbk+a9/UunFviLBPw6fQfDuCoTwid/OdJZD+YAEnI323A2q7PExlSfU4lHg9SjjIKWsb3v5a69CpyP4NmOx0/ua4nxadWdtLtK5cfgrwzRbSzkeaaTAP92Pb/ANxf9K72EhaFzgcfr566prkvq/4sUz4jXca8SlMIxjSJT2MmPN9Pyg+4JqliknUdjgYzgtfsFi6SvfdLe3J25+PT1spj5gbGMnB7Z2NV7zWhwu2ktCPe8QLrnfA71rZt6kc5OSJfA7QtEdqTjmuyWnG6Z0bhNiLuCJU0pDCFHhjACsB/EZsnVqJLEMQdj3ySfS4HFU40U478/wBHSqVKmLlnm7v372Kjz9aR/NRiCfxVVMFRukZB3CY9ep3JyDk9McniOJ7SVr38CtippxVKFrJ3fn4vwWy8+pjw+yGNTk/6/b0/31qhCnzZHCNtTbe8cVF0p5R6Dv8AU96ldWytETqqOh5wPgl3fHMa6Y87yvkL/l7sfYfqK2p0KlXwRinTqVdtup1LlflOCyGUGuUjDyt+I+w/sr7D0Gc106NCNJab9TpUcPCltv1H9Tk4UAUAUBxj4xcdMt0lmrERxAPNjuzDUMjvpXGPdjVWs80sp6XguGSh2rWr29+ZzzjHFy5Cr5EUaUUHYD39WPc9/wBKik9dDrTn2ei1b3YpDMT1NYIFKcpWuzbFMVzgkdqxqiSNRRY2sZfETSetSRd9y1CpmWY6r8KubkW2kt7h8fL48MsckxscBB3JU7fQqO1TU5qKafI85xTASddSpL4iVxrmKS4Olcxxenc/4sfyqKVVy22JcNgYUNXrL3sQ7cgVtGxNO7J0cn1+5xUqZC1YnwMfUCtkV5JDCCQd2P22rZFeSfJE+Fl9z96yV5KRLSQUInFmzxKGmUR87cQaK1YrqGpkQsMjSHOCcjofyg9iwrWTsrl3h9FVK6T5Xfoc+vliXQ0Q0KdAKj8rZwSPQEZ/cdqictD0FNzaanq9dfApt1wxmnYxAFc564APUj/frVSrRcnodOFRRj3htxS3d0USvhewUEkn6/8AQVpSwMYvchp1FmeVFp5U5tlto0g8NHhQbYBV8Ekls5KsSST0H1q/B5YpHKxnDYV5Opmak/mvxb6lK4xcAo5YfxHd2fPXLsTt7Yx+pri1Yy7bXzO3QjayWySXojo3wd4DGtkZnjVmmckFlBwqeQDf31n7118PBZLs8lxucZ4jKlt937RY+beWIri1mjSJFkYAoVUKSyHUoJx0OMfQmt6tNSg0tzg1qKnBpLU5Lwu8ERMbKVZThlbYgjYg+/tXGTcHZnLhPLoydMkLjOSD6D9fWjjB6kryPcgvPElRpRRo5RiLr/ju2Fz9KktKRFKq3sXv4a8qWlxEt1K3jPk5ibGlCCR5hvq6Z32welX8NhoWUmXsLhoSipy1Z1JVAGAMAdAK6B0D2gCgCgCgCgPm7nDL8RvCT0lcfZTpH8qqf5tnuOFpLDx8kVS5UhqiasKycZ3GHDLbxM1mC0LMH3bsxv8AhxSsuCSujWVOM1dHnBzhqxB6mKC0aHnLkfiXh0g/1bE7dAMZ6ds0cW2yPETUGrsu8UGKyolWU0S4kH+81KiFsmQoPb963SIWybEvstbkDZNhz6D9qyiGVuoyhz6VlFaViWrH3oQtI2K596yatIxvbZJY3jkXUjqVYEdQabiE3CSlHdHBuYOH3NveNbsx0gAq/wDaQ50Mf73UH3Bqo7p5T2mExEK9JVEvPz5++hYbAxWq+Zdcg7bEJ7sD1f2P3qRK25WqZ677rtH7/wAEG545E8oYtnT3P6/zxt7Vlsnhh5whlRHPF0ZyY/N30gHvjUPvsc+tYUkzdUWo94i8Zt1mQ4BWRRqA/mvr/sVpVp5kbUpODtyO6cvWiw2sEakEJEgBHfCjLffr96sQVopHicTNzrSk+bZ5xPjdvBtLPHGxBwCfN9dI3NZukZpYWtV1hFs+f7q3jbSySuspXMniZwzknURnGc7d+pNS1aeHxDtPfqtGWcXwR1I5pwtbmvza5q4LYX10XW3haXw8ayGVQM5xu5G5wdvaqdThMI/5+qOJV4Vk/wDJ9P5F/Gobm3OmeCSNu3iKwB/wkbN9QanocJpbuV/LT1NqXC6e8pX8Nv2bOC2glYZO3+9q5Nem6dR0+hyqlJwqOm+RYOL2Is5LeSOUo0gYZUlW23BON9jkfcV0+GJxcqe6av8Aj63+h2OGxy3i9t/fvkXDgfN150V1uAuzKw8w9tsNn/Fmr86cfI6MqMGWrhfO8EhCSgwP/f3TPoG7f5gKhlRa21IZUZLYs4NREJ7QBQBQHCviXw/wOJuxGEuFV1PbOArj65Gf8wqrNWm/E9fwet2mHy817+xQ+KQnVt0qOd7l+vFytYk8J4iItiN6wmrWMxaay8zLiPEi/TasymuRv8KsjG0mMYJP29qzG6V2bpaanQfgdwl2uZ7ps6VTw1J7s5VyfsAP+MVJQTu2eb41VWkPdjovGeWVfLQ4Vu6/lP09D+1SyhfYoYfHuPdqarrz/kqzxFWKyAqw6gj/AH+1Rrex1YyUlmi7o3xRnqCf51ul0I5SRKRm+tbEbsSYJh3/AOVZIpR6Da3YdiayipNMmxj0askLfgb1z60InYVcz8wLaR6j5pG2ijzux9T6KO5/1IFayllVy1g8HLEzstEt375nLOIGZVmuXfXcuM5I2QDH4R2IXoO1V99T09ONPu0Y6QX1E0/HEFugPmYrg59ehJPqTv8AesZrFlUbTcm9Bv8AB2/t/m2WaNfEfHy7kfhIzqUdgSOh9iM7is0JXbOdxmNadHNB91br8/IuHxU5fTwPnIkCywkFyoxqQnSc46kEg59AalqRVrnO4NjJKr2M33ZfRlJhu/GwR+Xr+4/cn9M1qtFqd5w7O66jiy4lJJbRxPO0cSIAqpkFhklQxBHRcDBONuhNbuRTnQpwqynGKcm93b6C+6aKMYiTU7HYE5P+JsYGPrn61pa5Zgpzd5uyRAvIGxmTcfm2GAPt/rWdORNCS2iWD4RkwX9zbt0liWRD6+G+nH1/iftVtzz003utDzXFqKjNSjs/b9+JefiM4HD5wQDq0Jv/AH3Vc/vSj8aOXRV5o4fx/hT2csohk8oYgZG+QcHB+uaknhaOIanUWvg7G88HSrPtJLX5ji8+GF5JbR3y3IkkaFZWjkBDL5Q+EIJBPtgfWtqM6dJ5IxsjFKUabskKYuaMXj3B/DKu5xgAh2Iz26MB+lWOz7uUsqNmWWTmWOZcHDehIyR9D1xUXZNG9rHQPhldM9qwOdCSlYv8OlGwPYMzAfp2qvXVpFTEJKWhbqhIAoAoCsfEDlUX9tpUhZo8tAx9e6H+62AD9Ae1aVIZkXcDi3h6mblzOEu7xu0NxGySp1Vhg/8A8PYjY5qsm72Z7GjWhVV4MjXEUIBfPQZ/asqCbN5tQTnJbamF14a/hasXiiTNGKvIY8scElvpgqqWGxI33B6M5/Kmxyep6KCaRi5s5uMxypx6H0Ny7wZLSBIU307s2MFmO7McdMnt0AwBsKtxVlY8jWqurNyYyrJEROI8OjmXDjfsw6j6H/SsNJk1GvOk7x9Cp8Q4bJAcndOzgf8AuHY1HZxOvSrwrLTfp+jyKUHrj6itjLi1sSkT0OfrQhcupLgOOox9KykRS12GcHsa2K0zTxviyW0LSv7BVHVmPRR/P2AJrDdtTOHw8q9RQj7RyhrqWe5eWYgufw7nAAGoKB/ZGeh9z61DJ5tT1ShCjRUKe3v39CFxln/q1YlpDpCqWLMW2AA9Se3vWpNRUbZnyNXOPw/mtbSGcnUc4nUdI9RGjHr3BPqR61rVpNK6KdDiUcTWdNaLl49ffQ08D4a4hLrjIGrY9Cu/2I9QQRipY03FJPQtzxFKbyJ35HWuDcSHELKWGT+t8NkkHrkFRIPr/P7Vv8UbHmcRQeExEakfhvdfr3yOM8LuZI0cacj75GNiD6fpUUU+Z66cIzadyPPK8rQR+YgoMKoJJbJXYDqSVwK0Um5JIRtFuRYOE8ncTZiBD4S93mIUAfbf9BW6zvkUq3E8JH/K/giTxz5WCELFdfMyYbxSo/h4K4AU+ufc7E5xtWzslcxhpV6s3KpDLHl19++pE4HxSWCWC9KppjRk87aPE15/DsScHfYHtWYTsn4mmMwcMRamnzvor2LhzDzXDeW1uEOlmuoxKhOSoAds+6EgYb29QRVqi7t+CODVwE8NUtLa2j6nPeeLkvnuXJP3Y/8AOrtJcjDajHyX2LyeZOLh4wtsiRLgadDFSmAN/LnPoVOOm1VqmFl2ncay+evic+jiMP2H9xNT12XpbkU/5WS2vCYR4RxrCaTpUMWDRlXzlDg7HPXboKuTUbWvcmwtSVam3UXMiyqJLmVjGkRbSxWMEJuoBZR2BYMSPetVpEtRVlY6v8Jr4NaNCBvDIw+okJcH9Sw/yiqmIXeuVK8bSuXeq5AFAFAFAKePctWt4ALiFZMfhbcMPowwwHtnFayipbk1GvUpO8HY5tzV8IYI4J5YrmVRHFI4RwH/AAoW05222xvmo+xVy9LitWUHGS30GPDfgxaKQ0s80vfAwgP1xlv0IoqKRifFKstlY6DwnhMFsnhwRrGvUhRuT6sTux9ySalSS2OfUqTqO8ncm1k0CgCgPGUEYIyD1BoZTtqivcS5fx5ofuh//X/lWjjbVHRo42/dqev7Fts5zgjSQdwQRQszWnVDqBtt62KUkS4h9KyRSKb8R5fPAG/AqyP9xoGfqAT/AMVR1FeyOvwiPdm1vovuUe94iFXxR/lHvjSB7n+VaSdkdqNP/Fly5J5fW0UXt+wWZ9okbqgYdAOplIzsMkDb1raEebOJj8XPFS7DDrurfx+fQncBV724u5HLm2cBFVjlcqwxpHTI0ksPVsb1LTk4yzIrcQpU6eGp0dM27+fvTyK1zLwezt5GjmMsbYDIyxl0I1baNJ17EDIIOPcGrlTFqcck9vr9DnYPhlZf9Rh7NrS3TzT6+BH5e4aLch7a7bG5VnJAwRljh4wCpxnod8HfalKOGjDr57/gzi58QqyyyTXKyTt+dfIr19MEllOoEPmQEAgHXuQAfQ5GD0x2qhVjBSeTY9jw91Z4aHaq0lp6c/C4u4c0sksXy4PjxnMYVS2dJMgIAByR5iQR0qDXNoWa2WMZdp8L0d9N9Cy8w88cQdXt5zHDqGJFCsjYIzg5BIyD+h962dWWzKGG4dhYtVaettne69op/wAwq9PD++tv2xj9RUTqeJ03JvRsxbmECRdSCU5AZpCcgZ6KAcLj71dw+HdSm538jl4nGqlUVKHzsOb3+HIcY/hun1w4P+uP+EVmg/7iNsa1Og77q33t+yJxPiSR3EEsgLJHLG7BdyQrBsDJA3xiulbuux5+p8LLNxXnaKd/mYLJEk6BpWLaj0GY1ITV2BOahjh+9dyZHGk1DLK1vJffcn8MUxWzTTMGmnyScAbdyANgD0AHYCsTeaVlyNlBR0SOecW4r/3jY9iP1Ow/nVmK0Nrq51/4KwyCCd2XCvINDf2iFwwHqBsM+uodqp4l6oq4h6o6NVYrhQBQFR4tzqYZbhBbMwgkhiD6xh5J1iZFAALAASEk4ONOwJOAAu4tz5MYJTBbMskcJklMh0+HmWSFCqsoMgJjdvy+XHc6aAbc1ccnguIY4oRMjwXMkkZZUz4RhwQzbdHYY7kjOBkgCDac6O8rpHF4pkljW1QkRYRrGK6YyMQcHzNtg7kD3oDZFz+jrHIkDGErbNK5YBo/m38OIBd9eD+I5GB01UBs4TzRNcXkKCIR28sVy6EsGZ/BlijViAPJ+JjpydmHQggAZXXOhQXEnyzNBC0sYkDrqaWJxGyaDuAXJUMM/hJIAwSAn4zzvcBGZI/BZLe9Zg6kgvbxwPG8ZZVLR/xT1UbgjtQHQomyoPqBQGdAQ77hyS9Rhh0Ydfv6isNE1KvKntt0FQieI4YDHYjof+vtWNi3mjUV4k6B62IZIrnxLtdVqJABqjdQNuofylfpnSf8tay2L/CKmWvl5NP6anN+WeIIl9btdIFiiYjcHCtpPhuRv0Ok57de1RPdXO/jaM54aSou8n7aOg8/8UsprQypcxtJEcxaHBJLEAoQDnBH6YBqSbVrnC4ZRxFKvllB2e91+Rh8PePpLYxaykbIPDxqADBAAGAz3GM++azF3RX4nhZQxMst2nr6mvny1tbu3K/MQrMmTCxkUb7ZU7/hbYfXB7UkrrQ24bOvh6t8jcXvo/ehxOPiky5UuwA2wCdsfQ4qCMnzPXZIS1saJSXGcHXnBwD5h2b6jofXb3zo5PoZTaduRO5cuLi3mSVIm1p+ElCRurKc/Zj+1Yg5XVyvXhGtB057GF1DM+TICGZix1EZYnqzEnc9f39TW6V9WS08i28tDT/2fuG2CY98j9t62pqnmvPVEOIqNxtTav1f+hxLwNFQawqIo33y7Y3IUDqT9z7Vdlim1ZI5SwsId+bvbX2/dyDxCJ0WUSYDu6yn2JZRo+2Av2NQ0XaqmW5xTwspvdq7/HoVvj0hZ8f7+1dbZHn6j0GfLSmaRIwcAHc46bZY/YajSTsmza9y0c2cU2IHlGMAeigYA/TFR0omEi78ofC2zWKOa6iMs7qrOsjZRCQDoCjAOOnmzvmq1SvK9o7FKpVbk7HRIYlRQqqFVRhQBgADoAB0FVyEzoAoAoBfdcFt5BKHiU+MVaX1ZkChGyNwyhVwRuMCgIs/KVk4VWtoyEBAGNsM2s6t/N5/P5s+bzdd6AkcX4DbXWPHiWTSGVSc5AfGtQQc4YAAjuNjtQGF5y5aygh4EOplc4yp1KgjVgVwQdACbdtulAeNy1aF43+Xj1RBFjwMBRGcxjA2Ok7rkeXtigM7Ll+2hlM0cKrIdWWGc+dtTgb4ALeYgYGcnqaAwk5ZtGeR2t0ZpQyyZGQQ4AfY7AtpXJAydIz0oAXlm0C6fAQjTIpzuSJQol1E7tqCqCSSTpHpQDUDFAe0AUB4ygjBGRQym1qiDJZYOV3Hp6fShOq11aRV+d79WtpI4wZZUKs0cYLMoUhm142Ty5PmIzjatZq6LeCqKGITfivXbfQ54nEoiQWXcjIGx7dM9KiWp6dUqmXob4+EwMvia5vXGlf2GrGOv/WttDR16qeSy+pI0WuknfKjfZRn0xv6/pS1zVuve37IcFirhmBkxnYZUd98YHb3o0iWVSUGouxItfBxpYbgbMSNwOvQdR/vvjFrmk+0vdC6Lh63DO34FGy75Ht22PcmlkTSqOkkt2beDcQWEmGdht+BidwP7Lf6H7elYtYjq0nNZ6ZhEsc0pfOxBz6Dbyg+/wDyNbZlsSPNTilYlWfE44DpbAUduuPce3++tPEiqUZVVdbmi44sbiXT4rCFcMyKdIJG8a+XGdwXPoVX1pfQrvDrMoZdVq3v5b+vyXUrvG7kF/DQEEsNWeuF3OanwlNupm6G/EKihQyt6y+xZfhFyzb3lxcyXMKypCE0B8ldTls5GcNsvQgjermJk4pJHmMU9kRuHurSzzqqqsjt4YUBVCZwgAHTyhRit2rJRJoxypIl8n8J+e4igYZihxLJ6eU+RPu2Nu4Vq1qyyQ8yOtLLHQ7tVAohQBQBQBQBQBQBQBQBQBQBQCPg/HDNMUKhVIkKZyGPhTGJsZ/GPwEkbLrAOc5oBRf87P4Piw2sukywrE7hNEyvcpAxjIk8rHJK+Jp6g9M0B7ffEOCGJZJYZUy0qyKxiDIYJBHIP6z+Id8gR6iQCaA9uueBD4mqCWYo10xESoumO0dFkY65RqOHB23P9kdKAsE/EzhfBheVnUMv5EAPQu7bD6KGbvpxQGn+jZZd7iY6f/KhJRPoz/1j49iikdVoCdBYxxoEiRY1HRUAVR9hsKGylY5tzd8MTJKZbQqmo5eJjhc7nKHBxk/lIx6EdBBOk73iehwfGckFCtrbZ/v9nMP6ZmUlQzbHG/t2qDtLO1jv9ySvlIryM5yVO/U74+u3+lbXbeqZIm+h0LhPJV7NErwXNs0eNirtt7fgyD6g71MoX1OTW4ph6U7VIST8V/Jv/wDhRdyHMk8K/TU33xgUdNsifHqEVaMX9Ckz+PFI0KYYRsVDJurYJGoex61G862R1oSU4qbja/UXs8srBdOpunT+ZPQD32FRZp9DfNlV7HQORORI7y3MrXLjEjpiMADC4wfMM75zuOhFT045le/ocbHcWqYepkUFsnqRfiRyYtjHC8bySB2ZG14ODp1KFAA66WH1xVqlRhK+Yqw43WnfupfL+RZwjl3wDFNOjTJnVLGNg2Rg6CCD5TjGTvpwe9S9hBq3PzNP+YYjK1GSTeuy3/1p5EDiYTXLOIliDsdCAbKo2Rf0Az6nNW6cVFKKK7besnd9RfyxzFdRie3hlKRTHLhQM+hIbGoZAxsf0rMoRk7vkQOClNt8hje3ixRBAQu25J2HbNPElZ1r4W2UNvaqGki+YnIeRQ6kjI8kexzsvX3LVSrzzSKFaeaRbIOLQu4RZFLsGKgfmCEK7L6qCQMjbJqEiEPFeeYY45WiSSQxMF3jkVHxcJby+G+ghyjP0XJJGB60BIm51tVjMjeMFUyCQGGTMfg6TIZBp8uAynfcg7Z3oDXJzrAjyLIGJWWREEKSSkiKKKV2YKmxAlB2yMY3zkACw2d0ksaSRtqSRVdGHdWAZT9wRQG6gCgCgCgCgCgCgFfCeCpDhj55AZcOc7LNL4rKASQNwmcddIoCNDyhaKTiNiC6uAZZCqFJROojBbCL4gDaVwDgAjAAoDVfck2UpOuN/N4uvTNKuoTuJJVbS4ypcBtPQYGMUBKfli1OvMX41nVvO+4uSpnH4ttRVenTG2KAawRBFVVGFUAAewGAN6AzoAoDwigOV87/AA7PivcWya1c6pIx+JW3JZB+ZTndRuO3tE6avdHpuHcWjkVKs7NbP99PP1Kzw5nJCmNMDIPY5Gx1A7g+u3WsWR1qiildNjyzgkhYNDIVduukhScdtgFcDPQit14FKo4VVlqK69/NfIe3/M114DRMgVyCGmzpOnuQuNmx3z7gemblGlgKHaqcXdco/wAlCl4gEQmKLUAcZwf32wP1NaPQ7ipuT7zKq1yWZzjBcnOOwJyVH1qtq3YsKOyO1fCG28KCSPfB8OUZHeRNLD7GM/bFWqcVFWR5bjdnUjJeK9H/ACT+d+FvfhreIgfL6ZSTjDS4/hRE4OBpLMe41RHpkVPTkoyuzjU5KMk2c6i5j0IYJ0KvGSCrDDKe4/1/fvmrjpXeZHQ0eqK5dRTX04gtl1Meg9s4LH+yozksdvuQKkuoK7EpqCuxjL8K+JW02I41nUnaRHVR1/MHII/f71pHEQa1K8K8VuXLlT4VMsyT3zxvoIZYkywyN11scDGdyAN8DfGQYamITWWKNKle6sjp62qA5CKD6hRVUri+w4BHE8bIz/wkaONTpICOQxjHlzjKp3z5FyTvkBf/ANiosOnjXHhM+tYtaiOMmdblioC75kXq5YgFgMZNAaeM8gW1yWLvKNbTMwGgg+OiI4GuNtO0a4YYYZO+DQEuHlCBZTKGk1MZWO4xmaKKF/y/2YUx75oBvwqwWCCKBMlIo0jTVudKKFGffAFASqAKAKAKAKAKAKAKAKAKAKAKAKAKAKAKAqPOHJa3OZoCIrgd/wAr+0mO/wDe6/WtZRvsdXAcTlQ7k9YfVeX6KFPBeQgrcW0q6d9aqXQY76lyMVHqjvRq4ao705ryvZ+jIN3zMxjMWsMhGCC56enTpWczJ4YKKnntr5DnkHlY3bCSdCLZN1VhgTMTnp3jHf12G+9Yis+r2KHFMeqCyUn33v4L9m2WXh8jST3drLDIPmmEkRURzC2uPBIUGQkP5owSwQEk74qTIr3OJR4piKUMid14oY2vOEEMZ+TjVUEN5JNqxKwktY4HXzRylJAVlB2fpgZXBxtYq18RUrSzTdyzPzYitOBbXLLD4muVI1KM8Uas8Yw+rVjygsApKkatqEIgXiFjxO4gHykUmtp45mkEburQxxuArxOysMSDcMfTYg1vGpKOzNozlHZm2XmC0svnoLO1WKW3hkkJ0xqrtHD4q6lDiYpuBr06c5AbNYlKUt2JSctxlPz1HHE7ywTo0bojI3hL+OMyK+ppfDVCAcanBzgYyQDqamUXPcDMmIpzGwtyZtKiNPmgPA1ZfVuSAcKdJO+AQaA38sc6W187JDqyqh1yYzqQsV1AI7Fd8eWQK3mG1ALOJ/EBVt55IrebUsMstuZAgSZYXCPIuJM6AWViGCsVOQD0oBlxfmGWBrOMwlmuBIHbyqEaOBpTkaz3U7AnYHcnGQFdn8RYxbrJcQyRSGO3fSTEgk+ZDaWjZpdKplJP6xlIA6Z2oC0cB4vHdwJPFnQ+cZxkFWKMp0kg4ZSMgkHGxI3oBhQBQBQBQBQBQBQBQBQBQBQBQBQBQBQBQBQBQBQCS45RsXk8VrWIv38uxz3Zfwk+5FauKfIuRx+JjDIpu3vnuSOLcctrTQJ5BHqDaBgnIQAtgKD0BBPoMnoDWxTEMttwpnjtywLMJRGA74/72wuGAcHSHcqHUZDbZWgInC/6NubdGkMmXi0ssssjyY4gRHpJzvrMYUY2XTtjegPCeDXAuJPH1pIhMiiSQIfGIhaSNOhdmCplATqOOrHIG60ueE27JMJiHJkkDyPKzZYJbzPJq3XHhorasBMdt6A03R4fc3EokWRsTTWz+LIyopa0ZpniBbYGPUvlx+Zsb5IGEt9wy4lkbVIBGLeQSxtKrM0iTwxpGq4ckxh/wjzK+R60Bsj4Fw6IJdNMTbH5VbdVeTQfBGmBXAYiQ6sEahnIA3oCTy7xPhcCuYLk6FjDYd5CqRh9IWJX2ADtoKruCVU9AKAhCDhW+NTQzw3SyM8sgSBEZGuIgrEGLLMMgAEaQOwFANeL8Y4bIsU002PCkfRs6sreEVlDrjUo8OTJ1AABgdgQaA1XNhw7QApOpBHbxFJHDhrWOSaNEbOzBGkOruCQSelATOXOYrQx28SSFXkjjZUdmdgZIxMI3c5BlKnVgtqI36UBZKAKAKAKAKAKAKAKAKAKAKAKAKAKAKAKAKAKAKAKArnMvBJ57i3eGURCOOdWfSHP8URgDSeuysc5GCF6jIIES15GSNo1SdxAjW8jRFVJZ7WNIom14yBiKMkAbleoBIIEez5K8O6sSpJhtICrsSMyspPgBlA6JrlfPqw96AgcI+HLtaQR3U5MkMKpEFVSsZE0c5z/AOYC0UYwceUEdTqoDdcchSF9CTBIntp4pnWNBq+YlV5FVBsvlBw5JIwM6iTQDSbkiJ2fVIxjeZpdAGCNdmbN01dxp3BxkH1oCJJ8P9fnlumklHgeGzRLoHy6zIoZBjUCsz53G+4xsAA5XllBBbwBiBBKkoIVV1MjmQjCgKAST0H/ADoBbPyHGwX+NIGRHCNhdme7S8V8EYOl41GO4zQHk3IUciOJZ3Z5fHMrhVXLTiEalXcKFEMYA36b5zQHsXJRTS8Vz4UwMup0hjC6ZliR1VfUeDGQzFiCN8jygDaeTv45k+Yfw/FaZY9C/wBY9u1u5LdSMNkDbBz12wBp4VyFHBLHIspYJ4RIaNCxaGBYFYMR5VKorEAZ1dCASCBcKAKAKAKAKAKAKAKAKAKAKAKAKAKAKAKAKAKAKAKAKAKAKAKAKAKAKAKAKAKAKAKAKAKA/9k="/>
          <p:cNvSpPr>
            <a:spLocks noChangeAspect="1" noChangeArrowheads="1"/>
          </p:cNvSpPr>
          <p:nvPr/>
        </p:nvSpPr>
        <p:spPr bwMode="auto">
          <a:xfrm>
            <a:off x="177800" y="1682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7" name="Picture 2" descr="C:\Users\Areej\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657600"/>
            <a:ext cx="6019800" cy="251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860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Hemolysis</a:t>
            </a:r>
            <a:endParaRPr lang="ar-SA" dirty="0"/>
          </a:p>
        </p:txBody>
      </p:sp>
      <p:sp>
        <p:nvSpPr>
          <p:cNvPr id="3" name="Content Placeholder 2"/>
          <p:cNvSpPr>
            <a:spLocks noGrp="1"/>
          </p:cNvSpPr>
          <p:nvPr>
            <p:ph idx="1"/>
          </p:nvPr>
        </p:nvSpPr>
        <p:spPr>
          <a:xfrm>
            <a:off x="457200" y="1371600"/>
            <a:ext cx="8229600" cy="4525963"/>
          </a:xfrm>
        </p:spPr>
        <p:txBody>
          <a:bodyPr/>
          <a:lstStyle/>
          <a:p>
            <a:r>
              <a:rPr lang="en-US" b="1" dirty="0" smtClean="0">
                <a:solidFill>
                  <a:srgbClr val="FF0000"/>
                </a:solidFill>
              </a:rPr>
              <a:t>Hemolysis</a:t>
            </a:r>
            <a:r>
              <a:rPr lang="en-US" dirty="0" smtClean="0"/>
              <a:t>: is </a:t>
            </a:r>
            <a:r>
              <a:rPr lang="en-US" dirty="0"/>
              <a:t>the breakage of the RBC’s </a:t>
            </a:r>
            <a:r>
              <a:rPr lang="en-US" dirty="0" smtClean="0"/>
              <a:t>membrane, causing </a:t>
            </a:r>
            <a:r>
              <a:rPr lang="en-US" dirty="0"/>
              <a:t>the release of the hemoglobin and </a:t>
            </a:r>
            <a:r>
              <a:rPr lang="en-US" dirty="0" smtClean="0"/>
              <a:t>other internal </a:t>
            </a:r>
            <a:r>
              <a:rPr lang="en-US" dirty="0"/>
              <a:t>components into the surrounding </a:t>
            </a:r>
            <a:r>
              <a:rPr lang="en-US" dirty="0" smtClean="0"/>
              <a:t>fluid</a:t>
            </a:r>
          </a:p>
          <a:p>
            <a:r>
              <a:rPr lang="en-US" dirty="0"/>
              <a:t>The concentration of potassium inside red blood cells is much higher than in the </a:t>
            </a:r>
            <a:r>
              <a:rPr lang="en-US" dirty="0" smtClean="0"/>
              <a:t>plasma</a:t>
            </a:r>
          </a:p>
          <a:p>
            <a:r>
              <a:rPr lang="en-US" dirty="0" smtClean="0"/>
              <a:t> </a:t>
            </a:r>
            <a:r>
              <a:rPr lang="en-US" dirty="0"/>
              <a:t>and so elevated potassium is usually found in biochemistry tests of </a:t>
            </a:r>
            <a:r>
              <a:rPr lang="en-US" dirty="0" err="1"/>
              <a:t>hemolysed</a:t>
            </a:r>
            <a:r>
              <a:rPr lang="en-US" dirty="0"/>
              <a:t> blood.</a:t>
            </a:r>
            <a:endParaRPr lang="ar-SA" dirty="0"/>
          </a:p>
        </p:txBody>
      </p:sp>
    </p:spTree>
    <p:extLst>
      <p:ext uri="{BB962C8B-B14F-4D97-AF65-F5344CB8AC3E}">
        <p14:creationId xmlns:p14="http://schemas.microsoft.com/office/powerpoint/2010/main" val="444886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Hemolysis cont..</a:t>
            </a:r>
            <a:endParaRPr lang="ar-SA" dirty="0"/>
          </a:p>
        </p:txBody>
      </p:sp>
      <p:sp>
        <p:nvSpPr>
          <p:cNvPr id="3" name="Content Placeholder 2"/>
          <p:cNvSpPr>
            <a:spLocks noGrp="1"/>
          </p:cNvSpPr>
          <p:nvPr>
            <p:ph idx="1"/>
          </p:nvPr>
        </p:nvSpPr>
        <p:spPr/>
        <p:txBody>
          <a:bodyPr/>
          <a:lstStyle/>
          <a:p>
            <a:r>
              <a:rPr lang="en-US" dirty="0"/>
              <a:t>Conditions that can cause hemolysis include: Immune reactions, Infections, Medications. Toxins and poisons</a:t>
            </a:r>
            <a:r>
              <a:rPr lang="en-US" dirty="0" smtClean="0"/>
              <a:t>.</a:t>
            </a:r>
          </a:p>
          <a:p>
            <a:endParaRPr lang="ar-SA" dirty="0"/>
          </a:p>
        </p:txBody>
      </p:sp>
      <p:sp>
        <p:nvSpPr>
          <p:cNvPr id="4" name="AutoShape 2" descr="data:image/jpeg;base64,/9j/4AAQSkZJRgABAQAAAQABAAD/2wCEAAkGBxQSEhUUEhQUFBQWFBQUFBQVFRUUFBQUFRUWFhQUFBQYHCggGBolHBQUITEhJSkrLi4uFx8zODMsNygtLisBCgoKDg0OGhAQGiwcHBwsLCwsLCwsLCwsLCwsLCwsLCwsLCwsLCwsLCwsLCwsLCwsLCwsLCwsLCwsLCwsLCwsLP/AABEIALMA7gMBEQACEQEDEQH/xAAcAAACAwEBAQEAAAAAAAAAAAADBgQFBwIBCAD/xABDEAABAwEFAwkEBwcDBQAAAAABAAIDEQQFBhIhMUFxBxMiIzJRYYGxcpGhwTNCUnOSstEUJDRjouHwQ4PCFVNigvH/xAAaAQACAwEBAAAAAAAAAAAAAAAAAQIDBAUG/8QAMREAAgIBAwIFAwMDBQEAAAAAAAECAxEEITESMgUTIjNBUXGBI0JhFJGxUqHB0eFD/9oADAMBAAIRAxEAPwBrjapFRIjYgCQ1qADtagAoCAOgEAEDUAdBqQHuVAHQagZ7lQB7lRgD8WoA8yoA8yowB4WoA5LUADcEAcOCABEIAG4IEBcEDAyMQIjyMQBGkjQBGexAEeRiAI72oAjyNQBGkjqmIeoyO8e8IGSo4ydQCgDt5De0QOJpt2IAOzXYgA7WIArr4vdlnYXEF5BpkaQDXxJ2BRlJpZSyWVxU5JN9P8sq7HiKeUOcyFgDRU9IkgfCqyK+1vCidV+H6aMVKVv+xwzFMznZY4WSHuzFnxKtrssbxJYM9+mojHNc3IsLuxO19BNE+EnYa84003VbqPMK2Mm3hrBknWopNSz/AB9C5itjHbD8CFIqKzElsmDKWUtzB3WE0q0EaZQe/X3Kq5z6fRyatHGl2frcCvd81snzZZH5gCdX5RQbSFjr8xz9UtjsXLTxpfRWk3sv+yFHedtbI1rJXklwbRzgQSdNarW7FL0xe5ylpZQfXOOYrncZbrxJKx/N2xrQOkBK37TdC1wHqiqVnE0R1MKFvS39i8s98wPNGSAnwqrjGQr8vC0B7IrLG15eK53EUB16Ib30Faqm2Vi2gsmzS10SebpYX0F2C+rU9+Qvo+tMoDRqsrnqFydWNGga9O/9yNeGI7XC4jMCQSCHNB1HBHmajO24PTaBrd4/LLfD+JnStcbU1kNAC2StGvBNNh2GoWuqcmvWsHI1VVVc8Vy6kXEV5wP7MsbuDgrcmUpMVX5LBlEEJlqKukoSxors02lJ5xsTgllZ4KD/AK5aiAXlzARUdENBHeNFz5WX5/8ADv16XRuOdvyyrvW/bXFQh7wDqKtBBHmNQrtPZN56mZPENNXFRdS++C4wZiGS1c42YNzMykOAy5gajUd+i1pnJaae4xujTER5Y0ARpWIAiyMQBGe1AgBagZbWSA5yB0dNCGk6+aQxwsclIwC6p76AJiKi+7I/IC0iQl7KgNNcutaD3apDRZ2EEMaKbt9QfdRMCa2tN3x/RAhNxjA4Mc86AyChppSh1B+STaS3JRg5PCRVXRbQ2KQB9HOYWig2k8VjjNRm3I7VlUraFGCy1gDcVrbDM0yPDQNpLSdx3BW1rM3L4M10lGlV/uXISMR2jmmNlPONroDlqdDU1GuxT6lnHyY5VvuxsxvuuxkEFzjwrUeimmirAPEFqEMcwe7JzuTm+jmzFubNqNRtCjOcUt/kuorlOXpWcFDhe3xtLyZ8tWlo6t2tRTxWeFbTOpbqYOKS3x/B22CBsrJDa4+i9rjWKTYDVKKjGWWyVtk519Kg9yRPZ4LS8htqBdWV1GMdUhxJoQaDYtEbIS4OTZp519ywSbkw0IqkPcTXQZRQ+ddFPJTgm3tb2QTwc44MpUk0zUGVw2b9SFCdkYvdl9Onstz0rIo3dPSfOX6Zwaga0rXvWey1Sawzp6fTSri+tYbKvEUwfM9zXdEuJ10rUq+M1jdmG6mTlsifZ4G2iERxyjPkq+gJLKP0r31U+pNbGaUHF7k+5cNSRuJ5wuGmmUj5oRDBeXpaWxRlsjg0kEgEgE6HYNqHJLklGDb2WRQvi1VbBkIJ5puYB1aO3100Pgn1L6j8uX+n/Y/XzeJdHEMwOWOhHcalYrZ77Hb01WIZax+Suuc1celu4U0Onir6e05mtx5mwOz3faAR0tM1T0z6KzBkY3WRrgzWtQCdvgpIRzdZkdZw4A1LnjcagEgangnEcuSfbwBE3ojNl1Gla+JT+CIpWq1PztAqK7d/FRYFtzfgnkBrtM2RpdqaJgQbFfokHRbwqdvelkC3bO+gOTTimMkQzE0q0t47EATGhACvykgiyVG57d1duxQlHqJ1zcHlCBYGOp2qHTu/Rc2codWOT0unhb5aeUsgr0aakZvT9FvqXpTRxNXJqxxluFwlETa2UdXLQmunGhUnHfJR1+npNVsY1TKxb5UtkA1GjzXduoK96pvxtk26Hq6pdO2wpXExr3NGahJH1j+ihOHT8bGqizzF3b/TBzeNnd9red5/RZXKKfB0lXOUeSdgWIc+55fozShGuo0ot1aWE0cHVTl1OL+DTbue07DVXIxiZyns6+KhpWM7vHvWXUYWGzp+H9bzGIs2Cz1OrjXXZTu4LPCxN4R05aaeMtohXhA77Z8wEuuOd0HkWKOE1gvuT6AAyuLq7G7KeK3VNNZRw9WnGzDNFsQG5WmUR+U5nWxmorkoN527adyhOPUX02+XnHIo2IGvSd5bPin5aXCH/Uzbw3lArdGaHpD1XPfT1HdSt6MY2LDBNn1e4uGnRpv1WyrHKOJq8qWGsGh2OMUV5kPLVKwGhpw/smBCkkZTs6V+ygMkSe2sHa0HiECBmyxuo7K09xogD1zEAXrbzi+233hLIz1lpsw16scKD0RkA/8A1mEADMKDxCMgfjfkOlaGmzVuiMgFbiKLvHvCMgUmNr3ZLZS1tCc7TSoPf+qUnhDSyxMssoA1pu2uAXIcX1HrYXwcE0wF5PY57sh0qaAuaXedF1sqKweVnJzk5P5A3dOYXudrU6aKlWqUsI0WUeXWm+WMNy4kyv6RcrEzNgssbXh+1RQiMF2UvJprSoAFVC5Zxj4NOkmouWXjKwKV1TNjkAfHIekAWgEE6HY4ig4qxSyVdD5XwcWi82F2QZq7gQa++i5kqZ5ex6OOrqUUmwt2W9sLnZswBpu10qtdOVHDONr5RnZmP0GrDmI4gdp27xT5rRFowMFyhXmyWSAt1oxw01+t4LNq/g6nhcknLJSXDbGGXK6h0ecubKdGuO2ngs1FcnLhnU1Gpgo9yRV2m8mP0DgeDgSoNSXKZZGyDWYtf3O7svJsbSMxFXbvdrRbaX6Tha/DsH3DN+MoNSf88VpTOeyr5SbewlhA2synZXR4NfJQsn0tGvTafzlLfDQk3feUQko8OcBWrQQHHu76a+CsU/oih1Y5aBWi9Y3VA9wOq5s65ZbwekrtrUFFSTwSbltbWtOtKu36HYtVKxE42vadmxoNyXgzKKuWlHPO7RZ4jK2TnXDKKZa1adN+9AHcskZaW5hrvTEQLRYoX9pxOz61NiBhQ9oFARQeKBHBkFa1FO75oAqbnuN2cc5E/L4tKgkSH6z3NZMorZ9eBUsBkoMR3E0jqIHDgCotAUIw1Of9F/uUeljCxYWnqOpft7k+ljyMFvudjLMP3csfnYMxG2ppTangWQ13YWjkYDNZ25zSpDW0pwKFFEuuS+Rbxdc0cE5AiYBQEVjFeIKJQQRun9SNeN2tbDG8sALmg1FBWriNm7YFBxSG7JNYbB3FYA+QdDON4CEhDViSwtjiZlhMRNa7s2rae6vxU8Ecl9ZrDljZ1Lqgbc28hOC3CRnd5teyYtDnVDqEV8U5R3BM4xZZqSatINaUJrSjW6V81VJEizwVd8LvpYHS67QCR8E4oTZd4gu2Jj4uZifCCWBwoWl3T3V8/enhBll7ZLqHOtyskaKOBLqb2kfNSgsbkZb7Gb2+zPZPkLjTOARRtdtDTTanKtZHGbwV2ILI0SUFdrhqA00B3gb9VU1gnlvkabguyxOaM7Ja02gu+QUkkQywl8XdZ2vZzAfQkB4fU16WwZghpDTaCWTD8TrWwNZlqHFxLBrRpJpopQWGKUm1gTX2cC0ZDRrc9CQ1tQB5aolFZDqaA26JskrA40ALgXAAaV0NFWPIz2C57Pl0tb2nuo39VNJfUjkiX3ZhECY7WX+FB+qH9wFc3rMPrlRyx4OTe832vgjqYYLO6TPNqJGN9oKSyyLLCa7bQBXnISnhgakyY96kBKbMe9AHplKAOg8oAK2QoAo8eZnWQgOc085Hq3Qjpbln1U+ityRZUsySFO545f2kQOnlcMzRUuWHSaiVjWTRbCK4RZ4ww+8zF/OvDXdkaGg7hVV63Uzrtx9SVMIuHAq3vZnsblMr5G1FA76tCdiu0t7sbRC2KS2J2CWOEnmFviZ2MfKTeEjGWdrIxKXl1QXZSMtDofJQvtVayy7T0+bLAPCWMJ7XMyIwNY0VzGpNAGnv8go03db2ZddpFXHLYo3reMptGd1maOtaSa0A6Q12qt6v19OUXLw/0dR7iCWW0yF3N0GZx0JIIIGvwVympZx8GKdfRj+Rt5P4nsaKghWxKWX2JJoxNAJXNbVzSASBWj6nbwQ3hjSbLKxXtC9+VssbjQkAOB0Gp+CUZxfDJdElyjP70t1mdbM/Osyc4wh1e46/JOV0eMgqZ84F/GRa6erHB2rqlprrUKDDGB8wdIRG3ZsVqK2fsY2lvPQB7mtNWkVNKgP147QoyaRKMW1sEuu9YZ7W1sUrXlmfMG6kUBBBRGaeSUqZpJtGb222wR2wudKxrRNU1BFBU7kSsjkf9PZjOCPfNojlla+BzXtLnEluwGo0UMkZRceR/wAPsaWDNG08QFaisn2iyQnbCz3BMMlfJddnP+iz3IwGSJNc1mP+k1GEGQbbmsw2R04EowgyDkuuz/Zd+IowhDexAyWxABgxAHTQgAjQgCpxd/D/AO5H+ZYtf7DLqPcQnSPyWrMDQh7T8VwtLY44Ns4p5GjElsz5eB9VTrL5WamWeI7IlVDph9xengbK91dAan4rq+HyUpyaM96wkWuHbta19QV1omUkY6cGOs9ddJafhI+YWPXy6Un9zoaCOW19v8ivgq8OZtNaVBzg+7+yy6Szpf4OhqqeuODnGMrZHPc0AAkGnuXPhY5WdTNiqcKFCXJJw5ZiYdvd6Ls6N5i/ucPXxUZR+w5YdiIGq3ROcxR5ZYgZLLUV0d6rLq5uCTR1fC64zm1JGfYafzEpcwkdF7fxNc35qqm9rdnUu0UZ+lfUBPdrGtqRUim87Vk/qZuR0bNDVGHA1YesgfE52UEueXHiQKroaexzi2/qeX8RqjXYox+hpOH4aNGi2I5jEXlokLJbM4bQ0keTwfkFRfJrB1/Cqo2OSksizybX0Yba51B02TE8cjnj4hRqm2zZq9JFpJbbpf8AAt304SPe80JJJr5rO7G5HZloa6oOOM4+RjwpZAYG0FOmfktFLbW55rxeEYWRUVjY1C5oqNC1I45NmamBCkagCNI1AgDkAAkCAGZiBkuMIAkVQB4EAECBlJjRxFmr/Mj/ADLHrvZZbR3oQL0B/aHGu8LgUywkbpR3GW1SVa3gsdvvSf8AJd+xFNeIJFAaLq6CfSmzLbHJYYTY4P2naurXblmeVeCbyiy0kso7xIs/iO8UbfDdpsT8JnPaaO2Ul/IaKrTxT/sb7nJLP8r/ACe4hJyHyXOq2mdG9ZiSrtvF8UTA3e2pXX0kkov7nntbBua+w84TtzntBK3xlk58otC5yxSdZZuDvVY9dwdfwf3GZjDaBnPErLGLwd3rXX+Sbb5erNFlivWb736GMWFbxZHAA80JNR7gF1dLtF/c8f4om7V9jTLjtbXNFCtyOUzPeW+SslnH8sn+tZtT8Hb8F5kZzctoyS18H/Fjh81XXsdSxpzx/K/yBnfoVnXJ1bprobHHCVqa2BoJoS8kLZRweR8Yebl9kaddMgLRQrUcclylMCLKgCJIgADwgQCRADI0IGSoygA9UAehAHYSYylxt/C/7kX5lj1vssv0/uIQL1/iDXvC89T8HQkMMsgcAQABuA1oOO9Z797W0NdpV21dDSdrKZclnhft+a6NL3K5oLykay2X2JVHX9iNXhq9chIuKfJNX2viFVTLG/8AB1LI5WP5JV+OrH5rBX3mm7tCWf6Nnshbq3scm1ZkPWEB0QuhS9jn3JZF/lk+ksvB3qVVrHsbfCV+oZdBo8+api/SdroXX+Sytf0ZWNd50bewl2FlY2LbTJpfk83rYKVn4NSwszoBdGDOLZBJiRy0nroR/K/5lUah7o6/hCx1GcXc8B7taaO3V3JRextkv1PyezjolZ13HTtWa2X1zN6EX+b1prZ5rxKCdn4RqtxDoBa0zjOJZPUiOAEiBEdyAAPQBHcUCGgIGHiQAUIA7CACNSGUmNv4U/eR/mWTWeyy/T+4jP75+nd5LztXB0JF3Zz0As1nex/BDti6Ol7WUy5LPDHbXQp5K5nfKM7r7L93Ilr+1GvwzukZ7Y30eeJWZbI6+MlpfB6tZKu8su7Q0XYZ7IW6HByZ9w94PPRC6FPBgu5F7lhPW2X2XepVWs7Td4T7jMuYemeJWddp3P3Flaj1ZWWPebbOwm2A9Wxa6+Dz+q7/AMGpYX7AXRhwcazkROWg/vEX3Q/O5Vajk6vhPDM0gPSPmoLg2f8A0/JIl7KpXcdKz2i/ucaQ/wCbytFZ5zxF/qfhGrXJ2AtkTjSJzipEAEiBAHoAC9AiO4IAaAEASGIAIEAdhAwgSYFLjX+Ed7cf5gsur9pl2n9xGfXyOud5Lz1a2OhIubKerCzTXrZL4I1sC6Om7WUS5LHDJ6a308kJnvKIevs33Mnqoa/tRs8M7pGe2c9Pz+azftOuuSzvg9WFlq7id3aS4+w32R6LdX2nJs7h6wl2QuhVwYLeRd5YD1tm9l3qVVq+Dd4T7hlgPSPFULtO3+4s7QerWWPebbOwnWHsR8AtVfBwNV3v7Gp4X7A4Low4ONZyIHLMf3qP7lv5nKm/k6/hPa/uZvCekfNR+DV+8PN2VSu46NvtDHdA+h9kepWiv4POeIe4/sjVblHQC2ROPInPUiIB6BAHoEAcgQEhMBnagCQxIDoIAI0oAI1IZTYyFbI/2mfmVGoWa2WVvEkxGDQ85ndIneVy41QS2RrdjPLTLlFASOCHVD6EoyfyRbJITXMan4eSaikiU8fAx4a7avpW5TM/coJ6+D7l/qq9fwjb4b3SM7hPS81mfaddclpe56scQstXcSu7Sa3st9kLdX2nKn3Me8KjohdCrgwW8i3yu/SWb2XepVWr4N3hXuGW/WPFULtO3+4sbQer8llj3m2zsLKwdiPgFrr4PP6p+tmp4a7A4Low4ONZyZ1yxn97b90z1cqL+47PhPYzOY9pUfg0LvJE3ZVMeTo2+2NFzt1h9kfNaK/g85r3+pI1O5+wFsRyJExykQASIAA9AgLtUxAnlADMEAHjQAQhID1pQB2CgZUYw/hJOLfzBU3L0MlHkzl82WlCuckao7lXa76FcpIB1rXu7/BS6GaY1bZCXBa8+YlwPDcK6JdLwFySHLDTxnVlS3M02ecoLv3iD7h/qqtfwjd4bzIzyI9Lz+ayvtOsuS0vh3Vjis1S9RK5+ksW9lvshbq+05M+4fMKdkLoVcGG3kWOV89bZvZd6lU6vg3+Fe4ZaT0jxVC7TtLuLC0Hq/cs0e822dha3d2I/Ja6+Dz2qfrZqmHOwF0IcHIs5Mz5X3Vto8Io/Ryz39x2vCvbf3M+ZtKXwXrvJE3ZVUeTo3e2NlzDpRey30Wiv4PNa73JGo3WOgFrRymSXqRABIgARCYgbwgQFwQBfB5QBIjeUASc2iQH4IA7qgBfx/PksE7vsgH+oKMl1LA84Pni23xM7/UcNajwS8qP0JK2S4Ka1WhzyS5xJ3+KfSiXmy+oyYCPSk9n5quxLBKMmzUsJHpquBJkvH5/eYPuH+qx+IcI6PhnMjPo+15rK+06q5LG+foxxVNC9QX9pZjY32QtlfacyfcP2FOwF0K+DDZyLHK99LZvYd+YrPrO06PhPuGWu7R4qhdp2f3E+0nq1mj3my3sLe7h0I+A9Vsr4R57Vd7NUw72At8TkT5Mv5Wj+/u+7j/Ks9/cdzwr22ILdvml8F0e4kT7Aqo8nQv7EONyjpR+y30Wmv4PM61/qS+5p93DoBakcxh3KRBkeRAAHlAiPI5MQIuQAwtQBIjQBJaUAdBIDsIGLvKM2t22r7v5hAmfNxTREiyx0PgUmNMZMEMpJJ7PzVVnBdA03Ch6xVwLGT+UGz5pYSDQiI07tXKnVRUsJmnR3eW2JUlge01y18RqsbhsdWvUQfyeTZn0Ba7TwKrjX0/BZZbFrktIyaCooaLRBYSOfZJOTwaFhXsBbq+DDZyUPKlYudfDQ0IjNPxFU6pZwaNHf5TbM6luOQbq8Fkwzrx11f1Bi6pN4Ki0/oTlr4Y5LeyR5cje6nqtFa2RzbbOtuRqOH+wFuic2fJnPKRdjpbbI4EDRg9zQs1/cdLR6pVwwKpw28CocK91Cq8miOtgnwCmuN4pVwPlsRsib8QUuRmueOkjR3AD4BaazkXz625fU0qw9gLSjEwjimRI8hQIC9AgDwmAByAGNiAJEaAJLSgD0JAdgoAocfNrd1q+5PqEA+D5pO9MicOKGBd4Mk62T2PmqrOC6BpuEn9Yq4Im2XGNndbD90fzFValbonU+SlBWYsycSOUWSTIUs9COHzV0YZQ1PBoeFH9ALXCOxnnPJWcoEnWxfd/8iqdSuB1sWXSCizdJPqIk1oGqfSyXURIpqubTw9VdGHBLzcJmpYfd0AtcUZZTyJWLhmtcg3At8Do0LHevUaKrOmJWhoCqBzb5I9pIolkEwl0Gsw/zcttaK5y2NFsnZC0Iz5CUTEBeECAvCYEeRAgL0AW0duG9rh5D9UASWW4dzvd/dAEqK3N35vwlAHpt7K/W/CUgC/trO8/hd+iAKfGVqY6wWloJqYH/Vd3d9ECZ81uTECkKQFrhiTK95/8fmoT4LIs0PB94N5zVwGzboq4E2yw5SrdktFnykUMB2Gv1ypTgpDrlgoYb301VLqLjt15Cih5Q8kN9rqW67h6lSSxsQlyanhGRuQVc0abyFpjwUMoeUq1D9ohAIPVbjX67lC2PUNSwLkk2io6B9RSXjbCB3aKyNYOZzdVq1j17vVN7MknsbLh+RuQdIe8K5FTM4xdeIFumAOx3/EKqVeXktUsIpn3oe9R8lB5hFnvggbio+QiSsRbXDbm87VxAVkNmQkzRIL3hDe0Twa4/JX5Kjs3vGdmf8Dv0QAKa82Dc88GuPyQIizXs2mjJD4ZSPVAECS9na0gk/E0fNAESW+JP+w/8bf0RkBpaUxBWuQAVrkDOw5IDrOgCvxEa2WcfyZPylAmfO7wgQF4TAu8HNrMR/4lQnwTiaZcEHS0UIkmVnKdGeegpuid+ZWAngTA8hGCakd8+aJYHkYbohDo2EjX+6pktxmhXJZwGjQe5WxKmJHK3azFNAW7SylP/c6phgVbFeLqEvNSfgjpItkG2WwPeRXXuTSSAa8PWcFkem75qmXcWx4NEu6OjQrUQZkGMZT+3ze0fRNEZFFJaD3piOYZSXAV3hAGmXND0h5KmPJY+Bqj0CuIHRcgQNzkACe9AAXuQAJxQAwghMD18zWipKAP1htPOAmhFDRAiUEDOggCLe7K2eYd8Un5SkJnztRMR49iALTBx/eDwPooS4JxNgwzB0cyUFsSbFzlQtGWeBvfE4/1FSxuIS9FIMgnEUKQ8jhhlmdkXj+pVMl6iz4NJsUWVoCswViByo2Zr7RDXaItPxuTRGQi3jZ8oNNykRTFyNpe7idfAb1EkarhCIObFTZl+arx6ixdpoULKAKwgYXi19bdP7TvUhNClyUMzkEQlh1e32m+qANeuCLeoQLJF+FMicuQIrnWs5y0kDWg09UAdOJ7/ggALq9/wQAI5u/4IAYZpwOKYEZkTpD4bzuHDxSAt7JGGtoNnxUhBgEAdAJACtjKxvHex4/pKAPnSfQpCOJDs4JgT8JNP7STTTK74qMuCcTd7ns+SNo30FU0tgZn/LACLRZTTTmpBXg/+6AQkMf6FMeAT3GhHgkPBpHJ/ZszY6/VYCfMlQx6ht7GiRhTImWcs8bhPZntrTm3Co8H1+aBMRBM4h1SToUyOCARQGgNSEgNe5P7N1TSfqsaPOlVFLdss+Eh2YpCPn/E4Ittor/3HfE1QRfJSzFAiRdIrKz2h6pDNouVlIx46pR4JPkssykIG56BFbaoqknegDmGamh/+IAM4oAGUAW8FmLtXVA+J/smBZRM3bB3IEHagAgTA9CAOkAY5jjBz4pXSQtLonEuFNS0na0pYI5F2O6ZX0GQ6CgoPVAx/wAD4PLOsmFNQaHQmmwU3BLA0aI0KQxfx7cBtUALNZI6lo+0D2mjx0SY08GQGzOYSCw7CKEHRIlsGuu6ZJXgBrtT3GvkED2Njw5dH7PHQ9o0r4AbGoSItl0xMRRY0uEWyDKDSRlXMO7xaeKBGO2q6ZoS5pjNSCDUIEEufDc00gGU0rrp6nYEho1u57CIIwwGp2uPeUJYGWAemBmvKLhtz5DaItQ4DOO5w0rwQJmeyWV/ZI2eGqQi/wAJXA98geQQ0bzsSf0GjT4qNAA2AUTGFzIEcOcgCPIgCLIEAetNBolkZ4XpiGppTEHagYQIA6qgDpAj1AEK0HVSEzhjQNgA8ggEg8aRIkMSA6l2I+QZWvsEbzV7GuPeQFIiGgszGdhrW8AAgaJLSokgjSkMFaTomJlfKK7QDx1TyRwCQCPaqJM9qgCutp1TTIsq5bOytcra99AgWD2PTQaBIaDNcgYTMgDlzkgAvcgAEjkACjcaoA4ncQmB/9k=">
            <a:hlinkClick r:id="rId2"/>
          </p:cNvPr>
          <p:cNvSpPr>
            <a:spLocks noChangeAspect="1" noChangeArrowheads="1"/>
          </p:cNvSpPr>
          <p:nvPr/>
        </p:nvSpPr>
        <p:spPr bwMode="auto">
          <a:xfrm>
            <a:off x="9086850" y="-1020763"/>
            <a:ext cx="2838450" cy="2133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4099" name="Picture 3" descr="C:\Users\Areej\Desktop\untitl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962400"/>
            <a:ext cx="3352800"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6719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pPr algn="l"/>
            <a:r>
              <a:rPr lang="ar-SA" dirty="0"/>
              <a:t/>
            </a:r>
            <a:br>
              <a:rPr lang="ar-SA" dirty="0"/>
            </a:br>
            <a:r>
              <a:rPr lang="en-US" dirty="0" smtClean="0"/>
              <a:t/>
            </a:r>
            <a:br>
              <a:rPr lang="en-US" dirty="0" smtClean="0"/>
            </a:br>
            <a:r>
              <a:rPr lang="en-US" dirty="0"/>
              <a:t/>
            </a:r>
            <a:br>
              <a:rPr lang="en-US" dirty="0"/>
            </a:br>
            <a:r>
              <a:rPr lang="en-US" dirty="0"/>
              <a:t/>
            </a:r>
            <a:br>
              <a:rPr lang="en-US" dirty="0"/>
            </a:br>
            <a:r>
              <a:rPr lang="ar-SA" dirty="0"/>
              <a:t/>
            </a:r>
            <a:br>
              <a:rPr lang="ar-SA" dirty="0"/>
            </a:br>
            <a:r>
              <a:rPr lang="en-US" dirty="0" smtClean="0"/>
              <a:t/>
            </a:r>
            <a:br>
              <a:rPr lang="en-US" dirty="0" smtClean="0"/>
            </a:br>
            <a:r>
              <a:rPr lang="en-US" dirty="0"/>
              <a:t/>
            </a:r>
            <a:br>
              <a:rPr lang="en-US" dirty="0"/>
            </a:br>
            <a:r>
              <a:rPr lang="en-US" dirty="0" smtClean="0"/>
              <a:t>                 osmotic </a:t>
            </a:r>
            <a:r>
              <a:rPr lang="en-US" dirty="0"/>
              <a:t>pressure</a:t>
            </a:r>
            <a:r>
              <a:rPr lang="ar-SA" dirty="0"/>
              <a:t/>
            </a:r>
            <a:br>
              <a:rPr lang="ar-SA" dirty="0"/>
            </a:br>
            <a:r>
              <a:rPr lang="en-US" dirty="0" smtClean="0"/>
              <a:t/>
            </a:r>
            <a:br>
              <a:rPr lang="en-US" dirty="0" smtClean="0"/>
            </a:br>
            <a:r>
              <a:rPr lang="en-US" dirty="0" smtClean="0"/>
              <a:t/>
            </a:r>
            <a:br>
              <a:rPr lang="en-US" dirty="0" smtClean="0"/>
            </a:br>
            <a:r>
              <a:rPr lang="en-US" dirty="0"/>
              <a:t/>
            </a:r>
            <a:br>
              <a:rPr lang="en-US" dirty="0"/>
            </a:br>
            <a:r>
              <a:rPr lang="en-US" sz="2700" dirty="0" smtClean="0"/>
              <a:t>Diffusion </a:t>
            </a:r>
            <a:r>
              <a:rPr lang="en-US" sz="2700" dirty="0"/>
              <a:t>of water across a </a:t>
            </a:r>
            <a:r>
              <a:rPr lang="en-US" sz="2700" dirty="0" smtClean="0"/>
              <a:t>membrane</a:t>
            </a:r>
            <a:br>
              <a:rPr lang="en-US" sz="2700" dirty="0" smtClean="0"/>
            </a:br>
            <a:r>
              <a:rPr lang="en-US" sz="2700" dirty="0" smtClean="0"/>
              <a:t> </a:t>
            </a:r>
            <a:r>
              <a:rPr lang="en-US" sz="2700" dirty="0"/>
              <a:t>– osmosis – generates a </a:t>
            </a:r>
            <a:r>
              <a:rPr lang="en-US" sz="2700" dirty="0" smtClean="0"/>
              <a:t>pressure</a:t>
            </a:r>
            <a:br>
              <a:rPr lang="en-US" sz="2700" dirty="0" smtClean="0"/>
            </a:br>
            <a:r>
              <a:rPr lang="en-US" sz="2700" dirty="0" smtClean="0"/>
              <a:t> </a:t>
            </a:r>
            <a:r>
              <a:rPr lang="en-US" sz="2700" dirty="0"/>
              <a:t>called osmotic pressure</a:t>
            </a:r>
            <a:r>
              <a:rPr lang="ar-SA" sz="2700" dirty="0"/>
              <a:t/>
            </a:r>
            <a:br>
              <a:rPr lang="ar-SA" sz="2700" dirty="0"/>
            </a:br>
            <a:r>
              <a:rPr lang="ar-SA" sz="2700" dirty="0"/>
              <a:t/>
            </a:r>
            <a:br>
              <a:rPr lang="ar-SA" sz="2700" dirty="0"/>
            </a:br>
            <a:r>
              <a:rPr lang="en-US" sz="2400" dirty="0"/>
              <a:t>If the pressure in the </a:t>
            </a:r>
            <a:r>
              <a:rPr lang="en-US" sz="2400" dirty="0" smtClean="0"/>
              <a:t>compartment</a:t>
            </a:r>
            <a:br>
              <a:rPr lang="en-US" sz="2400" dirty="0" smtClean="0"/>
            </a:br>
            <a:r>
              <a:rPr lang="en-US" sz="2400" dirty="0" smtClean="0"/>
              <a:t> </a:t>
            </a:r>
            <a:r>
              <a:rPr lang="en-US" sz="2400" dirty="0"/>
              <a:t>into which water is flowing is raised </a:t>
            </a:r>
            <a:r>
              <a:rPr lang="en-US" sz="2400" dirty="0" smtClean="0"/>
              <a:t/>
            </a:r>
            <a:br>
              <a:rPr lang="en-US" sz="2400" dirty="0" smtClean="0"/>
            </a:br>
            <a:r>
              <a:rPr lang="en-US" sz="2400" dirty="0" smtClean="0"/>
              <a:t>to </a:t>
            </a:r>
            <a:r>
              <a:rPr lang="en-US" sz="2400" dirty="0"/>
              <a:t>the equivalent of the osmotic </a:t>
            </a:r>
            <a:r>
              <a:rPr lang="en-US" sz="2400" dirty="0" smtClean="0"/>
              <a:t/>
            </a:r>
            <a:br>
              <a:rPr lang="en-US" sz="2400" dirty="0" smtClean="0"/>
            </a:br>
            <a:r>
              <a:rPr lang="en-US" sz="2400" dirty="0" smtClean="0"/>
              <a:t>pressure</a:t>
            </a:r>
            <a:r>
              <a:rPr lang="en-US" sz="2400" dirty="0"/>
              <a:t>, movement of water will stop.</a:t>
            </a:r>
            <a:endParaRPr lang="ar-SA" sz="2700" dirty="0"/>
          </a:p>
        </p:txBody>
      </p:sp>
      <p:sp>
        <p:nvSpPr>
          <p:cNvPr id="5" name="AutoShape 4" descr="data:image/jpeg;base64,/9j/4AAQSkZJRgABAQAAAQABAAD/2wCEAAkGBxQSEhUUEhQUFBQWFBQUFBQVFRUUFBQUFRUWFhQUFBQYHCggGBolHBQUITEhJSkrLi4uFx8zODMsNygtLisBCgoKDg0OGhAQGiwcHBwsLCwsLCwsLCwsLCwsLCwsLCwsLCwsLCwsLCwsLCwsLCwsLCwsLCwsLCwsLCwsLCwsLP/AABEIALMA7gMBEQACEQEDEQH/xAAcAAACAwEBAQEAAAAAAAAAAAADBgQFBwIBCAD/xABDEAABAwEFAwkEBwcDBQAAAAABAAIDEQQFBhIhMUFxBxMiIzJRYYGxcpGhwTNCUnOSstEUJDRjouHwQ4PCFVNigvH/xAAaAQACAwEBAAAAAAAAAAAAAAAAAQIDBAUG/8QAMREAAgIBAwIFAwMDBQEAAAAAAAECAxEEITESMgUTIjNBUXGBI0JhFJGxUqHB0eFD/9oADAMBAAIRAxEAPwBrjapFRIjYgCQ1qADtagAoCAOgEAEDUAdBqQHuVAHQagZ7lQB7lRgD8WoA8yoA8yowB4WoA5LUADcEAcOCABEIAG4IEBcEDAyMQIjyMQBGkjQBGexAEeRiAI72oAjyNQBGkjqmIeoyO8e8IGSo4ydQCgDt5De0QOJpt2IAOzXYgA7WIArr4vdlnYXEF5BpkaQDXxJ2BRlJpZSyWVxU5JN9P8sq7HiKeUOcyFgDRU9IkgfCqyK+1vCidV+H6aMVKVv+xwzFMznZY4WSHuzFnxKtrssbxJYM9+mojHNc3IsLuxO19BNE+EnYa84003VbqPMK2Mm3hrBknWopNSz/AB9C5itjHbD8CFIqKzElsmDKWUtzB3WE0q0EaZQe/X3Kq5z6fRyatHGl2frcCvd81snzZZH5gCdX5RQbSFjr8xz9UtjsXLTxpfRWk3sv+yFHedtbI1rJXklwbRzgQSdNarW7FL0xe5ylpZQfXOOYrncZbrxJKx/N2xrQOkBK37TdC1wHqiqVnE0R1MKFvS39i8s98wPNGSAnwqrjGQr8vC0B7IrLG15eK53EUB16Ib30Faqm2Vi2gsmzS10SebpYX0F2C+rU9+Qvo+tMoDRqsrnqFydWNGga9O/9yNeGI7XC4jMCQSCHNB1HBHmajO24PTaBrd4/LLfD+JnStcbU1kNAC2StGvBNNh2GoWuqcmvWsHI1VVVc8Vy6kXEV5wP7MsbuDgrcmUpMVX5LBlEEJlqKukoSxors02lJ5xsTgllZ4KD/AK5aiAXlzARUdENBHeNFz5WX5/8ADv16XRuOdvyyrvW/bXFQh7wDqKtBBHmNQrtPZN56mZPENNXFRdS++C4wZiGS1c42YNzMykOAy5gajUd+i1pnJaae4xujTER5Y0ARpWIAiyMQBGe1AgBagZbWSA5yB0dNCGk6+aQxwsclIwC6p76AJiKi+7I/IC0iQl7KgNNcutaD3apDRZ2EEMaKbt9QfdRMCa2tN3x/RAhNxjA4Mc86AyChppSh1B+STaS3JRg5PCRVXRbQ2KQB9HOYWig2k8VjjNRm3I7VlUraFGCy1gDcVrbDM0yPDQNpLSdx3BW1rM3L4M10lGlV/uXISMR2jmmNlPONroDlqdDU1GuxT6lnHyY5VvuxsxvuuxkEFzjwrUeimmirAPEFqEMcwe7JzuTm+jmzFubNqNRtCjOcUt/kuorlOXpWcFDhe3xtLyZ8tWlo6t2tRTxWeFbTOpbqYOKS3x/B22CBsrJDa4+i9rjWKTYDVKKjGWWyVtk519Kg9yRPZ4LS8htqBdWV1GMdUhxJoQaDYtEbIS4OTZp519ywSbkw0IqkPcTXQZRQ+ddFPJTgm3tb2QTwc44MpUk0zUGVw2b9SFCdkYvdl9Onstz0rIo3dPSfOX6Zwaga0rXvWey1Sawzp6fTSri+tYbKvEUwfM9zXdEuJ10rUq+M1jdmG6mTlsifZ4G2iERxyjPkq+gJLKP0r31U+pNbGaUHF7k+5cNSRuJ5wuGmmUj5oRDBeXpaWxRlsjg0kEgEgE6HYNqHJLklGDb2WRQvi1VbBkIJ5puYB1aO3100Pgn1L6j8uX+n/Y/XzeJdHEMwOWOhHcalYrZ77Hb01WIZax+Suuc1celu4U0Onir6e05mtx5mwOz3faAR0tM1T0z6KzBkY3WRrgzWtQCdvgpIRzdZkdZw4A1LnjcagEgangnEcuSfbwBE3ojNl1Gla+JT+CIpWq1PztAqK7d/FRYFtzfgnkBrtM2RpdqaJgQbFfokHRbwqdvelkC3bO+gOTTimMkQzE0q0t47EATGhACvykgiyVG57d1duxQlHqJ1zcHlCBYGOp2qHTu/Rc2codWOT0unhb5aeUsgr0aakZvT9FvqXpTRxNXJqxxluFwlETa2UdXLQmunGhUnHfJR1+npNVsY1TKxb5UtkA1GjzXduoK96pvxtk26Hq6pdO2wpXExr3NGahJH1j+ihOHT8bGqizzF3b/TBzeNnd9red5/RZXKKfB0lXOUeSdgWIc+55fozShGuo0ot1aWE0cHVTl1OL+DTbue07DVXIxiZyns6+KhpWM7vHvWXUYWGzp+H9bzGIs2Cz1OrjXXZTu4LPCxN4R05aaeMtohXhA77Z8wEuuOd0HkWKOE1gvuT6AAyuLq7G7KeK3VNNZRw9WnGzDNFsQG5WmUR+U5nWxmorkoN527adyhOPUX02+XnHIo2IGvSd5bPin5aXCH/Uzbw3lArdGaHpD1XPfT1HdSt6MY2LDBNn1e4uGnRpv1WyrHKOJq8qWGsGh2OMUV5kPLVKwGhpw/smBCkkZTs6V+ygMkSe2sHa0HiECBmyxuo7K09xogD1zEAXrbzi+233hLIz1lpsw16scKD0RkA/8A1mEADMKDxCMgfjfkOlaGmzVuiMgFbiKLvHvCMgUmNr3ZLZS1tCc7TSoPf+qUnhDSyxMssoA1pu2uAXIcX1HrYXwcE0wF5PY57sh0qaAuaXedF1sqKweVnJzk5P5A3dOYXudrU6aKlWqUsI0WUeXWm+WMNy4kyv6RcrEzNgssbXh+1RQiMF2UvJprSoAFVC5Zxj4NOkmouWXjKwKV1TNjkAfHIekAWgEE6HY4ig4qxSyVdD5XwcWi82F2QZq7gQa++i5kqZ5ex6OOrqUUmwt2W9sLnZswBpu10qtdOVHDONr5RnZmP0GrDmI4gdp27xT5rRFowMFyhXmyWSAt1oxw01+t4LNq/g6nhcknLJSXDbGGXK6h0ecubKdGuO2ngs1FcnLhnU1Gpgo9yRV2m8mP0DgeDgSoNSXKZZGyDWYtf3O7svJsbSMxFXbvdrRbaX6Tha/DsH3DN+MoNSf88VpTOeyr5SbewlhA2synZXR4NfJQsn0tGvTafzlLfDQk3feUQko8OcBWrQQHHu76a+CsU/oih1Y5aBWi9Y3VA9wOq5s65ZbwekrtrUFFSTwSbltbWtOtKu36HYtVKxE42vadmxoNyXgzKKuWlHPO7RZ4jK2TnXDKKZa1adN+9AHcskZaW5hrvTEQLRYoX9pxOz61NiBhQ9oFARQeKBHBkFa1FO75oAqbnuN2cc5E/L4tKgkSH6z3NZMorZ9eBUsBkoMR3E0jqIHDgCotAUIw1Of9F/uUeljCxYWnqOpft7k+ljyMFvudjLMP3csfnYMxG2ppTangWQ13YWjkYDNZ25zSpDW0pwKFFEuuS+Rbxdc0cE5AiYBQEVjFeIKJQQRun9SNeN2tbDG8sALmg1FBWriNm7YFBxSG7JNYbB3FYA+QdDON4CEhDViSwtjiZlhMRNa7s2rae6vxU8Ecl9ZrDljZ1Lqgbc28hOC3CRnd5teyYtDnVDqEV8U5R3BM4xZZqSatINaUJrSjW6V81VJEizwVd8LvpYHS67QCR8E4oTZd4gu2Jj4uZifCCWBwoWl3T3V8/enhBll7ZLqHOtyskaKOBLqb2kfNSgsbkZb7Gb2+zPZPkLjTOARRtdtDTTanKtZHGbwV2ILI0SUFdrhqA00B3gb9VU1gnlvkabguyxOaM7Ja02gu+QUkkQywl8XdZ2vZzAfQkB4fU16WwZghpDTaCWTD8TrWwNZlqHFxLBrRpJpopQWGKUm1gTX2cC0ZDRrc9CQ1tQB5aolFZDqaA26JskrA40ALgXAAaV0NFWPIz2C57Pl0tb2nuo39VNJfUjkiX3ZhECY7WX+FB+qH9wFc3rMPrlRyx4OTe832vgjqYYLO6TPNqJGN9oKSyyLLCa7bQBXnISnhgakyY96kBKbMe9AHplKAOg8oAK2QoAo8eZnWQgOc085Hq3Qjpbln1U+ityRZUsySFO545f2kQOnlcMzRUuWHSaiVjWTRbCK4RZ4ww+8zF/OvDXdkaGg7hVV63Uzrtx9SVMIuHAq3vZnsblMr5G1FA76tCdiu0t7sbRC2KS2J2CWOEnmFviZ2MfKTeEjGWdrIxKXl1QXZSMtDofJQvtVayy7T0+bLAPCWMJ7XMyIwNY0VzGpNAGnv8go03db2ZddpFXHLYo3reMptGd1maOtaSa0A6Q12qt6v19OUXLw/0dR7iCWW0yF3N0GZx0JIIIGvwVympZx8GKdfRj+Rt5P4nsaKghWxKWX2JJoxNAJXNbVzSASBWj6nbwQ3hjSbLKxXtC9+VssbjQkAOB0Gp+CUZxfDJdElyjP70t1mdbM/Osyc4wh1e46/JOV0eMgqZ84F/GRa6erHB2rqlprrUKDDGB8wdIRG3ZsVqK2fsY2lvPQB7mtNWkVNKgP147QoyaRKMW1sEuu9YZ7W1sUrXlmfMG6kUBBBRGaeSUqZpJtGb222wR2wudKxrRNU1BFBU7kSsjkf9PZjOCPfNojlla+BzXtLnEluwGo0UMkZRceR/wAPsaWDNG08QFaisn2iyQnbCz3BMMlfJddnP+iz3IwGSJNc1mP+k1GEGQbbmsw2R04EowgyDkuuz/Zd+IowhDexAyWxABgxAHTQgAjQgCpxd/D/AO5H+ZYtf7DLqPcQnSPyWrMDQh7T8VwtLY44Ns4p5GjElsz5eB9VTrL5WamWeI7IlVDph9xengbK91dAan4rq+HyUpyaM96wkWuHbta19QV1omUkY6cGOs9ddJafhI+YWPXy6Un9zoaCOW19v8ivgq8OZtNaVBzg+7+yy6Szpf4OhqqeuODnGMrZHPc0AAkGnuXPhY5WdTNiqcKFCXJJw5ZiYdvd6Ls6N5i/ucPXxUZR+w5YdiIGq3ROcxR5ZYgZLLUV0d6rLq5uCTR1fC64zm1JGfYafzEpcwkdF7fxNc35qqm9rdnUu0UZ+lfUBPdrGtqRUim87Vk/qZuR0bNDVGHA1YesgfE52UEueXHiQKroaexzi2/qeX8RqjXYox+hpOH4aNGi2I5jEXlokLJbM4bQ0keTwfkFRfJrB1/Cqo2OSksizybX0Yba51B02TE8cjnj4hRqm2zZq9JFpJbbpf8AAt304SPe80JJJr5rO7G5HZloa6oOOM4+RjwpZAYG0FOmfktFLbW55rxeEYWRUVjY1C5oqNC1I45NmamBCkagCNI1AgDkAAkCAGZiBkuMIAkVQB4EAECBlJjRxFmr/Mj/ADLHrvZZbR3oQL0B/aHGu8LgUywkbpR3GW1SVa3gsdvvSf8AJd+xFNeIJFAaLq6CfSmzLbHJYYTY4P2naurXblmeVeCbyiy0kso7xIs/iO8UbfDdpsT8JnPaaO2Ul/IaKrTxT/sb7nJLP8r/ACe4hJyHyXOq2mdG9ZiSrtvF8UTA3e2pXX0kkov7nntbBua+w84TtzntBK3xlk58otC5yxSdZZuDvVY9dwdfwf3GZjDaBnPErLGLwd3rXX+Sbb5erNFlivWb736GMWFbxZHAA80JNR7gF1dLtF/c8f4om7V9jTLjtbXNFCtyOUzPeW+SslnH8sn+tZtT8Hb8F5kZzctoyS18H/Fjh81XXsdSxpzx/K/yBnfoVnXJ1bprobHHCVqa2BoJoS8kLZRweR8Yebl9kaddMgLRQrUcclylMCLKgCJIgADwgQCRADI0IGSoygA9UAehAHYSYylxt/C/7kX5lj1vssv0/uIQL1/iDXvC89T8HQkMMsgcAQABuA1oOO9Z797W0NdpV21dDSdrKZclnhft+a6NL3K5oLykay2X2JVHX9iNXhq9chIuKfJNX2viFVTLG/8AB1LI5WP5JV+OrH5rBX3mm7tCWf6Nnshbq3scm1ZkPWEB0QuhS9jn3JZF/lk+ksvB3qVVrHsbfCV+oZdBo8+api/SdroXX+Sytf0ZWNd50bewl2FlY2LbTJpfk83rYKVn4NSwszoBdGDOLZBJiRy0nroR/K/5lUah7o6/hCx1GcXc8B7taaO3V3JRextkv1PyezjolZ13HTtWa2X1zN6EX+b1prZ5rxKCdn4RqtxDoBa0zjOJZPUiOAEiBEdyAAPQBHcUCGgIGHiQAUIA7CACNSGUmNv4U/eR/mWTWeyy/T+4jP75+nd5LztXB0JF3Zz0As1nex/BDti6Ol7WUy5LPDHbXQp5K5nfKM7r7L93Ilr+1GvwzukZ7Y30eeJWZbI6+MlpfB6tZKu8su7Q0XYZ7IW6HByZ9w94PPRC6FPBgu5F7lhPW2X2XepVWs7Td4T7jMuYemeJWddp3P3Flaj1ZWWPebbOwm2A9Wxa6+Dz+q7/AMGpYX7AXRhwcazkROWg/vEX3Q/O5Vajk6vhPDM0gPSPmoLg2f8A0/JIl7KpXcdKz2i/ucaQ/wCbytFZ5zxF/qfhGrXJ2AtkTjSJzipEAEiBAHoAC9AiO4IAaAEASGIAIEAdhAwgSYFLjX+Ed7cf5gsur9pl2n9xGfXyOud5Lz1a2OhIubKerCzTXrZL4I1sC6Om7WUS5LHDJ6a308kJnvKIevs33Mnqoa/tRs8M7pGe2c9Pz+azftOuuSzvg9WFlq7id3aS4+w32R6LdX2nJs7h6wl2QuhVwYLeRd5YD1tm9l3qVVq+Dd4T7hlgPSPFULtO3+4s7QerWWPebbOwnWHsR8AtVfBwNV3v7Gp4X7A4Low4ONZyIHLMf3qP7lv5nKm/k6/hPa/uZvCekfNR+DV+8PN2VSu46NvtDHdA+h9kepWiv4POeIe4/sjVblHQC2ROPInPUiIB6BAHoEAcgQEhMBnagCQxIDoIAI0oAI1IZTYyFbI/2mfmVGoWa2WVvEkxGDQ85ndIneVy41QS2RrdjPLTLlFASOCHVD6EoyfyRbJITXMan4eSaikiU8fAx4a7avpW5TM/coJ6+D7l/qq9fwjb4b3SM7hPS81mfaddclpe56scQstXcSu7Sa3st9kLdX2nKn3Me8KjohdCrgwW8i3yu/SWb2XepVWr4N3hXuGW/WPFULtO3+4sbQer8llj3m2zsLKwdiPgFrr4PP6p+tmp4a7A4Low4ONZyZ1yxn97b90z1cqL+47PhPYzOY9pUfg0LvJE3ZVMeTo2+2NFzt1h9kfNaK/g85r3+pI1O5+wFsRyJExykQASIAA9AgLtUxAnlADMEAHjQAQhID1pQB2CgZUYw/hJOLfzBU3L0MlHkzl82WlCuckao7lXa76FcpIB1rXu7/BS6GaY1bZCXBa8+YlwPDcK6JdLwFySHLDTxnVlS3M02ecoLv3iD7h/qqtfwjd4bzIzyI9Lz+ayvtOsuS0vh3Vjis1S9RK5+ksW9lvshbq+05M+4fMKdkLoVcGG3kWOV89bZvZd6lU6vg3+Fe4ZaT0jxVC7TtLuLC0Hq/cs0e822dha3d2I/Ja6+Dz2qfrZqmHOwF0IcHIs5Mz5X3Vto8Io/Ryz39x2vCvbf3M+ZtKXwXrvJE3ZVUeTo3e2NlzDpRey30Wiv4PNa73JGo3WOgFrRymSXqRABIgARCYgbwgQFwQBfB5QBIjeUASc2iQH4IA7qgBfx/PksE7vsgH+oKMl1LA84Pni23xM7/UcNajwS8qP0JK2S4Ka1WhzyS5xJ3+KfSiXmy+oyYCPSk9n5quxLBKMmzUsJHpquBJkvH5/eYPuH+qx+IcI6PhnMjPo+15rK+06q5LG+foxxVNC9QX9pZjY32QtlfacyfcP2FOwF0K+DDZyLHK99LZvYd+YrPrO06PhPuGWu7R4qhdp2f3E+0nq1mj3my3sLe7h0I+A9Vsr4R57Vd7NUw72At8TkT5Mv5Wj+/u+7j/Ks9/cdzwr22ILdvml8F0e4kT7Aqo8nQv7EONyjpR+y30Wmv4PM61/qS+5p93DoBakcxh3KRBkeRAAHlAiPI5MQIuQAwtQBIjQBJaUAdBIDsIGLvKM2t22r7v5hAmfNxTREiyx0PgUmNMZMEMpJJ7PzVVnBdA03Ch6xVwLGT+UGz5pYSDQiI07tXKnVRUsJmnR3eW2JUlge01y18RqsbhsdWvUQfyeTZn0Ba7TwKrjX0/BZZbFrktIyaCooaLRBYSOfZJOTwaFhXsBbq+DDZyUPKlYudfDQ0IjNPxFU6pZwaNHf5TbM6luOQbq8Fkwzrx11f1Bi6pN4Ki0/oTlr4Y5LeyR5cje6nqtFa2RzbbOtuRqOH+wFuic2fJnPKRdjpbbI4EDRg9zQs1/cdLR6pVwwKpw28CocK91Cq8miOtgnwCmuN4pVwPlsRsib8QUuRmueOkjR3AD4BaazkXz625fU0qw9gLSjEwjimRI8hQIC9AgDwmAByAGNiAJEaAJLSgD0JAdgoAocfNrd1q+5PqEA+D5pO9MicOKGBd4Mk62T2PmqrOC6BpuEn9Yq4Im2XGNndbD90fzFValbonU+SlBWYsycSOUWSTIUs9COHzV0YZQ1PBoeFH9ALXCOxnnPJWcoEnWxfd/8iqdSuB1sWXSCizdJPqIk1oGqfSyXURIpqubTw9VdGHBLzcJmpYfd0AtcUZZTyJWLhmtcg3At8Do0LHevUaKrOmJWhoCqBzb5I9pIolkEwl0Gsw/zcttaK5y2NFsnZC0Iz5CUTEBeECAvCYEeRAgL0AW0duG9rh5D9UASWW4dzvd/dAEqK3N35vwlAHpt7K/W/CUgC/trO8/hd+iAKfGVqY6wWloJqYH/Vd3d9ECZ81uTECkKQFrhiTK95/8fmoT4LIs0PB94N5zVwGzboq4E2yw5SrdktFnykUMB2Gv1ypTgpDrlgoYb301VLqLjt15Cih5Q8kN9rqW67h6lSSxsQlyanhGRuQVc0abyFpjwUMoeUq1D9ohAIPVbjX67lC2PUNSwLkk2io6B9RSXjbCB3aKyNYOZzdVq1j17vVN7MknsbLh+RuQdIe8K5FTM4xdeIFumAOx3/EKqVeXktUsIpn3oe9R8lB5hFnvggbio+QiSsRbXDbm87VxAVkNmQkzRIL3hDe0Twa4/JX5Kjs3vGdmf8Dv0QAKa82Dc88GuPyQIizXs2mjJD4ZSPVAECS9na0gk/E0fNAESW+JP+w/8bf0RkBpaUxBWuQAVrkDOw5IDrOgCvxEa2WcfyZPylAmfO7wgQF4TAu8HNrMR/4lQnwTiaZcEHS0UIkmVnKdGeegpuid+ZWAngTA8hGCakd8+aJYHkYbohDo2EjX+6pktxmhXJZwGjQe5WxKmJHK3azFNAW7SylP/c6phgVbFeLqEvNSfgjpItkG2WwPeRXXuTSSAa8PWcFkem75qmXcWx4NEu6OjQrUQZkGMZT+3ze0fRNEZFFJaD3piOYZSXAV3hAGmXND0h5KmPJY+Bqj0CuIHRcgQNzkACe9AAXuQAJxQAwghMD18zWipKAP1htPOAmhFDRAiUEDOggCLe7K2eYd8Un5SkJnztRMR49iALTBx/eDwPooS4JxNgwzB0cyUFsSbFzlQtGWeBvfE4/1FSxuIS9FIMgnEUKQ8jhhlmdkXj+pVMl6iz4NJsUWVoCswViByo2Zr7RDXaItPxuTRGQi3jZ8oNNykRTFyNpe7idfAb1EkarhCIObFTZl+arx6ixdpoULKAKwgYXi19bdP7TvUhNClyUMzkEQlh1e32m+qANeuCLeoQLJF+FMicuQIrnWs5y0kDWg09UAdOJ7/ggALq9/wQAI5u/4IAYZpwOKYEZkTpD4bzuHDxSAt7JGGtoNnxUhBgEAdAJACtjKxvHex4/pKAPnSfQpCOJDs4JgT8JNP7STTTK74qMuCcTd7ns+SNo30FU0tgZn/LACLRZTTTmpBXg/+6AQkMf6FMeAT3GhHgkPBpHJ/ZszY6/VYCfMlQx6ht7GiRhTImWcs8bhPZntrTm3Co8H1+aBMRBM4h1SToUyOCARQGgNSEgNe5P7N1TSfqsaPOlVFLdss+Eh2YpCPn/E4Ittor/3HfE1QRfJSzFAiRdIrKz2h6pDNouVlIx46pR4JPkssykIG56BFbaoqknegDmGamh/+IAM4oAGUAW8FmLtXVA+J/smBZRM3bB3IEHagAgTA9CAOkAY5jjBz4pXSQtLonEuFNS0na0pYI5F2O6ZX0GQ6CgoPVAx/wAD4PLOsmFNQaHQmmwU3BLA0aI0KQxfx7cBtUALNZI6lo+0D2mjx0SY08GQGzOYSCw7CKEHRIlsGuu6ZJXgBrtT3GvkED2Njw5dH7PHQ9o0r4AbGoSItl0xMRRY0uEWyDKDSRlXMO7xaeKBGO2q6ZoS5pjNSCDUIEEufDc00gGU0rrp6nYEho1u57CIIwwGp2uPeUJYGWAemBmvKLhtz5DaItQ4DOO5w0rwQJmeyWV/ZI2eGqQi/wAJXA98geQQ0bzsSf0GjT4qNAA2AUTGFzIEcOcgCPIgCLIEAetNBolkZ4XpiGppTEHagYQIA6qgDpAj1AEK0HVSEzhjQNgA8ggEg8aRIkMSA6l2I+QZWvsEbzV7GuPeQFIiGgszGdhrW8AAgaJLSokgjSkMFaTomJlfKK7QDx1TyRwCQCPaqJM9qgCutp1TTIsq5bOytcra99AgWD2PTQaBIaDNcgYTMgDlzkgAvcgAEjkACjcaoA4ncQmB/9k=">
            <a:hlinkClick r:id="rId2"/>
          </p:cNvPr>
          <p:cNvSpPr>
            <a:spLocks noChangeAspect="1" noChangeArrowheads="1"/>
          </p:cNvSpPr>
          <p:nvPr/>
        </p:nvSpPr>
        <p:spPr bwMode="auto">
          <a:xfrm>
            <a:off x="9086850" y="-1020763"/>
            <a:ext cx="2838450" cy="2133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SA"/>
          </a:p>
        </p:txBody>
      </p:sp>
      <p:pic>
        <p:nvPicPr>
          <p:cNvPr id="3077" name="Picture 5" descr="C:\Users\Areej\Desktop\168111416_640.jp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34000" y="1905000"/>
            <a:ext cx="3752850"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76407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68362"/>
          </a:xfrm>
        </p:spPr>
        <p:txBody>
          <a:bodyPr>
            <a:normAutofit fontScale="90000"/>
          </a:bodyPr>
          <a:lstStyle/>
          <a:p>
            <a:r>
              <a:rPr lang="en-US" b="1" dirty="0"/>
              <a:t>Isotonic Solution </a:t>
            </a:r>
            <a:br>
              <a:rPr lang="en-US" b="1" dirty="0"/>
            </a:br>
            <a:endParaRPr lang="ar-SA" dirty="0"/>
          </a:p>
        </p:txBody>
      </p:sp>
      <p:sp>
        <p:nvSpPr>
          <p:cNvPr id="3" name="Content Placeholder 2"/>
          <p:cNvSpPr>
            <a:spLocks noGrp="1"/>
          </p:cNvSpPr>
          <p:nvPr>
            <p:ph idx="1"/>
          </p:nvPr>
        </p:nvSpPr>
        <p:spPr>
          <a:xfrm>
            <a:off x="457200" y="1524000"/>
            <a:ext cx="8229600" cy="4525963"/>
          </a:xfrm>
        </p:spPr>
        <p:txBody>
          <a:bodyPr/>
          <a:lstStyle/>
          <a:p>
            <a:r>
              <a:rPr lang="en-US" dirty="0" smtClean="0"/>
              <a:t>A </a:t>
            </a:r>
            <a:r>
              <a:rPr lang="en-US" dirty="0"/>
              <a:t>solution that has the same salt </a:t>
            </a:r>
            <a:r>
              <a:rPr lang="en-US" dirty="0" smtClean="0"/>
              <a:t>concentration</a:t>
            </a:r>
          </a:p>
          <a:p>
            <a:r>
              <a:rPr lang="en-US" dirty="0" smtClean="0"/>
              <a:t>  </a:t>
            </a:r>
            <a:r>
              <a:rPr lang="en-US" dirty="0"/>
              <a:t>normal cells of the body and the blood, having equal osmotic pressure</a:t>
            </a:r>
            <a:r>
              <a:rPr lang="en-US" dirty="0" smtClean="0"/>
              <a:t>.</a:t>
            </a:r>
          </a:p>
          <a:p>
            <a:r>
              <a:rPr lang="en-US" dirty="0"/>
              <a:t>such as sodium chloride 0.9%, have the same osmotic pressure </a:t>
            </a:r>
            <a:r>
              <a:rPr lang="en-US" dirty="0" smtClean="0"/>
              <a:t>in </a:t>
            </a:r>
            <a:r>
              <a:rPr lang="en-US" dirty="0"/>
              <a:t>serum and </a:t>
            </a:r>
            <a:r>
              <a:rPr lang="en-US" dirty="0" smtClean="0"/>
              <a:t>RBC</a:t>
            </a:r>
          </a:p>
          <a:p>
            <a:r>
              <a:rPr lang="en-US" dirty="0"/>
              <a:t>intravenous </a:t>
            </a:r>
            <a:r>
              <a:rPr lang="en-US" dirty="0" smtClean="0"/>
              <a:t>fluid is  isotonic </a:t>
            </a:r>
            <a:endParaRPr lang="ar-SA" dirty="0"/>
          </a:p>
          <a:p>
            <a:endParaRPr lang="ar-SA" dirty="0"/>
          </a:p>
          <a:p>
            <a:endParaRPr lang="ar-SA" dirty="0"/>
          </a:p>
          <a:p>
            <a:endParaRPr lang="ar-SA" dirty="0"/>
          </a:p>
        </p:txBody>
      </p:sp>
    </p:spTree>
    <p:extLst>
      <p:ext uri="{BB962C8B-B14F-4D97-AF65-F5344CB8AC3E}">
        <p14:creationId xmlns:p14="http://schemas.microsoft.com/office/powerpoint/2010/main" val="35487919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hypotonic solution</a:t>
            </a:r>
            <a:endParaRPr lang="ar-SA" dirty="0"/>
          </a:p>
        </p:txBody>
      </p:sp>
      <p:sp>
        <p:nvSpPr>
          <p:cNvPr id="3" name="Content Placeholder 2"/>
          <p:cNvSpPr>
            <a:spLocks noGrp="1"/>
          </p:cNvSpPr>
          <p:nvPr>
            <p:ph idx="1"/>
          </p:nvPr>
        </p:nvSpPr>
        <p:spPr/>
        <p:txBody>
          <a:bodyPr>
            <a:normAutofit fontScale="77500" lnSpcReduction="20000"/>
          </a:bodyPr>
          <a:lstStyle/>
          <a:p>
            <a:r>
              <a:rPr lang="en-US" dirty="0"/>
              <a:t>A solution that has a </a:t>
            </a:r>
            <a:r>
              <a:rPr lang="en-US" dirty="0" smtClean="0"/>
              <a:t>higher </a:t>
            </a:r>
            <a:r>
              <a:rPr lang="en-US" dirty="0"/>
              <a:t>water potential                   a </a:t>
            </a:r>
            <a:r>
              <a:rPr lang="en-US" dirty="0" smtClean="0"/>
              <a:t>lower </a:t>
            </a:r>
            <a:r>
              <a:rPr lang="en-US" dirty="0" smtClean="0"/>
              <a:t>solute </a:t>
            </a:r>
            <a:r>
              <a:rPr lang="en-US" dirty="0"/>
              <a:t>concentration                    </a:t>
            </a:r>
            <a:r>
              <a:rPr lang="en-US" dirty="0" smtClean="0"/>
              <a:t>lower </a:t>
            </a:r>
            <a:r>
              <a:rPr lang="en-US" dirty="0"/>
              <a:t>osmotic pressure than another solution. </a:t>
            </a:r>
          </a:p>
          <a:p>
            <a:endParaRPr lang="en-US" dirty="0"/>
          </a:p>
          <a:p>
            <a:r>
              <a:rPr lang="en-US" dirty="0"/>
              <a:t>In a </a:t>
            </a:r>
            <a:r>
              <a:rPr lang="en-US" dirty="0" smtClean="0"/>
              <a:t>hypotonic </a:t>
            </a:r>
            <a:r>
              <a:rPr lang="en-US" dirty="0"/>
              <a:t>solution, the plasma membrane of </a:t>
            </a:r>
            <a:r>
              <a:rPr lang="en-US" dirty="0" smtClean="0"/>
              <a:t>RBC would </a:t>
            </a:r>
            <a:r>
              <a:rPr lang="en-US" u="sng" dirty="0" smtClean="0"/>
              <a:t>swell</a:t>
            </a:r>
            <a:r>
              <a:rPr lang="en-US" dirty="0"/>
              <a:t> </a:t>
            </a:r>
            <a:r>
              <a:rPr lang="en-US" dirty="0" smtClean="0"/>
              <a:t> ,the </a:t>
            </a:r>
            <a:r>
              <a:rPr lang="en-US" dirty="0"/>
              <a:t>red blood cells would </a:t>
            </a:r>
            <a:r>
              <a:rPr lang="en-US" dirty="0" err="1"/>
              <a:t>hemolyze</a:t>
            </a:r>
            <a:r>
              <a:rPr lang="en-US" dirty="0"/>
              <a:t> or burst. </a:t>
            </a:r>
            <a:r>
              <a:rPr lang="en-US" dirty="0" smtClean="0"/>
              <a:t> </a:t>
            </a:r>
            <a:endParaRPr lang="en-US" dirty="0"/>
          </a:p>
          <a:p>
            <a:endParaRPr lang="ar-SA" dirty="0"/>
          </a:p>
          <a:p>
            <a:r>
              <a:rPr lang="en-US" b="1" dirty="0"/>
              <a:t>Examples of Hypertonic Solutions </a:t>
            </a:r>
          </a:p>
          <a:p>
            <a:r>
              <a:rPr lang="en-US" dirty="0" smtClean="0"/>
              <a:t>0.45% </a:t>
            </a:r>
            <a:r>
              <a:rPr lang="en-US" dirty="0" err="1"/>
              <a:t>NaCl</a:t>
            </a:r>
            <a:r>
              <a:rPr lang="en-US" dirty="0"/>
              <a:t>                           </a:t>
            </a:r>
            <a:r>
              <a:rPr lang="en-US" dirty="0" smtClean="0"/>
              <a:t>Lower </a:t>
            </a:r>
            <a:r>
              <a:rPr lang="en-US" dirty="0"/>
              <a:t>concentration than normal </a:t>
            </a:r>
            <a:r>
              <a:rPr lang="en-US" dirty="0" err="1"/>
              <a:t>salin</a:t>
            </a:r>
            <a:r>
              <a:rPr lang="en-US" dirty="0"/>
              <a:t>  </a:t>
            </a:r>
            <a:r>
              <a:rPr lang="en-US" dirty="0" smtClean="0"/>
              <a:t>0.9%NaCl</a:t>
            </a:r>
          </a:p>
          <a:p>
            <a:endParaRPr lang="ar-SA" dirty="0"/>
          </a:p>
          <a:p>
            <a:r>
              <a:rPr lang="en-US" dirty="0"/>
              <a:t>Dextrose </a:t>
            </a:r>
            <a:r>
              <a:rPr lang="en-US" dirty="0" smtClean="0"/>
              <a:t>2 or 2.5</a:t>
            </a:r>
            <a:r>
              <a:rPr lang="en-US" dirty="0"/>
              <a:t>% in water. </a:t>
            </a:r>
          </a:p>
          <a:p>
            <a:pPr marL="0" indent="0">
              <a:buNone/>
            </a:pPr>
            <a:endParaRPr lang="ar-SA" dirty="0"/>
          </a:p>
          <a:p>
            <a:endParaRPr lang="ar-SA" dirty="0"/>
          </a:p>
          <a:p>
            <a:endParaRPr lang="ar-SA" dirty="0"/>
          </a:p>
        </p:txBody>
      </p:sp>
      <p:sp>
        <p:nvSpPr>
          <p:cNvPr id="4" name="Right Arrow 3"/>
          <p:cNvSpPr/>
          <p:nvPr/>
        </p:nvSpPr>
        <p:spPr>
          <a:xfrm>
            <a:off x="6781800" y="1641414"/>
            <a:ext cx="914400" cy="228600"/>
          </a:xfrm>
          <a:prstGeom prst="rightArrow">
            <a:avLst>
              <a:gd name="adj1" fmla="val 50000"/>
              <a:gd name="adj2" fmla="val 98979"/>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5" name="Right Arrow 4"/>
          <p:cNvSpPr/>
          <p:nvPr/>
        </p:nvSpPr>
        <p:spPr>
          <a:xfrm>
            <a:off x="4800600" y="1945551"/>
            <a:ext cx="914400" cy="228600"/>
          </a:xfrm>
          <a:prstGeom prst="rightArrow">
            <a:avLst>
              <a:gd name="adj1" fmla="val 50000"/>
              <a:gd name="adj2" fmla="val 127551"/>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
        <p:nvSpPr>
          <p:cNvPr id="6" name="Right Arrow 5"/>
          <p:cNvSpPr/>
          <p:nvPr/>
        </p:nvSpPr>
        <p:spPr>
          <a:xfrm>
            <a:off x="2895600" y="4495800"/>
            <a:ext cx="914400" cy="228600"/>
          </a:xfrm>
          <a:prstGeom prst="rightArrow">
            <a:avLst>
              <a:gd name="adj1" fmla="val 50000"/>
              <a:gd name="adj2" fmla="val 127551"/>
            </a:avLst>
          </a:prstGeom>
        </p:spPr>
        <p:style>
          <a:lnRef idx="2">
            <a:schemeClr val="dk1">
              <a:shade val="50000"/>
            </a:schemeClr>
          </a:lnRef>
          <a:fillRef idx="1">
            <a:schemeClr val="dk1"/>
          </a:fillRef>
          <a:effectRef idx="0">
            <a:schemeClr val="dk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6603099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470</TotalTime>
  <Words>703</Words>
  <Application>Microsoft Office PowerPoint</Application>
  <PresentationFormat>On-screen Show (4:3)</PresentationFormat>
  <Paragraphs>111</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Haemolysing Agents&amp; Detection of blood</vt:lpstr>
      <vt:lpstr>Blood components</vt:lpstr>
      <vt:lpstr>Erythrocytes (RBC’s)</vt:lpstr>
      <vt:lpstr>Haemoglobin</vt:lpstr>
      <vt:lpstr>Hemolysis</vt:lpstr>
      <vt:lpstr>Hemolysis cont..</vt:lpstr>
      <vt:lpstr>                        osmotic pressure    Diffusion of water across a membrane  – osmosis – generates a pressure  called osmotic pressure  If the pressure in the compartment  into which water is flowing is raised  to the equivalent of the osmotic  pressure, movement of water will stop.</vt:lpstr>
      <vt:lpstr>Isotonic Solution  </vt:lpstr>
      <vt:lpstr>hypotonic solution</vt:lpstr>
      <vt:lpstr>hypertonic solution</vt:lpstr>
      <vt:lpstr>PowerPoint Presentation</vt:lpstr>
      <vt:lpstr>Why the solution concentration effect on RBC ?</vt:lpstr>
      <vt:lpstr>Objective :</vt:lpstr>
      <vt:lpstr>How to calculate the osmolarityof the Sol. </vt:lpstr>
      <vt:lpstr>Procedure  Into seven dry clean test tubes (A, B, C, D, E, F, G), pipette 3 drops of the suspended RBC‟s in Saline solution, and add to each tube as indicated the following table: </vt:lpstr>
      <vt:lpstr>Procedure cont..</vt:lpstr>
      <vt:lpstr>Detection of Blood by BENZIDINE test </vt:lpstr>
      <vt:lpstr>Reagents</vt:lpstr>
      <vt:lpstr>Procedure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Erythrocytes (RBC’s)</dc:title>
  <dc:creator>Areej Alzahrani</dc:creator>
  <cp:lastModifiedBy>Areej Alzahrani</cp:lastModifiedBy>
  <cp:revision>28</cp:revision>
  <dcterms:created xsi:type="dcterms:W3CDTF">2006-08-16T00:00:00Z</dcterms:created>
  <dcterms:modified xsi:type="dcterms:W3CDTF">2015-02-16T08:34:39Z</dcterms:modified>
</cp:coreProperties>
</file>