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BEF8"/>
    <a:srgbClr val="F6C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91" autoAdjust="0"/>
    <p:restoredTop sz="89500" autoAdjust="0"/>
  </p:normalViewPr>
  <p:slideViewPr>
    <p:cSldViewPr>
      <p:cViewPr varScale="1">
        <p:scale>
          <a:sx n="82" d="100"/>
          <a:sy n="82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93AA20-ADAA-4867-80F7-13CB65BB1FD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693749-8088-4485-9660-BEE7C9C79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cut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"/>
            <a:ext cx="8458200" cy="990599"/>
          </a:xfrm>
        </p:spPr>
        <p:txBody>
          <a:bodyPr/>
          <a:lstStyle/>
          <a:p>
            <a:r>
              <a:rPr lang="en-US" smtClean="0"/>
              <a:t>Microscope parts:</a:t>
            </a:r>
            <a:endParaRPr lang="en-US"/>
          </a:p>
        </p:txBody>
      </p:sp>
      <p:pic>
        <p:nvPicPr>
          <p:cNvPr id="1026" name="Picture 2" descr="C:\Users\Owner\Pictures\microscope_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452261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781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                               0.02</a:t>
            </a:r>
            <a:r>
              <a:rPr lang="en-US" sz="2500" dirty="0">
                <a:solidFill>
                  <a:prstClr val="black"/>
                </a:solidFill>
              </a:rPr>
              <a:t>µ</a:t>
            </a:r>
            <a:r>
              <a:rPr lang="en-US" dirty="0" smtClean="0"/>
              <a:t>L</a:t>
            </a:r>
          </a:p>
          <a:p>
            <a:pPr>
              <a:buNone/>
            </a:pPr>
            <a:r>
              <a:rPr lang="en-US" dirty="0" smtClean="0"/>
              <a:t>?                                  1</a:t>
            </a:r>
            <a:r>
              <a:rPr lang="en-US" sz="2500" dirty="0">
                <a:solidFill>
                  <a:prstClr val="black"/>
                </a:solidFill>
              </a:rPr>
              <a:t>µ</a:t>
            </a:r>
            <a:r>
              <a:rPr lang="en-US" dirty="0" smtClean="0"/>
              <a:t>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Number of cells in 1ML in diluted blood=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= </a:t>
            </a:r>
            <a:r>
              <a:rPr lang="en-US" u="sng" dirty="0" smtClean="0"/>
              <a:t>N     </a:t>
            </a:r>
            <a:r>
              <a:rPr lang="en-US" dirty="0" smtClean="0"/>
              <a:t>=</a:t>
            </a:r>
            <a:r>
              <a:rPr lang="en-US" u="sng" dirty="0" smtClean="0"/>
              <a:t>N</a:t>
            </a:r>
            <a:r>
              <a:rPr lang="en-US" dirty="0" smtClean="0"/>
              <a:t>=   </a:t>
            </a:r>
            <a:r>
              <a:rPr lang="en-US" u="sng" dirty="0" smtClean="0"/>
              <a:t>NX100=</a:t>
            </a:r>
            <a:r>
              <a:rPr lang="en-US" dirty="0" smtClean="0"/>
              <a:t> NX50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800" dirty="0" smtClean="0"/>
              <a:t>0.02</a:t>
            </a:r>
            <a:r>
              <a:rPr lang="en-US" sz="2000" dirty="0" smtClean="0"/>
              <a:t>      </a:t>
            </a:r>
            <a:r>
              <a:rPr lang="en-US" sz="2000" u="sng" dirty="0" smtClean="0"/>
              <a:t>2</a:t>
            </a:r>
            <a:r>
              <a:rPr lang="en-US" sz="2000" dirty="0" smtClean="0"/>
              <a:t>            </a:t>
            </a:r>
            <a:r>
              <a:rPr lang="en-US" sz="2800" dirty="0" smtClean="0"/>
              <a:t>2</a:t>
            </a:r>
            <a:r>
              <a:rPr lang="en-US" sz="2000" dirty="0" smtClean="0"/>
              <a:t>  </a:t>
            </a:r>
          </a:p>
          <a:p>
            <a:pPr>
              <a:buNone/>
            </a:pPr>
            <a:r>
              <a:rPr lang="en-US" sz="2000" dirty="0" smtClean="0"/>
              <a:t>                 100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Number of cells in 1ML in whole blood </a:t>
            </a:r>
            <a:r>
              <a:rPr lang="en-US" sz="2000" dirty="0" smtClean="0"/>
              <a:t>= NX50X200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= NX10000</a:t>
            </a:r>
          </a:p>
          <a:p>
            <a:pPr>
              <a:buNone/>
            </a:pPr>
            <a:r>
              <a:rPr lang="en-US" sz="2000" dirty="0" smtClean="0"/>
              <a:t>                       </a:t>
            </a:r>
            <a:r>
              <a:rPr lang="en-US" sz="2000" dirty="0" err="1" smtClean="0">
                <a:solidFill>
                  <a:srgbClr val="FF0000"/>
                </a:solidFill>
              </a:rPr>
              <a:t>e.g:N</a:t>
            </a:r>
            <a:r>
              <a:rPr lang="en-US" sz="2000" dirty="0" smtClean="0">
                <a:solidFill>
                  <a:srgbClr val="FF0000"/>
                </a:solidFill>
              </a:rPr>
              <a:t>= No of RBC in 5squares=500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Number of cells in 1</a:t>
            </a:r>
            <a:r>
              <a:rPr lang="en-US" sz="2500" dirty="0">
                <a:solidFill>
                  <a:prstClr val="black"/>
                </a:solidFill>
              </a:rPr>
              <a:t>µ</a:t>
            </a:r>
            <a:r>
              <a:rPr lang="en-US" sz="2000" dirty="0" smtClean="0">
                <a:solidFill>
                  <a:srgbClr val="FF0000"/>
                </a:solidFill>
              </a:rPr>
              <a:t>L in whole blood=</a:t>
            </a:r>
            <a:r>
              <a:rPr lang="en-US" sz="2000" dirty="0" smtClean="0"/>
              <a:t>5000000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= 5X10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 Cell/</a:t>
            </a:r>
            <a:r>
              <a:rPr lang="en-US" sz="2500" dirty="0">
                <a:solidFill>
                  <a:prstClr val="black"/>
                </a:solidFill>
              </a:rPr>
              <a:t>µ</a:t>
            </a:r>
            <a:r>
              <a:rPr lang="en-US" sz="2000" dirty="0" smtClean="0"/>
              <a:t>L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=5X10</a:t>
            </a:r>
            <a:r>
              <a:rPr lang="en-US" sz="2000" baseline="30000" dirty="0" smtClean="0"/>
              <a:t>12 </a:t>
            </a:r>
            <a:r>
              <a:rPr lang="en-US" sz="2000" dirty="0" smtClean="0"/>
              <a:t> Cell/L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1524000" y="457200"/>
            <a:ext cx="2514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1447800" y="914400"/>
            <a:ext cx="2590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7992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They are calculated  using: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PCV,Hb and RBC counts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Used for:</a:t>
            </a:r>
          </a:p>
          <a:p>
            <a:pPr>
              <a:buNone/>
            </a:pPr>
            <a:r>
              <a:rPr lang="en-US" smtClean="0"/>
              <a:t>Diagnosis and classification of anaemia.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The most used indices are: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    MCV ,MCH and MCHC.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Red cell indices ( absolute values)</a:t>
            </a:r>
            <a:endParaRPr 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Def: </a:t>
            </a:r>
            <a:r>
              <a:rPr lang="en-US" smtClean="0"/>
              <a:t>the average volume of  a single red cell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Unit: </a:t>
            </a:r>
            <a:r>
              <a:rPr lang="en-US" smtClean="0"/>
              <a:t>Femtoliter (FL)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Calculate it by using: </a:t>
            </a:r>
            <a:r>
              <a:rPr lang="en-US" smtClean="0"/>
              <a:t>PCV and RBC count</a:t>
            </a:r>
          </a:p>
          <a:p>
            <a:endParaRPr lang="en-US" smtClean="0">
              <a:solidFill>
                <a:srgbClr val="FF0000"/>
              </a:solidFill>
            </a:endParaRPr>
          </a:p>
          <a:p>
            <a:r>
              <a:rPr lang="en-US" smtClean="0">
                <a:solidFill>
                  <a:srgbClr val="FF0000"/>
                </a:solidFill>
              </a:rPr>
              <a:t>MCV = </a:t>
            </a:r>
            <a:r>
              <a:rPr lang="en-US" u="sng" smtClean="0"/>
              <a:t>PCV%</a:t>
            </a:r>
            <a:r>
              <a:rPr lang="en-US" smtClean="0"/>
              <a:t> x 10</a:t>
            </a:r>
          </a:p>
          <a:p>
            <a:pPr>
              <a:buNone/>
            </a:pPr>
            <a:r>
              <a:rPr lang="en-US" smtClean="0"/>
              <a:t>              RBC </a:t>
            </a:r>
          </a:p>
          <a:p>
            <a:pPr>
              <a:buNone/>
            </a:pPr>
            <a:r>
              <a:rPr lang="en-US" smtClean="0"/>
              <a:t>   </a:t>
            </a:r>
            <a:r>
              <a:rPr lang="en-US" smtClean="0">
                <a:solidFill>
                  <a:srgbClr val="FF0000"/>
                </a:solidFill>
              </a:rPr>
              <a:t> 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1- MCV</a:t>
            </a:r>
            <a:br>
              <a:rPr lang="en-US" smtClean="0"/>
            </a:br>
            <a:r>
              <a:rPr lang="en-US" smtClean="0"/>
              <a:t> mean corpuscular cell volume</a:t>
            </a:r>
            <a:endParaRPr 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0"/>
            <a:ext cx="8458200" cy="2959291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0.45</a:t>
            </a:r>
            <a:r>
              <a:rPr lang="en-US" dirty="0" smtClean="0"/>
              <a:t>L/L       X </a:t>
            </a:r>
            <a:r>
              <a:rPr lang="en-US" sz="2800" u="sng" dirty="0" smtClean="0"/>
              <a:t>10</a:t>
            </a:r>
            <a:r>
              <a:rPr lang="en-US" sz="2800" u="sng" baseline="30000" dirty="0" smtClean="0"/>
              <a:t>3</a:t>
            </a:r>
            <a:r>
              <a:rPr lang="en-US" sz="2800" dirty="0" smtClean="0"/>
              <a:t> =</a:t>
            </a:r>
            <a:r>
              <a:rPr lang="en-US" sz="2800" u="sng" dirty="0" smtClean="0"/>
              <a:t>450  </a:t>
            </a:r>
            <a:r>
              <a:rPr lang="en-US" sz="2800" dirty="0" smtClean="0"/>
              <a:t> =90 X10-</a:t>
            </a:r>
            <a:r>
              <a:rPr lang="en-US" sz="2800" baseline="30000" dirty="0" smtClean="0"/>
              <a:t>15</a:t>
            </a:r>
            <a:r>
              <a:rPr lang="en-US" sz="2800" dirty="0" smtClean="0"/>
              <a:t> L=90FL</a:t>
            </a:r>
            <a:endParaRPr lang="en-US" sz="2800" u="sng" dirty="0" smtClean="0"/>
          </a:p>
          <a:p>
            <a:pPr>
              <a:buNone/>
            </a:pPr>
            <a:r>
              <a:rPr lang="en-US" dirty="0" smtClean="0"/>
              <a:t>5X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12 </a:t>
            </a:r>
            <a:r>
              <a:rPr lang="en-US" sz="2800" dirty="0" smtClean="0"/>
              <a:t>/L</a:t>
            </a:r>
            <a:r>
              <a:rPr lang="en-US" dirty="0" smtClean="0"/>
              <a:t>      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r>
              <a:rPr lang="en-US" dirty="0" smtClean="0"/>
              <a:t>    5X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15 </a:t>
            </a:r>
            <a:r>
              <a:rPr lang="en-US" strike="sngStrike" dirty="0" smtClean="0"/>
              <a:t> </a:t>
            </a:r>
          </a:p>
          <a:p>
            <a:pPr>
              <a:buNone/>
            </a:pPr>
            <a:endParaRPr lang="en-US" strike="sngStrike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Simplified calculation:</a:t>
            </a:r>
          </a:p>
          <a:p>
            <a:pPr>
              <a:buNone/>
            </a:pPr>
            <a:r>
              <a:rPr lang="en-US" dirty="0" smtClean="0"/>
              <a:t>MCV=</a:t>
            </a:r>
            <a:r>
              <a:rPr lang="en-US" u="sng" dirty="0" smtClean="0"/>
              <a:t>PCV </a:t>
            </a:r>
            <a:r>
              <a:rPr lang="en-US" dirty="0" smtClean="0"/>
              <a:t>% X10=</a:t>
            </a:r>
            <a:r>
              <a:rPr lang="en-US" u="sng" dirty="0" smtClean="0"/>
              <a:t>45</a:t>
            </a:r>
            <a:r>
              <a:rPr lang="en-US" dirty="0" smtClean="0"/>
              <a:t>X10= 90 FL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RBC </a:t>
            </a:r>
            <a:r>
              <a:rPr lang="en-US" sz="1400" dirty="0" smtClean="0">
                <a:solidFill>
                  <a:srgbClr val="FF0000"/>
                </a:solidFill>
              </a:rPr>
              <a:t>W/O 10</a:t>
            </a:r>
            <a:r>
              <a:rPr lang="en-US" sz="1400" baseline="30000" dirty="0" smtClean="0">
                <a:solidFill>
                  <a:srgbClr val="FF0000"/>
                </a:solidFill>
              </a:rPr>
              <a:t>12</a:t>
            </a:r>
            <a:r>
              <a:rPr lang="en-US" sz="1400" dirty="0" smtClean="0">
                <a:solidFill>
                  <a:srgbClr val="FF0000"/>
                </a:solidFill>
              </a:rPr>
              <a:t>         </a:t>
            </a:r>
            <a:r>
              <a:rPr lang="en-US" sz="2800" dirty="0" smtClean="0"/>
              <a:t>5</a:t>
            </a:r>
            <a:r>
              <a:rPr lang="en-US" sz="1400" strike="sngStrike" dirty="0" smtClean="0">
                <a:solidFill>
                  <a:srgbClr val="FF0000"/>
                </a:solidFill>
              </a:rPr>
              <a:t>                   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smtClean="0"/>
              <a:t> </a:t>
            </a:r>
            <a:r>
              <a:rPr lang="en-US" sz="3600" smtClean="0">
                <a:solidFill>
                  <a:srgbClr val="0070C0"/>
                </a:solidFill>
              </a:rPr>
              <a:t>e.g: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>
                <a:solidFill>
                  <a:srgbClr val="FF0000"/>
                </a:solidFill>
              </a:rPr>
              <a:t>Pcv=</a:t>
            </a:r>
            <a:r>
              <a:rPr lang="en-US" sz="3600" smtClean="0"/>
              <a:t>0.45L/L</a:t>
            </a:r>
            <a:br>
              <a:rPr lang="en-US" sz="3600" smtClean="0"/>
            </a:br>
            <a:r>
              <a:rPr lang="en-US" sz="3600" smtClean="0">
                <a:solidFill>
                  <a:srgbClr val="FF0000"/>
                </a:solidFill>
              </a:rPr>
              <a:t>RBC=</a:t>
            </a:r>
            <a:r>
              <a:rPr lang="en-US" sz="3600" smtClean="0"/>
              <a:t>5X10</a:t>
            </a:r>
            <a:r>
              <a:rPr lang="en-US" sz="3600" baseline="30000" smtClean="0"/>
              <a:t>12 </a:t>
            </a:r>
            <a:r>
              <a:rPr lang="en-US" sz="3600" smtClean="0"/>
              <a:t> Cell/L</a:t>
            </a:r>
            <a:br>
              <a:rPr lang="en-US" sz="3600" smtClean="0"/>
            </a:br>
            <a:r>
              <a:rPr lang="en-US" sz="3600" smtClean="0">
                <a:solidFill>
                  <a:srgbClr val="FF0000"/>
                </a:solidFill>
              </a:rPr>
              <a:t>MCV=</a:t>
            </a:r>
            <a:r>
              <a:rPr lang="en-US" sz="3600" u="sng" smtClean="0">
                <a:solidFill>
                  <a:srgbClr val="FF0000"/>
                </a:solidFill>
              </a:rPr>
              <a:t>PCV</a:t>
            </a:r>
            <a:br>
              <a:rPr lang="en-US" sz="3600" u="sng" smtClean="0">
                <a:solidFill>
                  <a:srgbClr val="FF0000"/>
                </a:solidFill>
              </a:rPr>
            </a:br>
            <a:r>
              <a:rPr lang="en-US" sz="3600" smtClean="0">
                <a:solidFill>
                  <a:srgbClr val="FF0000"/>
                </a:solidFill>
              </a:rPr>
              <a:t>         RBC  </a:t>
            </a:r>
            <a:r>
              <a:rPr lang="en-US" sz="3600" smtClean="0"/>
              <a:t> 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1600" smtClean="0"/>
              <a:t/>
            </a:r>
            <a:br>
              <a:rPr lang="en-US" sz="1600" smtClean="0"/>
            </a:br>
            <a:endParaRPr lang="en-US" sz="180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  MCV normal range </a:t>
            </a:r>
            <a:r>
              <a:rPr lang="en-US" smtClean="0"/>
              <a:t>:76 – 96 fL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We can determine the </a:t>
            </a:r>
            <a:r>
              <a:rPr lang="en-US" smtClean="0">
                <a:solidFill>
                  <a:srgbClr val="FF0000"/>
                </a:solidFill>
              </a:rPr>
              <a:t>size </a:t>
            </a:r>
            <a:r>
              <a:rPr lang="en-US" smtClean="0"/>
              <a:t>of RBC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Within normal range=normal=normo</a:t>
            </a:r>
            <a:r>
              <a:rPr lang="en-US" smtClean="0">
                <a:solidFill>
                  <a:srgbClr val="FF0000"/>
                </a:solidFill>
              </a:rPr>
              <a:t>cytic</a:t>
            </a:r>
          </a:p>
          <a:p>
            <a:pPr>
              <a:buNone/>
            </a:pPr>
            <a:r>
              <a:rPr lang="en-US" smtClean="0"/>
              <a:t>Below the normal range=small=micro</a:t>
            </a:r>
            <a:r>
              <a:rPr lang="en-US" smtClean="0">
                <a:solidFill>
                  <a:srgbClr val="FF0000"/>
                </a:solidFill>
              </a:rPr>
              <a:t>cytic </a:t>
            </a:r>
          </a:p>
          <a:p>
            <a:pPr>
              <a:buNone/>
            </a:pPr>
            <a:r>
              <a:rPr lang="en-US" smtClean="0"/>
              <a:t>Above the normal range=large=macro</a:t>
            </a:r>
            <a:r>
              <a:rPr lang="en-US" smtClean="0">
                <a:solidFill>
                  <a:srgbClr val="FF0000"/>
                </a:solidFill>
              </a:rPr>
              <a:t>cytic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/>
              <a:t> The MCV increased in Macrocytic anaemia: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 e.g: megaloblastic anaemia</a:t>
            </a:r>
          </a:p>
          <a:p>
            <a:pPr>
              <a:buNone/>
            </a:pPr>
            <a:r>
              <a:rPr lang="en-US" smtClean="0"/>
              <a:t> MCV decreased in Microcytic anaemia:</a:t>
            </a: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e.g:iron deficiency anaemia</a:t>
            </a:r>
          </a:p>
          <a:p>
            <a:endParaRPr 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Def:</a:t>
            </a:r>
            <a:r>
              <a:rPr lang="en-US" smtClean="0"/>
              <a:t>the average weight of Hb in one red cell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Unit:</a:t>
            </a:r>
            <a:r>
              <a:rPr lang="en-US" smtClean="0"/>
              <a:t>Picogram (Pg)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Calculate it by using :</a:t>
            </a:r>
            <a:r>
              <a:rPr lang="en-US" smtClean="0"/>
              <a:t>Hb and RBC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MCH=</a:t>
            </a:r>
            <a:r>
              <a:rPr lang="en-US" u="sng" smtClean="0"/>
              <a:t>Hb</a:t>
            </a:r>
            <a:r>
              <a:rPr lang="en-US" smtClean="0"/>
              <a:t>  g/dl</a:t>
            </a:r>
            <a:r>
              <a:rPr lang="en-US" smtClean="0">
                <a:solidFill>
                  <a:srgbClr val="FF0000"/>
                </a:solidFill>
              </a:rPr>
              <a:t>x10</a:t>
            </a:r>
          </a:p>
          <a:p>
            <a:pPr>
              <a:buNone/>
            </a:pPr>
            <a:r>
              <a:rPr lang="en-US" smtClean="0"/>
              <a:t>           RBC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2-MCH</a:t>
            </a:r>
            <a:br>
              <a:rPr lang="en-US" smtClean="0"/>
            </a:br>
            <a:r>
              <a:rPr lang="en-US" smtClean="0"/>
              <a:t>Mean cell hemoglobin</a:t>
            </a:r>
            <a:endParaRPr 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/>
          <a:lstStyle/>
          <a:p>
            <a:pPr>
              <a:buNone/>
            </a:pPr>
            <a:r>
              <a:rPr lang="en-US" smtClean="0"/>
              <a:t>=</a:t>
            </a:r>
            <a:r>
              <a:rPr lang="en-US" u="sng" smtClean="0"/>
              <a:t>150 </a:t>
            </a:r>
            <a:r>
              <a:rPr lang="en-US" smtClean="0"/>
              <a:t>      =</a:t>
            </a:r>
            <a:r>
              <a:rPr lang="en-US" u="sng" smtClean="0"/>
              <a:t>30</a:t>
            </a:r>
            <a:r>
              <a:rPr lang="en-US" smtClean="0"/>
              <a:t>=30</a:t>
            </a:r>
            <a:r>
              <a:rPr lang="en-US" sz="2400" smtClean="0"/>
              <a:t>X10-</a:t>
            </a:r>
            <a:r>
              <a:rPr lang="en-US" sz="2400" baseline="30000" smtClean="0"/>
              <a:t>12</a:t>
            </a:r>
            <a:r>
              <a:rPr lang="en-US" sz="2400" smtClean="0"/>
              <a:t> g=30 Pg</a:t>
            </a:r>
            <a:endParaRPr lang="en-US" sz="2800" smtClean="0"/>
          </a:p>
          <a:p>
            <a:pPr>
              <a:buNone/>
            </a:pPr>
            <a:r>
              <a:rPr lang="en-US" sz="2400" smtClean="0"/>
              <a:t>   5X10</a:t>
            </a:r>
            <a:r>
              <a:rPr lang="en-US" sz="2400" baseline="30000" smtClean="0"/>
              <a:t>12         </a:t>
            </a:r>
            <a:r>
              <a:rPr lang="en-US" sz="2400" smtClean="0"/>
              <a:t>10</a:t>
            </a:r>
            <a:r>
              <a:rPr lang="en-US" sz="2400" baseline="30000" smtClean="0"/>
              <a:t>12    </a:t>
            </a:r>
          </a:p>
          <a:p>
            <a:pPr>
              <a:buNone/>
            </a:pPr>
            <a:r>
              <a:rPr lang="en-US" sz="2400" baseline="30000" smtClean="0"/>
              <a:t>  </a:t>
            </a:r>
            <a:r>
              <a:rPr lang="en-US" sz="2400" smtClean="0">
                <a:solidFill>
                  <a:srgbClr val="FF0000"/>
                </a:solidFill>
              </a:rPr>
              <a:t>Simplified calculation:</a:t>
            </a:r>
          </a:p>
          <a:p>
            <a:pPr>
              <a:buNone/>
            </a:pPr>
            <a:r>
              <a:rPr lang="en-US" sz="2400" smtClean="0"/>
              <a:t>MCH=</a:t>
            </a:r>
            <a:r>
              <a:rPr lang="en-US" sz="2400" u="sng" smtClean="0"/>
              <a:t>Hb</a:t>
            </a:r>
            <a:r>
              <a:rPr lang="en-US" sz="2400" smtClean="0"/>
              <a:t> g/dl     X10=</a:t>
            </a:r>
            <a:r>
              <a:rPr lang="en-US" sz="2400" u="sng" smtClean="0"/>
              <a:t>15</a:t>
            </a:r>
            <a:r>
              <a:rPr lang="en-US" sz="2400" smtClean="0"/>
              <a:t>x10=30 pg</a:t>
            </a:r>
            <a:br>
              <a:rPr lang="en-US" sz="2400" smtClean="0"/>
            </a:br>
            <a:r>
              <a:rPr lang="en-US" sz="2400" smtClean="0"/>
              <a:t>       RBC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1400" smtClean="0">
                <a:solidFill>
                  <a:srgbClr val="FF0000"/>
                </a:solidFill>
              </a:rPr>
              <a:t>W/O 10</a:t>
            </a:r>
            <a:r>
              <a:rPr lang="en-US" sz="1400" baseline="30000" smtClean="0">
                <a:solidFill>
                  <a:srgbClr val="FF0000"/>
                </a:solidFill>
              </a:rPr>
              <a:t>12</a:t>
            </a:r>
            <a:r>
              <a:rPr lang="en-US" sz="1400" smtClean="0">
                <a:solidFill>
                  <a:srgbClr val="FF0000"/>
                </a:solidFill>
              </a:rPr>
              <a:t>                </a:t>
            </a:r>
            <a:r>
              <a:rPr lang="en-US" sz="2800" smtClean="0">
                <a:solidFill>
                  <a:srgbClr val="FF0000"/>
                </a:solidFill>
              </a:rPr>
              <a:t>  </a:t>
            </a:r>
            <a:r>
              <a:rPr lang="en-US" sz="2800" smtClean="0"/>
              <a:t>5</a:t>
            </a:r>
            <a:endParaRPr lang="en-US" sz="1400" smtClean="0"/>
          </a:p>
          <a:p>
            <a:pPr>
              <a:buNone/>
            </a:pPr>
            <a:r>
              <a:rPr lang="en-US" sz="2400" baseline="30000" smtClean="0"/>
              <a:t>   </a:t>
            </a:r>
            <a:endParaRPr lang="en-US" sz="2400" smtClean="0"/>
          </a:p>
          <a:p>
            <a:pPr>
              <a:buNone/>
            </a:pPr>
            <a:r>
              <a:rPr lang="en-US" sz="2400" u="sng" smtClean="0"/>
              <a:t>   </a:t>
            </a:r>
            <a:endParaRPr lang="en-US" u="sng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sz="2800" smtClean="0"/>
              <a:t>e.g:</a:t>
            </a:r>
            <a:r>
              <a:rPr lang="en-US" sz="2800" smtClean="0">
                <a:solidFill>
                  <a:srgbClr val="FF0000"/>
                </a:solidFill>
              </a:rPr>
              <a:t>Hb=</a:t>
            </a:r>
            <a:r>
              <a:rPr lang="en-US" sz="2800" smtClean="0"/>
              <a:t>150 g/L</a:t>
            </a:r>
            <a:br>
              <a:rPr lang="en-US" sz="2800" smtClean="0"/>
            </a:br>
            <a:r>
              <a:rPr lang="en-US" sz="2800" smtClean="0">
                <a:solidFill>
                  <a:srgbClr val="FF0000"/>
                </a:solidFill>
              </a:rPr>
              <a:t> RBC=</a:t>
            </a:r>
            <a:r>
              <a:rPr lang="en-US" sz="2800" smtClean="0"/>
              <a:t>5X10</a:t>
            </a:r>
            <a:r>
              <a:rPr lang="en-US" sz="2800" baseline="30000" smtClean="0"/>
              <a:t>12 </a:t>
            </a:r>
            <a:r>
              <a:rPr lang="en-US" sz="2800" smtClean="0"/>
              <a:t> Cell/L</a:t>
            </a:r>
            <a:br>
              <a:rPr lang="en-US" sz="2800" smtClean="0"/>
            </a:br>
            <a:r>
              <a:rPr lang="en-US" sz="2800" smtClean="0">
                <a:solidFill>
                  <a:srgbClr val="FF0000"/>
                </a:solidFill>
              </a:rPr>
              <a:t>MCH=</a:t>
            </a:r>
            <a:r>
              <a:rPr lang="en-US" sz="2800" u="sng" smtClean="0"/>
              <a:t>Hb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smtClean="0"/>
              <a:t>          RBC</a:t>
            </a:r>
            <a:endParaRPr lang="en-US" sz="280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can determine the </a:t>
            </a:r>
            <a:r>
              <a:rPr lang="en-US" dirty="0" err="1" smtClean="0">
                <a:solidFill>
                  <a:srgbClr val="FF0000"/>
                </a:solidFill>
              </a:rPr>
              <a:t>Wt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Hb</a:t>
            </a:r>
            <a:r>
              <a:rPr lang="en-US" dirty="0" smtClean="0">
                <a:solidFill>
                  <a:srgbClr val="FF0000"/>
                </a:solidFill>
              </a:rPr>
              <a:t> inside one RBC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Within normal range=normal=normo</a:t>
            </a:r>
            <a:r>
              <a:rPr lang="en-US" dirty="0" smtClean="0">
                <a:solidFill>
                  <a:srgbClr val="FF0000"/>
                </a:solidFill>
              </a:rPr>
              <a:t>chromic</a:t>
            </a:r>
          </a:p>
          <a:p>
            <a:pPr>
              <a:buNone/>
            </a:pPr>
            <a:r>
              <a:rPr lang="en-US" dirty="0" smtClean="0"/>
              <a:t>Below the normal range=pale=hypo</a:t>
            </a:r>
            <a:r>
              <a:rPr lang="en-US" dirty="0" smtClean="0">
                <a:solidFill>
                  <a:srgbClr val="FF0000"/>
                </a:solidFill>
              </a:rPr>
              <a:t>chromic</a:t>
            </a:r>
          </a:p>
          <a:p>
            <a:pPr>
              <a:buNone/>
            </a:pPr>
            <a:r>
              <a:rPr lang="en-US" dirty="0" smtClean="0"/>
              <a:t>Above the normal range=dark=</a:t>
            </a:r>
            <a:r>
              <a:rPr lang="en-US" dirty="0" err="1" smtClean="0"/>
              <a:t>hyper</a:t>
            </a:r>
            <a:r>
              <a:rPr lang="en-US" dirty="0" err="1" smtClean="0">
                <a:solidFill>
                  <a:srgbClr val="FF0000"/>
                </a:solidFill>
              </a:rPr>
              <a:t>chromic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MCH normal range:27-32 Pg</a:t>
            </a:r>
            <a:endParaRPr 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Def:</a:t>
            </a:r>
            <a:r>
              <a:rPr lang="en-US" smtClean="0"/>
              <a:t>concentration of Hb per unit volume of red cell.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Unit: </a:t>
            </a:r>
            <a:r>
              <a:rPr lang="en-US" smtClean="0"/>
              <a:t>% or g/dL or g/L</a:t>
            </a:r>
          </a:p>
          <a:p>
            <a:r>
              <a:rPr lang="en-US" smtClean="0">
                <a:solidFill>
                  <a:srgbClr val="FF0000"/>
                </a:solidFill>
              </a:rPr>
              <a:t>Normal range</a:t>
            </a:r>
            <a:r>
              <a:rPr lang="en-US" smtClean="0"/>
              <a:t>=32-36 g/dL or (%)</a:t>
            </a:r>
          </a:p>
          <a:p>
            <a:pPr>
              <a:buNone/>
            </a:pPr>
            <a:r>
              <a:rPr lang="en-US" smtClean="0"/>
              <a:t>                           320-360 g/L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Calculate it by using: </a:t>
            </a:r>
            <a:r>
              <a:rPr lang="en-US" smtClean="0"/>
              <a:t>PCV and Hb</a:t>
            </a:r>
          </a:p>
          <a:p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MCHC=</a:t>
            </a:r>
            <a:r>
              <a:rPr lang="en-US" u="sng" smtClean="0"/>
              <a:t>Hb</a:t>
            </a:r>
            <a:r>
              <a:rPr lang="en-US" smtClean="0"/>
              <a:t>   g/dl  </a:t>
            </a:r>
            <a:r>
              <a:rPr lang="en-US" b="1" smtClean="0">
                <a:solidFill>
                  <a:srgbClr val="FF0000"/>
                </a:solidFill>
              </a:rPr>
              <a:t>x 100</a:t>
            </a:r>
          </a:p>
          <a:p>
            <a:r>
              <a:rPr lang="en-US" smtClean="0"/>
              <a:t>              PCV   %</a:t>
            </a:r>
          </a:p>
          <a:p>
            <a:r>
              <a:rPr lang="en-US" smtClean="0"/>
              <a:t>MCHC is the only measurment which can obtained accuracy by manual method 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3-MCHC</a:t>
            </a:r>
            <a:br>
              <a:rPr lang="en-US" smtClean="0"/>
            </a:br>
            <a:r>
              <a:rPr lang="en-US" sz="3600" smtClean="0"/>
              <a:t>Mean cell haemoglobin concentration</a:t>
            </a:r>
            <a:endParaRPr lang="en-US" sz="360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959291"/>
          </a:xfrm>
        </p:spPr>
        <p:txBody>
          <a:bodyPr/>
          <a:lstStyle/>
          <a:p>
            <a:pPr>
              <a:buNone/>
            </a:pPr>
            <a:r>
              <a:rPr lang="en-US" smtClean="0"/>
              <a:t>  =</a:t>
            </a:r>
            <a:r>
              <a:rPr lang="en-US" u="sng" smtClean="0"/>
              <a:t>15</a:t>
            </a:r>
            <a:r>
              <a:rPr lang="en-US" smtClean="0"/>
              <a:t> x100=33.3</a:t>
            </a:r>
            <a:r>
              <a:rPr lang="en-US" smtClean="0">
                <a:solidFill>
                  <a:srgbClr val="FF0000"/>
                </a:solidFill>
              </a:rPr>
              <a:t>%</a:t>
            </a:r>
            <a:r>
              <a:rPr lang="en-US" smtClean="0"/>
              <a:t> or </a:t>
            </a:r>
            <a:r>
              <a:rPr lang="en-US" smtClean="0">
                <a:solidFill>
                  <a:srgbClr val="FF0000"/>
                </a:solidFill>
              </a:rPr>
              <a:t>g/dl</a:t>
            </a:r>
            <a:r>
              <a:rPr lang="en-US" smtClean="0"/>
              <a:t> =333 </a:t>
            </a:r>
            <a:r>
              <a:rPr lang="en-US" smtClean="0">
                <a:solidFill>
                  <a:srgbClr val="FF0000"/>
                </a:solidFill>
              </a:rPr>
              <a:t>g/L</a:t>
            </a:r>
          </a:p>
          <a:p>
            <a:pPr>
              <a:buNone/>
            </a:pPr>
            <a:r>
              <a:rPr lang="en-US" smtClean="0"/>
              <a:t>     45 </a:t>
            </a:r>
          </a:p>
          <a:p>
            <a:pPr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r>
              <a:rPr lang="en-US" smtClean="0"/>
              <a:t>e.g:</a:t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Hb=</a:t>
            </a:r>
            <a:r>
              <a:rPr lang="en-US" smtClean="0"/>
              <a:t>15 g/dl</a:t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pcv=</a:t>
            </a:r>
            <a:r>
              <a:rPr lang="en-US" smtClean="0"/>
              <a:t>45%</a:t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MCHC=</a:t>
            </a:r>
            <a:r>
              <a:rPr lang="en-US" u="sng" smtClean="0"/>
              <a:t>Hb</a:t>
            </a:r>
            <a:r>
              <a:rPr lang="en-US" smtClean="0"/>
              <a:t> x100</a:t>
            </a:r>
            <a:br>
              <a:rPr lang="en-US" smtClean="0"/>
            </a:br>
            <a:r>
              <a:rPr lang="en-US" smtClean="0"/>
              <a:t>            pcv</a:t>
            </a:r>
            <a:endParaRPr 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Normal range:</a:t>
            </a: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b="1" dirty="0" smtClean="0"/>
              <a:t>             Men:      </a:t>
            </a:r>
            <a:r>
              <a:rPr lang="en-US" dirty="0" smtClean="0"/>
              <a:t>5 </a:t>
            </a:r>
            <a:r>
              <a:rPr lang="en-US" u="sng" dirty="0" smtClean="0"/>
              <a:t>+</a:t>
            </a:r>
            <a:r>
              <a:rPr lang="en-US" dirty="0" smtClean="0"/>
              <a:t> 0.5 x   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cells /µL </a:t>
            </a:r>
          </a:p>
          <a:p>
            <a:pPr>
              <a:buNone/>
            </a:pPr>
            <a:endParaRPr lang="en-US" dirty="0"/>
          </a:p>
          <a:p>
            <a:pPr lvl="0">
              <a:buClr>
                <a:srgbClr val="2DA2BF"/>
              </a:buClr>
              <a:buNone/>
            </a:pPr>
            <a:r>
              <a:rPr lang="en-US" dirty="0" smtClean="0"/>
              <a:t>                           </a:t>
            </a:r>
            <a:r>
              <a:rPr lang="en-US" dirty="0">
                <a:solidFill>
                  <a:prstClr val="black"/>
                </a:solidFill>
              </a:rPr>
              <a:t>5 </a:t>
            </a:r>
            <a:r>
              <a:rPr lang="en-US" u="sng" dirty="0">
                <a:solidFill>
                  <a:prstClr val="black"/>
                </a:solidFill>
              </a:rPr>
              <a:t>+</a:t>
            </a:r>
            <a:r>
              <a:rPr lang="en-US" dirty="0">
                <a:solidFill>
                  <a:prstClr val="black"/>
                </a:solidFill>
              </a:rPr>
              <a:t> 0.5 x   </a:t>
            </a:r>
            <a:r>
              <a:rPr lang="en-US" dirty="0" smtClean="0">
                <a:solidFill>
                  <a:prstClr val="black"/>
                </a:solidFill>
              </a:rPr>
              <a:t>10</a:t>
            </a:r>
            <a:r>
              <a:rPr lang="en-US" baseline="30000" dirty="0" smtClean="0">
                <a:solidFill>
                  <a:prstClr val="black"/>
                </a:solidFill>
              </a:rPr>
              <a:t>12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cells </a:t>
            </a:r>
            <a:r>
              <a:rPr lang="en-US" dirty="0" smtClean="0">
                <a:solidFill>
                  <a:srgbClr val="FF0000"/>
                </a:solidFill>
              </a:rPr>
              <a:t>/L 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Women: </a:t>
            </a:r>
            <a:r>
              <a:rPr lang="en-US" dirty="0" smtClean="0"/>
              <a:t>4.3 </a:t>
            </a:r>
            <a:r>
              <a:rPr lang="en-US" u="sng" dirty="0" smtClean="0"/>
              <a:t>+</a:t>
            </a:r>
            <a:r>
              <a:rPr lang="en-US" dirty="0" smtClean="0"/>
              <a:t> 0.5 x 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cells /</a:t>
            </a:r>
            <a:r>
              <a:rPr lang="en-US" dirty="0">
                <a:solidFill>
                  <a:srgbClr val="FF0000"/>
                </a:solidFill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</a:p>
          <a:p>
            <a:pPr>
              <a:buNone/>
            </a:pPr>
            <a:endParaRPr lang="en-US" dirty="0"/>
          </a:p>
          <a:p>
            <a:pPr lvl="0">
              <a:buClr>
                <a:srgbClr val="2DA2BF"/>
              </a:buClr>
              <a:buNone/>
            </a:pP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sz="2500" dirty="0">
                <a:solidFill>
                  <a:prstClr val="black"/>
                </a:solidFill>
              </a:rPr>
              <a:t>4.3 </a:t>
            </a:r>
            <a:r>
              <a:rPr lang="en-US" sz="2500" u="sng" dirty="0">
                <a:solidFill>
                  <a:prstClr val="black"/>
                </a:solidFill>
              </a:rPr>
              <a:t>+</a:t>
            </a:r>
            <a:r>
              <a:rPr lang="en-US" sz="2500" dirty="0">
                <a:solidFill>
                  <a:prstClr val="black"/>
                </a:solidFill>
              </a:rPr>
              <a:t> 0.5 x </a:t>
            </a:r>
            <a:r>
              <a:rPr lang="en-US" sz="2500" dirty="0" smtClean="0">
                <a:solidFill>
                  <a:prstClr val="black"/>
                </a:solidFill>
              </a:rPr>
              <a:t>10</a:t>
            </a:r>
            <a:r>
              <a:rPr lang="en-US" sz="2500" baseline="30000" dirty="0" smtClean="0">
                <a:solidFill>
                  <a:prstClr val="black"/>
                </a:solidFill>
              </a:rPr>
              <a:t>12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500" dirty="0">
                <a:solidFill>
                  <a:srgbClr val="FF0000"/>
                </a:solidFill>
              </a:rPr>
              <a:t>cells </a:t>
            </a:r>
            <a:r>
              <a:rPr lang="en-US" sz="2500" dirty="0" smtClean="0">
                <a:solidFill>
                  <a:srgbClr val="FF0000"/>
                </a:solidFill>
              </a:rPr>
              <a:t>/L</a:t>
            </a:r>
            <a:endParaRPr lang="en-US" sz="25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it is a </a:t>
            </a:r>
            <a:r>
              <a:rPr lang="en-US" sz="2800" dirty="0" smtClean="0"/>
              <a:t>screening test for anemia or polycythemia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RBC counting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3814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r>
              <a:rPr lang="en-US" smtClean="0"/>
              <a:t>Fully saturated RBC has Hb concentration of </a:t>
            </a:r>
            <a:r>
              <a:rPr lang="en-US" smtClean="0">
                <a:solidFill>
                  <a:srgbClr val="FF0000"/>
                </a:solidFill>
              </a:rPr>
              <a:t>36 g/dl.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endParaRPr lang="en-US" smtClean="0"/>
          </a:p>
          <a:p>
            <a:r>
              <a:rPr lang="en-US" smtClean="0"/>
              <a:t> by using </a:t>
            </a:r>
            <a:r>
              <a:rPr lang="en-US" b="1" smtClean="0">
                <a:solidFill>
                  <a:srgbClr val="FF0000"/>
                </a:solidFill>
              </a:rPr>
              <a:t>MCHC</a:t>
            </a:r>
            <a:r>
              <a:rPr lang="en-US" smtClean="0"/>
              <a:t> we can determine </a:t>
            </a:r>
            <a:r>
              <a:rPr lang="en-US" smtClean="0">
                <a:solidFill>
                  <a:srgbClr val="FF0000"/>
                </a:solidFill>
              </a:rPr>
              <a:t>the degree of hypocromia </a:t>
            </a:r>
            <a:r>
              <a:rPr lang="en-US" smtClean="0"/>
              <a:t>present in iron deficiency anaemia</a:t>
            </a:r>
            <a:endParaRPr 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algn="just"/>
            <a:r>
              <a:rPr lang="en-US" dirty="0" smtClean="0"/>
              <a:t>In RBC count use diluent →3.2formal citrate=3.2 sodium </a:t>
            </a:r>
            <a:r>
              <a:rPr lang="en-US" dirty="0" smtClean="0"/>
              <a:t>citrate+ formaldehyde  </a:t>
            </a:r>
            <a:r>
              <a:rPr lang="en-US" dirty="0" smtClean="0"/>
              <a:t>→ transparence  → gives color to RBCs and platelets and lyses  the WBC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method:</a:t>
            </a:r>
          </a:p>
          <a:p>
            <a:pPr>
              <a:buNone/>
            </a:pPr>
            <a:r>
              <a:rPr lang="en-US" dirty="0" smtClean="0"/>
              <a:t>    20 </a:t>
            </a:r>
            <a:r>
              <a:rPr lang="en-US" sz="2500" dirty="0"/>
              <a:t>µ</a:t>
            </a:r>
            <a:r>
              <a:rPr lang="en-US" dirty="0" smtClean="0"/>
              <a:t>L from EDTA blood</a:t>
            </a:r>
          </a:p>
          <a:p>
            <a:pPr>
              <a:buNone/>
            </a:pPr>
            <a:r>
              <a:rPr lang="en-US" dirty="0" smtClean="0"/>
              <a:t> +</a:t>
            </a:r>
          </a:p>
          <a:p>
            <a:pPr>
              <a:buNone/>
            </a:pPr>
            <a:r>
              <a:rPr lang="en-US" dirty="0" smtClean="0"/>
              <a:t>    4mL from diluent(formal citrate)=</a:t>
            </a:r>
            <a:r>
              <a:rPr lang="en-US" dirty="0" smtClean="0"/>
              <a:t>4000µL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42971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Improved </a:t>
            </a:r>
            <a:r>
              <a:rPr lang="en-US" dirty="0" err="1" smtClean="0"/>
              <a:t>neubauer</a:t>
            </a:r>
            <a:r>
              <a:rPr lang="en-US" dirty="0" smtClean="0"/>
              <a:t> counting </a:t>
            </a:r>
            <a:r>
              <a:rPr lang="en-US" dirty="0" err="1" smtClean="0"/>
              <a:t>champer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Called </a:t>
            </a:r>
            <a:r>
              <a:rPr lang="en-US" dirty="0" smtClean="0">
                <a:solidFill>
                  <a:srgbClr val="FF0000"/>
                </a:solidFill>
              </a:rPr>
              <a:t>( </a:t>
            </a:r>
            <a:r>
              <a:rPr lang="en-US" dirty="0" err="1" smtClean="0">
                <a:solidFill>
                  <a:srgbClr val="FF0000"/>
                </a:solidFill>
              </a:rPr>
              <a:t>haemocytometer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Contain 9 squares  each square area size  is 1mm X 1mm , each  square contain a volume of 0.1</a:t>
            </a:r>
            <a:r>
              <a:rPr lang="en-US" sz="2500" dirty="0">
                <a:solidFill>
                  <a:prstClr val="black"/>
                </a:solidFill>
              </a:rPr>
              <a:t>µ</a:t>
            </a:r>
            <a:r>
              <a:rPr lang="en-US" dirty="0" smtClean="0"/>
              <a:t>L of diluted blood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examine at 40 X objective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77108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wner\Pictures\chamberfgh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13030200" cy="5562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035656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Pictures\grid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848600" cy="539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1246018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Owner\Pictures\800px-Neubauer_improved_with_cell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38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643835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Owner\Pictures\CellometerWithCell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7620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18582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trike="sngStrike" dirty="0" smtClean="0"/>
              <a:t>20</a:t>
            </a:r>
            <a:r>
              <a:rPr lang="en-US" dirty="0"/>
              <a:t>µ</a:t>
            </a:r>
            <a:r>
              <a:rPr lang="en-US" dirty="0" smtClean="0"/>
              <a:t>L of blood                   </a:t>
            </a:r>
            <a:r>
              <a:rPr lang="en-US" strike="sngStrike" dirty="0" smtClean="0"/>
              <a:t>4000</a:t>
            </a:r>
            <a:r>
              <a:rPr lang="en-US" dirty="0"/>
              <a:t>µ</a:t>
            </a:r>
            <a:r>
              <a:rPr lang="en-US" dirty="0" smtClean="0"/>
              <a:t>L  of diluent</a:t>
            </a:r>
          </a:p>
          <a:p>
            <a:pPr>
              <a:buNone/>
            </a:pPr>
            <a:r>
              <a:rPr lang="en-US" dirty="0" smtClean="0"/>
              <a:t>   1                                         200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Dilution factor= </a:t>
            </a:r>
            <a:r>
              <a:rPr lang="en-US" dirty="0" smtClean="0"/>
              <a:t>200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RBC Square volume </a:t>
            </a:r>
            <a:r>
              <a:rPr lang="en-US" dirty="0" smtClean="0"/>
              <a:t>=0.1</a:t>
            </a:r>
            <a:r>
              <a:rPr lang="en-US" dirty="0">
                <a:solidFill>
                  <a:prstClr val="black"/>
                </a:solidFill>
              </a:rPr>
              <a:t>µ</a:t>
            </a:r>
            <a:r>
              <a:rPr lang="en-US" dirty="0" smtClean="0"/>
              <a:t>L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 volume of diluted blood in  the 5 squares is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=0.1X</a:t>
            </a:r>
            <a:r>
              <a:rPr lang="en-US" u="sng" dirty="0" smtClean="0"/>
              <a:t>1</a:t>
            </a:r>
            <a:r>
              <a:rPr lang="en-US" dirty="0" smtClean="0"/>
              <a:t> =0.02</a:t>
            </a:r>
            <a:r>
              <a:rPr lang="en-US" dirty="0">
                <a:solidFill>
                  <a:prstClr val="black"/>
                </a:solidFill>
              </a:rPr>
              <a:t>µ</a:t>
            </a:r>
            <a:r>
              <a:rPr lang="en-US" dirty="0" smtClean="0"/>
              <a:t>l</a:t>
            </a:r>
          </a:p>
          <a:p>
            <a:pPr>
              <a:buNone/>
            </a:pPr>
            <a:r>
              <a:rPr lang="en-US" dirty="0" smtClean="0"/>
              <a:t>          5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200400" y="1676400"/>
            <a:ext cx="1676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2063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490</TotalTime>
  <Words>508</Words>
  <Application>Microsoft Office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Microscope parts:</vt:lpstr>
      <vt:lpstr>RBC counting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Red cell indices ( absolute values)</vt:lpstr>
      <vt:lpstr>1- MCV  mean corpuscular cell volume</vt:lpstr>
      <vt:lpstr> e.g: Pcv=0.45L/L RBC=5X1012  Cell/L MCV=PCV          RBC      </vt:lpstr>
      <vt:lpstr>PowerPoint Presentation</vt:lpstr>
      <vt:lpstr>2-MCH Mean cell hemoglobin</vt:lpstr>
      <vt:lpstr>e.g:Hb=150 g/L  RBC=5X1012  Cell/L MCH=Hb            RBC</vt:lpstr>
      <vt:lpstr>MCH normal range:27-32 Pg</vt:lpstr>
      <vt:lpstr>3-MCHC Mean cell haemoglobin concentration</vt:lpstr>
      <vt:lpstr>e.g: Hb=15 g/dl pcv=45% MCHC=Hb x100             pcv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Hb concentration using a spectrometer:</dc:title>
  <dc:creator>Owner</dc:creator>
  <cp:lastModifiedBy>USER</cp:lastModifiedBy>
  <cp:revision>56</cp:revision>
  <dcterms:created xsi:type="dcterms:W3CDTF">2009-10-19T21:05:52Z</dcterms:created>
  <dcterms:modified xsi:type="dcterms:W3CDTF">2013-02-09T16:13:21Z</dcterms:modified>
</cp:coreProperties>
</file>