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4.jpg" ContentType="image/jpe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7" r:id="rId10"/>
    <p:sldId id="264" r:id="rId11"/>
    <p:sldId id="278" r:id="rId12"/>
    <p:sldId id="265" r:id="rId13"/>
    <p:sldId id="276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9" r:id="rId25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64" autoAdjust="0"/>
    <p:restoredTop sz="94660"/>
  </p:normalViewPr>
  <p:slideViewPr>
    <p:cSldViewPr>
      <p:cViewPr varScale="1">
        <p:scale>
          <a:sx n="74" d="100"/>
          <a:sy n="74" d="100"/>
        </p:scale>
        <p:origin x="136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16949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456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804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753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829838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169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336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143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469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DDF080-5E8C-48AD-84E5-6C08B304C14E}" type="datetimeFigureOut">
              <a:rPr lang="en-US" smtClean="0"/>
              <a:t>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333891-D5E7-4C7B-BF1D-E855E53CB5A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8237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80092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5830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0"/>
            <a:ext cx="9143998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17297" y="229548"/>
            <a:ext cx="2237790" cy="676167"/>
          </a:xfrm>
          <a:prstGeom prst="rect">
            <a:avLst/>
          </a:prstGeom>
        </p:spPr>
        <p:txBody>
          <a:bodyPr wrap="square" lIns="0" tIns="24003" rIns="0" bIns="0" rtlCol="0">
            <a:noAutofit/>
          </a:bodyPr>
          <a:lstStyle/>
          <a:p>
            <a:pPr marL="116763" marR="151460" algn="ctr">
              <a:lnSpc>
                <a:spcPct val="95825"/>
              </a:lnSpc>
            </a:pPr>
            <a:r>
              <a:rPr sz="1200" spc="0" dirty="0" smtClean="0">
                <a:solidFill>
                  <a:srgbClr val="FFFFFF"/>
                </a:solidFill>
                <a:latin typeface="Arial"/>
                <a:cs typeface="Arial"/>
              </a:rPr>
              <a:t>NETWORK SECURITY LAB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59939" y="2608817"/>
            <a:ext cx="857961" cy="482600"/>
          </a:xfrm>
          <a:prstGeom prst="rect">
            <a:avLst/>
          </a:prstGeom>
        </p:spPr>
        <p:txBody>
          <a:bodyPr wrap="square" lIns="0" tIns="24003" rIns="0" bIns="0" rtlCol="0">
            <a:noAutofit/>
          </a:bodyPr>
          <a:lstStyle/>
          <a:p>
            <a:pPr marL="12700">
              <a:lnSpc>
                <a:spcPts val="3779"/>
              </a:lnSpc>
            </a:pPr>
            <a:r>
              <a:rPr sz="3600" spc="4" dirty="0" smtClean="0">
                <a:solidFill>
                  <a:srgbClr val="FFFFFF"/>
                </a:solidFill>
                <a:latin typeface="Arial"/>
                <a:cs typeface="Arial"/>
              </a:rPr>
              <a:t>Lab</a:t>
            </a:r>
            <a:endParaRPr sz="3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48873" y="2608817"/>
            <a:ext cx="5889721" cy="482600"/>
          </a:xfrm>
          <a:prstGeom prst="rect">
            <a:avLst/>
          </a:prstGeom>
        </p:spPr>
        <p:txBody>
          <a:bodyPr wrap="square" lIns="0" tIns="24003" rIns="0" bIns="0" rtlCol="0">
            <a:noAutofit/>
          </a:bodyPr>
          <a:lstStyle/>
          <a:p>
            <a:pPr marL="12700">
              <a:lnSpc>
                <a:spcPts val="3779"/>
              </a:lnSpc>
            </a:pPr>
            <a:r>
              <a:rPr lang="en-US" sz="3600" spc="-6" dirty="0" smtClean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r>
              <a:rPr sz="3600" spc="-6" dirty="0" smtClean="0">
                <a:solidFill>
                  <a:srgbClr val="FFFFFF"/>
                </a:solidFill>
                <a:latin typeface="Arial"/>
                <a:cs typeface="Arial"/>
              </a:rPr>
              <a:t>. Authentication &amp; Message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059939" y="3157457"/>
            <a:ext cx="2993405" cy="482600"/>
          </a:xfrm>
          <a:prstGeom prst="rect">
            <a:avLst/>
          </a:prstGeom>
        </p:spPr>
        <p:txBody>
          <a:bodyPr wrap="square" lIns="0" tIns="24003" rIns="0" bIns="0" rtlCol="0">
            <a:noAutofit/>
          </a:bodyPr>
          <a:lstStyle/>
          <a:p>
            <a:pPr marL="12700">
              <a:lnSpc>
                <a:spcPts val="3779"/>
              </a:lnSpc>
            </a:pPr>
            <a:r>
              <a:rPr sz="3600" spc="2" dirty="0" smtClean="0">
                <a:solidFill>
                  <a:srgbClr val="FFFFFF"/>
                </a:solidFill>
                <a:latin typeface="Arial"/>
                <a:cs typeface="Arial"/>
              </a:rPr>
              <a:t>Authentication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81000" y="9906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5940" y="316227"/>
            <a:ext cx="5921289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13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Message Authentication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02015" y="316227"/>
            <a:ext cx="1368223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Code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6940" y="1839206"/>
            <a:ext cx="2358300" cy="356107"/>
          </a:xfrm>
          <a:prstGeom prst="rect">
            <a:avLst/>
          </a:prstGeom>
        </p:spPr>
        <p:txBody>
          <a:bodyPr wrap="square" lIns="0" tIns="17526" rIns="0" bIns="0" rtlCol="0">
            <a:noAutofit/>
          </a:bodyPr>
          <a:lstStyle/>
          <a:p>
            <a:pPr marL="12700">
              <a:lnSpc>
                <a:spcPts val="2760"/>
              </a:lnSpc>
            </a:pPr>
            <a:r>
              <a:rPr sz="2600" spc="8" dirty="0" smtClean="0">
                <a:solidFill>
                  <a:srgbClr val="FFFF00"/>
                </a:solidFill>
                <a:latin typeface="Arial"/>
                <a:cs typeface="Arial"/>
              </a:rPr>
              <a:t>– M = Message</a:t>
            </a:r>
            <a:endParaRPr sz="2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2640" y="3401702"/>
            <a:ext cx="1112011" cy="406400"/>
          </a:xfrm>
          <a:prstGeom prst="rect">
            <a:avLst/>
          </a:prstGeom>
        </p:spPr>
        <p:txBody>
          <a:bodyPr wrap="square" lIns="0" tIns="20097" rIns="0" bIns="0" rtlCol="0">
            <a:noAutofit/>
          </a:bodyPr>
          <a:lstStyle/>
          <a:p>
            <a:pPr marL="12700">
              <a:lnSpc>
                <a:spcPts val="3165"/>
              </a:lnSpc>
            </a:pPr>
            <a:r>
              <a:rPr sz="3000" spc="-39" dirty="0" smtClean="0">
                <a:solidFill>
                  <a:srgbClr val="FFFFFF"/>
                </a:solidFill>
                <a:latin typeface="Arial"/>
                <a:cs typeface="Arial"/>
              </a:rPr>
              <a:t>ready.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2640" y="4224662"/>
            <a:ext cx="4694936" cy="406400"/>
          </a:xfrm>
          <a:prstGeom prst="rect">
            <a:avLst/>
          </a:prstGeom>
        </p:spPr>
        <p:txBody>
          <a:bodyPr wrap="square" lIns="0" tIns="20097" rIns="0" bIns="0" rtlCol="0">
            <a:noAutofit/>
          </a:bodyPr>
          <a:lstStyle/>
          <a:p>
            <a:pPr marL="12700">
              <a:lnSpc>
                <a:spcPts val="3165"/>
              </a:lnSpc>
            </a:pP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authenticity of message by:</a:t>
            </a:r>
            <a:endParaRPr sz="30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990600"/>
            <a:ext cx="8534400" cy="5257800"/>
          </a:xfrm>
          <a:prstGeom prst="rect">
            <a:avLst/>
          </a:prstGeom>
        </p:spPr>
        <p:txBody>
          <a:bodyPr wrap="square" lIns="0" tIns="20256" rIns="0" bIns="0" rtlCol="0">
            <a:noAutofit/>
          </a:bodyPr>
          <a:lstStyle/>
          <a:p>
            <a:pPr marL="91440">
              <a:lnSpc>
                <a:spcPts val="3190"/>
              </a:lnSpc>
            </a:pPr>
            <a:r>
              <a:rPr sz="3000" spc="20" dirty="0" smtClean="0">
                <a:solidFill>
                  <a:srgbClr val="FFFFFF"/>
                </a:solidFill>
                <a:latin typeface="Arial"/>
                <a:cs typeface="Arial"/>
              </a:rPr>
              <a:t>• </a:t>
            </a:r>
            <a:r>
              <a:rPr sz="3000" spc="20" dirty="0" smtClean="0">
                <a:solidFill>
                  <a:srgbClr val="FFFFFF"/>
                </a:solidFill>
                <a:latin typeface="Arial"/>
                <a:cs typeface="Arial"/>
              </a:rPr>
              <a:t>Also </a:t>
            </a:r>
            <a:r>
              <a:rPr sz="3000" spc="20" dirty="0" smtClean="0">
                <a:solidFill>
                  <a:srgbClr val="FFFFFF"/>
                </a:solidFill>
                <a:latin typeface="Arial"/>
                <a:cs typeface="Arial"/>
              </a:rPr>
              <a:t>known </a:t>
            </a:r>
            <a:r>
              <a:rPr sz="3000" spc="20" dirty="0" smtClean="0">
                <a:solidFill>
                  <a:srgbClr val="FFFFFF"/>
                </a:solidFill>
                <a:latin typeface="Arial"/>
                <a:cs typeface="Arial"/>
              </a:rPr>
              <a:t>as</a:t>
            </a:r>
            <a:r>
              <a:rPr lang="en-US" sz="3000" spc="2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20" dirty="0" smtClean="0">
                <a:solidFill>
                  <a:srgbClr val="FFFFFF"/>
                </a:solidFill>
                <a:latin typeface="Arial"/>
                <a:cs typeface="Arial"/>
              </a:rPr>
              <a:t>cryptographic </a:t>
            </a:r>
            <a:r>
              <a:rPr sz="3000" spc="20" dirty="0" smtClean="0">
                <a:solidFill>
                  <a:srgbClr val="FFFFFF"/>
                </a:solidFill>
                <a:latin typeface="Arial"/>
                <a:cs typeface="Arial"/>
              </a:rPr>
              <a:t>checksum</a:t>
            </a:r>
            <a:endParaRPr sz="3000" dirty="0">
              <a:latin typeface="Arial"/>
              <a:cs typeface="Arial"/>
            </a:endParaRPr>
          </a:p>
          <a:p>
            <a:pPr marL="548640">
              <a:lnSpc>
                <a:spcPts val="2989"/>
              </a:lnSpc>
            </a:pPr>
            <a:r>
              <a:rPr sz="2600" spc="7" dirty="0" smtClean="0">
                <a:solidFill>
                  <a:srgbClr val="FFFF00"/>
                </a:solidFill>
                <a:latin typeface="Arial"/>
                <a:cs typeface="Arial"/>
              </a:rPr>
              <a:t>– MAC = C</a:t>
            </a:r>
            <a:r>
              <a:rPr sz="2550" spc="7" baseline="-20881" dirty="0" smtClean="0">
                <a:solidFill>
                  <a:srgbClr val="FFFFFF"/>
                </a:solidFill>
                <a:latin typeface="Calibri"/>
                <a:cs typeface="Calibri"/>
              </a:rPr>
              <a:t>K</a:t>
            </a:r>
            <a:r>
              <a:rPr sz="2600" spc="7" dirty="0" smtClean="0">
                <a:solidFill>
                  <a:srgbClr val="FFFF00"/>
                </a:solidFill>
                <a:latin typeface="Arial"/>
                <a:cs typeface="Arial"/>
              </a:rPr>
              <a:t>(M)</a:t>
            </a:r>
            <a:endParaRPr sz="2600" dirty="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2694"/>
              </a:spcBef>
            </a:pP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– K = Key shared between sender and receiver</a:t>
            </a:r>
            <a:endParaRPr sz="2600" dirty="0">
              <a:latin typeface="Arial"/>
              <a:cs typeface="Arial"/>
            </a:endParaRPr>
          </a:p>
          <a:p>
            <a:pPr marL="548640">
              <a:lnSpc>
                <a:spcPts val="2743"/>
              </a:lnSpc>
              <a:spcBef>
                <a:spcPts val="130"/>
              </a:spcBef>
            </a:pPr>
            <a:r>
              <a:rPr sz="2600" spc="-1" dirty="0" smtClean="0">
                <a:solidFill>
                  <a:srgbClr val="FFFF00"/>
                </a:solidFill>
                <a:latin typeface="Arial"/>
                <a:cs typeface="Arial"/>
              </a:rPr>
              <a:t>– C</a:t>
            </a:r>
            <a:r>
              <a:rPr sz="2550" spc="-1" baseline="-22167" dirty="0" smtClean="0">
                <a:solidFill>
                  <a:srgbClr val="FFFF00"/>
                </a:solidFill>
                <a:latin typeface="Arial"/>
                <a:cs typeface="Arial"/>
              </a:rPr>
              <a:t>K</a:t>
            </a:r>
            <a:r>
              <a:rPr sz="2600" spc="-1" dirty="0" smtClean="0">
                <a:solidFill>
                  <a:srgbClr val="FFFF00"/>
                </a:solidFill>
                <a:latin typeface="Arial"/>
                <a:cs typeface="Arial"/>
              </a:rPr>
              <a:t>(M) = Fixed Value authenticator</a:t>
            </a:r>
            <a:endParaRPr sz="2600" dirty="0">
              <a:latin typeface="Arial"/>
              <a:cs typeface="Arial"/>
            </a:endParaRPr>
          </a:p>
          <a:p>
            <a:pPr marL="91440">
              <a:lnSpc>
                <a:spcPts val="3130"/>
              </a:lnSpc>
              <a:spcBef>
                <a:spcPts val="806"/>
              </a:spcBef>
            </a:pPr>
            <a:r>
              <a:rPr sz="3000" spc="16" dirty="0" smtClean="0">
                <a:solidFill>
                  <a:srgbClr val="FFFFFF"/>
                </a:solidFill>
                <a:latin typeface="Arial"/>
                <a:cs typeface="Arial"/>
              </a:rPr>
              <a:t>• MAC is readied at source after the message is</a:t>
            </a:r>
            <a:endParaRPr sz="3000" dirty="0">
              <a:latin typeface="Arial"/>
              <a:cs typeface="Arial"/>
            </a:endParaRPr>
          </a:p>
          <a:p>
            <a:pPr marL="91440">
              <a:lnSpc>
                <a:spcPct val="95825"/>
              </a:lnSpc>
              <a:spcBef>
                <a:spcPts val="2873"/>
              </a:spcBef>
            </a:pPr>
            <a:r>
              <a:rPr sz="3000" spc="17" dirty="0" smtClean="0">
                <a:solidFill>
                  <a:srgbClr val="FFFFFF"/>
                </a:solidFill>
                <a:latin typeface="Arial"/>
                <a:cs typeface="Arial"/>
              </a:rPr>
              <a:t>• </a:t>
            </a:r>
            <a:r>
              <a:rPr sz="3000" spc="17" dirty="0" smtClean="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sz="3000" spc="17" dirty="0" smtClean="0">
                <a:solidFill>
                  <a:srgbClr val="FFFFFF"/>
                </a:solidFill>
                <a:latin typeface="Arial"/>
                <a:cs typeface="Arial"/>
              </a:rPr>
              <a:t>receiver of the message can verify the</a:t>
            </a:r>
            <a:endParaRPr sz="3000" dirty="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3021"/>
              </a:spcBef>
            </a:pP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–</a:t>
            </a:r>
            <a:r>
              <a:rPr lang="en-US" sz="2600" spc="4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Re-computing the MAC of 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the 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message</a:t>
            </a:r>
            <a:endParaRPr sz="26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81000" y="9906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5940" y="316227"/>
            <a:ext cx="5921289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13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Message Authentication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02015" y="316227"/>
            <a:ext cx="1368223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Code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6940" y="1839206"/>
            <a:ext cx="2358300" cy="356107"/>
          </a:xfrm>
          <a:prstGeom prst="rect">
            <a:avLst/>
          </a:prstGeom>
        </p:spPr>
        <p:txBody>
          <a:bodyPr wrap="square" lIns="0" tIns="17526" rIns="0" bIns="0" rtlCol="0">
            <a:noAutofit/>
          </a:bodyPr>
          <a:lstStyle/>
          <a:p>
            <a:pPr marL="12700">
              <a:lnSpc>
                <a:spcPts val="2760"/>
              </a:lnSpc>
            </a:pPr>
            <a:endParaRPr sz="2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990600"/>
            <a:ext cx="8534400" cy="5257800"/>
          </a:xfrm>
          <a:prstGeom prst="rect">
            <a:avLst/>
          </a:prstGeom>
        </p:spPr>
        <p:txBody>
          <a:bodyPr wrap="square" lIns="0" tIns="20256" rIns="0" bIns="0" rtlCol="0">
            <a:noAutofit/>
          </a:bodyPr>
          <a:lstStyle/>
          <a:p>
            <a:pPr marL="1005840" lvl="1" indent="-457200">
              <a:lnSpc>
                <a:spcPts val="3190"/>
              </a:lnSpc>
              <a:buFont typeface="Arial" panose="020B0604020202020204" pitchFamily="34" charset="0"/>
              <a:buChar char="•"/>
            </a:pPr>
            <a:endParaRPr lang="en-US" sz="3000" spc="2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marL="1005840" lvl="1" indent="-457200">
              <a:lnSpc>
                <a:spcPts val="3190"/>
              </a:lnSpc>
              <a:buFont typeface="Arial" panose="020B0604020202020204" pitchFamily="34" charset="0"/>
              <a:buChar char="•"/>
            </a:pPr>
            <a:endParaRPr lang="en-US" sz="3000" spc="2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005840" lvl="1" indent="-457200">
              <a:lnSpc>
                <a:spcPts val="3190"/>
              </a:lnSpc>
              <a:buFont typeface="Arial" panose="020B0604020202020204" pitchFamily="34" charset="0"/>
              <a:buChar char="•"/>
            </a:pPr>
            <a:endParaRPr lang="en-US" sz="3000" spc="2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marL="1005840" lvl="1" indent="-457200">
              <a:lnSpc>
                <a:spcPts val="3190"/>
              </a:lnSpc>
              <a:buFont typeface="Arial" panose="020B0604020202020204" pitchFamily="34" charset="0"/>
              <a:buChar char="•"/>
            </a:pPr>
            <a:r>
              <a:rPr lang="en-US" sz="3000" spc="20" dirty="0" smtClean="0">
                <a:solidFill>
                  <a:srgbClr val="FFFFFF"/>
                </a:solidFill>
                <a:latin typeface="Arial"/>
                <a:cs typeface="Arial"/>
              </a:rPr>
              <a:t>Authentication √ </a:t>
            </a:r>
          </a:p>
          <a:p>
            <a:pPr marL="1005840" lvl="1" indent="-457200">
              <a:lnSpc>
                <a:spcPts val="3190"/>
              </a:lnSpc>
              <a:buFont typeface="Arial" panose="020B0604020202020204" pitchFamily="34" charset="0"/>
              <a:buChar char="•"/>
            </a:pPr>
            <a:r>
              <a:rPr lang="en-US" sz="3000" spc="20" dirty="0" smtClean="0">
                <a:solidFill>
                  <a:srgbClr val="FFFFFF"/>
                </a:solidFill>
                <a:latin typeface="Arial"/>
                <a:cs typeface="Arial"/>
              </a:rPr>
              <a:t>Integrity </a:t>
            </a:r>
            <a:r>
              <a:rPr lang="en-US" sz="2800" spc="20" dirty="0">
                <a:solidFill>
                  <a:srgbClr val="FFFFFF"/>
                </a:solidFill>
                <a:latin typeface="Arial"/>
                <a:cs typeface="Arial"/>
              </a:rPr>
              <a:t>√</a:t>
            </a:r>
            <a:endParaRPr sz="2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3919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9906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7015797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7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MAC is vulnerable to attacks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990600"/>
            <a:ext cx="8534400" cy="5257800"/>
          </a:xfrm>
          <a:prstGeom prst="rect">
            <a:avLst/>
          </a:prstGeom>
        </p:spPr>
        <p:txBody>
          <a:bodyPr wrap="square" lIns="0" tIns="59055" rIns="0" bIns="0" rtlCol="0">
            <a:noAutofit/>
          </a:bodyPr>
          <a:lstStyle/>
          <a:p>
            <a:pPr marL="91440">
              <a:lnSpc>
                <a:spcPct val="95825"/>
              </a:lnSpc>
            </a:pPr>
            <a:r>
              <a:rPr sz="3200" spc="33" dirty="0" smtClean="0">
                <a:solidFill>
                  <a:srgbClr val="FFFFFF"/>
                </a:solidFill>
                <a:latin typeface="Arial"/>
                <a:cs typeface="Arial"/>
              </a:rPr>
              <a:t>• Encryption in MAC</a:t>
            </a:r>
            <a:endParaRPr sz="3200" dirty="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823"/>
              </a:spcBef>
            </a:pPr>
            <a:r>
              <a:rPr sz="2800" spc="-8" dirty="0" smtClean="0">
                <a:solidFill>
                  <a:srgbClr val="FFFF00"/>
                </a:solidFill>
                <a:latin typeface="Arial"/>
                <a:cs typeface="Arial"/>
              </a:rPr>
              <a:t>– Dependent on length of the key</a:t>
            </a:r>
            <a:endParaRPr sz="2800" dirty="0">
              <a:latin typeface="Arial"/>
              <a:cs typeface="Arial"/>
            </a:endParaRPr>
          </a:p>
          <a:p>
            <a:pPr marL="835045" marR="502729" indent="-286405">
              <a:lnSpc>
                <a:spcPts val="2386"/>
              </a:lnSpc>
              <a:spcBef>
                <a:spcPts val="812"/>
              </a:spcBef>
            </a:pPr>
            <a:r>
              <a:rPr sz="2800" spc="-1" dirty="0" smtClean="0">
                <a:solidFill>
                  <a:srgbClr val="FFFF00"/>
                </a:solidFill>
                <a:latin typeface="Arial"/>
                <a:cs typeface="Arial"/>
              </a:rPr>
              <a:t>– Brute force attacks: 2</a:t>
            </a:r>
            <a:r>
              <a:rPr sz="2775" spc="-1" baseline="26637" dirty="0" smtClean="0">
                <a:solidFill>
                  <a:srgbClr val="FFFFFF"/>
                </a:solidFill>
                <a:latin typeface="Arial"/>
                <a:cs typeface="Arial"/>
              </a:rPr>
              <a:t>K-1 </a:t>
            </a:r>
            <a:r>
              <a:rPr sz="2800" spc="-1" dirty="0" smtClean="0">
                <a:solidFill>
                  <a:srgbClr val="FFFF00"/>
                </a:solidFill>
                <a:latin typeface="Arial"/>
                <a:cs typeface="Arial"/>
              </a:rPr>
              <a:t>combinations of K bit </a:t>
            </a:r>
            <a:endParaRPr sz="2800" dirty="0">
              <a:latin typeface="Arial"/>
              <a:cs typeface="Arial"/>
            </a:endParaRPr>
          </a:p>
          <a:p>
            <a:pPr marL="835045" marR="502729">
              <a:lnSpc>
                <a:spcPct val="100041"/>
              </a:lnSpc>
              <a:spcBef>
                <a:spcPts val="992"/>
              </a:spcBef>
            </a:pPr>
            <a:r>
              <a:rPr sz="2800" spc="4" dirty="0" smtClean="0">
                <a:solidFill>
                  <a:srgbClr val="FFFF00"/>
                </a:solidFill>
                <a:latin typeface="Arial"/>
                <a:cs typeface="Arial"/>
              </a:rPr>
              <a:t>key</a:t>
            </a:r>
            <a:endParaRPr sz="2800" dirty="0">
              <a:latin typeface="Arial"/>
              <a:cs typeface="Arial"/>
            </a:endParaRPr>
          </a:p>
          <a:p>
            <a:r>
              <a:rPr lang="en-US" sz="3200" spc="19" dirty="0">
                <a:solidFill>
                  <a:srgbClr val="FFFFFF"/>
                </a:solidFill>
                <a:latin typeface="Arial"/>
                <a:cs typeface="Arial"/>
              </a:rPr>
              <a:t/>
            </a:r>
            <a:br>
              <a:rPr lang="en-US" sz="3200" spc="19" dirty="0">
                <a:solidFill>
                  <a:srgbClr val="FFFFFF"/>
                </a:solidFill>
                <a:latin typeface="Arial"/>
                <a:cs typeface="Arial"/>
              </a:rPr>
            </a:br>
            <a:endParaRPr sz="3200" spc="19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1752600"/>
            <a:ext cx="7162800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05840">
              <a:lnSpc>
                <a:spcPct val="95825"/>
              </a:lnSpc>
              <a:spcBef>
                <a:spcPts val="696"/>
              </a:spcBef>
            </a:pPr>
            <a:r>
              <a:rPr lang="en-US" sz="4000" spc="2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Unkeyed</a:t>
            </a:r>
            <a:r>
              <a:rPr lang="en-US" sz="4000" spc="21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 hash functions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3134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9906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6004264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13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MD5 – Message Digest 5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990600"/>
            <a:ext cx="8534400" cy="5257800"/>
          </a:xfrm>
          <a:prstGeom prst="rect">
            <a:avLst/>
          </a:prstGeom>
        </p:spPr>
        <p:txBody>
          <a:bodyPr wrap="square" lIns="0" tIns="20256" rIns="0" bIns="0" rtlCol="0">
            <a:noAutofit/>
          </a:bodyPr>
          <a:lstStyle/>
          <a:p>
            <a:pPr marL="91440">
              <a:lnSpc>
                <a:spcPts val="3190"/>
              </a:lnSpc>
            </a:pPr>
            <a:r>
              <a:rPr sz="3000" spc="18" dirty="0" smtClean="0">
                <a:solidFill>
                  <a:srgbClr val="FFFFFF"/>
                </a:solidFill>
                <a:latin typeface="Arial"/>
                <a:cs typeface="Arial"/>
              </a:rPr>
              <a:t>• Step 1: Appending padding bits</a:t>
            </a:r>
            <a:endParaRPr sz="3000" dirty="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</a:pP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– All block size are of 512bits</a:t>
            </a:r>
            <a:endParaRPr sz="2600" dirty="0">
              <a:latin typeface="Arial"/>
              <a:cs typeface="Arial"/>
            </a:endParaRPr>
          </a:p>
          <a:p>
            <a:pPr marL="548640">
              <a:lnSpc>
                <a:spcPts val="2989"/>
              </a:lnSpc>
              <a:spcBef>
                <a:spcPts val="130"/>
              </a:spcBef>
            </a:pPr>
            <a:r>
              <a:rPr sz="2600" spc="5" dirty="0" smtClean="0">
                <a:solidFill>
                  <a:srgbClr val="FFFF00"/>
                </a:solidFill>
                <a:latin typeface="Arial"/>
                <a:cs typeface="Arial"/>
              </a:rPr>
              <a:t>– Padding bits: 1000…512</a:t>
            </a:r>
            <a:r>
              <a:rPr sz="2550" spc="5" baseline="27282" dirty="0" smtClean="0">
                <a:solidFill>
                  <a:srgbClr val="FFFF00"/>
                </a:solidFill>
                <a:latin typeface="Arial"/>
                <a:cs typeface="Arial"/>
              </a:rPr>
              <a:t>th</a:t>
            </a:r>
            <a:r>
              <a:rPr sz="2600" spc="5" dirty="0" smtClean="0">
                <a:solidFill>
                  <a:srgbClr val="FFFF00"/>
                </a:solidFill>
                <a:latin typeface="Arial"/>
                <a:cs typeface="Arial"/>
              </a:rPr>
              <a:t>(0)</a:t>
            </a:r>
            <a:endParaRPr sz="2600" dirty="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130"/>
              </a:spcBef>
            </a:pPr>
            <a:r>
              <a:rPr sz="2600" spc="3" dirty="0" smtClean="0">
                <a:solidFill>
                  <a:srgbClr val="FFFF00"/>
                </a:solidFill>
                <a:latin typeface="Arial"/>
                <a:cs typeface="Arial"/>
              </a:rPr>
              <a:t>– (Msg + pad bits + 64 bit for length) = n X 512</a:t>
            </a:r>
            <a:endParaRPr sz="2600" dirty="0">
              <a:latin typeface="Arial"/>
              <a:cs typeface="Arial"/>
            </a:endParaRPr>
          </a:p>
          <a:p>
            <a:pPr marL="91440">
              <a:lnSpc>
                <a:spcPct val="95825"/>
              </a:lnSpc>
              <a:spcBef>
                <a:spcPts val="145"/>
              </a:spcBef>
            </a:pPr>
            <a:r>
              <a:rPr sz="3300" spc="19" dirty="0" smtClean="0">
                <a:solidFill>
                  <a:srgbClr val="FFFFFF"/>
                </a:solidFill>
                <a:latin typeface="Arial"/>
                <a:cs typeface="Arial"/>
              </a:rPr>
              <a:t>• Step 2: Append length</a:t>
            </a:r>
            <a:endParaRPr sz="3300" dirty="0">
              <a:latin typeface="Arial"/>
              <a:cs typeface="Arial"/>
            </a:endParaRPr>
          </a:p>
          <a:p>
            <a:pPr marL="91440">
              <a:lnSpc>
                <a:spcPct val="95825"/>
              </a:lnSpc>
              <a:spcBef>
                <a:spcPts val="165"/>
              </a:spcBef>
            </a:pPr>
            <a:r>
              <a:rPr sz="3300" spc="18" dirty="0" smtClean="0">
                <a:solidFill>
                  <a:srgbClr val="FFFFFF"/>
                </a:solidFill>
                <a:latin typeface="Arial"/>
                <a:cs typeface="Arial"/>
              </a:rPr>
              <a:t>• Step 3: Initialize MD Buffer</a:t>
            </a:r>
            <a:endParaRPr sz="3300" dirty="0">
              <a:latin typeface="Arial"/>
              <a:cs typeface="Arial"/>
            </a:endParaRPr>
          </a:p>
          <a:p>
            <a:pPr marL="91440">
              <a:lnSpc>
                <a:spcPct val="95825"/>
              </a:lnSpc>
              <a:spcBef>
                <a:spcPts val="165"/>
              </a:spcBef>
            </a:pPr>
            <a:r>
              <a:rPr sz="3300" spc="15" dirty="0" smtClean="0">
                <a:solidFill>
                  <a:srgbClr val="FFFFFF"/>
                </a:solidFill>
                <a:latin typeface="Arial"/>
                <a:cs typeface="Arial"/>
              </a:rPr>
              <a:t>• Step 4: Process message in 512 bit blocks</a:t>
            </a:r>
            <a:endParaRPr sz="3300" dirty="0">
              <a:latin typeface="Arial"/>
              <a:cs typeface="Arial"/>
            </a:endParaRPr>
          </a:p>
          <a:p>
            <a:pPr marL="91440">
              <a:lnSpc>
                <a:spcPct val="95825"/>
              </a:lnSpc>
              <a:spcBef>
                <a:spcPts val="165"/>
              </a:spcBef>
            </a:pPr>
            <a:r>
              <a:rPr sz="3300" spc="19" dirty="0" smtClean="0">
                <a:solidFill>
                  <a:srgbClr val="FFFFFF"/>
                </a:solidFill>
                <a:latin typeface="Arial"/>
                <a:cs typeface="Arial"/>
              </a:rPr>
              <a:t>• Step 5: output 128 bit checksum</a:t>
            </a:r>
            <a:endParaRPr sz="33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9906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4076201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8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MD5 – Hands-on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990600"/>
            <a:ext cx="8534400" cy="5257800"/>
          </a:xfrm>
          <a:prstGeom prst="rect">
            <a:avLst/>
          </a:prstGeom>
        </p:spPr>
        <p:txBody>
          <a:bodyPr wrap="square" lIns="0" tIns="59055" rIns="0" bIns="0" rtlCol="0">
            <a:noAutofit/>
          </a:bodyPr>
          <a:lstStyle/>
          <a:p>
            <a:pPr marL="91440">
              <a:lnSpc>
                <a:spcPct val="95825"/>
              </a:lnSpc>
            </a:pPr>
            <a:r>
              <a:rPr sz="3200" spc="13" dirty="0" smtClean="0">
                <a:solidFill>
                  <a:srgbClr val="FFFFFF"/>
                </a:solidFill>
                <a:latin typeface="Arial"/>
                <a:cs typeface="Arial"/>
              </a:rPr>
              <a:t>• Refer to student lab manual for hands-on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9906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8010279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1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Secure Hashing Algorithm (SHA)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990600"/>
            <a:ext cx="8534400" cy="5257800"/>
          </a:xfrm>
          <a:prstGeom prst="rect">
            <a:avLst/>
          </a:prstGeom>
        </p:spPr>
        <p:txBody>
          <a:bodyPr wrap="square" lIns="0" tIns="59055" rIns="0" bIns="0" rtlCol="0">
            <a:noAutofit/>
          </a:bodyPr>
          <a:lstStyle/>
          <a:p>
            <a:pPr marL="91440">
              <a:lnSpc>
                <a:spcPct val="95825"/>
              </a:lnSpc>
            </a:pPr>
            <a:r>
              <a:rPr sz="3200" spc="16" dirty="0" smtClean="0">
                <a:solidFill>
                  <a:srgbClr val="FFFFFF"/>
                </a:solidFill>
                <a:latin typeface="Arial"/>
                <a:cs typeface="Arial"/>
              </a:rPr>
              <a:t>• Secure Hashing Algorithm</a:t>
            </a:r>
            <a:endParaRPr sz="3200" dirty="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718"/>
              </a:spcBef>
            </a:pPr>
            <a:r>
              <a:rPr sz="2400" spc="26" dirty="0" smtClean="0">
                <a:solidFill>
                  <a:srgbClr val="FFFF00"/>
                </a:solidFill>
                <a:latin typeface="Arial"/>
                <a:cs typeface="Arial"/>
              </a:rPr>
              <a:t>• MD5 -Dead</a:t>
            </a:r>
            <a:endParaRPr sz="2400" dirty="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696"/>
              </a:spcBef>
            </a:pPr>
            <a:r>
              <a:rPr sz="2400" spc="21" dirty="0" smtClean="0">
                <a:solidFill>
                  <a:srgbClr val="FFFF00"/>
                </a:solidFill>
                <a:latin typeface="Arial"/>
                <a:cs typeface="Arial"/>
              </a:rPr>
              <a:t>• SHA -1</a:t>
            </a:r>
            <a:endParaRPr sz="2400" dirty="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696"/>
              </a:spcBef>
            </a:pPr>
            <a:r>
              <a:rPr sz="2400" spc="21" dirty="0" smtClean="0">
                <a:solidFill>
                  <a:srgbClr val="FFFF00"/>
                </a:solidFill>
                <a:latin typeface="Arial"/>
                <a:cs typeface="Arial"/>
              </a:rPr>
              <a:t>• SHA -2</a:t>
            </a:r>
            <a:endParaRPr sz="2400" dirty="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696"/>
              </a:spcBef>
            </a:pPr>
            <a:r>
              <a:rPr sz="2400" spc="21" dirty="0" smtClean="0">
                <a:solidFill>
                  <a:srgbClr val="FFFF00"/>
                </a:solidFill>
                <a:latin typeface="Arial"/>
                <a:cs typeface="Arial"/>
              </a:rPr>
              <a:t>• SHA -</a:t>
            </a:r>
            <a:r>
              <a:rPr sz="2400" spc="21" dirty="0" smtClean="0">
                <a:solidFill>
                  <a:srgbClr val="FFFF00"/>
                </a:solidFill>
                <a:latin typeface="Arial"/>
                <a:cs typeface="Arial"/>
              </a:rPr>
              <a:t>3</a:t>
            </a:r>
            <a:endParaRPr lang="en-US" sz="2400" spc="21" dirty="0" smtClean="0">
              <a:solidFill>
                <a:srgbClr val="FFFF00"/>
              </a:solidFill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696"/>
              </a:spcBef>
            </a:pPr>
            <a:endParaRPr lang="en-US" sz="2400" spc="21" dirty="0" smtClean="0">
              <a:solidFill>
                <a:srgbClr val="FFFF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9906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7222600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1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Secure Hashing Algorithm (2)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990600"/>
            <a:ext cx="8534400" cy="5257800"/>
          </a:xfrm>
          <a:prstGeom prst="rect">
            <a:avLst/>
          </a:prstGeom>
        </p:spPr>
        <p:txBody>
          <a:bodyPr wrap="square" lIns="0" tIns="59055" rIns="0" bIns="0" rtlCol="0">
            <a:noAutofit/>
          </a:bodyPr>
          <a:lstStyle/>
          <a:p>
            <a:pPr marL="434340" marR="1738798" indent="-342900">
              <a:lnSpc>
                <a:spcPct val="99945"/>
              </a:lnSpc>
              <a:tabLst>
                <a:tab pos="431800" algn="l"/>
              </a:tabLst>
            </a:pP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3200" spc="-7" dirty="0" smtClean="0">
                <a:solidFill>
                  <a:srgbClr val="FFFFFF"/>
                </a:solidFill>
                <a:latin typeface="Arial"/>
                <a:cs typeface="Arial"/>
              </a:rPr>
              <a:t>SHA based algorithms are used for authentication.</a:t>
            </a:r>
            <a:endParaRPr sz="3200">
              <a:latin typeface="Arial"/>
              <a:cs typeface="Arial"/>
            </a:endParaRPr>
          </a:p>
          <a:p>
            <a:pPr marL="1234440" marR="449980" indent="-228600">
              <a:lnSpc>
                <a:spcPct val="100041"/>
              </a:lnSpc>
              <a:spcBef>
                <a:spcPts val="566"/>
              </a:spcBef>
            </a:pPr>
            <a:r>
              <a:rPr sz="2400" spc="4" dirty="0" smtClean="0">
                <a:solidFill>
                  <a:srgbClr val="FFFF00"/>
                </a:solidFill>
                <a:latin typeface="Arial"/>
                <a:cs typeface="Arial"/>
              </a:rPr>
              <a:t>• Iterative one way hashing algorithm that process a message to produce a condensed representation called a “Message Digest”</a:t>
            </a:r>
            <a:endParaRPr sz="240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578"/>
              </a:spcBef>
            </a:pPr>
            <a:r>
              <a:rPr sz="2400" spc="9" dirty="0" smtClean="0">
                <a:solidFill>
                  <a:srgbClr val="FFFF00"/>
                </a:solidFill>
                <a:latin typeface="Arial"/>
                <a:cs typeface="Arial"/>
              </a:rPr>
              <a:t>• Message digest ensures integrity:</a:t>
            </a:r>
            <a:endParaRPr sz="2400">
              <a:latin typeface="Arial"/>
              <a:cs typeface="Arial"/>
            </a:endParaRPr>
          </a:p>
          <a:p>
            <a:pPr marL="1234440" marR="674374" indent="-228600">
              <a:lnSpc>
                <a:spcPct val="100041"/>
              </a:lnSpc>
              <a:spcBef>
                <a:spcPts val="696"/>
              </a:spcBef>
            </a:pPr>
            <a:r>
              <a:rPr sz="2400" spc="5" dirty="0" smtClean="0">
                <a:solidFill>
                  <a:srgbClr val="FFFF00"/>
                </a:solidFill>
                <a:latin typeface="Arial"/>
                <a:cs typeface="Arial"/>
              </a:rPr>
              <a:t>• That means if a message changes, the message digest will also change.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9906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56716" y="1482852"/>
            <a:ext cx="7139938" cy="455828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7222600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1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Secure Hashing Algorithm (3)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990600"/>
            <a:ext cx="8534400" cy="525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9906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7720298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8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Why different versions of SHA?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990600"/>
            <a:ext cx="8534400" cy="5257800"/>
          </a:xfrm>
          <a:prstGeom prst="rect">
            <a:avLst/>
          </a:prstGeom>
        </p:spPr>
        <p:txBody>
          <a:bodyPr wrap="square" lIns="0" tIns="61849" rIns="0" bIns="0" rtlCol="0">
            <a:noAutofit/>
          </a:bodyPr>
          <a:lstStyle/>
          <a:p>
            <a:pPr marL="434340" marR="584269" indent="-342900" algn="just">
              <a:lnSpc>
                <a:spcPts val="3240"/>
              </a:lnSpc>
              <a:tabLst>
                <a:tab pos="431800" algn="l"/>
              </a:tabLst>
            </a:pP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3000" spc="4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ased</a:t>
            </a:r>
            <a:r>
              <a:rPr sz="30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on </a:t>
            </a:r>
            <a:r>
              <a:rPr sz="3000" spc="-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he</a:t>
            </a:r>
            <a:r>
              <a:rPr sz="3000" spc="-15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4" dirty="0" smtClean="0">
                <a:solidFill>
                  <a:srgbClr val="FFFFFF"/>
                </a:solidFill>
                <a:latin typeface="Arial"/>
                <a:cs typeface="Arial"/>
              </a:rPr>
              <a:t>Al</a:t>
            </a: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go</a:t>
            </a:r>
            <a:r>
              <a:rPr sz="3000" spc="-4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000" spc="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3000" spc="-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hm</a:t>
            </a:r>
            <a:r>
              <a:rPr sz="3000" spc="-1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hat </a:t>
            </a:r>
            <a:r>
              <a:rPr sz="3000" spc="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s app</a:t>
            </a:r>
            <a:r>
              <a:rPr sz="3000" spc="4" dirty="0" smtClean="0">
                <a:solidFill>
                  <a:srgbClr val="FFFFFF"/>
                </a:solidFill>
                <a:latin typeface="Arial"/>
                <a:cs typeface="Arial"/>
              </a:rPr>
              <a:t>li</a:t>
            </a: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ed</a:t>
            </a:r>
            <a:r>
              <a:rPr sz="30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30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he </a:t>
            </a:r>
            <a:r>
              <a:rPr sz="3000" spc="-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ex</a:t>
            </a:r>
            <a:r>
              <a:rPr sz="3000" spc="-4" dirty="0" smtClean="0">
                <a:solidFill>
                  <a:srgbClr val="FFFFFF"/>
                </a:solidFill>
                <a:latin typeface="Arial"/>
                <a:cs typeface="Arial"/>
              </a:rPr>
              <a:t>t/f</a:t>
            </a:r>
            <a:r>
              <a:rPr sz="3000" spc="4" dirty="0" smtClean="0">
                <a:solidFill>
                  <a:srgbClr val="FFFFFF"/>
                </a:solidFill>
                <a:latin typeface="Arial"/>
                <a:cs typeface="Arial"/>
              </a:rPr>
              <a:t>il</a:t>
            </a: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000" spc="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he</a:t>
            </a:r>
            <a:r>
              <a:rPr sz="3000" spc="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3000" spc="4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ock</a:t>
            </a:r>
            <a:r>
              <a:rPr sz="30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000" spc="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ze of </a:t>
            </a:r>
            <a:r>
              <a:rPr sz="3000" spc="-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he</a:t>
            </a:r>
            <a:r>
              <a:rPr sz="3000" spc="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-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essage</a:t>
            </a:r>
            <a:r>
              <a:rPr sz="30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3000" spc="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gest </a:t>
            </a:r>
            <a:r>
              <a:rPr sz="3000" spc="4" dirty="0" smtClean="0">
                <a:solidFill>
                  <a:srgbClr val="FFFFFF"/>
                </a:solidFill>
                <a:latin typeface="Arial"/>
                <a:cs typeface="Arial"/>
              </a:rPr>
              <a:t>wil</a:t>
            </a: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3000" spc="-1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spc="0" dirty="0" smtClean="0">
                <a:solidFill>
                  <a:srgbClr val="FFFFFF"/>
                </a:solidFill>
                <a:latin typeface="Arial"/>
                <a:cs typeface="Arial"/>
              </a:rPr>
              <a:t>change.</a:t>
            </a:r>
            <a:endParaRPr sz="3000" dirty="0">
              <a:latin typeface="Arial"/>
              <a:cs typeface="Arial"/>
            </a:endParaRPr>
          </a:p>
          <a:p>
            <a:pPr marL="835152" marR="34289" indent="-286512">
              <a:lnSpc>
                <a:spcPts val="2810"/>
              </a:lnSpc>
              <a:spcBef>
                <a:spcPts val="610"/>
              </a:spcBef>
            </a:pPr>
            <a:r>
              <a:rPr sz="2600" spc="2" dirty="0" smtClean="0">
                <a:solidFill>
                  <a:srgbClr val="FFFF00"/>
                </a:solidFill>
                <a:latin typeface="Arial"/>
                <a:cs typeface="Arial"/>
              </a:rPr>
              <a:t>– Example if </a:t>
            </a:r>
            <a:r>
              <a:rPr sz="2600" b="1" u="sng" spc="2" dirty="0" smtClean="0">
                <a:latin typeface="Arial"/>
                <a:cs typeface="Arial"/>
              </a:rPr>
              <a:t>SHA-1</a:t>
            </a:r>
            <a:r>
              <a:rPr sz="2600" spc="2" dirty="0" smtClean="0">
                <a:solidFill>
                  <a:srgbClr val="FFFF00"/>
                </a:solidFill>
                <a:latin typeface="Arial"/>
                <a:cs typeface="Arial"/>
              </a:rPr>
              <a:t> is applied the message digest will result in a 512 block OR 160 Bit</a:t>
            </a:r>
            <a:endParaRPr sz="2600" dirty="0">
              <a:latin typeface="Arial"/>
              <a:cs typeface="Arial"/>
            </a:endParaRPr>
          </a:p>
          <a:p>
            <a:pPr marL="835152" marR="202024" indent="-286512">
              <a:lnSpc>
                <a:spcPts val="2810"/>
              </a:lnSpc>
              <a:spcBef>
                <a:spcPts val="622"/>
              </a:spcBef>
            </a:pP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–  </a:t>
            </a:r>
            <a:r>
              <a:rPr sz="2600" b="1" u="sng" spc="-4" dirty="0" smtClean="0">
                <a:latin typeface="Arial"/>
                <a:cs typeface="Arial"/>
              </a:rPr>
              <a:t>SHA-2:</a:t>
            </a:r>
            <a:r>
              <a:rPr sz="2600" spc="-4" dirty="0" smtClean="0">
                <a:latin typeface="Arial"/>
                <a:cs typeface="Arial"/>
              </a:rPr>
              <a:t> 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A 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family of two similar hash functions, with 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different 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block sizes, known as SHA-256 and SHA-</a:t>
            </a:r>
            <a:endParaRPr sz="2600" dirty="0">
              <a:latin typeface="Arial"/>
              <a:cs typeface="Arial"/>
            </a:endParaRPr>
          </a:p>
          <a:p>
            <a:pPr marL="835151" marR="78935" indent="0">
              <a:lnSpc>
                <a:spcPts val="2810"/>
              </a:lnSpc>
            </a:pP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512. They differ in the word size; SHA-256 uses 32- bit words where SHA-512 uses 64-bit words.</a:t>
            </a:r>
            <a:endParaRPr sz="2600" dirty="0">
              <a:latin typeface="Arial"/>
              <a:cs typeface="Arial"/>
            </a:endParaRPr>
          </a:p>
          <a:p>
            <a:pPr marL="835156" marR="73936" indent="-286516">
              <a:lnSpc>
                <a:spcPts val="2810"/>
              </a:lnSpc>
              <a:spcBef>
                <a:spcPts val="623"/>
              </a:spcBef>
            </a:pPr>
            <a:r>
              <a:rPr sz="2600" spc="-6" dirty="0" smtClean="0">
                <a:solidFill>
                  <a:srgbClr val="FFFF00"/>
                </a:solidFill>
                <a:latin typeface="Arial"/>
                <a:cs typeface="Arial"/>
              </a:rPr>
              <a:t>– </a:t>
            </a:r>
            <a:r>
              <a:rPr sz="2600" spc="-6" dirty="0" smtClean="0">
                <a:solidFill>
                  <a:srgbClr val="00A2D5"/>
                </a:solidFill>
                <a:latin typeface="Arial"/>
                <a:cs typeface="Arial"/>
              </a:rPr>
              <a:t> </a:t>
            </a:r>
            <a:r>
              <a:rPr sz="2600" b="1" u="sng" spc="-6" dirty="0" smtClean="0">
                <a:latin typeface="Arial"/>
                <a:cs typeface="Arial"/>
              </a:rPr>
              <a:t>SHA-3:</a:t>
            </a:r>
            <a:r>
              <a:rPr sz="2600" u="sng" spc="-6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600" spc="-6" dirty="0" smtClean="0">
                <a:solidFill>
                  <a:srgbClr val="FFFF00"/>
                </a:solidFill>
                <a:latin typeface="Arial"/>
                <a:cs typeface="Arial"/>
              </a:rPr>
              <a:t>A hash function formerly called Keccak, It supports the same hash lengths as SHA-2, and its internal structure differs significantly from the rest of the SHA family.</a:t>
            </a:r>
            <a:endParaRPr sz="26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12954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5890637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12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What is Authentication?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1295400"/>
            <a:ext cx="8534400" cy="5257800"/>
          </a:xfrm>
          <a:prstGeom prst="rect">
            <a:avLst/>
          </a:prstGeom>
        </p:spPr>
        <p:txBody>
          <a:bodyPr wrap="square" lIns="0" tIns="58419" rIns="0" bIns="0" rtlCol="0">
            <a:noAutofit/>
          </a:bodyPr>
          <a:lstStyle/>
          <a:p>
            <a:pPr marL="91440">
              <a:lnSpc>
                <a:spcPct val="95825"/>
              </a:lnSpc>
            </a:pPr>
            <a:r>
              <a:rPr sz="3000" spc="21" dirty="0" smtClean="0">
                <a:solidFill>
                  <a:srgbClr val="FFFFFF"/>
                </a:solidFill>
                <a:latin typeface="Arial"/>
                <a:cs typeface="Arial"/>
              </a:rPr>
              <a:t>• Short answer: establishes identity</a:t>
            </a:r>
            <a:endParaRPr sz="3000">
              <a:latin typeface="Arial"/>
              <a:cs typeface="Arial"/>
            </a:endParaRPr>
          </a:p>
          <a:p>
            <a:pPr marL="492252">
              <a:lnSpc>
                <a:spcPct val="95825"/>
              </a:lnSpc>
              <a:spcBef>
                <a:spcPts val="765"/>
              </a:spcBef>
            </a:pPr>
            <a:r>
              <a:rPr sz="2600" spc="0" dirty="0" smtClean="0">
                <a:solidFill>
                  <a:srgbClr val="FFFF00"/>
                </a:solidFill>
                <a:latin typeface="Wingdings"/>
                <a:cs typeface="Wingdings"/>
              </a:rPr>
              <a:t></a:t>
            </a:r>
            <a:r>
              <a:rPr sz="2600" spc="0" dirty="0" smtClean="0">
                <a:solidFill>
                  <a:srgbClr val="FFFF00"/>
                </a:solidFill>
                <a:latin typeface="Times New Roman"/>
                <a:cs typeface="Times New Roman"/>
              </a:rPr>
              <a:t>  </a:t>
            </a:r>
            <a:r>
              <a:rPr sz="2600" spc="25" dirty="0" smtClean="0">
                <a:solidFill>
                  <a:srgbClr val="FFFF00"/>
                </a:solidFill>
                <a:latin typeface="Times New Roman"/>
                <a:cs typeface="Times New Roman"/>
              </a:rPr>
              <a:t> 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Answe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r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s</a:t>
            </a:r>
            <a:r>
              <a:rPr sz="2600" spc="-1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h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e 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ques</a:t>
            </a:r>
            <a:r>
              <a:rPr sz="2600" spc="-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i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on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:</a:t>
            </a:r>
            <a:r>
              <a:rPr sz="2600" spc="-50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600" spc="-28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o 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who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m</a:t>
            </a:r>
            <a:r>
              <a:rPr sz="2600" spc="-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a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m</a:t>
            </a:r>
            <a:r>
              <a:rPr sz="2600" spc="-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I</a:t>
            </a:r>
            <a:r>
              <a:rPr sz="2600" spc="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speak</a:t>
            </a: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i</a:t>
            </a: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ng?</a:t>
            </a:r>
            <a:endParaRPr sz="2600">
              <a:latin typeface="Arial"/>
              <a:cs typeface="Arial"/>
            </a:endParaRPr>
          </a:p>
          <a:p>
            <a:pPr marL="434340" marR="928693" indent="-342900">
              <a:lnSpc>
                <a:spcPct val="100041"/>
              </a:lnSpc>
              <a:spcBef>
                <a:spcPts val="859"/>
              </a:spcBef>
              <a:tabLst>
                <a:tab pos="431800" algn="l"/>
              </a:tabLst>
            </a:pPr>
            <a:r>
              <a:rPr sz="3000" dirty="0" smtClean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3000" spc="-1" dirty="0" smtClean="0">
                <a:solidFill>
                  <a:srgbClr val="FFFFFF"/>
                </a:solidFill>
                <a:latin typeface="Arial"/>
                <a:cs typeface="Arial"/>
              </a:rPr>
              <a:t>Long answer: evaluates the authenticity of identity proving credentials</a:t>
            </a:r>
            <a:endParaRPr sz="3000">
              <a:latin typeface="Arial"/>
              <a:cs typeface="Arial"/>
            </a:endParaRPr>
          </a:p>
          <a:p>
            <a:pPr marL="1005840">
              <a:lnSpc>
                <a:spcPct val="107747"/>
              </a:lnSpc>
              <a:spcBef>
                <a:spcPts val="114"/>
              </a:spcBef>
            </a:pPr>
            <a:r>
              <a:rPr sz="3000" spc="-329" dirty="0" smtClean="0">
                <a:solidFill>
                  <a:srgbClr val="FFFFFF"/>
                </a:solidFill>
                <a:latin typeface="MS Gothic"/>
                <a:cs typeface="MS Gothic"/>
              </a:rPr>
              <a:t>‣ </a:t>
            </a:r>
            <a:r>
              <a:rPr sz="3000" spc="0" dirty="0" smtClean="0">
                <a:solidFill>
                  <a:srgbClr val="FFFF00"/>
                </a:solidFill>
                <a:latin typeface="Arial"/>
                <a:cs typeface="Arial"/>
              </a:rPr>
              <a:t>Credential – is proof of identity</a:t>
            </a:r>
            <a:endParaRPr sz="3000">
              <a:latin typeface="Arial"/>
              <a:cs typeface="Arial"/>
            </a:endParaRPr>
          </a:p>
          <a:p>
            <a:pPr marL="1005839" marR="461587" indent="0">
              <a:lnSpc>
                <a:spcPct val="111626"/>
              </a:lnSpc>
              <a:spcBef>
                <a:spcPts val="225"/>
              </a:spcBef>
            </a:pPr>
            <a:r>
              <a:rPr sz="3000" spc="-329" dirty="0" smtClean="0">
                <a:solidFill>
                  <a:srgbClr val="FFFF00"/>
                </a:solidFill>
                <a:latin typeface="MS Gothic"/>
                <a:cs typeface="MS Gothic"/>
              </a:rPr>
              <a:t>‣ </a:t>
            </a:r>
            <a:r>
              <a:rPr sz="3000" spc="-3" dirty="0" smtClean="0">
                <a:solidFill>
                  <a:srgbClr val="FFFF00"/>
                </a:solidFill>
                <a:latin typeface="Arial"/>
                <a:cs typeface="Arial"/>
              </a:rPr>
              <a:t>Evaluation – process that assessing the correctness of the association between credential and claimed identity.</a:t>
            </a:r>
            <a:endParaRPr sz="3000">
              <a:latin typeface="Arial"/>
              <a:cs typeface="Arial"/>
            </a:endParaRPr>
          </a:p>
          <a:p>
            <a:pPr marL="91440">
              <a:lnSpc>
                <a:spcPct val="95825"/>
              </a:lnSpc>
              <a:spcBef>
                <a:spcPts val="749"/>
              </a:spcBef>
            </a:pPr>
            <a:r>
              <a:rPr sz="3000" spc="34" dirty="0" smtClean="0">
                <a:solidFill>
                  <a:srgbClr val="FFFFFF"/>
                </a:solidFill>
                <a:latin typeface="Arial"/>
                <a:cs typeface="Arial"/>
              </a:rPr>
              <a:t>• Usually for a purpose</a:t>
            </a:r>
            <a:endParaRPr sz="3000">
              <a:latin typeface="Arial"/>
              <a:cs typeface="Arial"/>
            </a:endParaRPr>
          </a:p>
          <a:p>
            <a:pPr marL="91440">
              <a:lnSpc>
                <a:spcPct val="95825"/>
              </a:lnSpc>
              <a:spcBef>
                <a:spcPts val="870"/>
              </a:spcBef>
            </a:pPr>
            <a:r>
              <a:rPr sz="3000" spc="18" dirty="0" smtClean="0">
                <a:solidFill>
                  <a:srgbClr val="FFFFFF"/>
                </a:solidFill>
                <a:latin typeface="Arial"/>
                <a:cs typeface="Arial"/>
              </a:rPr>
              <a:t>• Policy driven (what constitutes a good cred.?)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81000" y="9906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35940" y="316227"/>
            <a:ext cx="1171316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How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49404" y="316227"/>
            <a:ext cx="1171672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3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SHA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42873" y="316227"/>
            <a:ext cx="1952600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12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Works?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16940" y="2788316"/>
            <a:ext cx="240588" cy="2527807"/>
          </a:xfrm>
          <a:prstGeom prst="rect">
            <a:avLst/>
          </a:prstGeom>
        </p:spPr>
        <p:txBody>
          <a:bodyPr wrap="square" lIns="0" tIns="16224" rIns="0" bIns="0" rtlCol="0">
            <a:noAutofit/>
          </a:bodyPr>
          <a:lstStyle/>
          <a:p>
            <a:pPr marL="12700">
              <a:lnSpc>
                <a:spcPct val="95825"/>
              </a:lnSpc>
              <a:spcBef>
                <a:spcPts val="1572"/>
              </a:spcBef>
            </a:pPr>
            <a:endParaRPr sz="24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5939" y="2798150"/>
            <a:ext cx="3039695" cy="2600982"/>
          </a:xfrm>
          <a:prstGeom prst="rect">
            <a:avLst/>
          </a:prstGeom>
        </p:spPr>
        <p:txBody>
          <a:bodyPr wrap="square" lIns="0" tIns="37623" rIns="0" bIns="0" rtlCol="0">
            <a:noAutofit/>
          </a:bodyPr>
          <a:lstStyle/>
          <a:p>
            <a:pPr marL="12700" marR="228">
              <a:lnSpc>
                <a:spcPts val="1590"/>
              </a:lnSpc>
            </a:pPr>
            <a:endParaRPr sz="1750" dirty="0">
              <a:latin typeface="Cambria Math"/>
              <a:cs typeface="Cambria Math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43532" y="2798150"/>
            <a:ext cx="298827" cy="2527808"/>
          </a:xfrm>
          <a:prstGeom prst="rect">
            <a:avLst/>
          </a:prstGeom>
        </p:spPr>
        <p:txBody>
          <a:bodyPr wrap="square" lIns="0" tIns="35750" rIns="0" bIns="0" rtlCol="0">
            <a:noAutofit/>
          </a:bodyPr>
          <a:lstStyle/>
          <a:p>
            <a:pPr marL="12700">
              <a:lnSpc>
                <a:spcPts val="5630"/>
              </a:lnSpc>
            </a:pPr>
            <a:endParaRPr sz="2400" dirty="0">
              <a:latin typeface="Cambria Math"/>
              <a:cs typeface="Cambri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55952" y="2798150"/>
            <a:ext cx="1419683" cy="2527808"/>
          </a:xfrm>
          <a:prstGeom prst="rect">
            <a:avLst/>
          </a:prstGeom>
        </p:spPr>
        <p:txBody>
          <a:bodyPr wrap="square" lIns="0" tIns="35750" rIns="0" bIns="0" rtlCol="0">
            <a:noAutofit/>
          </a:bodyPr>
          <a:lstStyle/>
          <a:p>
            <a:pPr marL="12700" marR="45720">
              <a:lnSpc>
                <a:spcPts val="4320"/>
              </a:lnSpc>
            </a:pPr>
            <a:endParaRPr sz="2400" dirty="0">
              <a:latin typeface="Cambria Math"/>
              <a:cs typeface="Cambria Math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990600"/>
            <a:ext cx="8534400" cy="5257800"/>
          </a:xfrm>
          <a:prstGeom prst="rect">
            <a:avLst/>
          </a:prstGeom>
        </p:spPr>
        <p:txBody>
          <a:bodyPr wrap="square" lIns="0" tIns="16510" rIns="0" bIns="0" rtlCol="0">
            <a:noAutofit/>
          </a:bodyPr>
          <a:lstStyle/>
          <a:p>
            <a:pPr marL="91440">
              <a:lnSpc>
                <a:spcPct val="95825"/>
              </a:lnSpc>
            </a:pPr>
            <a:r>
              <a:rPr sz="2700" spc="10" dirty="0" smtClean="0">
                <a:solidFill>
                  <a:srgbClr val="FFFFFF"/>
                </a:solidFill>
                <a:latin typeface="Arial"/>
                <a:cs typeface="Arial"/>
              </a:rPr>
              <a:t>•  Step 1 - Preprocessing</a:t>
            </a:r>
            <a:endParaRPr sz="2700" dirty="0">
              <a:latin typeface="Arial"/>
              <a:cs typeface="Arial"/>
            </a:endParaRPr>
          </a:p>
          <a:p>
            <a:pPr marL="91440">
              <a:lnSpc>
                <a:spcPct val="95825"/>
              </a:lnSpc>
              <a:spcBef>
                <a:spcPts val="459"/>
              </a:spcBef>
            </a:pPr>
            <a:r>
              <a:rPr sz="2700" spc="-3" dirty="0" smtClean="0">
                <a:solidFill>
                  <a:srgbClr val="FFFFFF"/>
                </a:solidFill>
                <a:latin typeface="Arial"/>
                <a:cs typeface="Arial"/>
              </a:rPr>
              <a:t>•  A Two step procedure</a:t>
            </a:r>
            <a:endParaRPr lang="en-US" sz="2700" spc="-3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endParaRPr lang="en-US" sz="2800" dirty="0"/>
          </a:p>
          <a:p>
            <a:r>
              <a:rPr lang="en-US" dirty="0" smtClean="0"/>
              <a:t>	</a:t>
            </a:r>
            <a:endParaRPr lang="en-US" dirty="0"/>
          </a:p>
          <a:p>
            <a:endParaRPr lang="en-US" dirty="0"/>
          </a:p>
          <a:p>
            <a:endParaRPr lang="en-US" sz="2800" dirty="0"/>
          </a:p>
          <a:p>
            <a:pPr marL="91440">
              <a:lnSpc>
                <a:spcPct val="95825"/>
              </a:lnSpc>
              <a:spcBef>
                <a:spcPts val="459"/>
              </a:spcBef>
            </a:pPr>
            <a:endParaRPr lang="en-US" sz="2700" dirty="0" smtClean="0">
              <a:latin typeface="Arial"/>
              <a:cs typeface="Arial"/>
            </a:endParaRPr>
          </a:p>
          <a:p>
            <a:pPr marL="91440">
              <a:lnSpc>
                <a:spcPct val="95825"/>
              </a:lnSpc>
              <a:spcBef>
                <a:spcPts val="459"/>
              </a:spcBef>
            </a:pPr>
            <a:endParaRPr lang="en-US" sz="2700" dirty="0">
              <a:latin typeface="Arial"/>
              <a:cs typeface="Arial"/>
            </a:endParaRPr>
          </a:p>
          <a:p>
            <a:pPr marL="91440">
              <a:lnSpc>
                <a:spcPct val="95825"/>
              </a:lnSpc>
              <a:spcBef>
                <a:spcPts val="459"/>
              </a:spcBef>
            </a:pPr>
            <a:endParaRPr lang="en-US" sz="2700" dirty="0" smtClean="0">
              <a:latin typeface="Arial"/>
              <a:cs typeface="Arial"/>
            </a:endParaRPr>
          </a:p>
          <a:p>
            <a:pPr marL="91440">
              <a:lnSpc>
                <a:spcPct val="95825"/>
              </a:lnSpc>
              <a:spcBef>
                <a:spcPts val="459"/>
              </a:spcBef>
            </a:pPr>
            <a:endParaRPr lang="en-US" sz="2700" dirty="0">
              <a:latin typeface="Arial"/>
              <a:cs typeface="Arial"/>
            </a:endParaRPr>
          </a:p>
          <a:p>
            <a:pPr marL="91440">
              <a:lnSpc>
                <a:spcPct val="95825"/>
              </a:lnSpc>
              <a:spcBef>
                <a:spcPts val="459"/>
              </a:spcBef>
            </a:pPr>
            <a:endParaRPr sz="2700" dirty="0" smtClean="0">
              <a:latin typeface="Arial"/>
              <a:cs typeface="Arial"/>
            </a:endParaRPr>
          </a:p>
          <a:p>
            <a:pPr marL="91440">
              <a:lnSpc>
                <a:spcPts val="1989"/>
              </a:lnSpc>
            </a:pPr>
            <a:r>
              <a:rPr sz="2700" spc="4" dirty="0" smtClean="0">
                <a:solidFill>
                  <a:srgbClr val="FFFFFF"/>
                </a:solidFill>
                <a:latin typeface="Arial"/>
                <a:cs typeface="Arial"/>
              </a:rPr>
              <a:t>•  Based on algorithm of SHA, the initial values will</a:t>
            </a:r>
            <a:endParaRPr sz="2700" dirty="0">
              <a:latin typeface="Arial"/>
              <a:cs typeface="Arial"/>
            </a:endParaRPr>
          </a:p>
          <a:p>
            <a:pPr marL="434340">
              <a:lnSpc>
                <a:spcPts val="2915"/>
              </a:lnSpc>
              <a:spcBef>
                <a:spcPts val="46"/>
              </a:spcBef>
            </a:pPr>
            <a:r>
              <a:rPr sz="2700" spc="0" dirty="0" smtClean="0">
                <a:solidFill>
                  <a:srgbClr val="FFFFFF"/>
                </a:solidFill>
                <a:latin typeface="Arial"/>
                <a:cs typeface="Arial"/>
              </a:rPr>
              <a:t>also change</a:t>
            </a:r>
            <a:endParaRPr sz="2700" dirty="0">
              <a:latin typeface="Arial"/>
              <a:cs typeface="Arial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938" y="1948882"/>
            <a:ext cx="8379462" cy="32976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9906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09600" y="1905000"/>
            <a:ext cx="8162543" cy="86563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5123918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2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How SHA Works? (2)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990600"/>
            <a:ext cx="8534400" cy="5257800"/>
          </a:xfrm>
          <a:prstGeom prst="rect">
            <a:avLst/>
          </a:prstGeom>
        </p:spPr>
        <p:txBody>
          <a:bodyPr wrap="square" lIns="0" tIns="16510" rIns="0" bIns="0" rtlCol="0">
            <a:noAutofit/>
          </a:bodyPr>
          <a:lstStyle/>
          <a:p>
            <a:pPr marL="91440">
              <a:lnSpc>
                <a:spcPct val="95825"/>
              </a:lnSpc>
            </a:pPr>
            <a:r>
              <a:rPr sz="2700" spc="9" dirty="0" smtClean="0">
                <a:solidFill>
                  <a:srgbClr val="FFFFFF"/>
                </a:solidFill>
                <a:latin typeface="Arial"/>
                <a:cs typeface="Arial"/>
              </a:rPr>
              <a:t>•  Step 1.1 – Padding message</a:t>
            </a:r>
            <a:endParaRPr sz="2700">
              <a:latin typeface="Arial"/>
              <a:cs typeface="Arial"/>
            </a:endParaRPr>
          </a:p>
          <a:p>
            <a:pPr marL="91440">
              <a:lnSpc>
                <a:spcPct val="95825"/>
              </a:lnSpc>
              <a:spcBef>
                <a:spcPts val="459"/>
              </a:spcBef>
            </a:pPr>
            <a:r>
              <a:rPr sz="2700" spc="5" dirty="0" smtClean="0">
                <a:solidFill>
                  <a:srgbClr val="FFFFFF"/>
                </a:solidFill>
                <a:latin typeface="Arial"/>
                <a:cs typeface="Arial"/>
              </a:rPr>
              <a:t>•  The binary representation of the message</a:t>
            </a:r>
            <a:endParaRPr sz="27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7544"/>
              </a:spcBef>
            </a:pPr>
            <a:r>
              <a:rPr sz="2400" spc="10" dirty="0" smtClean="0">
                <a:solidFill>
                  <a:srgbClr val="FFFF00"/>
                </a:solidFill>
                <a:latin typeface="Arial"/>
                <a:cs typeface="Arial"/>
              </a:rPr>
              <a:t>– Message Contains 8X4=32 bits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600" y="9906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5123918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2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How SHA Works? (3)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28600" y="990600"/>
            <a:ext cx="8534400" cy="5257800"/>
          </a:xfrm>
          <a:prstGeom prst="rect">
            <a:avLst/>
          </a:prstGeom>
        </p:spPr>
        <p:txBody>
          <a:bodyPr wrap="square" lIns="0" tIns="16510" rIns="0" bIns="0" rtlCol="0">
            <a:noAutofit/>
          </a:bodyPr>
          <a:lstStyle/>
          <a:p>
            <a:pPr marL="91439">
              <a:lnSpc>
                <a:spcPct val="95825"/>
              </a:lnSpc>
            </a:pPr>
            <a:r>
              <a:rPr sz="2700" spc="14" dirty="0" smtClean="0">
                <a:solidFill>
                  <a:srgbClr val="FFFFFF"/>
                </a:solidFill>
                <a:latin typeface="Arial"/>
                <a:cs typeface="Arial"/>
              </a:rPr>
              <a:t>•  Remaining Steps:</a:t>
            </a:r>
            <a:endParaRPr sz="2700">
              <a:latin typeface="Arial"/>
              <a:cs typeface="Arial"/>
            </a:endParaRPr>
          </a:p>
          <a:p>
            <a:pPr marL="91439">
              <a:lnSpc>
                <a:spcPct val="95825"/>
              </a:lnSpc>
              <a:spcBef>
                <a:spcPts val="459"/>
              </a:spcBef>
            </a:pPr>
            <a:r>
              <a:rPr sz="2700" spc="7" dirty="0" smtClean="0">
                <a:solidFill>
                  <a:srgbClr val="FFFFFF"/>
                </a:solidFill>
                <a:latin typeface="Arial"/>
                <a:cs typeface="Arial"/>
              </a:rPr>
              <a:t>•  Step 2: Compute Message digest</a:t>
            </a:r>
            <a:endParaRPr sz="27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415"/>
              </a:spcBef>
            </a:pPr>
            <a:r>
              <a:rPr sz="2400" spc="5" dirty="0" smtClean="0">
                <a:solidFill>
                  <a:srgbClr val="FFFF00"/>
                </a:solidFill>
                <a:latin typeface="Arial"/>
                <a:cs typeface="Arial"/>
              </a:rPr>
              <a:t>– Identify the binary value of the message after padding</a:t>
            </a:r>
            <a:endParaRPr sz="2400">
              <a:latin typeface="Arial"/>
              <a:cs typeface="Arial"/>
            </a:endParaRPr>
          </a:p>
          <a:p>
            <a:pPr marL="835151" marR="817630" indent="-286511">
              <a:lnSpc>
                <a:spcPts val="2590"/>
              </a:lnSpc>
              <a:spcBef>
                <a:spcPts val="716"/>
              </a:spcBef>
            </a:pPr>
            <a:r>
              <a:rPr sz="2400" dirty="0" smtClean="0">
                <a:solidFill>
                  <a:srgbClr val="FFFF00"/>
                </a:solidFill>
                <a:latin typeface="Arial"/>
                <a:cs typeface="Arial"/>
              </a:rPr>
              <a:t>–</a:t>
            </a:r>
            <a:r>
              <a:rPr sz="2400" spc="254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spc="4" dirty="0" smtClean="0">
                <a:solidFill>
                  <a:srgbClr val="FFFF00"/>
                </a:solidFill>
                <a:latin typeface="Arial"/>
                <a:cs typeface="Arial"/>
              </a:rPr>
              <a:t>It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e</a:t>
            </a:r>
            <a:r>
              <a:rPr sz="2400" spc="4" dirty="0" smtClean="0">
                <a:solidFill>
                  <a:srgbClr val="FFFF00"/>
                </a:solidFill>
                <a:latin typeface="Arial"/>
                <a:cs typeface="Arial"/>
              </a:rPr>
              <a:t>r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a</a:t>
            </a:r>
            <a:r>
              <a:rPr sz="2400" spc="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e</a:t>
            </a:r>
            <a:r>
              <a:rPr sz="2400" spc="-1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spc="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he</a:t>
            </a:r>
            <a:r>
              <a:rPr sz="2400" spc="-4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spc="4" dirty="0" smtClean="0">
                <a:solidFill>
                  <a:srgbClr val="FFFF00"/>
                </a:solidFill>
                <a:latin typeface="Arial"/>
                <a:cs typeface="Arial"/>
              </a:rPr>
              <a:t>m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essage</a:t>
            </a:r>
            <a:r>
              <a:rPr sz="2400" spc="14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schedu</a:t>
            </a:r>
            <a:r>
              <a:rPr sz="2400" spc="-4" dirty="0" smtClean="0">
                <a:solidFill>
                  <a:srgbClr val="FFFF00"/>
                </a:solidFill>
                <a:latin typeface="Arial"/>
                <a:cs typeface="Arial"/>
              </a:rPr>
              <a:t>l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e</a:t>
            </a:r>
            <a:r>
              <a:rPr sz="2400" spc="2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spc="4" dirty="0" smtClean="0">
                <a:solidFill>
                  <a:srgbClr val="FFFF00"/>
                </a:solidFill>
                <a:latin typeface="Arial"/>
                <a:cs typeface="Arial"/>
              </a:rPr>
              <a:t>fr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om</a:t>
            </a:r>
            <a:r>
              <a:rPr sz="2400" spc="-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0</a:t>
            </a:r>
            <a:r>
              <a:rPr sz="2400" spc="4" dirty="0" smtClean="0">
                <a:solidFill>
                  <a:srgbClr val="FFFF00"/>
                </a:solidFill>
                <a:latin typeface="Arial"/>
                <a:cs typeface="Arial"/>
              </a:rPr>
              <a:t>-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15</a:t>
            </a:r>
            <a:r>
              <a:rPr sz="2400" spc="14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spc="4" dirty="0" smtClean="0">
                <a:solidFill>
                  <a:srgbClr val="FFFF00"/>
                </a:solidFill>
                <a:latin typeface="Arial"/>
                <a:cs typeface="Arial"/>
              </a:rPr>
              <a:t>(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based on a</a:t>
            </a:r>
            <a:r>
              <a:rPr sz="2400" spc="-4" dirty="0" smtClean="0">
                <a:solidFill>
                  <a:srgbClr val="FFFF00"/>
                </a:solidFill>
                <a:latin typeface="Arial"/>
                <a:cs typeface="Arial"/>
              </a:rPr>
              <a:t>l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go</a:t>
            </a:r>
            <a:r>
              <a:rPr sz="2400" spc="4" dirty="0" smtClean="0">
                <a:solidFill>
                  <a:srgbClr val="FFFF00"/>
                </a:solidFill>
                <a:latin typeface="Arial"/>
                <a:cs typeface="Arial"/>
              </a:rPr>
              <a:t>r</a:t>
            </a:r>
            <a:r>
              <a:rPr sz="2400" spc="-4" dirty="0" smtClean="0">
                <a:solidFill>
                  <a:srgbClr val="FFFF00"/>
                </a:solidFill>
                <a:latin typeface="Arial"/>
                <a:cs typeface="Arial"/>
              </a:rPr>
              <a:t>i</a:t>
            </a:r>
            <a:r>
              <a:rPr sz="2400" spc="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h</a:t>
            </a:r>
            <a:r>
              <a:rPr sz="2400" spc="4" dirty="0" smtClean="0">
                <a:solidFill>
                  <a:srgbClr val="FFFF00"/>
                </a:solidFill>
                <a:latin typeface="Arial"/>
                <a:cs typeface="Arial"/>
              </a:rPr>
              <a:t>m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)</a:t>
            </a:r>
            <a:endParaRPr sz="2400">
              <a:latin typeface="Arial"/>
              <a:cs typeface="Arial"/>
            </a:endParaRPr>
          </a:p>
          <a:p>
            <a:pPr marL="548640">
              <a:lnSpc>
                <a:spcPts val="2059"/>
              </a:lnSpc>
              <a:spcBef>
                <a:spcPts val="265"/>
              </a:spcBef>
            </a:pPr>
            <a:r>
              <a:rPr sz="2400" spc="9" dirty="0" smtClean="0">
                <a:solidFill>
                  <a:srgbClr val="FFFF00"/>
                </a:solidFill>
                <a:latin typeface="Arial"/>
                <a:cs typeface="Arial"/>
              </a:rPr>
              <a:t>– Initialize the working variable with the (i-1)</a:t>
            </a:r>
            <a:r>
              <a:rPr sz="2400" spc="9" baseline="25364" dirty="0" smtClean="0">
                <a:solidFill>
                  <a:srgbClr val="FFFF00"/>
                </a:solidFill>
                <a:latin typeface="Arial"/>
                <a:cs typeface="Arial"/>
              </a:rPr>
              <a:t>st </a:t>
            </a:r>
            <a:r>
              <a:rPr sz="2400" spc="9" dirty="0" smtClean="0">
                <a:solidFill>
                  <a:srgbClr val="FFFF00"/>
                </a:solidFill>
                <a:latin typeface="Arial"/>
                <a:cs typeface="Arial"/>
              </a:rPr>
              <a:t>hash value</a:t>
            </a:r>
            <a:endParaRPr sz="2400">
              <a:latin typeface="Arial"/>
              <a:cs typeface="Arial"/>
            </a:endParaRPr>
          </a:p>
          <a:p>
            <a:pPr marL="91439">
              <a:lnSpc>
                <a:spcPct val="95825"/>
              </a:lnSpc>
              <a:spcBef>
                <a:spcPts val="1150"/>
              </a:spcBef>
            </a:pPr>
            <a:r>
              <a:rPr sz="2700" spc="25" dirty="0" smtClean="0">
                <a:solidFill>
                  <a:srgbClr val="FFFFFF"/>
                </a:solidFill>
                <a:latin typeface="Arial"/>
                <a:cs typeface="Arial"/>
              </a:rPr>
              <a:t>•  Step 3:</a:t>
            </a:r>
            <a:endParaRPr sz="27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415"/>
              </a:spcBef>
            </a:pPr>
            <a:r>
              <a:rPr sz="2400" spc="6" dirty="0" smtClean="0">
                <a:solidFill>
                  <a:srgbClr val="FFFF00"/>
                </a:solidFill>
                <a:latin typeface="Arial"/>
                <a:cs typeface="Arial"/>
              </a:rPr>
              <a:t>– Iterate the function for t=0 to 79</a:t>
            </a:r>
            <a:endParaRPr sz="2400">
              <a:latin typeface="Arial"/>
              <a:cs typeface="Arial"/>
            </a:endParaRPr>
          </a:p>
          <a:p>
            <a:pPr marL="835152" marR="378352" indent="-286512">
              <a:lnSpc>
                <a:spcPts val="2590"/>
              </a:lnSpc>
              <a:spcBef>
                <a:spcPts val="716"/>
              </a:spcBef>
            </a:pPr>
            <a:r>
              <a:rPr sz="2400" dirty="0" smtClean="0">
                <a:solidFill>
                  <a:srgbClr val="FFFF00"/>
                </a:solidFill>
                <a:latin typeface="Arial"/>
                <a:cs typeface="Arial"/>
              </a:rPr>
              <a:t>–</a:t>
            </a:r>
            <a:r>
              <a:rPr sz="2400" spc="254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spc="4" dirty="0" smtClean="0">
                <a:solidFill>
                  <a:srgbClr val="FFFF00"/>
                </a:solidFill>
                <a:latin typeface="Arial"/>
                <a:cs typeface="Arial"/>
              </a:rPr>
              <a:t>I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den</a:t>
            </a:r>
            <a:r>
              <a:rPr sz="2400" spc="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400" spc="-4" dirty="0" smtClean="0">
                <a:solidFill>
                  <a:srgbClr val="FFFF00"/>
                </a:solidFill>
                <a:latin typeface="Arial"/>
                <a:cs typeface="Arial"/>
              </a:rPr>
              <a:t>i</a:t>
            </a:r>
            <a:r>
              <a:rPr sz="2400" spc="4" dirty="0" smtClean="0">
                <a:solidFill>
                  <a:srgbClr val="FFFF00"/>
                </a:solidFill>
                <a:latin typeface="Arial"/>
                <a:cs typeface="Arial"/>
              </a:rPr>
              <a:t>f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y </a:t>
            </a:r>
            <a:r>
              <a:rPr sz="2400" spc="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he</a:t>
            </a:r>
            <a:r>
              <a:rPr sz="2400" spc="-4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va</a:t>
            </a:r>
            <a:r>
              <a:rPr sz="2400" spc="-4" dirty="0" smtClean="0">
                <a:solidFill>
                  <a:srgbClr val="FFFF00"/>
                </a:solidFill>
                <a:latin typeface="Arial"/>
                <a:cs typeface="Arial"/>
              </a:rPr>
              <a:t>l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ue</a:t>
            </a:r>
            <a:r>
              <a:rPr sz="2400" spc="29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of </a:t>
            </a:r>
            <a:r>
              <a:rPr sz="2400" spc="-4" dirty="0" smtClean="0">
                <a:solidFill>
                  <a:srgbClr val="FFFF00"/>
                </a:solidFill>
                <a:latin typeface="Arial"/>
                <a:cs typeface="Arial"/>
              </a:rPr>
              <a:t>w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s</a:t>
            </a:r>
            <a:r>
              <a:rPr sz="2400" spc="4" dirty="0" smtClean="0">
                <a:solidFill>
                  <a:srgbClr val="FFFF00"/>
                </a:solidFill>
                <a:latin typeface="Arial"/>
                <a:cs typeface="Arial"/>
              </a:rPr>
              <a:t> (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as de</a:t>
            </a:r>
            <a:r>
              <a:rPr sz="2400" spc="4" dirty="0" smtClean="0">
                <a:solidFill>
                  <a:srgbClr val="FFFF00"/>
                </a:solidFill>
                <a:latin typeface="Arial"/>
                <a:cs typeface="Arial"/>
              </a:rPr>
              <a:t>f</a:t>
            </a:r>
            <a:r>
              <a:rPr sz="2400" spc="-4" dirty="0" smtClean="0">
                <a:solidFill>
                  <a:srgbClr val="FFFF00"/>
                </a:solidFill>
                <a:latin typeface="Arial"/>
                <a:cs typeface="Arial"/>
              </a:rPr>
              <a:t>i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ned</a:t>
            </a:r>
            <a:r>
              <a:rPr sz="2400" spc="14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spc="-4" dirty="0" smtClean="0">
                <a:solidFill>
                  <a:srgbClr val="FFFF00"/>
                </a:solidFill>
                <a:latin typeface="Arial"/>
                <a:cs typeface="Arial"/>
              </a:rPr>
              <a:t>i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n</a:t>
            </a:r>
            <a:r>
              <a:rPr sz="2400" spc="14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spc="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he</a:t>
            </a:r>
            <a:r>
              <a:rPr sz="2400" spc="-4" dirty="0" smtClean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secu</a:t>
            </a:r>
            <a:r>
              <a:rPr sz="2400" spc="4" dirty="0" smtClean="0">
                <a:solidFill>
                  <a:srgbClr val="FFFF00"/>
                </a:solidFill>
                <a:latin typeface="Arial"/>
                <a:cs typeface="Arial"/>
              </a:rPr>
              <a:t>r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e hash s</a:t>
            </a:r>
            <a:r>
              <a:rPr sz="2400" spc="4" dirty="0" smtClean="0">
                <a:solidFill>
                  <a:srgbClr val="FFFF00"/>
                </a:solidFill>
                <a:latin typeface="Arial"/>
                <a:cs typeface="Arial"/>
              </a:rPr>
              <a:t>t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anda</a:t>
            </a:r>
            <a:r>
              <a:rPr sz="2400" spc="4" dirty="0" smtClean="0">
                <a:solidFill>
                  <a:srgbClr val="FFFF00"/>
                </a:solidFill>
                <a:latin typeface="Arial"/>
                <a:cs typeface="Arial"/>
              </a:rPr>
              <a:t>r</a:t>
            </a:r>
            <a:r>
              <a:rPr sz="2400" spc="0" dirty="0" smtClean="0">
                <a:solidFill>
                  <a:srgbClr val="FFFF00"/>
                </a:solidFill>
                <a:latin typeface="Arial"/>
                <a:cs typeface="Arial"/>
              </a:rPr>
              <a:t>d)</a:t>
            </a:r>
            <a:endParaRPr sz="2400">
              <a:latin typeface="Arial"/>
              <a:cs typeface="Arial"/>
            </a:endParaRPr>
          </a:p>
          <a:p>
            <a:pPr marL="91439">
              <a:lnSpc>
                <a:spcPct val="95825"/>
              </a:lnSpc>
              <a:spcBef>
                <a:spcPts val="310"/>
              </a:spcBef>
            </a:pPr>
            <a:r>
              <a:rPr sz="2700" spc="25" dirty="0" smtClean="0">
                <a:solidFill>
                  <a:srgbClr val="FFFFFF"/>
                </a:solidFill>
                <a:latin typeface="Arial"/>
                <a:cs typeface="Arial"/>
              </a:rPr>
              <a:t>•  Step 4:</a:t>
            </a:r>
            <a:endParaRPr sz="2700">
              <a:latin typeface="Arial"/>
              <a:cs typeface="Arial"/>
            </a:endParaRPr>
          </a:p>
          <a:p>
            <a:pPr marL="548640">
              <a:lnSpc>
                <a:spcPts val="2059"/>
              </a:lnSpc>
              <a:spcBef>
                <a:spcPts val="415"/>
              </a:spcBef>
            </a:pPr>
            <a:r>
              <a:rPr sz="2400" spc="10" dirty="0" smtClean="0">
                <a:solidFill>
                  <a:srgbClr val="FFFF00"/>
                </a:solidFill>
                <a:latin typeface="Arial"/>
                <a:cs typeface="Arial"/>
              </a:rPr>
              <a:t>– Compute the i</a:t>
            </a:r>
            <a:r>
              <a:rPr sz="2400" spc="10" baseline="25364" dirty="0" smtClean="0">
                <a:solidFill>
                  <a:srgbClr val="FFFF00"/>
                </a:solidFill>
                <a:latin typeface="Arial"/>
                <a:cs typeface="Arial"/>
              </a:rPr>
              <a:t>th </a:t>
            </a:r>
            <a:r>
              <a:rPr sz="2400" spc="10" dirty="0" smtClean="0">
                <a:solidFill>
                  <a:srgbClr val="FFFF00"/>
                </a:solidFill>
                <a:latin typeface="Arial"/>
                <a:cs typeface="Arial"/>
              </a:rPr>
              <a:t>value for intermediate hash value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28600" y="9906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3139878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1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Report Work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28600" y="990600"/>
            <a:ext cx="8534400" cy="5257800"/>
          </a:xfrm>
          <a:prstGeom prst="rect">
            <a:avLst/>
          </a:prstGeom>
        </p:spPr>
        <p:txBody>
          <a:bodyPr wrap="square" lIns="0" tIns="59055" rIns="0" bIns="0" rtlCol="0">
            <a:noAutofit/>
          </a:bodyPr>
          <a:lstStyle/>
          <a:p>
            <a:pPr marL="91439">
              <a:lnSpc>
                <a:spcPct val="95825"/>
              </a:lnSpc>
            </a:pPr>
            <a:r>
              <a:rPr sz="3200" spc="61" dirty="0" smtClean="0">
                <a:solidFill>
                  <a:srgbClr val="FFFFFF"/>
                </a:solidFill>
                <a:latin typeface="Arial"/>
                <a:cs typeface="Arial"/>
              </a:rPr>
              <a:t>• Using MD5</a:t>
            </a:r>
            <a:endParaRPr sz="32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823"/>
              </a:spcBef>
            </a:pPr>
            <a:r>
              <a:rPr sz="2800" spc="-8" dirty="0" smtClean="0">
                <a:solidFill>
                  <a:srgbClr val="FFFF00"/>
                </a:solidFill>
                <a:latin typeface="Arial"/>
                <a:cs typeface="Arial"/>
              </a:rPr>
              <a:t>– Produce a checksum for:</a:t>
            </a:r>
            <a:endParaRPr sz="280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707"/>
              </a:spcBef>
            </a:pPr>
            <a:r>
              <a:rPr sz="2400" spc="28" dirty="0" smtClean="0">
                <a:solidFill>
                  <a:srgbClr val="FFFF00"/>
                </a:solidFill>
                <a:latin typeface="Arial"/>
                <a:cs typeface="Arial"/>
              </a:rPr>
              <a:t>• An image</a:t>
            </a:r>
            <a:endParaRPr sz="240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696"/>
              </a:spcBef>
            </a:pPr>
            <a:r>
              <a:rPr sz="2400" spc="11" dirty="0" smtClean="0">
                <a:solidFill>
                  <a:srgbClr val="FFFF00"/>
                </a:solidFill>
                <a:latin typeface="Arial"/>
                <a:cs typeface="Arial"/>
              </a:rPr>
              <a:t>• A text file</a:t>
            </a:r>
            <a:endParaRPr sz="240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696"/>
              </a:spcBef>
            </a:pPr>
            <a:r>
              <a:rPr sz="2400" spc="14" dirty="0" smtClean="0">
                <a:solidFill>
                  <a:srgbClr val="FFFF00"/>
                </a:solidFill>
                <a:latin typeface="Arial"/>
                <a:cs typeface="Arial"/>
              </a:rPr>
              <a:t>• A pdf fie</a:t>
            </a:r>
            <a:endParaRPr sz="24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801"/>
              </a:spcBef>
            </a:pPr>
            <a:r>
              <a:rPr sz="2800" spc="-4" dirty="0" smtClean="0">
                <a:solidFill>
                  <a:srgbClr val="FFFF00"/>
                </a:solidFill>
                <a:latin typeface="Arial"/>
                <a:cs typeface="Arial"/>
              </a:rPr>
              <a:t>– Create a text file with the checksums</a:t>
            </a:r>
            <a:endParaRPr sz="28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812"/>
              </a:spcBef>
            </a:pPr>
            <a:r>
              <a:rPr sz="2800" spc="-5" dirty="0" smtClean="0">
                <a:solidFill>
                  <a:srgbClr val="FFFF00"/>
                </a:solidFill>
                <a:latin typeface="Arial"/>
                <a:cs typeface="Arial"/>
              </a:rPr>
              <a:t>– Append the image, text in the file and pdf file</a:t>
            </a:r>
            <a:endParaRPr sz="2800">
              <a:latin typeface="Arial"/>
              <a:cs typeface="Arial"/>
            </a:endParaRPr>
          </a:p>
          <a:p>
            <a:pPr marL="835152" marR="410014" indent="-286512" algn="just">
              <a:lnSpc>
                <a:spcPct val="100041"/>
              </a:lnSpc>
              <a:spcBef>
                <a:spcPts val="812"/>
              </a:spcBef>
            </a:pPr>
            <a:r>
              <a:rPr sz="2800" spc="-5" dirty="0" smtClean="0">
                <a:solidFill>
                  <a:srgbClr val="FFFF00"/>
                </a:solidFill>
                <a:latin typeface="Arial"/>
                <a:cs typeface="Arial"/>
              </a:rPr>
              <a:t>– Produce the checksum again and submit both the checksums: before and after the changing the file.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81000" y="9906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35940" y="316227"/>
            <a:ext cx="5921289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13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Message Authentication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02015" y="316227"/>
            <a:ext cx="1368223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4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Code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6940" y="1839206"/>
            <a:ext cx="2358300" cy="356107"/>
          </a:xfrm>
          <a:prstGeom prst="rect">
            <a:avLst/>
          </a:prstGeom>
        </p:spPr>
        <p:txBody>
          <a:bodyPr wrap="square" lIns="0" tIns="17526" rIns="0" bIns="0" rtlCol="0">
            <a:noAutofit/>
          </a:bodyPr>
          <a:lstStyle/>
          <a:p>
            <a:pPr marL="12700">
              <a:lnSpc>
                <a:spcPts val="2760"/>
              </a:lnSpc>
            </a:pPr>
            <a:endParaRPr sz="260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990600"/>
            <a:ext cx="8534400" cy="5257800"/>
          </a:xfrm>
          <a:prstGeom prst="rect">
            <a:avLst/>
          </a:prstGeom>
        </p:spPr>
        <p:txBody>
          <a:bodyPr wrap="square" lIns="0" tIns="20256" rIns="0" bIns="0" rtlCol="0">
            <a:noAutofit/>
          </a:bodyPr>
          <a:lstStyle/>
          <a:p>
            <a:pPr marL="1005840" lvl="1" indent="-457200">
              <a:lnSpc>
                <a:spcPts val="3190"/>
              </a:lnSpc>
              <a:buFont typeface="Arial" panose="020B0604020202020204" pitchFamily="34" charset="0"/>
              <a:buChar char="•"/>
            </a:pPr>
            <a:endParaRPr lang="en-US" sz="3000" spc="2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marL="1005840" lvl="1" indent="-457200">
              <a:lnSpc>
                <a:spcPts val="3190"/>
              </a:lnSpc>
              <a:buFont typeface="Arial" panose="020B0604020202020204" pitchFamily="34" charset="0"/>
              <a:buChar char="•"/>
            </a:pPr>
            <a:endParaRPr lang="en-US" sz="3000" spc="2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1005840" lvl="1" indent="-457200">
              <a:lnSpc>
                <a:spcPts val="3190"/>
              </a:lnSpc>
              <a:buFont typeface="Arial" panose="020B0604020202020204" pitchFamily="34" charset="0"/>
              <a:buChar char="•"/>
            </a:pPr>
            <a:endParaRPr lang="en-US" sz="3000" spc="20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marL="1005840" lvl="1" indent="-457200">
              <a:lnSpc>
                <a:spcPts val="3190"/>
              </a:lnSpc>
              <a:buFont typeface="Arial" panose="020B0604020202020204" pitchFamily="34" charset="0"/>
              <a:buChar char="•"/>
            </a:pPr>
            <a:r>
              <a:rPr lang="en-US" sz="3000" spc="20" dirty="0" smtClean="0">
                <a:solidFill>
                  <a:srgbClr val="FFFFFF"/>
                </a:solidFill>
                <a:latin typeface="Arial"/>
                <a:cs typeface="Arial"/>
              </a:rPr>
              <a:t>Authentication </a:t>
            </a:r>
            <a:r>
              <a:rPr lang="en-US" sz="3000" spc="20" dirty="0">
                <a:solidFill>
                  <a:srgbClr val="FFFFFF"/>
                </a:solidFill>
                <a:latin typeface="Arial"/>
                <a:cs typeface="Arial"/>
              </a:rPr>
              <a:t>X</a:t>
            </a:r>
            <a:r>
              <a:rPr lang="en-US" sz="3000" spc="2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</a:p>
          <a:p>
            <a:pPr marL="1005840" lvl="1" indent="-457200">
              <a:lnSpc>
                <a:spcPts val="3190"/>
              </a:lnSpc>
              <a:buFont typeface="Arial" panose="020B0604020202020204" pitchFamily="34" charset="0"/>
              <a:buChar char="•"/>
            </a:pPr>
            <a:r>
              <a:rPr lang="en-US" sz="3000" spc="20" dirty="0" smtClean="0">
                <a:solidFill>
                  <a:srgbClr val="FFFFFF"/>
                </a:solidFill>
                <a:latin typeface="Arial"/>
                <a:cs typeface="Arial"/>
              </a:rPr>
              <a:t>Integrity </a:t>
            </a:r>
            <a:r>
              <a:rPr lang="en-US" sz="2800" spc="20" dirty="0">
                <a:solidFill>
                  <a:srgbClr val="FFFFFF"/>
                </a:solidFill>
                <a:latin typeface="Arial"/>
                <a:cs typeface="Arial"/>
              </a:rPr>
              <a:t>√</a:t>
            </a:r>
            <a:endParaRPr sz="2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8587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9906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5155078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13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Why Authentication?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990600"/>
            <a:ext cx="8534400" cy="5257800"/>
          </a:xfrm>
          <a:prstGeom prst="rect">
            <a:avLst/>
          </a:prstGeom>
        </p:spPr>
        <p:txBody>
          <a:bodyPr wrap="square" lIns="0" tIns="10160" rIns="0" bIns="0" rtlCol="0">
            <a:noAutofit/>
          </a:bodyPr>
          <a:lstStyle/>
          <a:p>
            <a:pPr marL="91440">
              <a:lnSpc>
                <a:spcPct val="95825"/>
              </a:lnSpc>
            </a:pPr>
            <a:r>
              <a:rPr sz="3200" spc="12" dirty="0" smtClean="0">
                <a:solidFill>
                  <a:srgbClr val="FFFFFF"/>
                </a:solidFill>
                <a:latin typeface="Arial"/>
                <a:cs typeface="Arial"/>
              </a:rPr>
              <a:t>• World of </a:t>
            </a:r>
            <a:r>
              <a:rPr sz="3200" spc="12" dirty="0" smtClean="0">
                <a:solidFill>
                  <a:srgbClr val="FFFF00"/>
                </a:solidFill>
                <a:latin typeface="Arial"/>
                <a:cs typeface="Arial"/>
              </a:rPr>
              <a:t>rights, permissions, and duties</a:t>
            </a:r>
            <a:r>
              <a:rPr sz="3200" spc="12" dirty="0" smtClean="0">
                <a:solidFill>
                  <a:srgbClr val="FFFFFF"/>
                </a:solidFill>
                <a:latin typeface="Arial"/>
                <a:cs typeface="Arial"/>
              </a:rPr>
              <a:t>?</a:t>
            </a:r>
            <a:endParaRPr sz="3200" dirty="0">
              <a:latin typeface="Arial"/>
              <a:cs typeface="Arial"/>
            </a:endParaRPr>
          </a:p>
          <a:p>
            <a:pPr marL="433933" marR="181276" indent="-342493">
              <a:lnSpc>
                <a:spcPts val="3460"/>
              </a:lnSpc>
              <a:spcBef>
                <a:spcPts val="950"/>
              </a:spcBef>
              <a:tabLst>
                <a:tab pos="431800" algn="l"/>
              </a:tabLst>
            </a:pP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3200" spc="-2" dirty="0" smtClean="0">
                <a:solidFill>
                  <a:srgbClr val="FFFFFF"/>
                </a:solidFill>
                <a:latin typeface="Arial"/>
                <a:cs typeface="Arial"/>
              </a:rPr>
              <a:t>Authentication establishes our identity so that we can obtain the set of rights/products and services</a:t>
            </a:r>
            <a:endParaRPr sz="3200" dirty="0">
              <a:latin typeface="Arial"/>
              <a:cs typeface="Arial"/>
            </a:endParaRPr>
          </a:p>
          <a:p>
            <a:pPr marL="1005231" marR="19896" indent="406">
              <a:lnSpc>
                <a:spcPts val="3460"/>
              </a:lnSpc>
              <a:spcBef>
                <a:spcPts val="762"/>
              </a:spcBef>
            </a:pP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.g.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,  </a:t>
            </a:r>
            <a:r>
              <a:rPr sz="3200" spc="3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9" dirty="0" smtClean="0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e  </a:t>
            </a:r>
            <a:r>
              <a:rPr sz="3200" spc="30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bli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h  </a:t>
            </a:r>
            <a:r>
              <a:rPr sz="3200" spc="30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  </a:t>
            </a:r>
            <a:r>
              <a:rPr sz="3200" spc="31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ide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tit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y  </a:t>
            </a:r>
            <a:r>
              <a:rPr sz="3200" spc="32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h </a:t>
            </a:r>
            <a:r>
              <a:rPr sz="3200" spc="-119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3200" spc="-64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fan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3200" spc="-64" dirty="0" smtClean="0">
                <a:solidFill>
                  <a:srgbClr val="FFFFFF"/>
                </a:solidFill>
                <a:latin typeface="Arial"/>
                <a:cs typeface="Arial"/>
              </a:rPr>
              <a:t>’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s  </a:t>
            </a:r>
            <a:r>
              <a:rPr sz="3200" spc="6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3200" spc="2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din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r>
              <a:rPr sz="3200" spc="20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200" spc="199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vali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3200" spc="20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200" spc="20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rd 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hi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gi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s    </a:t>
            </a:r>
            <a:r>
              <a:rPr sz="3200" spc="641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s  </a:t>
            </a:r>
            <a:r>
              <a:rPr sz="3200" spc="671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ig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s  </a:t>
            </a:r>
            <a:r>
              <a:rPr sz="3200" spc="671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o  </a:t>
            </a:r>
            <a:r>
              <a:rPr sz="3200" spc="646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pu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3200" spc="-1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se good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s ~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ph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ys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l    </a:t>
            </a:r>
            <a:r>
              <a:rPr sz="3200" spc="451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authenti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ation </a:t>
            </a:r>
            <a:r>
              <a:rPr sz="3200" spc="4" dirty="0" smtClean="0">
                <a:solidFill>
                  <a:srgbClr val="FFFFFF"/>
                </a:solidFill>
                <a:latin typeface="Arial"/>
                <a:cs typeface="Arial"/>
              </a:rPr>
              <a:t>sys</a:t>
            </a:r>
            <a:r>
              <a:rPr sz="3200" spc="-4" dirty="0" smtClean="0">
                <a:solidFill>
                  <a:srgbClr val="FFFFFF"/>
                </a:solidFill>
                <a:latin typeface="Arial"/>
                <a:cs typeface="Arial"/>
              </a:rPr>
              <a:t>tem</a:t>
            </a:r>
            <a:r>
              <a:rPr sz="3200" spc="0" dirty="0" smtClean="0">
                <a:solidFill>
                  <a:srgbClr val="FFFFFF"/>
                </a:solidFill>
                <a:latin typeface="Arial"/>
                <a:cs typeface="Arial"/>
              </a:rPr>
              <a:t>.</a:t>
            </a:r>
            <a:endParaRPr sz="3200" dirty="0">
              <a:latin typeface="Arial"/>
              <a:cs typeface="Arial"/>
            </a:endParaRPr>
          </a:p>
          <a:p>
            <a:pPr marL="91440">
              <a:lnSpc>
                <a:spcPct val="95825"/>
              </a:lnSpc>
              <a:spcBef>
                <a:spcPts val="351"/>
              </a:spcBef>
            </a:pPr>
            <a:r>
              <a:rPr sz="3200" spc="15" dirty="0" smtClean="0">
                <a:solidFill>
                  <a:srgbClr val="FFFF00"/>
                </a:solidFill>
                <a:latin typeface="Arial"/>
                <a:cs typeface="Arial"/>
              </a:rPr>
              <a:t>•  Q: How does this relate to security?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9906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8359941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1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Authentication in Computer World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990600"/>
            <a:ext cx="8534400" cy="5257800"/>
          </a:xfrm>
          <a:prstGeom prst="rect">
            <a:avLst/>
          </a:prstGeom>
        </p:spPr>
        <p:txBody>
          <a:bodyPr wrap="square" lIns="0" tIns="61976" rIns="0" bIns="0" rtlCol="0">
            <a:noAutofit/>
          </a:bodyPr>
          <a:lstStyle/>
          <a:p>
            <a:pPr marL="434340" marR="26366" indent="-342900">
              <a:lnSpc>
                <a:spcPts val="3460"/>
              </a:lnSpc>
              <a:tabLst>
                <a:tab pos="431800" algn="l"/>
              </a:tabLst>
            </a:pP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	</a:t>
            </a:r>
            <a:r>
              <a:rPr sz="3200" spc="-6" dirty="0" smtClean="0">
                <a:solidFill>
                  <a:srgbClr val="FFFFFF"/>
                </a:solidFill>
                <a:latin typeface="Arial"/>
                <a:cs typeface="Arial"/>
              </a:rPr>
              <a:t>The Customer and Vendor are not physically located in same place.</a:t>
            </a:r>
            <a:endParaRPr sz="3200">
              <a:latin typeface="Arial"/>
              <a:cs typeface="Arial"/>
            </a:endParaRPr>
          </a:p>
          <a:p>
            <a:pPr marL="91440">
              <a:lnSpc>
                <a:spcPct val="95825"/>
              </a:lnSpc>
              <a:spcBef>
                <a:spcPts val="356"/>
              </a:spcBef>
            </a:pPr>
            <a:r>
              <a:rPr sz="3200" spc="14" dirty="0" smtClean="0">
                <a:solidFill>
                  <a:srgbClr val="FFFFFF"/>
                </a:solidFill>
                <a:latin typeface="Arial"/>
                <a:cs typeface="Arial"/>
              </a:rPr>
              <a:t>• Prove the repudiation of what we are.</a:t>
            </a:r>
            <a:endParaRPr sz="32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484"/>
              </a:spcBef>
            </a:pPr>
            <a:r>
              <a:rPr sz="2800" spc="-6" dirty="0" smtClean="0">
                <a:solidFill>
                  <a:srgbClr val="FFFF00"/>
                </a:solidFill>
                <a:latin typeface="Arial"/>
                <a:cs typeface="Arial"/>
              </a:rPr>
              <a:t>– Ex: Buying something online using a credit card:</a:t>
            </a:r>
            <a:endParaRPr sz="28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475"/>
              </a:spcBef>
            </a:pPr>
            <a:r>
              <a:rPr sz="2800" spc="-6" dirty="0" smtClean="0">
                <a:solidFill>
                  <a:srgbClr val="FFFF00"/>
                </a:solidFill>
                <a:latin typeface="Arial"/>
                <a:cs typeface="Arial"/>
              </a:rPr>
              <a:t>– Authentication needed:</a:t>
            </a:r>
            <a:endParaRPr sz="280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420"/>
              </a:spcBef>
            </a:pPr>
            <a:r>
              <a:rPr sz="2400" spc="15" dirty="0" smtClean="0">
                <a:solidFill>
                  <a:srgbClr val="FFFF00"/>
                </a:solidFill>
                <a:latin typeface="Arial"/>
                <a:cs typeface="Arial"/>
              </a:rPr>
              <a:t>• Credit Card number</a:t>
            </a:r>
            <a:endParaRPr sz="240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405"/>
              </a:spcBef>
            </a:pPr>
            <a:r>
              <a:rPr sz="2400" spc="55" dirty="0" smtClean="0">
                <a:solidFill>
                  <a:srgbClr val="FFFF00"/>
                </a:solidFill>
                <a:latin typeface="Arial"/>
                <a:cs typeface="Arial"/>
              </a:rPr>
              <a:t>• CVV</a:t>
            </a:r>
            <a:endParaRPr sz="240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405"/>
              </a:spcBef>
            </a:pPr>
            <a:r>
              <a:rPr sz="2400" spc="59" dirty="0" smtClean="0">
                <a:solidFill>
                  <a:srgbClr val="FFFF00"/>
                </a:solidFill>
                <a:latin typeface="Arial"/>
                <a:cs typeface="Arial"/>
              </a:rPr>
              <a:t>• OTP</a:t>
            </a:r>
            <a:endParaRPr sz="240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405"/>
              </a:spcBef>
            </a:pPr>
            <a:r>
              <a:rPr sz="2400" spc="5" dirty="0" smtClean="0">
                <a:solidFill>
                  <a:srgbClr val="FFFF00"/>
                </a:solidFill>
                <a:latin typeface="Arial"/>
                <a:cs typeface="Arial"/>
              </a:rPr>
              <a:t>• Personal Details (Name, Email, Age, etc.,)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9906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3937148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3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Proving Identity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990600"/>
            <a:ext cx="8534400" cy="5257800"/>
          </a:xfrm>
          <a:prstGeom prst="rect">
            <a:avLst/>
          </a:prstGeom>
        </p:spPr>
        <p:txBody>
          <a:bodyPr wrap="square" lIns="0" tIns="59055" rIns="0" bIns="0" rtlCol="0">
            <a:noAutofit/>
          </a:bodyPr>
          <a:lstStyle/>
          <a:p>
            <a:pPr marL="91440">
              <a:lnSpc>
                <a:spcPct val="95825"/>
              </a:lnSpc>
            </a:pPr>
            <a:r>
              <a:rPr sz="3200" spc="23" dirty="0" smtClean="0">
                <a:solidFill>
                  <a:srgbClr val="FFFFFF"/>
                </a:solidFill>
                <a:latin typeface="Arial"/>
                <a:cs typeface="Arial"/>
              </a:rPr>
              <a:t>• How to verify “Who am I”?</a:t>
            </a:r>
            <a:endParaRPr sz="3200">
              <a:latin typeface="Arial"/>
              <a:cs typeface="Arial"/>
            </a:endParaRPr>
          </a:p>
          <a:p>
            <a:pPr marL="91440">
              <a:lnSpc>
                <a:spcPct val="95825"/>
              </a:lnSpc>
              <a:spcBef>
                <a:spcPts val="928"/>
              </a:spcBef>
            </a:pPr>
            <a:r>
              <a:rPr sz="3200" spc="17" dirty="0" smtClean="0">
                <a:solidFill>
                  <a:srgbClr val="FFFFFF"/>
                </a:solidFill>
                <a:latin typeface="Arial"/>
                <a:cs typeface="Arial"/>
              </a:rPr>
              <a:t>• Documentary resembling proofs;</a:t>
            </a:r>
            <a:endParaRPr sz="32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823"/>
              </a:spcBef>
            </a:pPr>
            <a:r>
              <a:rPr sz="2800" spc="-3" dirty="0" smtClean="0">
                <a:solidFill>
                  <a:srgbClr val="FFFF00"/>
                </a:solidFill>
                <a:latin typeface="Arial"/>
                <a:cs typeface="Arial"/>
              </a:rPr>
              <a:t>– Driver’s license</a:t>
            </a:r>
            <a:endParaRPr sz="28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812"/>
              </a:spcBef>
            </a:pPr>
            <a:r>
              <a:rPr sz="2800" spc="-8" dirty="0" smtClean="0">
                <a:solidFill>
                  <a:srgbClr val="FFFF00"/>
                </a:solidFill>
                <a:latin typeface="Arial"/>
                <a:cs typeface="Arial"/>
              </a:rPr>
              <a:t>– Credit Card</a:t>
            </a:r>
            <a:endParaRPr sz="28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812"/>
              </a:spcBef>
            </a:pPr>
            <a:r>
              <a:rPr sz="2800" spc="-10" dirty="0" smtClean="0">
                <a:solidFill>
                  <a:srgbClr val="FFFF00"/>
                </a:solidFill>
                <a:latin typeface="Arial"/>
                <a:cs typeface="Arial"/>
              </a:rPr>
              <a:t>– Signature Verification</a:t>
            </a:r>
            <a:endParaRPr sz="28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812"/>
              </a:spcBef>
            </a:pPr>
            <a:r>
              <a:rPr sz="2800" spc="-10" dirty="0" smtClean="0">
                <a:solidFill>
                  <a:srgbClr val="FFFF00"/>
                </a:solidFill>
                <a:latin typeface="Arial"/>
                <a:cs typeface="Arial"/>
              </a:rPr>
              <a:t>– Biometric Verification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9906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4700314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6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Proving Identity (2)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990600"/>
            <a:ext cx="8534400" cy="5257800"/>
          </a:xfrm>
          <a:prstGeom prst="rect">
            <a:avLst/>
          </a:prstGeom>
        </p:spPr>
        <p:txBody>
          <a:bodyPr wrap="square" lIns="0" tIns="10160" rIns="0" bIns="0" rtlCol="0">
            <a:noAutofit/>
          </a:bodyPr>
          <a:lstStyle/>
          <a:p>
            <a:pPr marL="91440">
              <a:lnSpc>
                <a:spcPct val="95825"/>
              </a:lnSpc>
            </a:pPr>
            <a:r>
              <a:rPr sz="3200" spc="12" dirty="0" smtClean="0">
                <a:solidFill>
                  <a:srgbClr val="FFFFFF"/>
                </a:solidFill>
                <a:latin typeface="Arial"/>
                <a:cs typeface="Arial"/>
              </a:rPr>
              <a:t>• Other methods of verifying Identity are:</a:t>
            </a:r>
            <a:endParaRPr sz="32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484"/>
              </a:spcBef>
            </a:pPr>
            <a:r>
              <a:rPr sz="2800" spc="-7" dirty="0" smtClean="0">
                <a:solidFill>
                  <a:srgbClr val="FFFF00"/>
                </a:solidFill>
                <a:latin typeface="Arial"/>
                <a:cs typeface="Arial"/>
              </a:rPr>
              <a:t>– Something I know</a:t>
            </a:r>
            <a:endParaRPr sz="280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420"/>
              </a:spcBef>
            </a:pPr>
            <a:r>
              <a:rPr sz="2400" spc="1" dirty="0" smtClean="0">
                <a:solidFill>
                  <a:srgbClr val="FFFF00"/>
                </a:solidFill>
                <a:latin typeface="Arial"/>
                <a:cs typeface="Arial"/>
              </a:rPr>
              <a:t>• Mother’s maiden name, First school, Fav. Actor etc.,</a:t>
            </a:r>
            <a:endParaRPr sz="24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465"/>
              </a:spcBef>
            </a:pPr>
            <a:r>
              <a:rPr sz="2800" spc="-7" dirty="0" smtClean="0">
                <a:solidFill>
                  <a:srgbClr val="FFFF00"/>
                </a:solidFill>
                <a:latin typeface="Arial"/>
                <a:cs typeface="Arial"/>
              </a:rPr>
              <a:t>– Something I have</a:t>
            </a:r>
            <a:endParaRPr sz="280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420"/>
              </a:spcBef>
            </a:pPr>
            <a:r>
              <a:rPr sz="2400" spc="7" dirty="0" smtClean="0">
                <a:solidFill>
                  <a:srgbClr val="FFFF00"/>
                </a:solidFill>
                <a:latin typeface="Arial"/>
                <a:cs typeface="Arial"/>
              </a:rPr>
              <a:t>• Smart chip cards, valid photo ID cards, etc.,</a:t>
            </a:r>
            <a:endParaRPr sz="24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465"/>
              </a:spcBef>
            </a:pPr>
            <a:r>
              <a:rPr sz="2800" spc="-4" dirty="0" smtClean="0">
                <a:solidFill>
                  <a:srgbClr val="FFFF00"/>
                </a:solidFill>
                <a:latin typeface="Arial"/>
                <a:cs typeface="Arial"/>
              </a:rPr>
              <a:t>– Something I am (Bio-Metric)</a:t>
            </a:r>
            <a:endParaRPr sz="280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420"/>
              </a:spcBef>
            </a:pPr>
            <a:r>
              <a:rPr sz="2400" spc="21" dirty="0" smtClean="0">
                <a:solidFill>
                  <a:srgbClr val="FFFF00"/>
                </a:solidFill>
                <a:latin typeface="Arial"/>
                <a:cs typeface="Arial"/>
              </a:rPr>
              <a:t>• Fingerprints</a:t>
            </a:r>
            <a:endParaRPr sz="240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405"/>
              </a:spcBef>
            </a:pPr>
            <a:r>
              <a:rPr sz="2400" spc="49" dirty="0" smtClean="0">
                <a:solidFill>
                  <a:srgbClr val="FFFF00"/>
                </a:solidFill>
                <a:latin typeface="Arial"/>
                <a:cs typeface="Arial"/>
              </a:rPr>
              <a:t>• Iris</a:t>
            </a:r>
            <a:endParaRPr sz="240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405"/>
              </a:spcBef>
            </a:pPr>
            <a:r>
              <a:rPr sz="2400" spc="15" dirty="0" smtClean="0">
                <a:solidFill>
                  <a:srgbClr val="FFFF00"/>
                </a:solidFill>
                <a:latin typeface="Arial"/>
                <a:cs typeface="Arial"/>
              </a:rPr>
              <a:t>• Face Recognition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81000" y="9906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5940" y="316227"/>
            <a:ext cx="5921289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13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Message Authentication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03452" y="1760115"/>
            <a:ext cx="331470" cy="356107"/>
          </a:xfrm>
          <a:prstGeom prst="rect">
            <a:avLst/>
          </a:prstGeom>
        </p:spPr>
        <p:txBody>
          <a:bodyPr wrap="square" lIns="0" tIns="17526" rIns="0" bIns="0" rtlCol="0">
            <a:noAutofit/>
          </a:bodyPr>
          <a:lstStyle/>
          <a:p>
            <a:pPr marL="12700">
              <a:lnSpc>
                <a:spcPts val="2760"/>
              </a:lnSpc>
            </a:pPr>
            <a:r>
              <a:rPr sz="2600" spc="-3" dirty="0" smtClean="0">
                <a:solidFill>
                  <a:srgbClr val="FFFF00"/>
                </a:solidFill>
                <a:latin typeface="Arial"/>
                <a:cs typeface="Arial"/>
              </a:rPr>
              <a:t>it.</a:t>
            </a:r>
            <a:endParaRPr sz="26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990600"/>
            <a:ext cx="8534400" cy="5257800"/>
          </a:xfrm>
          <a:prstGeom prst="rect">
            <a:avLst/>
          </a:prstGeom>
        </p:spPr>
        <p:txBody>
          <a:bodyPr wrap="square" lIns="0" tIns="20256" rIns="0" bIns="0" rtlCol="0">
            <a:noAutofit/>
          </a:bodyPr>
          <a:lstStyle/>
          <a:p>
            <a:pPr marL="91440">
              <a:lnSpc>
                <a:spcPts val="3190"/>
              </a:lnSpc>
            </a:pPr>
            <a:r>
              <a:rPr sz="3000" spc="16" dirty="0" smtClean="0">
                <a:solidFill>
                  <a:srgbClr val="FFFFFF"/>
                </a:solidFill>
                <a:latin typeface="Arial"/>
                <a:cs typeface="Arial"/>
              </a:rPr>
              <a:t>• What confirms Message Authentication?</a:t>
            </a:r>
            <a:endParaRPr sz="30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</a:pPr>
            <a:r>
              <a:rPr sz="2600" dirty="0" smtClean="0">
                <a:solidFill>
                  <a:srgbClr val="FFFF00"/>
                </a:solidFill>
                <a:latin typeface="Arial"/>
                <a:cs typeface="Arial"/>
              </a:rPr>
              <a:t>– A Received message from source that claims it sent</a:t>
            </a:r>
            <a:endParaRPr sz="26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2626"/>
              </a:spcBef>
            </a:pPr>
            <a:r>
              <a:rPr sz="2600" spc="0" dirty="0" smtClean="0">
                <a:solidFill>
                  <a:srgbClr val="FFFF00"/>
                </a:solidFill>
                <a:latin typeface="Arial"/>
                <a:cs typeface="Arial"/>
              </a:rPr>
              <a:t>– Message that hasn’t been altered in anyway.</a:t>
            </a:r>
            <a:endParaRPr sz="26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130"/>
              </a:spcBef>
            </a:pPr>
            <a:r>
              <a:rPr sz="2600" spc="5" dirty="0" smtClean="0">
                <a:solidFill>
                  <a:srgbClr val="FFFF00"/>
                </a:solidFill>
                <a:latin typeface="Arial"/>
                <a:cs typeface="Arial"/>
              </a:rPr>
              <a:t>– Message sequence is unchanged</a:t>
            </a:r>
            <a:endParaRPr sz="26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130"/>
              </a:spcBef>
            </a:pPr>
            <a:r>
              <a:rPr sz="2600" spc="5" dirty="0" smtClean="0">
                <a:solidFill>
                  <a:srgbClr val="FFFF00"/>
                </a:solidFill>
                <a:latin typeface="Arial"/>
                <a:cs typeface="Arial"/>
              </a:rPr>
              <a:t>– Message timing is unchanged</a:t>
            </a:r>
            <a:endParaRPr sz="260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110"/>
              </a:spcBef>
            </a:pPr>
            <a:r>
              <a:rPr sz="2200" spc="60" dirty="0" smtClean="0">
                <a:solidFill>
                  <a:srgbClr val="FFFF00"/>
                </a:solidFill>
                <a:latin typeface="Arial"/>
                <a:cs typeface="Arial"/>
              </a:rPr>
              <a:t>• Relay</a:t>
            </a:r>
            <a:endParaRPr sz="220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110"/>
              </a:spcBef>
            </a:pPr>
            <a:r>
              <a:rPr sz="2200" spc="60" dirty="0" smtClean="0">
                <a:solidFill>
                  <a:srgbClr val="FFFF00"/>
                </a:solidFill>
                <a:latin typeface="Arial"/>
                <a:cs typeface="Arial"/>
              </a:rPr>
              <a:t>• Delay</a:t>
            </a:r>
            <a:endParaRPr sz="220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110"/>
              </a:spcBef>
            </a:pPr>
            <a:r>
              <a:rPr sz="2200" spc="52" dirty="0" smtClean="0">
                <a:solidFill>
                  <a:srgbClr val="FFFF00"/>
                </a:solidFill>
                <a:latin typeface="Arial"/>
                <a:cs typeface="Arial"/>
              </a:rPr>
              <a:t>• Replay</a:t>
            </a:r>
            <a:endParaRPr sz="22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130"/>
              </a:spcBef>
            </a:pP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– Non-repudiation by sender</a:t>
            </a:r>
            <a:endParaRPr sz="26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130"/>
              </a:spcBef>
            </a:pPr>
            <a:r>
              <a:rPr sz="2600" spc="4" dirty="0" smtClean="0">
                <a:solidFill>
                  <a:srgbClr val="FFFF00"/>
                </a:solidFill>
                <a:latin typeface="Arial"/>
                <a:cs typeface="Arial"/>
              </a:rPr>
              <a:t>– Non-repudiation by recevier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1000" y="990600"/>
            <a:ext cx="8534400" cy="5257800"/>
          </a:xfrm>
          <a:custGeom>
            <a:avLst/>
            <a:gdLst/>
            <a:ahLst/>
            <a:cxnLst/>
            <a:rect l="l" t="t" r="r" b="b"/>
            <a:pathLst>
              <a:path w="8534400" h="5257800">
                <a:moveTo>
                  <a:pt x="0" y="0"/>
                </a:moveTo>
                <a:lnTo>
                  <a:pt x="0" y="5257800"/>
                </a:lnTo>
                <a:lnTo>
                  <a:pt x="8534400" y="5257800"/>
                </a:lnTo>
                <a:lnTo>
                  <a:pt x="8534400" y="0"/>
                </a:lnTo>
                <a:lnTo>
                  <a:pt x="0" y="0"/>
                </a:lnTo>
                <a:close/>
              </a:path>
            </a:pathLst>
          </a:custGeom>
          <a:solidFill>
            <a:srgbClr val="536C79">
              <a:alpha val="63137"/>
            </a:srgbClr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35940" y="316227"/>
            <a:ext cx="6220557" cy="532891"/>
          </a:xfrm>
          <a:prstGeom prst="rect">
            <a:avLst/>
          </a:prstGeom>
        </p:spPr>
        <p:txBody>
          <a:bodyPr wrap="square" lIns="0" tIns="26574" rIns="0" bIns="0" rtlCol="0">
            <a:noAutofit/>
          </a:bodyPr>
          <a:lstStyle/>
          <a:p>
            <a:pPr marL="12700">
              <a:lnSpc>
                <a:spcPts val="4185"/>
              </a:lnSpc>
            </a:pPr>
            <a:r>
              <a:rPr sz="4000" b="1" spc="-7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Authentication Functions</a:t>
            </a:r>
            <a:endParaRPr sz="4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81000" y="990600"/>
            <a:ext cx="8534400" cy="5257800"/>
          </a:xfrm>
          <a:prstGeom prst="rect">
            <a:avLst/>
          </a:prstGeom>
        </p:spPr>
        <p:txBody>
          <a:bodyPr wrap="square" lIns="0" tIns="18478" rIns="0" bIns="0" rtlCol="0">
            <a:noAutofit/>
          </a:bodyPr>
          <a:lstStyle/>
          <a:p>
            <a:pPr marL="91440">
              <a:lnSpc>
                <a:spcPts val="2910"/>
              </a:lnSpc>
            </a:pPr>
            <a:r>
              <a:rPr sz="2700" spc="10" dirty="0" smtClean="0">
                <a:solidFill>
                  <a:srgbClr val="FFFFFF"/>
                </a:solidFill>
                <a:latin typeface="Arial"/>
                <a:cs typeface="Arial"/>
              </a:rPr>
              <a:t>•  Lower level Functions</a:t>
            </a:r>
            <a:endParaRPr sz="27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</a:pPr>
            <a:r>
              <a:rPr sz="2400" spc="3" dirty="0" smtClean="0">
                <a:solidFill>
                  <a:srgbClr val="FFFF00"/>
                </a:solidFill>
                <a:latin typeface="Arial"/>
                <a:cs typeface="Arial"/>
              </a:rPr>
              <a:t>– Authenticator or Value</a:t>
            </a:r>
            <a:endParaRPr sz="24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120"/>
              </a:spcBef>
            </a:pPr>
            <a:r>
              <a:rPr sz="2400" spc="5" dirty="0" smtClean="0">
                <a:solidFill>
                  <a:srgbClr val="FFFF00"/>
                </a:solidFill>
                <a:latin typeface="Arial"/>
                <a:cs typeface="Arial"/>
              </a:rPr>
              <a:t>– Ex: Getting an OTP or verification message</a:t>
            </a:r>
            <a:endParaRPr sz="2400">
              <a:latin typeface="Arial"/>
              <a:cs typeface="Arial"/>
            </a:endParaRPr>
          </a:p>
          <a:p>
            <a:pPr marL="91440">
              <a:lnSpc>
                <a:spcPct val="95825"/>
              </a:lnSpc>
              <a:spcBef>
                <a:spcPts val="125"/>
              </a:spcBef>
            </a:pPr>
            <a:r>
              <a:rPr sz="2700" spc="10" dirty="0" smtClean="0">
                <a:solidFill>
                  <a:srgbClr val="FFFFFF"/>
                </a:solidFill>
                <a:latin typeface="Arial"/>
                <a:cs typeface="Arial"/>
              </a:rPr>
              <a:t>•  Higher level functions</a:t>
            </a:r>
            <a:endParaRPr sz="27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125"/>
              </a:spcBef>
            </a:pPr>
            <a:r>
              <a:rPr sz="2400" spc="5" dirty="0" smtClean="0">
                <a:solidFill>
                  <a:srgbClr val="FFFF00"/>
                </a:solidFill>
                <a:latin typeface="Arial"/>
                <a:cs typeface="Arial"/>
              </a:rPr>
              <a:t>– Authenticator to verify authenticity of message</a:t>
            </a:r>
            <a:endParaRPr sz="24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120"/>
              </a:spcBef>
            </a:pPr>
            <a:r>
              <a:rPr sz="2400" spc="4" dirty="0" smtClean="0">
                <a:solidFill>
                  <a:srgbClr val="FFFF00"/>
                </a:solidFill>
                <a:latin typeface="Arial"/>
                <a:cs typeface="Arial"/>
              </a:rPr>
              <a:t>– Ex: Getting OTP only after attempting login in bank site</a:t>
            </a:r>
            <a:endParaRPr sz="2400">
              <a:latin typeface="Arial"/>
              <a:cs typeface="Arial"/>
            </a:endParaRPr>
          </a:p>
          <a:p>
            <a:pPr marL="91440">
              <a:lnSpc>
                <a:spcPct val="95825"/>
              </a:lnSpc>
              <a:spcBef>
                <a:spcPts val="125"/>
              </a:spcBef>
            </a:pPr>
            <a:r>
              <a:rPr sz="2700" spc="6" dirty="0" smtClean="0">
                <a:solidFill>
                  <a:srgbClr val="FFFFFF"/>
                </a:solidFill>
                <a:latin typeface="Arial"/>
                <a:cs typeface="Arial"/>
              </a:rPr>
              <a:t>•  Functions to produce authentication</a:t>
            </a:r>
            <a:endParaRPr sz="27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125"/>
              </a:spcBef>
            </a:pPr>
            <a:r>
              <a:rPr sz="2400" spc="2" dirty="0" smtClean="0">
                <a:solidFill>
                  <a:srgbClr val="FFFF00"/>
                </a:solidFill>
                <a:latin typeface="Arial"/>
                <a:cs typeface="Arial"/>
              </a:rPr>
              <a:t>– Message Encryption (Ciphertext, AES, DES, RSA, etc)</a:t>
            </a:r>
            <a:endParaRPr sz="24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120"/>
              </a:spcBef>
            </a:pPr>
            <a:r>
              <a:rPr sz="2400" spc="3" dirty="0" smtClean="0">
                <a:solidFill>
                  <a:srgbClr val="FFFF00"/>
                </a:solidFill>
                <a:latin typeface="Arial"/>
                <a:cs typeface="Arial"/>
              </a:rPr>
              <a:t>– Message Authentication Code (Checksum, MAC, etc)</a:t>
            </a:r>
            <a:endParaRPr sz="2400">
              <a:latin typeface="Arial"/>
              <a:cs typeface="Arial"/>
            </a:endParaRPr>
          </a:p>
          <a:p>
            <a:pPr marL="548640">
              <a:lnSpc>
                <a:spcPct val="95825"/>
              </a:lnSpc>
              <a:spcBef>
                <a:spcPts val="120"/>
              </a:spcBef>
            </a:pPr>
            <a:r>
              <a:rPr sz="2400" spc="16" dirty="0" smtClean="0">
                <a:solidFill>
                  <a:srgbClr val="FFFF00"/>
                </a:solidFill>
                <a:latin typeface="Arial"/>
                <a:cs typeface="Arial"/>
              </a:rPr>
              <a:t>– Hash functions</a:t>
            </a:r>
            <a:endParaRPr sz="2400">
              <a:latin typeface="Arial"/>
              <a:cs typeface="Arial"/>
            </a:endParaRPr>
          </a:p>
          <a:p>
            <a:pPr marL="1005840">
              <a:lnSpc>
                <a:spcPct val="95825"/>
              </a:lnSpc>
              <a:spcBef>
                <a:spcPts val="100"/>
              </a:spcBef>
            </a:pPr>
            <a:r>
              <a:rPr sz="2000" spc="17" dirty="0" smtClean="0">
                <a:solidFill>
                  <a:srgbClr val="FFFF00"/>
                </a:solidFill>
                <a:latin typeface="Arial"/>
                <a:cs typeface="Arial"/>
              </a:rPr>
              <a:t>• Mapping messages to value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200" y="1752600"/>
            <a:ext cx="7162800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05840">
              <a:lnSpc>
                <a:spcPct val="95825"/>
              </a:lnSpc>
              <a:spcBef>
                <a:spcPts val="696"/>
              </a:spcBef>
            </a:pPr>
            <a:r>
              <a:rPr lang="en-US" sz="4000" spc="2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keyed </a:t>
            </a:r>
            <a:r>
              <a:rPr lang="en-US" sz="4000" spc="21" dirty="0">
                <a:solidFill>
                  <a:schemeClr val="tx1">
                    <a:lumMod val="95000"/>
                    <a:lumOff val="5000"/>
                  </a:schemeClr>
                </a:solidFill>
                <a:latin typeface="Arial"/>
                <a:cs typeface="Arial"/>
              </a:rPr>
              <a:t>hash functions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221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119</TotalTime>
  <Words>1039</Words>
  <Application>Microsoft Office PowerPoint</Application>
  <PresentationFormat>On-screen Show (4:3)</PresentationFormat>
  <Paragraphs>170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MS Gothic</vt:lpstr>
      <vt:lpstr>Arial</vt:lpstr>
      <vt:lpstr>Calibri</vt:lpstr>
      <vt:lpstr>Cambria Math</vt:lpstr>
      <vt:lpstr>Franklin Gothic Book</vt:lpstr>
      <vt:lpstr>Times New Roman</vt:lpstr>
      <vt:lpstr>Wingdings</vt:lpstr>
      <vt:lpstr>Crop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Rehab Al-Fallaj</cp:lastModifiedBy>
  <cp:revision>11</cp:revision>
  <dcterms:modified xsi:type="dcterms:W3CDTF">2020-02-03T15:33:12Z</dcterms:modified>
</cp:coreProperties>
</file>