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12192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342" y="5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inmd5.com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object 16"/>
          <p:cNvSpPr/>
          <p:nvPr/>
        </p:nvSpPr>
        <p:spPr>
          <a:xfrm>
            <a:off x="214884" y="246888"/>
            <a:ext cx="4637532" cy="848868"/>
          </a:xfrm>
          <a:custGeom>
            <a:avLst/>
            <a:gdLst/>
            <a:ahLst/>
            <a:cxnLst/>
            <a:rect l="l" t="t" r="r" b="b"/>
            <a:pathLst>
              <a:path w="4637532" h="848868">
                <a:moveTo>
                  <a:pt x="0" y="0"/>
                </a:moveTo>
                <a:lnTo>
                  <a:pt x="4637532" y="0"/>
                </a:lnTo>
                <a:lnTo>
                  <a:pt x="4637532" y="848868"/>
                </a:lnTo>
                <a:lnTo>
                  <a:pt x="0" y="848868"/>
                </a:lnTo>
                <a:lnTo>
                  <a:pt x="0" y="0"/>
                </a:lnTo>
                <a:close/>
              </a:path>
            </a:pathLst>
          </a:custGeom>
          <a:ln w="12192">
            <a:solidFill>
              <a:srgbClr val="006FC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214884" y="1272539"/>
            <a:ext cx="11730228" cy="5244084"/>
          </a:xfrm>
          <a:custGeom>
            <a:avLst/>
            <a:gdLst/>
            <a:ahLst/>
            <a:cxnLst/>
            <a:rect l="l" t="t" r="r" b="b"/>
            <a:pathLst>
              <a:path w="11730228" h="5244084">
                <a:moveTo>
                  <a:pt x="0" y="0"/>
                </a:moveTo>
                <a:lnTo>
                  <a:pt x="11730228" y="0"/>
                </a:lnTo>
                <a:lnTo>
                  <a:pt x="11730228" y="5244084"/>
                </a:lnTo>
                <a:lnTo>
                  <a:pt x="0" y="5244084"/>
                </a:lnTo>
                <a:lnTo>
                  <a:pt x="0" y="0"/>
                </a:lnTo>
                <a:close/>
              </a:path>
            </a:pathLst>
          </a:custGeom>
          <a:ln w="12192">
            <a:solidFill>
              <a:srgbClr val="006FC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11664696" y="6556248"/>
            <a:ext cx="280416" cy="274320"/>
          </a:xfrm>
          <a:custGeom>
            <a:avLst/>
            <a:gdLst/>
            <a:ahLst/>
            <a:cxnLst/>
            <a:rect l="l" t="t" r="r" b="b"/>
            <a:pathLst>
              <a:path w="280416" h="274320">
                <a:moveTo>
                  <a:pt x="0" y="0"/>
                </a:moveTo>
                <a:lnTo>
                  <a:pt x="280416" y="0"/>
                </a:lnTo>
                <a:lnTo>
                  <a:pt x="280416" y="274319"/>
                </a:lnTo>
                <a:lnTo>
                  <a:pt x="0" y="274319"/>
                </a:lnTo>
                <a:lnTo>
                  <a:pt x="0" y="0"/>
                </a:lnTo>
                <a:close/>
              </a:path>
            </a:pathLst>
          </a:custGeom>
          <a:ln w="12192">
            <a:solidFill>
              <a:srgbClr val="006FC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6073140" y="2945891"/>
            <a:ext cx="1844039" cy="307848"/>
          </a:xfrm>
          <a:custGeom>
            <a:avLst/>
            <a:gdLst/>
            <a:ahLst/>
            <a:cxnLst/>
            <a:rect l="l" t="t" r="r" b="b"/>
            <a:pathLst>
              <a:path w="1844039" h="307848">
                <a:moveTo>
                  <a:pt x="0" y="0"/>
                </a:moveTo>
                <a:lnTo>
                  <a:pt x="1844039" y="0"/>
                </a:lnTo>
                <a:lnTo>
                  <a:pt x="1844039" y="307848"/>
                </a:lnTo>
                <a:lnTo>
                  <a:pt x="0" y="307848"/>
                </a:lnTo>
                <a:lnTo>
                  <a:pt x="0" y="0"/>
                </a:lnTo>
                <a:close/>
              </a:path>
            </a:pathLst>
          </a:custGeom>
          <a:ln w="9144">
            <a:solidFill>
              <a:srgbClr val="001F5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5805935" y="3099875"/>
            <a:ext cx="267246" cy="266"/>
          </a:xfrm>
          <a:custGeom>
            <a:avLst/>
            <a:gdLst/>
            <a:ahLst/>
            <a:cxnLst/>
            <a:rect l="l" t="t" r="r" b="b"/>
            <a:pathLst>
              <a:path w="267246" h="266">
                <a:moveTo>
                  <a:pt x="267246" y="266"/>
                </a:moveTo>
                <a:lnTo>
                  <a:pt x="0" y="0"/>
                </a:lnTo>
              </a:path>
            </a:pathLst>
          </a:custGeom>
          <a:ln w="15240">
            <a:solidFill>
              <a:srgbClr val="99220A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5742430" y="3061794"/>
            <a:ext cx="76238" cy="76200"/>
          </a:xfrm>
          <a:custGeom>
            <a:avLst/>
            <a:gdLst/>
            <a:ahLst/>
            <a:cxnLst/>
            <a:rect l="l" t="t" r="r" b="b"/>
            <a:pathLst>
              <a:path w="76238" h="76200">
                <a:moveTo>
                  <a:pt x="76161" y="76200"/>
                </a:moveTo>
                <a:lnTo>
                  <a:pt x="76238" y="0"/>
                </a:lnTo>
                <a:lnTo>
                  <a:pt x="0" y="38023"/>
                </a:lnTo>
                <a:lnTo>
                  <a:pt x="76161" y="76200"/>
                </a:lnTo>
                <a:close/>
              </a:path>
            </a:pathLst>
          </a:custGeom>
          <a:solidFill>
            <a:srgbClr val="99220A">
              <a:alpha val="98823"/>
            </a:srgbClr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996695" y="1889759"/>
            <a:ext cx="4838699" cy="349605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1107186" y="2946654"/>
            <a:ext cx="4636008" cy="281939"/>
          </a:xfrm>
          <a:custGeom>
            <a:avLst/>
            <a:gdLst/>
            <a:ahLst/>
            <a:cxnLst/>
            <a:rect l="l" t="t" r="r" b="b"/>
            <a:pathLst>
              <a:path w="4636008" h="281939">
                <a:moveTo>
                  <a:pt x="0" y="0"/>
                </a:moveTo>
                <a:lnTo>
                  <a:pt x="4636008" y="0"/>
                </a:lnTo>
                <a:lnTo>
                  <a:pt x="4636008" y="281939"/>
                </a:lnTo>
                <a:lnTo>
                  <a:pt x="0" y="281939"/>
                </a:lnTo>
                <a:lnTo>
                  <a:pt x="0" y="0"/>
                </a:lnTo>
                <a:close/>
              </a:path>
            </a:pathLst>
          </a:custGeom>
          <a:ln w="22860">
            <a:solidFill>
              <a:srgbClr val="C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7307580" y="246888"/>
            <a:ext cx="4637532" cy="848868"/>
          </a:xfrm>
          <a:custGeom>
            <a:avLst/>
            <a:gdLst/>
            <a:ahLst/>
            <a:cxnLst/>
            <a:rect l="l" t="t" r="r" b="b"/>
            <a:pathLst>
              <a:path w="4637532" h="848868">
                <a:moveTo>
                  <a:pt x="0" y="0"/>
                </a:moveTo>
                <a:lnTo>
                  <a:pt x="4637532" y="0"/>
                </a:lnTo>
                <a:lnTo>
                  <a:pt x="4637532" y="848868"/>
                </a:lnTo>
                <a:lnTo>
                  <a:pt x="0" y="848868"/>
                </a:lnTo>
                <a:lnTo>
                  <a:pt x="0" y="0"/>
                </a:lnTo>
                <a:close/>
              </a:path>
            </a:pathLst>
          </a:custGeom>
          <a:ln w="12192">
            <a:solidFill>
              <a:srgbClr val="006FC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11664696" y="6556248"/>
            <a:ext cx="280416" cy="274320"/>
          </a:xfrm>
          <a:prstGeom prst="rect">
            <a:avLst/>
          </a:prstGeom>
        </p:spPr>
        <p:txBody>
          <a:bodyPr wrap="square" lIns="0" tIns="6985" rIns="0" bIns="0" rtlCol="0">
            <a:noAutofit/>
          </a:bodyPr>
          <a:lstStyle/>
          <a:p>
            <a:pPr marL="91688">
              <a:lnSpc>
                <a:spcPct val="95825"/>
              </a:lnSpc>
            </a:pPr>
            <a:r>
              <a:rPr lang="en-US" sz="1800" dirty="0" smtClean="0">
                <a:solidFill>
                  <a:srgbClr val="001F5F"/>
                </a:solidFill>
                <a:latin typeface="Times New Roman"/>
                <a:cs typeface="Times New Roman"/>
              </a:rPr>
              <a:t>1</a:t>
            </a:r>
            <a:endParaRPr sz="1800" dirty="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073140" y="2945891"/>
            <a:ext cx="1844039" cy="30784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" name="object 5"/>
          <p:cNvSpPr txBox="1"/>
          <p:nvPr/>
        </p:nvSpPr>
        <p:spPr>
          <a:xfrm>
            <a:off x="1107186" y="2946654"/>
            <a:ext cx="4636008" cy="2819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" name="object 4"/>
          <p:cNvSpPr txBox="1"/>
          <p:nvPr/>
        </p:nvSpPr>
        <p:spPr>
          <a:xfrm>
            <a:off x="214884" y="1272539"/>
            <a:ext cx="11730228" cy="5244084"/>
          </a:xfrm>
          <a:prstGeom prst="rect">
            <a:avLst/>
          </a:prstGeom>
        </p:spPr>
        <p:txBody>
          <a:bodyPr wrap="square" lIns="0" tIns="7620" rIns="0" bIns="0" rtlCol="0">
            <a:noAutofit/>
          </a:bodyPr>
          <a:lstStyle/>
          <a:p>
            <a:pPr marL="55688" marR="4504770">
              <a:lnSpc>
                <a:spcPct val="100041"/>
              </a:lnSpc>
            </a:pPr>
            <a:r>
              <a:rPr sz="1800" spc="10" dirty="0" smtClean="0">
                <a:solidFill>
                  <a:srgbClr val="001F5F"/>
                </a:solidFill>
                <a:latin typeface="Times New Roman"/>
                <a:cs typeface="Times New Roman"/>
              </a:rPr>
              <a:t>S</a:t>
            </a:r>
            <a:r>
              <a:rPr sz="1400" spc="10" dirty="0" smtClean="0">
                <a:solidFill>
                  <a:srgbClr val="001F5F"/>
                </a:solidFill>
                <a:latin typeface="Times New Roman"/>
                <a:cs typeface="Times New Roman"/>
              </a:rPr>
              <a:t>TEP </a:t>
            </a:r>
            <a:r>
              <a:rPr sz="1800" spc="10" dirty="0" smtClean="0">
                <a:solidFill>
                  <a:srgbClr val="001F5F"/>
                </a:solidFill>
                <a:latin typeface="Times New Roman"/>
                <a:cs typeface="Times New Roman"/>
              </a:rPr>
              <a:t>1 : D</a:t>
            </a:r>
            <a:r>
              <a:rPr sz="1400" spc="10" dirty="0" smtClean="0">
                <a:solidFill>
                  <a:srgbClr val="001F5F"/>
                </a:solidFill>
                <a:latin typeface="Times New Roman"/>
                <a:cs typeface="Times New Roman"/>
              </a:rPr>
              <a:t>OWNLOAD AND </a:t>
            </a:r>
            <a:r>
              <a:rPr sz="1800" spc="10" dirty="0" smtClean="0">
                <a:solidFill>
                  <a:srgbClr val="001F5F"/>
                </a:solidFill>
                <a:latin typeface="Times New Roman"/>
                <a:cs typeface="Times New Roman"/>
              </a:rPr>
              <a:t>I</a:t>
            </a:r>
            <a:r>
              <a:rPr sz="1400" spc="10" dirty="0" smtClean="0">
                <a:solidFill>
                  <a:srgbClr val="001F5F"/>
                </a:solidFill>
                <a:latin typeface="Times New Roman"/>
                <a:cs typeface="Times New Roman"/>
              </a:rPr>
              <a:t>NSTALL </a:t>
            </a:r>
            <a:r>
              <a:rPr sz="1600" i="1" u="sng" spc="10" dirty="0" smtClean="0">
                <a:solidFill>
                  <a:srgbClr val="001F5F"/>
                </a:solidFill>
                <a:latin typeface="Times New Roman"/>
                <a:cs typeface="Times New Roman"/>
              </a:rPr>
              <a:t>WINMD5</a:t>
            </a:r>
            <a:r>
              <a:rPr sz="1800" spc="10" dirty="0" smtClean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400" spc="10" dirty="0" smtClean="0">
                <a:solidFill>
                  <a:srgbClr val="001F5F"/>
                </a:solidFill>
                <a:latin typeface="Times New Roman"/>
                <a:cs typeface="Times New Roman"/>
              </a:rPr>
              <a:t>FROM </a:t>
            </a:r>
            <a:r>
              <a:rPr sz="1400" spc="10" dirty="0" smtClean="0">
                <a:solidFill>
                  <a:srgbClr val="0562C1"/>
                </a:solidFill>
                <a:latin typeface="Times New Roman"/>
                <a:cs typeface="Times New Roman"/>
              </a:rPr>
              <a:t> </a:t>
            </a:r>
            <a:r>
              <a:rPr sz="1400" u="sng" spc="10" dirty="0" smtClean="0">
                <a:solidFill>
                  <a:srgbClr val="0562C1"/>
                </a:solidFill>
                <a:latin typeface="Times New Roman"/>
                <a:cs typeface="Times New Roman"/>
                <a:hlinkClick r:id="rId3"/>
              </a:rPr>
              <a:t>HTTP</a:t>
            </a:r>
            <a:r>
              <a:rPr sz="1800" u="sng" spc="10" dirty="0" smtClean="0">
                <a:solidFill>
                  <a:srgbClr val="0562C1"/>
                </a:solidFill>
                <a:latin typeface="Times New Roman"/>
                <a:cs typeface="Times New Roman"/>
                <a:hlinkClick r:id="rId3"/>
              </a:rPr>
              <a:t>://</a:t>
            </a:r>
            <a:r>
              <a:rPr sz="1400" u="sng" spc="10" dirty="0" smtClean="0">
                <a:solidFill>
                  <a:srgbClr val="0562C1"/>
                </a:solidFill>
                <a:latin typeface="Times New Roman"/>
                <a:cs typeface="Times New Roman"/>
                <a:hlinkClick r:id="rId3"/>
              </a:rPr>
              <a:t>WWW</a:t>
            </a:r>
            <a:r>
              <a:rPr sz="1800" u="sng" spc="10" dirty="0" smtClean="0">
                <a:solidFill>
                  <a:srgbClr val="0562C1"/>
                </a:solidFill>
                <a:latin typeface="Times New Roman"/>
                <a:cs typeface="Times New Roman"/>
                <a:hlinkClick r:id="rId3"/>
              </a:rPr>
              <a:t>.</a:t>
            </a:r>
            <a:r>
              <a:rPr sz="1400" u="sng" spc="10" dirty="0" smtClean="0">
                <a:solidFill>
                  <a:srgbClr val="0562C1"/>
                </a:solidFill>
                <a:latin typeface="Times New Roman"/>
                <a:cs typeface="Times New Roman"/>
                <a:hlinkClick r:id="rId3"/>
              </a:rPr>
              <a:t>WINMD</a:t>
            </a:r>
            <a:r>
              <a:rPr sz="1800" u="sng" spc="10" dirty="0" smtClean="0">
                <a:solidFill>
                  <a:srgbClr val="0562C1"/>
                </a:solidFill>
                <a:latin typeface="Times New Roman"/>
                <a:cs typeface="Times New Roman"/>
                <a:hlinkClick r:id="rId3"/>
              </a:rPr>
              <a:t>5.</a:t>
            </a:r>
            <a:r>
              <a:rPr sz="1400" u="sng" spc="10" dirty="0" smtClean="0">
                <a:solidFill>
                  <a:srgbClr val="0562C1"/>
                </a:solidFill>
                <a:latin typeface="Times New Roman"/>
                <a:cs typeface="Times New Roman"/>
                <a:hlinkClick r:id="rId3"/>
              </a:rPr>
              <a:t>COM</a:t>
            </a:r>
            <a:r>
              <a:rPr sz="1800" u="sng" spc="10" dirty="0" smtClean="0">
                <a:solidFill>
                  <a:srgbClr val="0562C1"/>
                </a:solidFill>
                <a:latin typeface="Times New Roman"/>
                <a:cs typeface="Times New Roman"/>
                <a:hlinkClick r:id="rId3"/>
              </a:rPr>
              <a:t>/</a:t>
            </a:r>
            <a:r>
              <a:rPr sz="1800" spc="10" dirty="0" smtClean="0">
                <a:solidFill>
                  <a:srgbClr val="0562C1"/>
                </a:solidFill>
                <a:latin typeface="Times New Roman"/>
                <a:cs typeface="Times New Roman"/>
              </a:rPr>
              <a:t> </a:t>
            </a:r>
            <a:r>
              <a:rPr sz="1800" spc="10" dirty="0" smtClean="0">
                <a:solidFill>
                  <a:srgbClr val="001F5F"/>
                </a:solidFill>
                <a:latin typeface="Times New Roman"/>
                <a:cs typeface="Times New Roman"/>
              </a:rPr>
              <a:t>S</a:t>
            </a:r>
            <a:r>
              <a:rPr sz="1400" spc="10" dirty="0" smtClean="0">
                <a:solidFill>
                  <a:srgbClr val="001F5F"/>
                </a:solidFill>
                <a:latin typeface="Times New Roman"/>
                <a:cs typeface="Times New Roman"/>
              </a:rPr>
              <a:t>TEP </a:t>
            </a:r>
            <a:r>
              <a:rPr sz="1800" spc="10" dirty="0" smtClean="0">
                <a:solidFill>
                  <a:srgbClr val="001F5F"/>
                </a:solidFill>
                <a:latin typeface="Times New Roman"/>
                <a:cs typeface="Times New Roman"/>
              </a:rPr>
              <a:t>2: R</a:t>
            </a:r>
            <a:r>
              <a:rPr sz="1400" spc="10" dirty="0" smtClean="0">
                <a:solidFill>
                  <a:srgbClr val="001F5F"/>
                </a:solidFill>
                <a:latin typeface="Times New Roman"/>
                <a:cs typeface="Times New Roman"/>
              </a:rPr>
              <a:t>UN THE INSTALLED </a:t>
            </a:r>
            <a:r>
              <a:rPr sz="1800" spc="10" dirty="0" smtClean="0">
                <a:solidFill>
                  <a:srgbClr val="001F5F"/>
                </a:solidFill>
                <a:latin typeface="Times New Roman"/>
                <a:cs typeface="Times New Roman"/>
              </a:rPr>
              <a:t>MD5</a:t>
            </a:r>
            <a:endParaRPr sz="1800" dirty="0">
              <a:latin typeface="Times New Roman"/>
              <a:cs typeface="Times New Roman"/>
            </a:endParaRPr>
          </a:p>
          <a:p>
            <a:pPr marL="5923006" marR="4162689" algn="ctr">
              <a:lnSpc>
                <a:spcPct val="95825"/>
              </a:lnSpc>
              <a:spcBef>
                <a:spcPts val="9210"/>
              </a:spcBef>
            </a:pPr>
            <a:r>
              <a:rPr lang="en-US" sz="1400" spc="6" dirty="0" smtClean="0">
                <a:solidFill>
                  <a:srgbClr val="006FC0"/>
                </a:solidFill>
                <a:latin typeface="Times New Roman"/>
                <a:cs typeface="Times New Roman"/>
              </a:rPr>
              <a:t>1</a:t>
            </a:r>
            <a:r>
              <a:rPr sz="1400" spc="6" dirty="0" smtClean="0">
                <a:solidFill>
                  <a:srgbClr val="006FC0"/>
                </a:solidFill>
                <a:latin typeface="Times New Roman"/>
                <a:cs typeface="Times New Roman"/>
              </a:rPr>
              <a:t>. S</a:t>
            </a:r>
            <a:r>
              <a:rPr sz="1100" spc="6" dirty="0" smtClean="0">
                <a:solidFill>
                  <a:srgbClr val="006FC0"/>
                </a:solidFill>
                <a:latin typeface="Times New Roman"/>
                <a:cs typeface="Times New Roman"/>
              </a:rPr>
              <a:t>ELECT A TEXT FILE</a:t>
            </a:r>
            <a:endParaRPr sz="1100" dirty="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307580" y="246888"/>
            <a:ext cx="4637532" cy="84886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</a:pPr>
            <a:endParaRPr sz="1000"/>
          </a:p>
          <a:p>
            <a:pPr marL="90990">
              <a:lnSpc>
                <a:spcPct val="95825"/>
              </a:lnSpc>
              <a:spcBef>
                <a:spcPts val="1322"/>
              </a:spcBef>
            </a:pPr>
            <a:r>
              <a:rPr sz="1800" spc="18" dirty="0" smtClean="0">
                <a:solidFill>
                  <a:srgbClr val="001F5F"/>
                </a:solidFill>
                <a:latin typeface="Times New Roman"/>
                <a:cs typeface="Times New Roman"/>
              </a:rPr>
              <a:t>F</a:t>
            </a:r>
            <a:r>
              <a:rPr sz="1400" spc="18" dirty="0" smtClean="0">
                <a:solidFill>
                  <a:srgbClr val="001F5F"/>
                </a:solidFill>
                <a:latin typeface="Times New Roman"/>
                <a:cs typeface="Times New Roman"/>
              </a:rPr>
              <a:t>UNCTION</a:t>
            </a:r>
            <a:r>
              <a:rPr sz="1800" spc="18" dirty="0" smtClean="0">
                <a:solidFill>
                  <a:srgbClr val="001F5F"/>
                </a:solidFill>
                <a:latin typeface="Times New Roman"/>
                <a:cs typeface="Times New Roman"/>
              </a:rPr>
              <a:t>: C</a:t>
            </a:r>
            <a:r>
              <a:rPr sz="1400" spc="18" dirty="0" smtClean="0">
                <a:solidFill>
                  <a:srgbClr val="001F5F"/>
                </a:solidFill>
                <a:latin typeface="Times New Roman"/>
                <a:cs typeface="Times New Roman"/>
              </a:rPr>
              <a:t>HECKSUM USING </a:t>
            </a:r>
            <a:r>
              <a:rPr sz="1800" spc="18" dirty="0" smtClean="0">
                <a:solidFill>
                  <a:srgbClr val="001F5F"/>
                </a:solidFill>
                <a:latin typeface="Times New Roman"/>
                <a:cs typeface="Times New Roman"/>
              </a:rPr>
              <a:t>MD5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214884" y="246888"/>
            <a:ext cx="4637532" cy="848868"/>
          </a:xfrm>
          <a:prstGeom prst="rect">
            <a:avLst/>
          </a:prstGeom>
        </p:spPr>
        <p:txBody>
          <a:bodyPr wrap="square" lIns="0" tIns="5336" rIns="0" bIns="0" rtlCol="0">
            <a:noAutofit/>
          </a:bodyPr>
          <a:lstStyle/>
          <a:p>
            <a:pPr>
              <a:lnSpc>
                <a:spcPts val="1200"/>
              </a:lnSpc>
            </a:pPr>
            <a:endParaRPr sz="1200" dirty="0"/>
          </a:p>
          <a:p>
            <a:pPr marL="90741">
              <a:lnSpc>
                <a:spcPct val="95825"/>
              </a:lnSpc>
            </a:pPr>
            <a:r>
              <a:rPr sz="1800" spc="10" dirty="0" smtClean="0">
                <a:solidFill>
                  <a:srgbClr val="001F5F"/>
                </a:solidFill>
                <a:latin typeface="Times New Roman"/>
                <a:cs typeface="Times New Roman"/>
              </a:rPr>
              <a:t>L</a:t>
            </a:r>
            <a:r>
              <a:rPr sz="1400" spc="10" dirty="0" smtClean="0">
                <a:solidFill>
                  <a:srgbClr val="001F5F"/>
                </a:solidFill>
                <a:latin typeface="Times New Roman"/>
                <a:cs typeface="Times New Roman"/>
              </a:rPr>
              <a:t>AB </a:t>
            </a:r>
            <a:r>
              <a:rPr sz="1800" spc="10" dirty="0" smtClean="0">
                <a:solidFill>
                  <a:srgbClr val="001F5F"/>
                </a:solidFill>
                <a:latin typeface="Times New Roman"/>
                <a:cs typeface="Times New Roman"/>
              </a:rPr>
              <a:t># </a:t>
            </a:r>
            <a:r>
              <a:rPr lang="en-US" sz="1800" spc="10" dirty="0" smtClean="0">
                <a:solidFill>
                  <a:srgbClr val="001F5F"/>
                </a:solidFill>
                <a:latin typeface="Times New Roman"/>
                <a:cs typeface="Times New Roman"/>
              </a:rPr>
              <a:t>2</a:t>
            </a:r>
            <a:r>
              <a:rPr sz="1800" spc="10" dirty="0" smtClean="0">
                <a:solidFill>
                  <a:srgbClr val="001F5F"/>
                </a:solidFill>
                <a:latin typeface="Times New Roman"/>
                <a:cs typeface="Times New Roman"/>
              </a:rPr>
              <a:t> – M</a:t>
            </a:r>
            <a:r>
              <a:rPr sz="1400" spc="10" dirty="0" smtClean="0">
                <a:solidFill>
                  <a:srgbClr val="001F5F"/>
                </a:solidFill>
                <a:latin typeface="Times New Roman"/>
                <a:cs typeface="Times New Roman"/>
              </a:rPr>
              <a:t>ESSAGE </a:t>
            </a:r>
            <a:r>
              <a:rPr sz="1800" spc="10" dirty="0" smtClean="0">
                <a:solidFill>
                  <a:srgbClr val="001F5F"/>
                </a:solidFill>
                <a:latin typeface="Times New Roman"/>
                <a:cs typeface="Times New Roman"/>
              </a:rPr>
              <a:t>A</a:t>
            </a:r>
            <a:r>
              <a:rPr sz="1400" spc="10" dirty="0" smtClean="0">
                <a:solidFill>
                  <a:srgbClr val="001F5F"/>
                </a:solidFill>
                <a:latin typeface="Times New Roman"/>
                <a:cs typeface="Times New Roman"/>
              </a:rPr>
              <a:t>UTHENTICATION</a:t>
            </a:r>
            <a:endParaRPr sz="1400" dirty="0">
              <a:latin typeface="Times New Roman"/>
              <a:cs typeface="Times New Roman"/>
            </a:endParaRPr>
          </a:p>
          <a:p>
            <a:pPr marL="90741">
              <a:lnSpc>
                <a:spcPct val="95825"/>
              </a:lnSpc>
              <a:spcBef>
                <a:spcPts val="90"/>
              </a:spcBef>
            </a:pPr>
            <a:r>
              <a:rPr sz="1800" spc="23" dirty="0" smtClean="0">
                <a:solidFill>
                  <a:srgbClr val="001F5F"/>
                </a:solidFill>
                <a:latin typeface="Times New Roman"/>
                <a:cs typeface="Times New Roman"/>
              </a:rPr>
              <a:t>S</a:t>
            </a:r>
            <a:r>
              <a:rPr sz="1400" spc="23" dirty="0" smtClean="0">
                <a:solidFill>
                  <a:srgbClr val="001F5F"/>
                </a:solidFill>
                <a:latin typeface="Times New Roman"/>
                <a:cs typeface="Times New Roman"/>
              </a:rPr>
              <a:t>TUDENTS </a:t>
            </a:r>
            <a:r>
              <a:rPr sz="1800" spc="23" dirty="0" smtClean="0">
                <a:solidFill>
                  <a:srgbClr val="001F5F"/>
                </a:solidFill>
                <a:latin typeface="Times New Roman"/>
                <a:cs typeface="Times New Roman"/>
              </a:rPr>
              <a:t>M</a:t>
            </a:r>
            <a:r>
              <a:rPr sz="1400" spc="23" dirty="0" smtClean="0">
                <a:solidFill>
                  <a:srgbClr val="001F5F"/>
                </a:solidFill>
                <a:latin typeface="Times New Roman"/>
                <a:cs typeface="Times New Roman"/>
              </a:rPr>
              <a:t>ANUAL</a:t>
            </a:r>
            <a:endParaRPr sz="14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object 16"/>
          <p:cNvSpPr/>
          <p:nvPr/>
        </p:nvSpPr>
        <p:spPr>
          <a:xfrm>
            <a:off x="214884" y="246888"/>
            <a:ext cx="4637532" cy="848868"/>
          </a:xfrm>
          <a:custGeom>
            <a:avLst/>
            <a:gdLst/>
            <a:ahLst/>
            <a:cxnLst/>
            <a:rect l="l" t="t" r="r" b="b"/>
            <a:pathLst>
              <a:path w="4637532" h="848868">
                <a:moveTo>
                  <a:pt x="0" y="0"/>
                </a:moveTo>
                <a:lnTo>
                  <a:pt x="4637532" y="0"/>
                </a:lnTo>
                <a:lnTo>
                  <a:pt x="4637532" y="848868"/>
                </a:lnTo>
                <a:lnTo>
                  <a:pt x="0" y="848868"/>
                </a:lnTo>
                <a:lnTo>
                  <a:pt x="0" y="0"/>
                </a:lnTo>
                <a:close/>
              </a:path>
            </a:pathLst>
          </a:custGeom>
          <a:ln w="12192">
            <a:solidFill>
              <a:srgbClr val="006FC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214884" y="1272539"/>
            <a:ext cx="11730228" cy="5244084"/>
          </a:xfrm>
          <a:custGeom>
            <a:avLst/>
            <a:gdLst/>
            <a:ahLst/>
            <a:cxnLst/>
            <a:rect l="l" t="t" r="r" b="b"/>
            <a:pathLst>
              <a:path w="11730228" h="5244084">
                <a:moveTo>
                  <a:pt x="0" y="0"/>
                </a:moveTo>
                <a:lnTo>
                  <a:pt x="11730228" y="0"/>
                </a:lnTo>
                <a:lnTo>
                  <a:pt x="11730228" y="5244084"/>
                </a:lnTo>
                <a:lnTo>
                  <a:pt x="0" y="5244084"/>
                </a:lnTo>
                <a:lnTo>
                  <a:pt x="0" y="0"/>
                </a:lnTo>
                <a:close/>
              </a:path>
            </a:pathLst>
          </a:custGeom>
          <a:ln w="12192">
            <a:solidFill>
              <a:srgbClr val="006FC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11664696" y="6556248"/>
            <a:ext cx="280416" cy="274320"/>
          </a:xfrm>
          <a:custGeom>
            <a:avLst/>
            <a:gdLst/>
            <a:ahLst/>
            <a:cxnLst/>
            <a:rect l="l" t="t" r="r" b="b"/>
            <a:pathLst>
              <a:path w="280416" h="274320">
                <a:moveTo>
                  <a:pt x="0" y="0"/>
                </a:moveTo>
                <a:lnTo>
                  <a:pt x="280416" y="0"/>
                </a:lnTo>
                <a:lnTo>
                  <a:pt x="280416" y="274319"/>
                </a:lnTo>
                <a:lnTo>
                  <a:pt x="0" y="274319"/>
                </a:lnTo>
                <a:lnTo>
                  <a:pt x="0" y="0"/>
                </a:lnTo>
                <a:close/>
              </a:path>
            </a:pathLst>
          </a:custGeom>
          <a:ln w="12192">
            <a:solidFill>
              <a:srgbClr val="006FC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6173724" y="3878579"/>
            <a:ext cx="2055876" cy="307848"/>
          </a:xfrm>
          <a:custGeom>
            <a:avLst/>
            <a:gdLst/>
            <a:ahLst/>
            <a:cxnLst/>
            <a:rect l="l" t="t" r="r" b="b"/>
            <a:pathLst>
              <a:path w="2055876" h="307848">
                <a:moveTo>
                  <a:pt x="0" y="0"/>
                </a:moveTo>
                <a:lnTo>
                  <a:pt x="2055876" y="0"/>
                </a:lnTo>
                <a:lnTo>
                  <a:pt x="2055876" y="307848"/>
                </a:lnTo>
                <a:lnTo>
                  <a:pt x="0" y="307848"/>
                </a:lnTo>
                <a:lnTo>
                  <a:pt x="0" y="0"/>
                </a:lnTo>
                <a:close/>
              </a:path>
            </a:pathLst>
          </a:custGeom>
          <a:ln w="9143">
            <a:solidFill>
              <a:srgbClr val="001F5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1106423" y="1697735"/>
            <a:ext cx="4838699" cy="349605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1209294" y="3879342"/>
            <a:ext cx="4634483" cy="281939"/>
          </a:xfrm>
          <a:custGeom>
            <a:avLst/>
            <a:gdLst/>
            <a:ahLst/>
            <a:cxnLst/>
            <a:rect l="l" t="t" r="r" b="b"/>
            <a:pathLst>
              <a:path w="4634483" h="281939">
                <a:moveTo>
                  <a:pt x="0" y="0"/>
                </a:moveTo>
                <a:lnTo>
                  <a:pt x="4634483" y="0"/>
                </a:lnTo>
                <a:lnTo>
                  <a:pt x="4634483" y="281939"/>
                </a:lnTo>
                <a:lnTo>
                  <a:pt x="0" y="281939"/>
                </a:lnTo>
                <a:lnTo>
                  <a:pt x="0" y="0"/>
                </a:lnTo>
                <a:close/>
              </a:path>
            </a:pathLst>
          </a:custGeom>
          <a:ln w="22860">
            <a:solidFill>
              <a:srgbClr val="C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5906517" y="4031038"/>
            <a:ext cx="267246" cy="266"/>
          </a:xfrm>
          <a:custGeom>
            <a:avLst/>
            <a:gdLst/>
            <a:ahLst/>
            <a:cxnLst/>
            <a:rect l="l" t="t" r="r" b="b"/>
            <a:pathLst>
              <a:path w="267246" h="266">
                <a:moveTo>
                  <a:pt x="267246" y="266"/>
                </a:moveTo>
                <a:lnTo>
                  <a:pt x="0" y="0"/>
                </a:lnTo>
              </a:path>
            </a:pathLst>
          </a:custGeom>
          <a:ln w="15240">
            <a:solidFill>
              <a:srgbClr val="99220A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5843014" y="3992957"/>
            <a:ext cx="76238" cy="76200"/>
          </a:xfrm>
          <a:custGeom>
            <a:avLst/>
            <a:gdLst/>
            <a:ahLst/>
            <a:cxnLst/>
            <a:rect l="l" t="t" r="r" b="b"/>
            <a:pathLst>
              <a:path w="76238" h="76200">
                <a:moveTo>
                  <a:pt x="76161" y="76199"/>
                </a:moveTo>
                <a:lnTo>
                  <a:pt x="76238" y="0"/>
                </a:lnTo>
                <a:lnTo>
                  <a:pt x="0" y="38023"/>
                </a:lnTo>
                <a:lnTo>
                  <a:pt x="76161" y="76199"/>
                </a:lnTo>
                <a:close/>
              </a:path>
            </a:pathLst>
          </a:custGeom>
          <a:solidFill>
            <a:srgbClr val="99220A">
              <a:alpha val="98823"/>
            </a:srgbClr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7307580" y="246888"/>
            <a:ext cx="4637532" cy="848868"/>
          </a:xfrm>
          <a:custGeom>
            <a:avLst/>
            <a:gdLst/>
            <a:ahLst/>
            <a:cxnLst/>
            <a:rect l="l" t="t" r="r" b="b"/>
            <a:pathLst>
              <a:path w="4637532" h="848868">
                <a:moveTo>
                  <a:pt x="0" y="0"/>
                </a:moveTo>
                <a:lnTo>
                  <a:pt x="4637532" y="0"/>
                </a:lnTo>
                <a:lnTo>
                  <a:pt x="4637532" y="848868"/>
                </a:lnTo>
                <a:lnTo>
                  <a:pt x="0" y="848868"/>
                </a:lnTo>
                <a:lnTo>
                  <a:pt x="0" y="0"/>
                </a:lnTo>
                <a:close/>
              </a:path>
            </a:pathLst>
          </a:custGeom>
          <a:ln w="12192">
            <a:solidFill>
              <a:srgbClr val="006FC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11664696" y="6556248"/>
            <a:ext cx="280416" cy="274320"/>
          </a:xfrm>
          <a:prstGeom prst="rect">
            <a:avLst/>
          </a:prstGeom>
        </p:spPr>
        <p:txBody>
          <a:bodyPr wrap="square" lIns="0" tIns="6985" rIns="0" bIns="0" rtlCol="0">
            <a:noAutofit/>
          </a:bodyPr>
          <a:lstStyle/>
          <a:p>
            <a:pPr marL="91688">
              <a:lnSpc>
                <a:spcPct val="95825"/>
              </a:lnSpc>
            </a:pPr>
            <a:r>
              <a:rPr sz="1800" dirty="0" smtClean="0">
                <a:solidFill>
                  <a:srgbClr val="001F5F"/>
                </a:solidFill>
                <a:latin typeface="Times New Roman"/>
                <a:cs typeface="Times New Roman"/>
              </a:rPr>
              <a:t>2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173724" y="3878579"/>
            <a:ext cx="2055876" cy="30784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" name="object 5"/>
          <p:cNvSpPr txBox="1"/>
          <p:nvPr/>
        </p:nvSpPr>
        <p:spPr>
          <a:xfrm>
            <a:off x="1209294" y="3879342"/>
            <a:ext cx="4634483" cy="2819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" name="object 4"/>
          <p:cNvSpPr txBox="1"/>
          <p:nvPr/>
        </p:nvSpPr>
        <p:spPr>
          <a:xfrm>
            <a:off x="214884" y="1272539"/>
            <a:ext cx="11730228" cy="5244084"/>
          </a:xfrm>
          <a:prstGeom prst="rect">
            <a:avLst/>
          </a:prstGeom>
        </p:spPr>
        <p:txBody>
          <a:bodyPr wrap="square" lIns="0" tIns="7620" rIns="0" bIns="0" rtlCol="0">
            <a:noAutofit/>
          </a:bodyPr>
          <a:lstStyle/>
          <a:p>
            <a:pPr marL="55688">
              <a:lnSpc>
                <a:spcPct val="95825"/>
              </a:lnSpc>
            </a:pPr>
            <a:r>
              <a:rPr sz="1800" spc="13" dirty="0" smtClean="0">
                <a:solidFill>
                  <a:srgbClr val="001F5F"/>
                </a:solidFill>
                <a:latin typeface="Times New Roman"/>
                <a:cs typeface="Times New Roman"/>
              </a:rPr>
              <a:t>S</a:t>
            </a:r>
            <a:r>
              <a:rPr sz="1400" spc="13" dirty="0" smtClean="0">
                <a:solidFill>
                  <a:srgbClr val="001F5F"/>
                </a:solidFill>
                <a:latin typeface="Times New Roman"/>
                <a:cs typeface="Times New Roman"/>
              </a:rPr>
              <a:t>TEP </a:t>
            </a:r>
            <a:r>
              <a:rPr sz="1800" spc="13" dirty="0" smtClean="0">
                <a:solidFill>
                  <a:srgbClr val="001F5F"/>
                </a:solidFill>
                <a:latin typeface="Times New Roman"/>
                <a:cs typeface="Times New Roman"/>
              </a:rPr>
              <a:t>3 :  C</a:t>
            </a:r>
            <a:r>
              <a:rPr sz="1400" spc="13" dirty="0" smtClean="0">
                <a:solidFill>
                  <a:srgbClr val="001F5F"/>
                </a:solidFill>
                <a:latin typeface="Times New Roman"/>
                <a:cs typeface="Times New Roman"/>
              </a:rPr>
              <a:t>OPY </a:t>
            </a:r>
            <a:r>
              <a:rPr sz="1800" spc="13" dirty="0" smtClean="0">
                <a:solidFill>
                  <a:srgbClr val="001F5F"/>
                </a:solidFill>
                <a:latin typeface="Times New Roman"/>
                <a:cs typeface="Times New Roman"/>
              </a:rPr>
              <a:t>&amp; S</a:t>
            </a:r>
            <a:r>
              <a:rPr sz="1400" spc="13" dirty="0" smtClean="0">
                <a:solidFill>
                  <a:srgbClr val="001F5F"/>
                </a:solidFill>
                <a:latin typeface="Times New Roman"/>
                <a:cs typeface="Times New Roman"/>
              </a:rPr>
              <a:t>AVE THE </a:t>
            </a:r>
            <a:r>
              <a:rPr sz="1800" spc="13" dirty="0" smtClean="0">
                <a:solidFill>
                  <a:srgbClr val="001F5F"/>
                </a:solidFill>
                <a:latin typeface="Times New Roman"/>
                <a:cs typeface="Times New Roman"/>
              </a:rPr>
              <a:t>C</a:t>
            </a:r>
            <a:r>
              <a:rPr sz="1400" spc="13" dirty="0" smtClean="0">
                <a:solidFill>
                  <a:srgbClr val="001F5F"/>
                </a:solidFill>
                <a:latin typeface="Times New Roman"/>
                <a:cs typeface="Times New Roman"/>
              </a:rPr>
              <a:t>HECKSUM</a:t>
            </a:r>
            <a:endParaRPr sz="1400" dirty="0">
              <a:latin typeface="Times New Roman"/>
              <a:cs typeface="Times New Roman"/>
            </a:endParaRPr>
          </a:p>
          <a:p>
            <a:pPr marL="6024694" marR="3901733" algn="ctr">
              <a:lnSpc>
                <a:spcPct val="95825"/>
              </a:lnSpc>
              <a:spcBef>
                <a:spcPts val="18793"/>
              </a:spcBef>
            </a:pPr>
            <a:r>
              <a:rPr lang="en-US" sz="1400" spc="10" dirty="0" smtClean="0">
                <a:solidFill>
                  <a:srgbClr val="006FC0"/>
                </a:solidFill>
                <a:latin typeface="Times New Roman"/>
                <a:cs typeface="Times New Roman"/>
              </a:rPr>
              <a:t>2</a:t>
            </a:r>
            <a:r>
              <a:rPr sz="1400" spc="10" dirty="0" smtClean="0">
                <a:solidFill>
                  <a:srgbClr val="006FC0"/>
                </a:solidFill>
                <a:latin typeface="Times New Roman"/>
                <a:cs typeface="Times New Roman"/>
              </a:rPr>
              <a:t>. C</a:t>
            </a:r>
            <a:r>
              <a:rPr sz="1100" spc="10" dirty="0" smtClean="0">
                <a:solidFill>
                  <a:srgbClr val="006FC0"/>
                </a:solidFill>
                <a:latin typeface="Times New Roman"/>
                <a:cs typeface="Times New Roman"/>
              </a:rPr>
              <a:t>OPY THE </a:t>
            </a:r>
            <a:r>
              <a:rPr sz="1400" spc="10" dirty="0" smtClean="0">
                <a:solidFill>
                  <a:srgbClr val="006FC0"/>
                </a:solidFill>
                <a:latin typeface="Times New Roman"/>
                <a:cs typeface="Times New Roman"/>
              </a:rPr>
              <a:t>C</a:t>
            </a:r>
            <a:r>
              <a:rPr sz="1100" spc="10" dirty="0" smtClean="0">
                <a:solidFill>
                  <a:srgbClr val="006FC0"/>
                </a:solidFill>
                <a:latin typeface="Times New Roman"/>
                <a:cs typeface="Times New Roman"/>
              </a:rPr>
              <a:t>HECKSUM</a:t>
            </a:r>
            <a:endParaRPr sz="1100" dirty="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307580" y="246888"/>
            <a:ext cx="4637532" cy="84886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</a:pPr>
            <a:endParaRPr sz="1000"/>
          </a:p>
          <a:p>
            <a:pPr marL="90990">
              <a:lnSpc>
                <a:spcPct val="95825"/>
              </a:lnSpc>
              <a:spcBef>
                <a:spcPts val="1322"/>
              </a:spcBef>
            </a:pPr>
            <a:r>
              <a:rPr sz="1800" spc="18" dirty="0" smtClean="0">
                <a:solidFill>
                  <a:srgbClr val="001F5F"/>
                </a:solidFill>
                <a:latin typeface="Times New Roman"/>
                <a:cs typeface="Times New Roman"/>
              </a:rPr>
              <a:t>F</a:t>
            </a:r>
            <a:r>
              <a:rPr sz="1400" spc="18" dirty="0" smtClean="0">
                <a:solidFill>
                  <a:srgbClr val="001F5F"/>
                </a:solidFill>
                <a:latin typeface="Times New Roman"/>
                <a:cs typeface="Times New Roman"/>
              </a:rPr>
              <a:t>UNCTION</a:t>
            </a:r>
            <a:r>
              <a:rPr sz="1800" spc="18" dirty="0" smtClean="0">
                <a:solidFill>
                  <a:srgbClr val="001F5F"/>
                </a:solidFill>
                <a:latin typeface="Times New Roman"/>
                <a:cs typeface="Times New Roman"/>
              </a:rPr>
              <a:t>: C</a:t>
            </a:r>
            <a:r>
              <a:rPr sz="1400" spc="18" dirty="0" smtClean="0">
                <a:solidFill>
                  <a:srgbClr val="001F5F"/>
                </a:solidFill>
                <a:latin typeface="Times New Roman"/>
                <a:cs typeface="Times New Roman"/>
              </a:rPr>
              <a:t>HECKSUM USING </a:t>
            </a:r>
            <a:r>
              <a:rPr sz="1800" spc="18" dirty="0" smtClean="0">
                <a:solidFill>
                  <a:srgbClr val="001F5F"/>
                </a:solidFill>
                <a:latin typeface="Times New Roman"/>
                <a:cs typeface="Times New Roman"/>
              </a:rPr>
              <a:t>MD5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214884" y="246888"/>
            <a:ext cx="4637532" cy="848868"/>
          </a:xfrm>
          <a:prstGeom prst="rect">
            <a:avLst/>
          </a:prstGeom>
        </p:spPr>
        <p:txBody>
          <a:bodyPr wrap="square" lIns="0" tIns="5336" rIns="0" bIns="0" rtlCol="0">
            <a:noAutofit/>
          </a:bodyPr>
          <a:lstStyle/>
          <a:p>
            <a:pPr>
              <a:lnSpc>
                <a:spcPts val="1200"/>
              </a:lnSpc>
            </a:pPr>
            <a:endParaRPr sz="1200" dirty="0"/>
          </a:p>
          <a:p>
            <a:pPr marL="90741">
              <a:lnSpc>
                <a:spcPct val="95825"/>
              </a:lnSpc>
            </a:pPr>
            <a:r>
              <a:rPr sz="1800" spc="10" dirty="0" smtClean="0">
                <a:solidFill>
                  <a:srgbClr val="001F5F"/>
                </a:solidFill>
                <a:latin typeface="Times New Roman"/>
                <a:cs typeface="Times New Roman"/>
              </a:rPr>
              <a:t>L</a:t>
            </a:r>
            <a:r>
              <a:rPr sz="1400" spc="10" dirty="0" smtClean="0">
                <a:solidFill>
                  <a:srgbClr val="001F5F"/>
                </a:solidFill>
                <a:latin typeface="Times New Roman"/>
                <a:cs typeface="Times New Roman"/>
              </a:rPr>
              <a:t>AB </a:t>
            </a:r>
            <a:r>
              <a:rPr sz="1800" spc="10" dirty="0" smtClean="0">
                <a:solidFill>
                  <a:srgbClr val="001F5F"/>
                </a:solidFill>
                <a:latin typeface="Times New Roman"/>
                <a:cs typeface="Times New Roman"/>
              </a:rPr>
              <a:t># </a:t>
            </a:r>
            <a:r>
              <a:rPr lang="en-US" sz="1800" spc="10" dirty="0" smtClean="0">
                <a:solidFill>
                  <a:srgbClr val="001F5F"/>
                </a:solidFill>
                <a:latin typeface="Times New Roman"/>
                <a:cs typeface="Times New Roman"/>
              </a:rPr>
              <a:t>2</a:t>
            </a:r>
            <a:r>
              <a:rPr sz="1800" spc="10" dirty="0" smtClean="0">
                <a:solidFill>
                  <a:srgbClr val="001F5F"/>
                </a:solidFill>
                <a:latin typeface="Times New Roman"/>
                <a:cs typeface="Times New Roman"/>
              </a:rPr>
              <a:t> – M</a:t>
            </a:r>
            <a:r>
              <a:rPr sz="1400" spc="10" dirty="0" smtClean="0">
                <a:solidFill>
                  <a:srgbClr val="001F5F"/>
                </a:solidFill>
                <a:latin typeface="Times New Roman"/>
                <a:cs typeface="Times New Roman"/>
              </a:rPr>
              <a:t>ESSAGE </a:t>
            </a:r>
            <a:r>
              <a:rPr sz="1800" spc="10" dirty="0" smtClean="0">
                <a:solidFill>
                  <a:srgbClr val="001F5F"/>
                </a:solidFill>
                <a:latin typeface="Times New Roman"/>
                <a:cs typeface="Times New Roman"/>
              </a:rPr>
              <a:t>A</a:t>
            </a:r>
            <a:r>
              <a:rPr sz="1400" spc="10" dirty="0" smtClean="0">
                <a:solidFill>
                  <a:srgbClr val="001F5F"/>
                </a:solidFill>
                <a:latin typeface="Times New Roman"/>
                <a:cs typeface="Times New Roman"/>
              </a:rPr>
              <a:t>UTHENTICATION</a:t>
            </a:r>
            <a:endParaRPr sz="1400" dirty="0">
              <a:latin typeface="Times New Roman"/>
              <a:cs typeface="Times New Roman"/>
            </a:endParaRPr>
          </a:p>
          <a:p>
            <a:pPr marL="90741">
              <a:lnSpc>
                <a:spcPct val="95825"/>
              </a:lnSpc>
              <a:spcBef>
                <a:spcPts val="90"/>
              </a:spcBef>
            </a:pPr>
            <a:r>
              <a:rPr sz="1800" spc="23" dirty="0" smtClean="0">
                <a:solidFill>
                  <a:srgbClr val="001F5F"/>
                </a:solidFill>
                <a:latin typeface="Times New Roman"/>
                <a:cs typeface="Times New Roman"/>
              </a:rPr>
              <a:t>S</a:t>
            </a:r>
            <a:r>
              <a:rPr sz="1400" spc="23" dirty="0" smtClean="0">
                <a:solidFill>
                  <a:srgbClr val="001F5F"/>
                </a:solidFill>
                <a:latin typeface="Times New Roman"/>
                <a:cs typeface="Times New Roman"/>
              </a:rPr>
              <a:t>TUDENTS </a:t>
            </a:r>
            <a:r>
              <a:rPr sz="1800" spc="23" dirty="0" smtClean="0">
                <a:solidFill>
                  <a:srgbClr val="001F5F"/>
                </a:solidFill>
                <a:latin typeface="Times New Roman"/>
                <a:cs typeface="Times New Roman"/>
              </a:rPr>
              <a:t>M</a:t>
            </a:r>
            <a:r>
              <a:rPr sz="1400" spc="23" dirty="0" smtClean="0">
                <a:solidFill>
                  <a:srgbClr val="001F5F"/>
                </a:solidFill>
                <a:latin typeface="Times New Roman"/>
                <a:cs typeface="Times New Roman"/>
              </a:rPr>
              <a:t>ANUAL</a:t>
            </a:r>
            <a:endParaRPr sz="14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object 16"/>
          <p:cNvSpPr/>
          <p:nvPr/>
        </p:nvSpPr>
        <p:spPr>
          <a:xfrm>
            <a:off x="214884" y="246888"/>
            <a:ext cx="4637532" cy="848868"/>
          </a:xfrm>
          <a:custGeom>
            <a:avLst/>
            <a:gdLst/>
            <a:ahLst/>
            <a:cxnLst/>
            <a:rect l="l" t="t" r="r" b="b"/>
            <a:pathLst>
              <a:path w="4637532" h="848868">
                <a:moveTo>
                  <a:pt x="0" y="0"/>
                </a:moveTo>
                <a:lnTo>
                  <a:pt x="4637532" y="0"/>
                </a:lnTo>
                <a:lnTo>
                  <a:pt x="4637532" y="848868"/>
                </a:lnTo>
                <a:lnTo>
                  <a:pt x="0" y="848868"/>
                </a:lnTo>
                <a:lnTo>
                  <a:pt x="0" y="0"/>
                </a:lnTo>
                <a:close/>
              </a:path>
            </a:pathLst>
          </a:custGeom>
          <a:ln w="12192">
            <a:solidFill>
              <a:srgbClr val="006FC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214884" y="1272539"/>
            <a:ext cx="11730228" cy="5244084"/>
          </a:xfrm>
          <a:custGeom>
            <a:avLst/>
            <a:gdLst/>
            <a:ahLst/>
            <a:cxnLst/>
            <a:rect l="l" t="t" r="r" b="b"/>
            <a:pathLst>
              <a:path w="11730228" h="5244084">
                <a:moveTo>
                  <a:pt x="0" y="0"/>
                </a:moveTo>
                <a:lnTo>
                  <a:pt x="11730228" y="0"/>
                </a:lnTo>
                <a:lnTo>
                  <a:pt x="11730228" y="5244084"/>
                </a:lnTo>
                <a:lnTo>
                  <a:pt x="0" y="5244084"/>
                </a:lnTo>
                <a:lnTo>
                  <a:pt x="0" y="0"/>
                </a:lnTo>
                <a:close/>
              </a:path>
            </a:pathLst>
          </a:custGeom>
          <a:ln w="12192">
            <a:solidFill>
              <a:srgbClr val="006FC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11664696" y="6556248"/>
            <a:ext cx="280416" cy="274320"/>
          </a:xfrm>
          <a:custGeom>
            <a:avLst/>
            <a:gdLst/>
            <a:ahLst/>
            <a:cxnLst/>
            <a:rect l="l" t="t" r="r" b="b"/>
            <a:pathLst>
              <a:path w="280416" h="274320">
                <a:moveTo>
                  <a:pt x="0" y="0"/>
                </a:moveTo>
                <a:lnTo>
                  <a:pt x="280416" y="0"/>
                </a:lnTo>
                <a:lnTo>
                  <a:pt x="280416" y="274319"/>
                </a:lnTo>
                <a:lnTo>
                  <a:pt x="0" y="274319"/>
                </a:lnTo>
                <a:lnTo>
                  <a:pt x="0" y="0"/>
                </a:lnTo>
                <a:close/>
              </a:path>
            </a:pathLst>
          </a:custGeom>
          <a:ln w="12192">
            <a:solidFill>
              <a:srgbClr val="006FC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5430012" y="2947416"/>
            <a:ext cx="2055876" cy="307848"/>
          </a:xfrm>
          <a:custGeom>
            <a:avLst/>
            <a:gdLst/>
            <a:ahLst/>
            <a:cxnLst/>
            <a:rect l="l" t="t" r="r" b="b"/>
            <a:pathLst>
              <a:path w="2055876" h="307848">
                <a:moveTo>
                  <a:pt x="0" y="0"/>
                </a:moveTo>
                <a:lnTo>
                  <a:pt x="2055876" y="0"/>
                </a:lnTo>
                <a:lnTo>
                  <a:pt x="2055876" y="307848"/>
                </a:lnTo>
                <a:lnTo>
                  <a:pt x="0" y="307848"/>
                </a:lnTo>
                <a:lnTo>
                  <a:pt x="0" y="0"/>
                </a:lnTo>
                <a:close/>
              </a:path>
            </a:pathLst>
          </a:custGeom>
          <a:ln w="9144">
            <a:solidFill>
              <a:srgbClr val="001F5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5162805" y="3101398"/>
            <a:ext cx="267246" cy="266"/>
          </a:xfrm>
          <a:custGeom>
            <a:avLst/>
            <a:gdLst/>
            <a:ahLst/>
            <a:cxnLst/>
            <a:rect l="l" t="t" r="r" b="b"/>
            <a:pathLst>
              <a:path w="267246" h="266">
                <a:moveTo>
                  <a:pt x="267246" y="266"/>
                </a:moveTo>
                <a:lnTo>
                  <a:pt x="0" y="0"/>
                </a:lnTo>
              </a:path>
            </a:pathLst>
          </a:custGeom>
          <a:ln w="15240">
            <a:solidFill>
              <a:srgbClr val="99220A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5099302" y="3063318"/>
            <a:ext cx="76238" cy="76200"/>
          </a:xfrm>
          <a:custGeom>
            <a:avLst/>
            <a:gdLst/>
            <a:ahLst/>
            <a:cxnLst/>
            <a:rect l="l" t="t" r="r" b="b"/>
            <a:pathLst>
              <a:path w="76238" h="76200">
                <a:moveTo>
                  <a:pt x="76161" y="76200"/>
                </a:moveTo>
                <a:lnTo>
                  <a:pt x="76238" y="0"/>
                </a:lnTo>
                <a:lnTo>
                  <a:pt x="0" y="38023"/>
                </a:lnTo>
                <a:lnTo>
                  <a:pt x="76161" y="76200"/>
                </a:lnTo>
                <a:close/>
              </a:path>
            </a:pathLst>
          </a:custGeom>
          <a:solidFill>
            <a:srgbClr val="99220A">
              <a:alpha val="98823"/>
            </a:srgbClr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943355" y="1737360"/>
            <a:ext cx="4325111" cy="456285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944118" y="2527554"/>
            <a:ext cx="4155948" cy="1287780"/>
          </a:xfrm>
          <a:custGeom>
            <a:avLst/>
            <a:gdLst/>
            <a:ahLst/>
            <a:cxnLst/>
            <a:rect l="l" t="t" r="r" b="b"/>
            <a:pathLst>
              <a:path w="4155948" h="1287779">
                <a:moveTo>
                  <a:pt x="0" y="0"/>
                </a:moveTo>
                <a:lnTo>
                  <a:pt x="4155948" y="0"/>
                </a:lnTo>
                <a:lnTo>
                  <a:pt x="4155948" y="1287780"/>
                </a:lnTo>
                <a:lnTo>
                  <a:pt x="0" y="1287780"/>
                </a:lnTo>
                <a:lnTo>
                  <a:pt x="0" y="0"/>
                </a:lnTo>
                <a:close/>
              </a:path>
            </a:pathLst>
          </a:custGeom>
          <a:ln w="22860">
            <a:solidFill>
              <a:srgbClr val="C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7307580" y="246888"/>
            <a:ext cx="4637532" cy="848868"/>
          </a:xfrm>
          <a:custGeom>
            <a:avLst/>
            <a:gdLst/>
            <a:ahLst/>
            <a:cxnLst/>
            <a:rect l="l" t="t" r="r" b="b"/>
            <a:pathLst>
              <a:path w="4637532" h="848868">
                <a:moveTo>
                  <a:pt x="0" y="0"/>
                </a:moveTo>
                <a:lnTo>
                  <a:pt x="4637532" y="0"/>
                </a:lnTo>
                <a:lnTo>
                  <a:pt x="4637532" y="848868"/>
                </a:lnTo>
                <a:lnTo>
                  <a:pt x="0" y="848868"/>
                </a:lnTo>
                <a:lnTo>
                  <a:pt x="0" y="0"/>
                </a:lnTo>
                <a:close/>
              </a:path>
            </a:pathLst>
          </a:custGeom>
          <a:ln w="12192">
            <a:solidFill>
              <a:srgbClr val="006FC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11664696" y="6556248"/>
            <a:ext cx="280416" cy="274320"/>
          </a:xfrm>
          <a:prstGeom prst="rect">
            <a:avLst/>
          </a:prstGeom>
        </p:spPr>
        <p:txBody>
          <a:bodyPr wrap="square" lIns="0" tIns="6985" rIns="0" bIns="0" rtlCol="0">
            <a:noAutofit/>
          </a:bodyPr>
          <a:lstStyle/>
          <a:p>
            <a:pPr marL="91688">
              <a:lnSpc>
                <a:spcPct val="95825"/>
              </a:lnSpc>
            </a:pPr>
            <a:r>
              <a:rPr lang="en-US" dirty="0">
                <a:solidFill>
                  <a:srgbClr val="001F5F"/>
                </a:solidFill>
                <a:latin typeface="Times New Roman"/>
                <a:cs typeface="Times New Roman"/>
              </a:rPr>
              <a:t>3</a:t>
            </a:r>
            <a:endParaRPr sz="1800" dirty="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430012" y="2947416"/>
            <a:ext cx="2055876" cy="30784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" name="object 5"/>
          <p:cNvSpPr txBox="1"/>
          <p:nvPr/>
        </p:nvSpPr>
        <p:spPr>
          <a:xfrm>
            <a:off x="944118" y="2527554"/>
            <a:ext cx="4155948" cy="12877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" name="object 4"/>
          <p:cNvSpPr txBox="1"/>
          <p:nvPr/>
        </p:nvSpPr>
        <p:spPr>
          <a:xfrm>
            <a:off x="214884" y="1272539"/>
            <a:ext cx="11730228" cy="5244084"/>
          </a:xfrm>
          <a:prstGeom prst="rect">
            <a:avLst/>
          </a:prstGeom>
        </p:spPr>
        <p:txBody>
          <a:bodyPr wrap="square" lIns="0" tIns="7620" rIns="0" bIns="0" rtlCol="0">
            <a:noAutofit/>
          </a:bodyPr>
          <a:lstStyle/>
          <a:p>
            <a:pPr marL="55688">
              <a:lnSpc>
                <a:spcPct val="95825"/>
              </a:lnSpc>
            </a:pPr>
            <a:r>
              <a:rPr sz="1800" spc="22" dirty="0" smtClean="0">
                <a:solidFill>
                  <a:srgbClr val="001F5F"/>
                </a:solidFill>
                <a:latin typeface="Times New Roman"/>
                <a:cs typeface="Times New Roman"/>
              </a:rPr>
              <a:t>S</a:t>
            </a:r>
            <a:r>
              <a:rPr sz="1400" spc="22" dirty="0" smtClean="0">
                <a:solidFill>
                  <a:srgbClr val="001F5F"/>
                </a:solidFill>
                <a:latin typeface="Times New Roman"/>
                <a:cs typeface="Times New Roman"/>
              </a:rPr>
              <a:t>TEP </a:t>
            </a:r>
            <a:r>
              <a:rPr sz="1800" spc="22" dirty="0" smtClean="0">
                <a:solidFill>
                  <a:srgbClr val="001F5F"/>
                </a:solidFill>
                <a:latin typeface="Times New Roman"/>
                <a:cs typeface="Times New Roman"/>
              </a:rPr>
              <a:t>4 :  E</a:t>
            </a:r>
            <a:r>
              <a:rPr sz="1400" spc="22" dirty="0" smtClean="0">
                <a:solidFill>
                  <a:srgbClr val="001F5F"/>
                </a:solidFill>
                <a:latin typeface="Times New Roman"/>
                <a:cs typeface="Times New Roman"/>
              </a:rPr>
              <a:t>DIT THE TEXT FILE USED FOR PRODUCING THE CHECKSUM AND SAVE IT AGAIN</a:t>
            </a:r>
            <a:r>
              <a:rPr sz="1800" spc="22" dirty="0" smtClean="0">
                <a:solidFill>
                  <a:srgbClr val="001F5F"/>
                </a:solidFill>
                <a:latin typeface="Times New Roman"/>
                <a:cs typeface="Times New Roman"/>
              </a:rPr>
              <a:t>.</a:t>
            </a:r>
            <a:endParaRPr sz="1800">
              <a:latin typeface="Times New Roman"/>
              <a:cs typeface="Times New Roman"/>
            </a:endParaRPr>
          </a:p>
          <a:p>
            <a:pPr marL="5280454" marR="4769086" algn="ctr">
              <a:lnSpc>
                <a:spcPct val="95825"/>
              </a:lnSpc>
              <a:spcBef>
                <a:spcPts val="11463"/>
              </a:spcBef>
            </a:pPr>
            <a:r>
              <a:rPr sz="1400" spc="12" dirty="0" smtClean="0">
                <a:solidFill>
                  <a:srgbClr val="006FC0"/>
                </a:solidFill>
                <a:latin typeface="Times New Roman"/>
                <a:cs typeface="Times New Roman"/>
              </a:rPr>
              <a:t>3. D</a:t>
            </a:r>
            <a:r>
              <a:rPr sz="1100" spc="12" dirty="0" smtClean="0">
                <a:solidFill>
                  <a:srgbClr val="006FC0"/>
                </a:solidFill>
                <a:latin typeface="Times New Roman"/>
                <a:cs typeface="Times New Roman"/>
              </a:rPr>
              <a:t>ELETE </a:t>
            </a:r>
            <a:r>
              <a:rPr sz="1400" spc="12" dirty="0" smtClean="0">
                <a:solidFill>
                  <a:srgbClr val="006FC0"/>
                </a:solidFill>
                <a:latin typeface="Times New Roman"/>
                <a:cs typeface="Times New Roman"/>
              </a:rPr>
              <a:t>S</a:t>
            </a:r>
            <a:r>
              <a:rPr sz="1100" spc="12" dirty="0" smtClean="0">
                <a:solidFill>
                  <a:srgbClr val="006FC0"/>
                </a:solidFill>
                <a:latin typeface="Times New Roman"/>
                <a:cs typeface="Times New Roman"/>
              </a:rPr>
              <a:t>OME </a:t>
            </a:r>
            <a:r>
              <a:rPr sz="1400" spc="12" dirty="0" smtClean="0">
                <a:solidFill>
                  <a:srgbClr val="006FC0"/>
                </a:solidFill>
                <a:latin typeface="Times New Roman"/>
                <a:cs typeface="Times New Roman"/>
              </a:rPr>
              <a:t>T</a:t>
            </a:r>
            <a:r>
              <a:rPr sz="1100" spc="12" dirty="0" smtClean="0">
                <a:solidFill>
                  <a:srgbClr val="006FC0"/>
                </a:solidFill>
                <a:latin typeface="Times New Roman"/>
                <a:cs typeface="Times New Roman"/>
              </a:rPr>
              <a:t>EXT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307580" y="246888"/>
            <a:ext cx="4637532" cy="84886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</a:pPr>
            <a:endParaRPr sz="1000"/>
          </a:p>
          <a:p>
            <a:pPr marL="90990">
              <a:lnSpc>
                <a:spcPct val="95825"/>
              </a:lnSpc>
              <a:spcBef>
                <a:spcPts val="1322"/>
              </a:spcBef>
            </a:pPr>
            <a:r>
              <a:rPr sz="1800" spc="18" dirty="0" smtClean="0">
                <a:solidFill>
                  <a:srgbClr val="001F5F"/>
                </a:solidFill>
                <a:latin typeface="Times New Roman"/>
                <a:cs typeface="Times New Roman"/>
              </a:rPr>
              <a:t>F</a:t>
            </a:r>
            <a:r>
              <a:rPr sz="1400" spc="18" dirty="0" smtClean="0">
                <a:solidFill>
                  <a:srgbClr val="001F5F"/>
                </a:solidFill>
                <a:latin typeface="Times New Roman"/>
                <a:cs typeface="Times New Roman"/>
              </a:rPr>
              <a:t>UNCTION</a:t>
            </a:r>
            <a:r>
              <a:rPr sz="1800" spc="18" dirty="0" smtClean="0">
                <a:solidFill>
                  <a:srgbClr val="001F5F"/>
                </a:solidFill>
                <a:latin typeface="Times New Roman"/>
                <a:cs typeface="Times New Roman"/>
              </a:rPr>
              <a:t>: C</a:t>
            </a:r>
            <a:r>
              <a:rPr sz="1400" spc="18" dirty="0" smtClean="0">
                <a:solidFill>
                  <a:srgbClr val="001F5F"/>
                </a:solidFill>
                <a:latin typeface="Times New Roman"/>
                <a:cs typeface="Times New Roman"/>
              </a:rPr>
              <a:t>HECKSUM USING </a:t>
            </a:r>
            <a:r>
              <a:rPr sz="1800" spc="18" dirty="0" smtClean="0">
                <a:solidFill>
                  <a:srgbClr val="001F5F"/>
                </a:solidFill>
                <a:latin typeface="Times New Roman"/>
                <a:cs typeface="Times New Roman"/>
              </a:rPr>
              <a:t>MD5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214884" y="246888"/>
            <a:ext cx="4637532" cy="848868"/>
          </a:xfrm>
          <a:prstGeom prst="rect">
            <a:avLst/>
          </a:prstGeom>
        </p:spPr>
        <p:txBody>
          <a:bodyPr wrap="square" lIns="0" tIns="5336" rIns="0" bIns="0" rtlCol="0">
            <a:noAutofit/>
          </a:bodyPr>
          <a:lstStyle/>
          <a:p>
            <a:pPr>
              <a:lnSpc>
                <a:spcPts val="1200"/>
              </a:lnSpc>
            </a:pPr>
            <a:endParaRPr sz="1200" dirty="0"/>
          </a:p>
          <a:p>
            <a:pPr marL="90741">
              <a:lnSpc>
                <a:spcPct val="95825"/>
              </a:lnSpc>
            </a:pPr>
            <a:r>
              <a:rPr sz="1800" spc="10" dirty="0" smtClean="0">
                <a:solidFill>
                  <a:srgbClr val="001F5F"/>
                </a:solidFill>
                <a:latin typeface="Times New Roman"/>
                <a:cs typeface="Times New Roman"/>
              </a:rPr>
              <a:t>L</a:t>
            </a:r>
            <a:r>
              <a:rPr sz="1400" spc="10" dirty="0" smtClean="0">
                <a:solidFill>
                  <a:srgbClr val="001F5F"/>
                </a:solidFill>
                <a:latin typeface="Times New Roman"/>
                <a:cs typeface="Times New Roman"/>
              </a:rPr>
              <a:t>AB </a:t>
            </a:r>
            <a:r>
              <a:rPr sz="1800" spc="10" dirty="0" smtClean="0">
                <a:solidFill>
                  <a:srgbClr val="001F5F"/>
                </a:solidFill>
                <a:latin typeface="Times New Roman"/>
                <a:cs typeface="Times New Roman"/>
              </a:rPr>
              <a:t># </a:t>
            </a:r>
            <a:r>
              <a:rPr lang="en-US" sz="1800" spc="10" dirty="0" smtClean="0">
                <a:solidFill>
                  <a:srgbClr val="001F5F"/>
                </a:solidFill>
                <a:latin typeface="Times New Roman"/>
                <a:cs typeface="Times New Roman"/>
              </a:rPr>
              <a:t>2</a:t>
            </a:r>
            <a:r>
              <a:rPr sz="1800" spc="10" dirty="0" smtClean="0">
                <a:solidFill>
                  <a:srgbClr val="001F5F"/>
                </a:solidFill>
                <a:latin typeface="Times New Roman"/>
                <a:cs typeface="Times New Roman"/>
              </a:rPr>
              <a:t> – M</a:t>
            </a:r>
            <a:r>
              <a:rPr sz="1400" spc="10" dirty="0" smtClean="0">
                <a:solidFill>
                  <a:srgbClr val="001F5F"/>
                </a:solidFill>
                <a:latin typeface="Times New Roman"/>
                <a:cs typeface="Times New Roman"/>
              </a:rPr>
              <a:t>ESSAGE </a:t>
            </a:r>
            <a:r>
              <a:rPr sz="1800" spc="10" dirty="0" smtClean="0">
                <a:solidFill>
                  <a:srgbClr val="001F5F"/>
                </a:solidFill>
                <a:latin typeface="Times New Roman"/>
                <a:cs typeface="Times New Roman"/>
              </a:rPr>
              <a:t>A</a:t>
            </a:r>
            <a:r>
              <a:rPr sz="1400" spc="10" dirty="0" smtClean="0">
                <a:solidFill>
                  <a:srgbClr val="001F5F"/>
                </a:solidFill>
                <a:latin typeface="Times New Roman"/>
                <a:cs typeface="Times New Roman"/>
              </a:rPr>
              <a:t>UTHENTICATION</a:t>
            </a:r>
            <a:endParaRPr sz="1400" dirty="0">
              <a:latin typeface="Times New Roman"/>
              <a:cs typeface="Times New Roman"/>
            </a:endParaRPr>
          </a:p>
          <a:p>
            <a:pPr marL="90741">
              <a:lnSpc>
                <a:spcPct val="95825"/>
              </a:lnSpc>
              <a:spcBef>
                <a:spcPts val="90"/>
              </a:spcBef>
            </a:pPr>
            <a:r>
              <a:rPr sz="1800" spc="23" dirty="0" smtClean="0">
                <a:solidFill>
                  <a:srgbClr val="001F5F"/>
                </a:solidFill>
                <a:latin typeface="Times New Roman"/>
                <a:cs typeface="Times New Roman"/>
              </a:rPr>
              <a:t>S</a:t>
            </a:r>
            <a:r>
              <a:rPr sz="1400" spc="23" dirty="0" smtClean="0">
                <a:solidFill>
                  <a:srgbClr val="001F5F"/>
                </a:solidFill>
                <a:latin typeface="Times New Roman"/>
                <a:cs typeface="Times New Roman"/>
              </a:rPr>
              <a:t>TUDENTS </a:t>
            </a:r>
            <a:r>
              <a:rPr sz="1800" spc="23" dirty="0" smtClean="0">
                <a:solidFill>
                  <a:srgbClr val="001F5F"/>
                </a:solidFill>
                <a:latin typeface="Times New Roman"/>
                <a:cs typeface="Times New Roman"/>
              </a:rPr>
              <a:t>M</a:t>
            </a:r>
            <a:r>
              <a:rPr sz="1400" spc="23" dirty="0" smtClean="0">
                <a:solidFill>
                  <a:srgbClr val="001F5F"/>
                </a:solidFill>
                <a:latin typeface="Times New Roman"/>
                <a:cs typeface="Times New Roman"/>
              </a:rPr>
              <a:t>ANUAL</a:t>
            </a:r>
            <a:endParaRPr sz="14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ject 17"/>
          <p:cNvSpPr/>
          <p:nvPr/>
        </p:nvSpPr>
        <p:spPr>
          <a:xfrm>
            <a:off x="214884" y="246888"/>
            <a:ext cx="4637532" cy="848868"/>
          </a:xfrm>
          <a:custGeom>
            <a:avLst/>
            <a:gdLst/>
            <a:ahLst/>
            <a:cxnLst/>
            <a:rect l="l" t="t" r="r" b="b"/>
            <a:pathLst>
              <a:path w="4637532" h="848868">
                <a:moveTo>
                  <a:pt x="0" y="0"/>
                </a:moveTo>
                <a:lnTo>
                  <a:pt x="4637532" y="0"/>
                </a:lnTo>
                <a:lnTo>
                  <a:pt x="4637532" y="848868"/>
                </a:lnTo>
                <a:lnTo>
                  <a:pt x="0" y="848868"/>
                </a:lnTo>
                <a:lnTo>
                  <a:pt x="0" y="0"/>
                </a:lnTo>
                <a:close/>
              </a:path>
            </a:pathLst>
          </a:custGeom>
          <a:ln w="12192">
            <a:solidFill>
              <a:srgbClr val="006FC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214884" y="1272539"/>
            <a:ext cx="11730228" cy="5244084"/>
          </a:xfrm>
          <a:custGeom>
            <a:avLst/>
            <a:gdLst/>
            <a:ahLst/>
            <a:cxnLst/>
            <a:rect l="l" t="t" r="r" b="b"/>
            <a:pathLst>
              <a:path w="11730228" h="5244084">
                <a:moveTo>
                  <a:pt x="0" y="0"/>
                </a:moveTo>
                <a:lnTo>
                  <a:pt x="11730228" y="0"/>
                </a:lnTo>
                <a:lnTo>
                  <a:pt x="11730228" y="5244084"/>
                </a:lnTo>
                <a:lnTo>
                  <a:pt x="0" y="5244084"/>
                </a:lnTo>
                <a:lnTo>
                  <a:pt x="0" y="0"/>
                </a:lnTo>
                <a:close/>
              </a:path>
            </a:pathLst>
          </a:custGeom>
          <a:ln w="12192">
            <a:solidFill>
              <a:srgbClr val="006FC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11664696" y="6556248"/>
            <a:ext cx="280416" cy="274320"/>
          </a:xfrm>
          <a:custGeom>
            <a:avLst/>
            <a:gdLst/>
            <a:ahLst/>
            <a:cxnLst/>
            <a:rect l="l" t="t" r="r" b="b"/>
            <a:pathLst>
              <a:path w="280416" h="274320">
                <a:moveTo>
                  <a:pt x="0" y="0"/>
                </a:moveTo>
                <a:lnTo>
                  <a:pt x="280416" y="0"/>
                </a:lnTo>
                <a:lnTo>
                  <a:pt x="280416" y="274319"/>
                </a:lnTo>
                <a:lnTo>
                  <a:pt x="0" y="274319"/>
                </a:lnTo>
                <a:lnTo>
                  <a:pt x="0" y="0"/>
                </a:lnTo>
                <a:close/>
              </a:path>
            </a:pathLst>
          </a:custGeom>
          <a:ln w="12192">
            <a:solidFill>
              <a:srgbClr val="006FC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6135624" y="4314444"/>
            <a:ext cx="1844039" cy="737616"/>
          </a:xfrm>
          <a:custGeom>
            <a:avLst/>
            <a:gdLst/>
            <a:ahLst/>
            <a:cxnLst/>
            <a:rect l="l" t="t" r="r" b="b"/>
            <a:pathLst>
              <a:path w="1844039" h="737616">
                <a:moveTo>
                  <a:pt x="0" y="0"/>
                </a:moveTo>
                <a:lnTo>
                  <a:pt x="1844039" y="0"/>
                </a:lnTo>
                <a:lnTo>
                  <a:pt x="1844039" y="737615"/>
                </a:lnTo>
                <a:lnTo>
                  <a:pt x="0" y="737615"/>
                </a:lnTo>
                <a:lnTo>
                  <a:pt x="0" y="0"/>
                </a:lnTo>
                <a:close/>
              </a:path>
            </a:pathLst>
          </a:custGeom>
          <a:ln w="9144">
            <a:solidFill>
              <a:srgbClr val="001F5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1068323" y="1598676"/>
            <a:ext cx="4838699" cy="349605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1171194" y="4315206"/>
            <a:ext cx="4634483" cy="281939"/>
          </a:xfrm>
          <a:custGeom>
            <a:avLst/>
            <a:gdLst/>
            <a:ahLst/>
            <a:cxnLst/>
            <a:rect l="l" t="t" r="r" b="b"/>
            <a:pathLst>
              <a:path w="4634483" h="281939">
                <a:moveTo>
                  <a:pt x="0" y="0"/>
                </a:moveTo>
                <a:lnTo>
                  <a:pt x="4634483" y="0"/>
                </a:lnTo>
                <a:lnTo>
                  <a:pt x="4634483" y="281940"/>
                </a:lnTo>
                <a:lnTo>
                  <a:pt x="0" y="281940"/>
                </a:lnTo>
                <a:lnTo>
                  <a:pt x="0" y="0"/>
                </a:lnTo>
                <a:close/>
              </a:path>
            </a:pathLst>
          </a:custGeom>
          <a:ln w="22860">
            <a:solidFill>
              <a:srgbClr val="C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5858094" y="4501535"/>
            <a:ext cx="277571" cy="181076"/>
          </a:xfrm>
          <a:custGeom>
            <a:avLst/>
            <a:gdLst/>
            <a:ahLst/>
            <a:cxnLst/>
            <a:rect l="l" t="t" r="r" b="b"/>
            <a:pathLst>
              <a:path w="277571" h="181076">
                <a:moveTo>
                  <a:pt x="277571" y="181076"/>
                </a:moveTo>
                <a:lnTo>
                  <a:pt x="0" y="0"/>
                </a:lnTo>
              </a:path>
            </a:pathLst>
          </a:custGeom>
          <a:ln w="15240">
            <a:solidFill>
              <a:srgbClr val="99220A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5804914" y="4466844"/>
            <a:ext cx="84645" cy="73545"/>
          </a:xfrm>
          <a:custGeom>
            <a:avLst/>
            <a:gdLst/>
            <a:ahLst/>
            <a:cxnLst/>
            <a:rect l="l" t="t" r="r" b="b"/>
            <a:pathLst>
              <a:path w="84645" h="73545">
                <a:moveTo>
                  <a:pt x="43002" y="73545"/>
                </a:moveTo>
                <a:lnTo>
                  <a:pt x="84645" y="9728"/>
                </a:lnTo>
                <a:lnTo>
                  <a:pt x="0" y="0"/>
                </a:lnTo>
                <a:lnTo>
                  <a:pt x="43002" y="73545"/>
                </a:lnTo>
                <a:close/>
              </a:path>
            </a:pathLst>
          </a:custGeom>
          <a:solidFill>
            <a:srgbClr val="99220A">
              <a:alpha val="98823"/>
            </a:srgbClr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8476488" y="2627376"/>
            <a:ext cx="2971799" cy="168706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7307580" y="246888"/>
            <a:ext cx="4637532" cy="848868"/>
          </a:xfrm>
          <a:custGeom>
            <a:avLst/>
            <a:gdLst/>
            <a:ahLst/>
            <a:cxnLst/>
            <a:rect l="l" t="t" r="r" b="b"/>
            <a:pathLst>
              <a:path w="4637532" h="848868">
                <a:moveTo>
                  <a:pt x="0" y="0"/>
                </a:moveTo>
                <a:lnTo>
                  <a:pt x="4637532" y="0"/>
                </a:lnTo>
                <a:lnTo>
                  <a:pt x="4637532" y="848868"/>
                </a:lnTo>
                <a:lnTo>
                  <a:pt x="0" y="848868"/>
                </a:lnTo>
                <a:lnTo>
                  <a:pt x="0" y="0"/>
                </a:lnTo>
                <a:close/>
              </a:path>
            </a:pathLst>
          </a:custGeom>
          <a:ln w="12192">
            <a:solidFill>
              <a:srgbClr val="006FC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11664696" y="6556248"/>
            <a:ext cx="280416" cy="274320"/>
          </a:xfrm>
          <a:prstGeom prst="rect">
            <a:avLst/>
          </a:prstGeom>
        </p:spPr>
        <p:txBody>
          <a:bodyPr wrap="square" lIns="0" tIns="6985" rIns="0" bIns="0" rtlCol="0">
            <a:noAutofit/>
          </a:bodyPr>
          <a:lstStyle/>
          <a:p>
            <a:pPr marL="91688">
              <a:lnSpc>
                <a:spcPct val="95825"/>
              </a:lnSpc>
            </a:pPr>
            <a:r>
              <a:rPr lang="en-US" sz="1800" dirty="0" smtClean="0">
                <a:solidFill>
                  <a:srgbClr val="001F5F"/>
                </a:solidFill>
                <a:latin typeface="Times New Roman"/>
                <a:cs typeface="Times New Roman"/>
              </a:rPr>
              <a:t>4</a:t>
            </a:r>
            <a:endParaRPr sz="1800" dirty="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135624" y="4314444"/>
            <a:ext cx="1844039" cy="73761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" name="object 5"/>
          <p:cNvSpPr txBox="1"/>
          <p:nvPr/>
        </p:nvSpPr>
        <p:spPr>
          <a:xfrm>
            <a:off x="1171194" y="4315206"/>
            <a:ext cx="4634483" cy="2819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" name="object 4"/>
          <p:cNvSpPr txBox="1"/>
          <p:nvPr/>
        </p:nvSpPr>
        <p:spPr>
          <a:xfrm>
            <a:off x="214884" y="1272539"/>
            <a:ext cx="11730228" cy="5244084"/>
          </a:xfrm>
          <a:prstGeom prst="rect">
            <a:avLst/>
          </a:prstGeom>
        </p:spPr>
        <p:txBody>
          <a:bodyPr wrap="square" lIns="0" tIns="7620" rIns="0" bIns="0" rtlCol="0">
            <a:noAutofit/>
          </a:bodyPr>
          <a:lstStyle/>
          <a:p>
            <a:pPr marL="55688">
              <a:lnSpc>
                <a:spcPct val="95825"/>
              </a:lnSpc>
            </a:pPr>
            <a:r>
              <a:rPr sz="1800" spc="20" dirty="0" smtClean="0">
                <a:solidFill>
                  <a:srgbClr val="001F5F"/>
                </a:solidFill>
                <a:latin typeface="Times New Roman"/>
                <a:cs typeface="Times New Roman"/>
              </a:rPr>
              <a:t>S</a:t>
            </a:r>
            <a:r>
              <a:rPr sz="1400" spc="20" dirty="0" smtClean="0">
                <a:solidFill>
                  <a:srgbClr val="001F5F"/>
                </a:solidFill>
                <a:latin typeface="Times New Roman"/>
                <a:cs typeface="Times New Roman"/>
              </a:rPr>
              <a:t>TEP </a:t>
            </a:r>
            <a:r>
              <a:rPr sz="1800" spc="20" dirty="0" smtClean="0">
                <a:solidFill>
                  <a:srgbClr val="001F5F"/>
                </a:solidFill>
                <a:latin typeface="Times New Roman"/>
                <a:cs typeface="Times New Roman"/>
              </a:rPr>
              <a:t>5 : P</a:t>
            </a:r>
            <a:r>
              <a:rPr sz="1400" spc="20" dirty="0" smtClean="0">
                <a:solidFill>
                  <a:srgbClr val="001F5F"/>
                </a:solidFill>
                <a:latin typeface="Times New Roman"/>
                <a:cs typeface="Times New Roman"/>
              </a:rPr>
              <a:t>RODUCE THE CHECKSUM AGAIN</a:t>
            </a:r>
            <a:endParaRPr sz="1400" dirty="0">
              <a:latin typeface="Times New Roman"/>
              <a:cs typeface="Times New Roman"/>
            </a:endParaRPr>
          </a:p>
          <a:p>
            <a:pPr marL="6012723" marR="4267046" indent="42">
              <a:lnSpc>
                <a:spcPts val="1609"/>
              </a:lnSpc>
              <a:spcBef>
                <a:spcPts val="22225"/>
              </a:spcBef>
            </a:pPr>
            <a:r>
              <a:rPr lang="en-US" sz="1400" spc="-1" dirty="0" smtClean="0">
                <a:solidFill>
                  <a:srgbClr val="006FC0"/>
                </a:solidFill>
                <a:latin typeface="Times New Roman"/>
                <a:cs typeface="Times New Roman"/>
              </a:rPr>
              <a:t>4</a:t>
            </a:r>
            <a:r>
              <a:rPr sz="1400" spc="-1" dirty="0" smtClean="0">
                <a:solidFill>
                  <a:srgbClr val="006FC0"/>
                </a:solidFill>
                <a:latin typeface="Times New Roman"/>
                <a:cs typeface="Times New Roman"/>
              </a:rPr>
              <a:t>. P</a:t>
            </a:r>
            <a:r>
              <a:rPr sz="1100" spc="-1" dirty="0" smtClean="0">
                <a:solidFill>
                  <a:srgbClr val="006FC0"/>
                </a:solidFill>
                <a:latin typeface="Times New Roman"/>
                <a:cs typeface="Times New Roman"/>
              </a:rPr>
              <a:t>ASTE THE </a:t>
            </a:r>
            <a:endParaRPr sz="1100" dirty="0">
              <a:latin typeface="Times New Roman"/>
              <a:cs typeface="Times New Roman"/>
            </a:endParaRPr>
          </a:p>
          <a:p>
            <a:pPr marL="6012723" marR="4267046">
              <a:lnSpc>
                <a:spcPts val="1264"/>
              </a:lnSpc>
              <a:spcBef>
                <a:spcPts val="439"/>
              </a:spcBef>
            </a:pPr>
            <a:r>
              <a:rPr sz="1100" spc="3" dirty="0" smtClean="0">
                <a:solidFill>
                  <a:srgbClr val="006FC0"/>
                </a:solidFill>
                <a:latin typeface="Times New Roman"/>
                <a:cs typeface="Times New Roman"/>
              </a:rPr>
              <a:t>PREVIOUSLY COPIED </a:t>
            </a:r>
            <a:endParaRPr sz="1100" dirty="0">
              <a:latin typeface="Times New Roman"/>
              <a:cs typeface="Times New Roman"/>
            </a:endParaRPr>
          </a:p>
          <a:p>
            <a:pPr marL="6012723" marR="4267046">
              <a:lnSpc>
                <a:spcPts val="1264"/>
              </a:lnSpc>
              <a:spcBef>
                <a:spcPts val="345"/>
              </a:spcBef>
            </a:pPr>
            <a:r>
              <a:rPr sz="1100" spc="7" dirty="0" smtClean="0">
                <a:solidFill>
                  <a:srgbClr val="006FC0"/>
                </a:solidFill>
                <a:latin typeface="Times New Roman"/>
                <a:cs typeface="Times New Roman"/>
              </a:rPr>
              <a:t>CHECKSUM</a:t>
            </a:r>
            <a:endParaRPr sz="1100" dirty="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307580" y="246888"/>
            <a:ext cx="4637532" cy="84886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</a:pPr>
            <a:endParaRPr sz="1000"/>
          </a:p>
          <a:p>
            <a:pPr marL="90990">
              <a:lnSpc>
                <a:spcPct val="95825"/>
              </a:lnSpc>
              <a:spcBef>
                <a:spcPts val="1322"/>
              </a:spcBef>
            </a:pPr>
            <a:r>
              <a:rPr sz="1800" spc="18" dirty="0" smtClean="0">
                <a:solidFill>
                  <a:srgbClr val="001F5F"/>
                </a:solidFill>
                <a:latin typeface="Times New Roman"/>
                <a:cs typeface="Times New Roman"/>
              </a:rPr>
              <a:t>F</a:t>
            </a:r>
            <a:r>
              <a:rPr sz="1400" spc="18" dirty="0" smtClean="0">
                <a:solidFill>
                  <a:srgbClr val="001F5F"/>
                </a:solidFill>
                <a:latin typeface="Times New Roman"/>
                <a:cs typeface="Times New Roman"/>
              </a:rPr>
              <a:t>UNCTION</a:t>
            </a:r>
            <a:r>
              <a:rPr sz="1800" spc="18" dirty="0" smtClean="0">
                <a:solidFill>
                  <a:srgbClr val="001F5F"/>
                </a:solidFill>
                <a:latin typeface="Times New Roman"/>
                <a:cs typeface="Times New Roman"/>
              </a:rPr>
              <a:t>: C</a:t>
            </a:r>
            <a:r>
              <a:rPr sz="1400" spc="18" dirty="0" smtClean="0">
                <a:solidFill>
                  <a:srgbClr val="001F5F"/>
                </a:solidFill>
                <a:latin typeface="Times New Roman"/>
                <a:cs typeface="Times New Roman"/>
              </a:rPr>
              <a:t>HECKSUM USING </a:t>
            </a:r>
            <a:r>
              <a:rPr sz="1800" spc="18" dirty="0" smtClean="0">
                <a:solidFill>
                  <a:srgbClr val="001F5F"/>
                </a:solidFill>
                <a:latin typeface="Times New Roman"/>
                <a:cs typeface="Times New Roman"/>
              </a:rPr>
              <a:t>MD5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214884" y="246888"/>
            <a:ext cx="4637532" cy="848868"/>
          </a:xfrm>
          <a:prstGeom prst="rect">
            <a:avLst/>
          </a:prstGeom>
        </p:spPr>
        <p:txBody>
          <a:bodyPr wrap="square" lIns="0" tIns="5336" rIns="0" bIns="0" rtlCol="0">
            <a:noAutofit/>
          </a:bodyPr>
          <a:lstStyle/>
          <a:p>
            <a:pPr>
              <a:lnSpc>
                <a:spcPts val="1200"/>
              </a:lnSpc>
            </a:pPr>
            <a:endParaRPr sz="1200" dirty="0"/>
          </a:p>
          <a:p>
            <a:pPr marL="90741">
              <a:lnSpc>
                <a:spcPct val="95825"/>
              </a:lnSpc>
            </a:pPr>
            <a:r>
              <a:rPr sz="1800" spc="10" dirty="0" smtClean="0">
                <a:solidFill>
                  <a:srgbClr val="001F5F"/>
                </a:solidFill>
                <a:latin typeface="Times New Roman"/>
                <a:cs typeface="Times New Roman"/>
              </a:rPr>
              <a:t>L</a:t>
            </a:r>
            <a:r>
              <a:rPr sz="1400" spc="10" dirty="0" smtClean="0">
                <a:solidFill>
                  <a:srgbClr val="001F5F"/>
                </a:solidFill>
                <a:latin typeface="Times New Roman"/>
                <a:cs typeface="Times New Roman"/>
              </a:rPr>
              <a:t>AB </a:t>
            </a:r>
            <a:r>
              <a:rPr sz="1800" spc="10" dirty="0" smtClean="0">
                <a:solidFill>
                  <a:srgbClr val="001F5F"/>
                </a:solidFill>
                <a:latin typeface="Times New Roman"/>
                <a:cs typeface="Times New Roman"/>
              </a:rPr>
              <a:t># </a:t>
            </a:r>
            <a:r>
              <a:rPr lang="en-US" sz="1800" spc="10" dirty="0" smtClean="0">
                <a:solidFill>
                  <a:srgbClr val="001F5F"/>
                </a:solidFill>
                <a:latin typeface="Times New Roman"/>
                <a:cs typeface="Times New Roman"/>
              </a:rPr>
              <a:t>2</a:t>
            </a:r>
            <a:r>
              <a:rPr sz="1800" spc="10" dirty="0" smtClean="0">
                <a:solidFill>
                  <a:srgbClr val="001F5F"/>
                </a:solidFill>
                <a:latin typeface="Times New Roman"/>
                <a:cs typeface="Times New Roman"/>
              </a:rPr>
              <a:t> – M</a:t>
            </a:r>
            <a:r>
              <a:rPr sz="1400" spc="10" dirty="0" smtClean="0">
                <a:solidFill>
                  <a:srgbClr val="001F5F"/>
                </a:solidFill>
                <a:latin typeface="Times New Roman"/>
                <a:cs typeface="Times New Roman"/>
              </a:rPr>
              <a:t>ESSAGE </a:t>
            </a:r>
            <a:r>
              <a:rPr sz="1800" spc="10" dirty="0" smtClean="0">
                <a:solidFill>
                  <a:srgbClr val="001F5F"/>
                </a:solidFill>
                <a:latin typeface="Times New Roman"/>
                <a:cs typeface="Times New Roman"/>
              </a:rPr>
              <a:t>A</a:t>
            </a:r>
            <a:r>
              <a:rPr sz="1400" spc="10" dirty="0" smtClean="0">
                <a:solidFill>
                  <a:srgbClr val="001F5F"/>
                </a:solidFill>
                <a:latin typeface="Times New Roman"/>
                <a:cs typeface="Times New Roman"/>
              </a:rPr>
              <a:t>UTHENTICATION</a:t>
            </a:r>
            <a:endParaRPr sz="1400" dirty="0">
              <a:latin typeface="Times New Roman"/>
              <a:cs typeface="Times New Roman"/>
            </a:endParaRPr>
          </a:p>
          <a:p>
            <a:pPr marL="90741">
              <a:lnSpc>
                <a:spcPct val="95825"/>
              </a:lnSpc>
              <a:spcBef>
                <a:spcPts val="90"/>
              </a:spcBef>
            </a:pPr>
            <a:r>
              <a:rPr sz="1800" spc="23" dirty="0" smtClean="0">
                <a:solidFill>
                  <a:srgbClr val="001F5F"/>
                </a:solidFill>
                <a:latin typeface="Times New Roman"/>
                <a:cs typeface="Times New Roman"/>
              </a:rPr>
              <a:t>S</a:t>
            </a:r>
            <a:r>
              <a:rPr sz="1400" spc="23" dirty="0" smtClean="0">
                <a:solidFill>
                  <a:srgbClr val="001F5F"/>
                </a:solidFill>
                <a:latin typeface="Times New Roman"/>
                <a:cs typeface="Times New Roman"/>
              </a:rPr>
              <a:t>TUDENTS </a:t>
            </a:r>
            <a:r>
              <a:rPr sz="1800" spc="23" dirty="0" smtClean="0">
                <a:solidFill>
                  <a:srgbClr val="001F5F"/>
                </a:solidFill>
                <a:latin typeface="Times New Roman"/>
                <a:cs typeface="Times New Roman"/>
              </a:rPr>
              <a:t>M</a:t>
            </a:r>
            <a:r>
              <a:rPr sz="1400" spc="23" dirty="0" smtClean="0">
                <a:solidFill>
                  <a:srgbClr val="001F5F"/>
                </a:solidFill>
                <a:latin typeface="Times New Roman"/>
                <a:cs typeface="Times New Roman"/>
              </a:rPr>
              <a:t>ANUAL</a:t>
            </a:r>
            <a:endParaRPr sz="14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ject 17"/>
          <p:cNvSpPr/>
          <p:nvPr/>
        </p:nvSpPr>
        <p:spPr>
          <a:xfrm>
            <a:off x="214884" y="246888"/>
            <a:ext cx="4637532" cy="848868"/>
          </a:xfrm>
          <a:custGeom>
            <a:avLst/>
            <a:gdLst/>
            <a:ahLst/>
            <a:cxnLst/>
            <a:rect l="l" t="t" r="r" b="b"/>
            <a:pathLst>
              <a:path w="4637532" h="848868">
                <a:moveTo>
                  <a:pt x="0" y="0"/>
                </a:moveTo>
                <a:lnTo>
                  <a:pt x="4637532" y="0"/>
                </a:lnTo>
                <a:lnTo>
                  <a:pt x="4637532" y="848868"/>
                </a:lnTo>
                <a:lnTo>
                  <a:pt x="0" y="848868"/>
                </a:lnTo>
                <a:lnTo>
                  <a:pt x="0" y="0"/>
                </a:lnTo>
                <a:close/>
              </a:path>
            </a:pathLst>
          </a:custGeom>
          <a:ln w="12192">
            <a:solidFill>
              <a:srgbClr val="006FC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214884" y="1272539"/>
            <a:ext cx="11730228" cy="5244084"/>
          </a:xfrm>
          <a:custGeom>
            <a:avLst/>
            <a:gdLst/>
            <a:ahLst/>
            <a:cxnLst/>
            <a:rect l="l" t="t" r="r" b="b"/>
            <a:pathLst>
              <a:path w="11730228" h="5244084">
                <a:moveTo>
                  <a:pt x="0" y="0"/>
                </a:moveTo>
                <a:lnTo>
                  <a:pt x="11730228" y="0"/>
                </a:lnTo>
                <a:lnTo>
                  <a:pt x="11730228" y="5244084"/>
                </a:lnTo>
                <a:lnTo>
                  <a:pt x="0" y="5244084"/>
                </a:lnTo>
                <a:lnTo>
                  <a:pt x="0" y="0"/>
                </a:lnTo>
                <a:close/>
              </a:path>
            </a:pathLst>
          </a:custGeom>
          <a:ln w="12192">
            <a:solidFill>
              <a:srgbClr val="006FC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11664696" y="6556248"/>
            <a:ext cx="280416" cy="274320"/>
          </a:xfrm>
          <a:custGeom>
            <a:avLst/>
            <a:gdLst/>
            <a:ahLst/>
            <a:cxnLst/>
            <a:rect l="l" t="t" r="r" b="b"/>
            <a:pathLst>
              <a:path w="280416" h="274320">
                <a:moveTo>
                  <a:pt x="0" y="0"/>
                </a:moveTo>
                <a:lnTo>
                  <a:pt x="280416" y="0"/>
                </a:lnTo>
                <a:lnTo>
                  <a:pt x="280416" y="274319"/>
                </a:lnTo>
                <a:lnTo>
                  <a:pt x="0" y="274319"/>
                </a:lnTo>
                <a:lnTo>
                  <a:pt x="0" y="0"/>
                </a:lnTo>
                <a:close/>
              </a:path>
            </a:pathLst>
          </a:custGeom>
          <a:ln w="12192">
            <a:solidFill>
              <a:srgbClr val="006FC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7307580" y="246888"/>
            <a:ext cx="4637532" cy="848868"/>
          </a:xfrm>
          <a:custGeom>
            <a:avLst/>
            <a:gdLst/>
            <a:ahLst/>
            <a:cxnLst/>
            <a:rect l="l" t="t" r="r" b="b"/>
            <a:pathLst>
              <a:path w="4637532" h="848868">
                <a:moveTo>
                  <a:pt x="0" y="0"/>
                </a:moveTo>
                <a:lnTo>
                  <a:pt x="4637532" y="0"/>
                </a:lnTo>
                <a:lnTo>
                  <a:pt x="4637532" y="848868"/>
                </a:lnTo>
                <a:lnTo>
                  <a:pt x="0" y="848868"/>
                </a:lnTo>
                <a:lnTo>
                  <a:pt x="0" y="0"/>
                </a:lnTo>
                <a:close/>
              </a:path>
            </a:pathLst>
          </a:custGeom>
          <a:ln w="12192">
            <a:solidFill>
              <a:srgbClr val="006FC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11664696" y="6556248"/>
            <a:ext cx="280416" cy="274320"/>
          </a:xfrm>
          <a:prstGeom prst="rect">
            <a:avLst/>
          </a:prstGeom>
        </p:spPr>
        <p:txBody>
          <a:bodyPr wrap="square" lIns="0" tIns="6985" rIns="0" bIns="0" rtlCol="0">
            <a:noAutofit/>
          </a:bodyPr>
          <a:lstStyle/>
          <a:p>
            <a:pPr marL="91688">
              <a:lnSpc>
                <a:spcPct val="95825"/>
              </a:lnSpc>
            </a:pPr>
            <a:r>
              <a:rPr lang="en-US" sz="1800" dirty="0" smtClean="0">
                <a:solidFill>
                  <a:srgbClr val="001F5F"/>
                </a:solidFill>
                <a:latin typeface="Times New Roman"/>
                <a:cs typeface="Times New Roman"/>
              </a:rPr>
              <a:t>5</a:t>
            </a:r>
            <a:endParaRPr sz="1800" dirty="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135624" y="4314444"/>
            <a:ext cx="1844039" cy="73761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" name="object 5"/>
          <p:cNvSpPr txBox="1"/>
          <p:nvPr/>
        </p:nvSpPr>
        <p:spPr>
          <a:xfrm>
            <a:off x="1171194" y="4315206"/>
            <a:ext cx="4634483" cy="2819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" name="object 4"/>
          <p:cNvSpPr txBox="1"/>
          <p:nvPr/>
        </p:nvSpPr>
        <p:spPr>
          <a:xfrm>
            <a:off x="214884" y="1272539"/>
            <a:ext cx="11730228" cy="5244084"/>
          </a:xfrm>
          <a:prstGeom prst="rect">
            <a:avLst/>
          </a:prstGeom>
        </p:spPr>
        <p:txBody>
          <a:bodyPr wrap="square" lIns="0" tIns="7620" rIns="0" bIns="0" rtlCol="0">
            <a:noAutofit/>
          </a:bodyPr>
          <a:lstStyle/>
          <a:p>
            <a:pPr marL="55688">
              <a:lnSpc>
                <a:spcPct val="95825"/>
              </a:lnSpc>
            </a:pPr>
            <a:endParaRPr lang="en-US" sz="1400" spc="10" dirty="0" smtClean="0">
              <a:solidFill>
                <a:srgbClr val="001F5F"/>
              </a:solidFill>
              <a:latin typeface="Times New Roman"/>
              <a:cs typeface="Times New Roman"/>
            </a:endParaRPr>
          </a:p>
          <a:p>
            <a:pPr marL="55688">
              <a:lnSpc>
                <a:spcPct val="95825"/>
              </a:lnSpc>
            </a:pPr>
            <a:r>
              <a:rPr lang="en-US" sz="2000" spc="10" dirty="0" smtClean="0">
                <a:solidFill>
                  <a:srgbClr val="001F5F"/>
                </a:solidFill>
                <a:latin typeface="Times New Roman"/>
                <a:cs typeface="Times New Roman"/>
              </a:rPr>
              <a:t>STEP 1 : DOWNLOAD AND INSTALL </a:t>
            </a:r>
            <a:r>
              <a:rPr lang="en-US" sz="2000" i="1" u="sng" spc="10" dirty="0" smtClean="0">
                <a:solidFill>
                  <a:srgbClr val="001F5F"/>
                </a:solidFill>
                <a:latin typeface="Times New Roman"/>
                <a:cs typeface="Times New Roman"/>
              </a:rPr>
              <a:t>sha1generator</a:t>
            </a:r>
            <a:r>
              <a:rPr lang="en-US" sz="2000" spc="10" dirty="0" smtClean="0">
                <a:solidFill>
                  <a:srgbClr val="001F5F"/>
                </a:solidFill>
                <a:latin typeface="Times New Roman"/>
                <a:cs typeface="Times New Roman"/>
              </a:rPr>
              <a:t> and repeat the previous experiment using the new tool to generate different types of hash values.</a:t>
            </a:r>
          </a:p>
          <a:p>
            <a:pPr marL="55688">
              <a:lnSpc>
                <a:spcPct val="95825"/>
              </a:lnSpc>
            </a:pPr>
            <a:endParaRPr lang="en-US" sz="2000" spc="10" dirty="0">
              <a:solidFill>
                <a:srgbClr val="001F5F"/>
              </a:solidFill>
              <a:latin typeface="Times New Roman"/>
              <a:cs typeface="Times New Roman"/>
            </a:endParaRPr>
          </a:p>
          <a:p>
            <a:pPr marL="55688">
              <a:lnSpc>
                <a:spcPct val="95825"/>
              </a:lnSpc>
            </a:pPr>
            <a:endParaRPr lang="en-US" sz="2000" spc="10" dirty="0" smtClean="0">
              <a:solidFill>
                <a:srgbClr val="001F5F"/>
              </a:solidFill>
              <a:latin typeface="Times New Roman"/>
              <a:cs typeface="Times New Roman"/>
            </a:endParaRPr>
          </a:p>
          <a:p>
            <a:pPr marL="55688">
              <a:lnSpc>
                <a:spcPct val="95825"/>
              </a:lnSpc>
            </a:pPr>
            <a:endParaRPr lang="en-US" sz="2000" spc="10" dirty="0">
              <a:solidFill>
                <a:srgbClr val="001F5F"/>
              </a:solidFill>
              <a:latin typeface="Times New Roman"/>
              <a:cs typeface="Times New Roman"/>
            </a:endParaRPr>
          </a:p>
          <a:p>
            <a:pPr marL="55688">
              <a:lnSpc>
                <a:spcPct val="95825"/>
              </a:lnSpc>
            </a:pPr>
            <a:endParaRPr lang="en-US" sz="2000" spc="10" dirty="0" smtClean="0">
              <a:solidFill>
                <a:srgbClr val="001F5F"/>
              </a:solidFill>
              <a:latin typeface="Times New Roman"/>
              <a:cs typeface="Times New Roman"/>
            </a:endParaRPr>
          </a:p>
          <a:p>
            <a:pPr marL="55688">
              <a:lnSpc>
                <a:spcPct val="95825"/>
              </a:lnSpc>
            </a:pPr>
            <a:endParaRPr lang="en-US" sz="2000" spc="10" dirty="0">
              <a:solidFill>
                <a:srgbClr val="001F5F"/>
              </a:solidFill>
              <a:latin typeface="Times New Roman"/>
              <a:cs typeface="Times New Roman"/>
            </a:endParaRPr>
          </a:p>
          <a:p>
            <a:pPr marL="55688">
              <a:lnSpc>
                <a:spcPct val="95825"/>
              </a:lnSpc>
            </a:pPr>
            <a:endParaRPr lang="en-US" sz="2000" spc="10" dirty="0" smtClean="0">
              <a:solidFill>
                <a:srgbClr val="001F5F"/>
              </a:solidFill>
              <a:latin typeface="Times New Roman"/>
              <a:cs typeface="Times New Roman"/>
            </a:endParaRPr>
          </a:p>
          <a:p>
            <a:pPr marL="55688">
              <a:lnSpc>
                <a:spcPct val="95825"/>
              </a:lnSpc>
            </a:pPr>
            <a:endParaRPr lang="en-US" sz="2000" spc="10" dirty="0">
              <a:solidFill>
                <a:srgbClr val="001F5F"/>
              </a:solidFill>
              <a:latin typeface="Times New Roman"/>
              <a:cs typeface="Times New Roman"/>
            </a:endParaRPr>
          </a:p>
          <a:p>
            <a:pPr marL="55688">
              <a:lnSpc>
                <a:spcPct val="95825"/>
              </a:lnSpc>
            </a:pPr>
            <a:endParaRPr lang="en-US" sz="2000" spc="10" dirty="0" smtClean="0">
              <a:solidFill>
                <a:srgbClr val="001F5F"/>
              </a:solidFill>
              <a:latin typeface="Times New Roman"/>
              <a:cs typeface="Times New Roman"/>
            </a:endParaRPr>
          </a:p>
          <a:p>
            <a:pPr marL="55688">
              <a:lnSpc>
                <a:spcPct val="95825"/>
              </a:lnSpc>
            </a:pPr>
            <a:endParaRPr lang="en-US" sz="2000" spc="10" dirty="0">
              <a:solidFill>
                <a:srgbClr val="001F5F"/>
              </a:solidFill>
              <a:latin typeface="Times New Roman"/>
              <a:cs typeface="Times New Roman"/>
            </a:endParaRPr>
          </a:p>
          <a:p>
            <a:pPr marL="55688">
              <a:lnSpc>
                <a:spcPct val="95825"/>
              </a:lnSpc>
            </a:pPr>
            <a:endParaRPr lang="en-US" sz="2000" spc="10" dirty="0" smtClean="0">
              <a:solidFill>
                <a:srgbClr val="001F5F"/>
              </a:solidFill>
              <a:latin typeface="Times New Roman"/>
              <a:cs typeface="Times New Roman"/>
            </a:endParaRPr>
          </a:p>
          <a:p>
            <a:pPr marL="55688">
              <a:lnSpc>
                <a:spcPct val="95825"/>
              </a:lnSpc>
            </a:pPr>
            <a:endParaRPr lang="en-US" sz="2000" spc="10" dirty="0">
              <a:solidFill>
                <a:srgbClr val="001F5F"/>
              </a:solidFill>
              <a:latin typeface="Times New Roman"/>
              <a:cs typeface="Times New Roman"/>
            </a:endParaRPr>
          </a:p>
          <a:p>
            <a:pPr marL="55688">
              <a:lnSpc>
                <a:spcPct val="95825"/>
              </a:lnSpc>
            </a:pPr>
            <a:endParaRPr lang="en-US" sz="2000" spc="10" dirty="0" smtClean="0">
              <a:solidFill>
                <a:srgbClr val="001F5F"/>
              </a:solidFill>
              <a:latin typeface="Times New Roman"/>
              <a:cs typeface="Times New Roman"/>
            </a:endParaRPr>
          </a:p>
          <a:p>
            <a:pPr marL="55688">
              <a:lnSpc>
                <a:spcPct val="95825"/>
              </a:lnSpc>
            </a:pPr>
            <a:endParaRPr lang="en-US" sz="2000" spc="10" dirty="0">
              <a:solidFill>
                <a:srgbClr val="001F5F"/>
              </a:solidFill>
              <a:latin typeface="Times New Roman"/>
              <a:cs typeface="Times New Roman"/>
            </a:endParaRPr>
          </a:p>
          <a:p>
            <a:pPr marL="55688">
              <a:lnSpc>
                <a:spcPct val="95825"/>
              </a:lnSpc>
            </a:pPr>
            <a:endParaRPr lang="en-US" sz="2000" spc="10" dirty="0" smtClean="0">
              <a:solidFill>
                <a:srgbClr val="001F5F"/>
              </a:solidFill>
              <a:latin typeface="Times New Roman"/>
              <a:cs typeface="Times New Roman"/>
            </a:endParaRPr>
          </a:p>
          <a:p>
            <a:pPr marL="55688">
              <a:lnSpc>
                <a:spcPct val="95825"/>
              </a:lnSpc>
            </a:pPr>
            <a:endParaRPr sz="2000" dirty="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307580" y="246888"/>
            <a:ext cx="4637532" cy="84886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</a:pPr>
            <a:endParaRPr sz="1000" dirty="0"/>
          </a:p>
          <a:p>
            <a:pPr marL="90990">
              <a:lnSpc>
                <a:spcPct val="95825"/>
              </a:lnSpc>
              <a:spcBef>
                <a:spcPts val="1322"/>
              </a:spcBef>
            </a:pPr>
            <a:r>
              <a:rPr sz="1800" spc="18" dirty="0" smtClean="0">
                <a:solidFill>
                  <a:srgbClr val="001F5F"/>
                </a:solidFill>
                <a:latin typeface="Times New Roman"/>
                <a:cs typeface="Times New Roman"/>
              </a:rPr>
              <a:t>F</a:t>
            </a:r>
            <a:r>
              <a:rPr sz="1400" spc="18" dirty="0" smtClean="0">
                <a:solidFill>
                  <a:srgbClr val="001F5F"/>
                </a:solidFill>
                <a:latin typeface="Times New Roman"/>
                <a:cs typeface="Times New Roman"/>
              </a:rPr>
              <a:t>UNCTION</a:t>
            </a:r>
            <a:r>
              <a:rPr sz="1800" spc="18" dirty="0" smtClean="0">
                <a:solidFill>
                  <a:srgbClr val="001F5F"/>
                </a:solidFill>
                <a:latin typeface="Times New Roman"/>
                <a:cs typeface="Times New Roman"/>
              </a:rPr>
              <a:t>: C</a:t>
            </a:r>
            <a:r>
              <a:rPr sz="1400" spc="18" dirty="0" smtClean="0">
                <a:solidFill>
                  <a:srgbClr val="001F5F"/>
                </a:solidFill>
                <a:latin typeface="Times New Roman"/>
                <a:cs typeface="Times New Roman"/>
              </a:rPr>
              <a:t>HECKSUM USING </a:t>
            </a:r>
            <a:r>
              <a:rPr lang="en-US" sz="1800" spc="18" dirty="0" smtClean="0">
                <a:solidFill>
                  <a:srgbClr val="001F5F"/>
                </a:solidFill>
                <a:latin typeface="Times New Roman"/>
                <a:cs typeface="Times New Roman"/>
              </a:rPr>
              <a:t>SHA-1</a:t>
            </a:r>
            <a:endParaRPr sz="1800" dirty="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214884" y="246888"/>
            <a:ext cx="4637532" cy="848868"/>
          </a:xfrm>
          <a:prstGeom prst="rect">
            <a:avLst/>
          </a:prstGeom>
        </p:spPr>
        <p:txBody>
          <a:bodyPr wrap="square" lIns="0" tIns="5336" rIns="0" bIns="0" rtlCol="0">
            <a:noAutofit/>
          </a:bodyPr>
          <a:lstStyle/>
          <a:p>
            <a:pPr>
              <a:lnSpc>
                <a:spcPts val="1200"/>
              </a:lnSpc>
            </a:pPr>
            <a:endParaRPr sz="1200" dirty="0"/>
          </a:p>
          <a:p>
            <a:pPr marL="90741">
              <a:lnSpc>
                <a:spcPct val="95825"/>
              </a:lnSpc>
            </a:pPr>
            <a:r>
              <a:rPr sz="1800" spc="10" dirty="0" smtClean="0">
                <a:solidFill>
                  <a:srgbClr val="001F5F"/>
                </a:solidFill>
                <a:latin typeface="Times New Roman"/>
                <a:cs typeface="Times New Roman"/>
              </a:rPr>
              <a:t>L</a:t>
            </a:r>
            <a:r>
              <a:rPr sz="1400" spc="10" dirty="0" smtClean="0">
                <a:solidFill>
                  <a:srgbClr val="001F5F"/>
                </a:solidFill>
                <a:latin typeface="Times New Roman"/>
                <a:cs typeface="Times New Roman"/>
              </a:rPr>
              <a:t>AB </a:t>
            </a:r>
            <a:r>
              <a:rPr sz="1800" spc="10" dirty="0" smtClean="0">
                <a:solidFill>
                  <a:srgbClr val="001F5F"/>
                </a:solidFill>
                <a:latin typeface="Times New Roman"/>
                <a:cs typeface="Times New Roman"/>
              </a:rPr>
              <a:t># </a:t>
            </a:r>
            <a:r>
              <a:rPr lang="en-US" sz="1800" spc="10" dirty="0" smtClean="0">
                <a:solidFill>
                  <a:srgbClr val="001F5F"/>
                </a:solidFill>
                <a:latin typeface="Times New Roman"/>
                <a:cs typeface="Times New Roman"/>
              </a:rPr>
              <a:t>2</a:t>
            </a:r>
            <a:r>
              <a:rPr sz="1800" spc="10" dirty="0" smtClean="0">
                <a:solidFill>
                  <a:srgbClr val="001F5F"/>
                </a:solidFill>
                <a:latin typeface="Times New Roman"/>
                <a:cs typeface="Times New Roman"/>
              </a:rPr>
              <a:t> – M</a:t>
            </a:r>
            <a:r>
              <a:rPr sz="1400" spc="10" dirty="0" smtClean="0">
                <a:solidFill>
                  <a:srgbClr val="001F5F"/>
                </a:solidFill>
                <a:latin typeface="Times New Roman"/>
                <a:cs typeface="Times New Roman"/>
              </a:rPr>
              <a:t>ESSAGE </a:t>
            </a:r>
            <a:r>
              <a:rPr sz="1800" spc="10" dirty="0" smtClean="0">
                <a:solidFill>
                  <a:srgbClr val="001F5F"/>
                </a:solidFill>
                <a:latin typeface="Times New Roman"/>
                <a:cs typeface="Times New Roman"/>
              </a:rPr>
              <a:t>A</a:t>
            </a:r>
            <a:r>
              <a:rPr sz="1400" spc="10" dirty="0" smtClean="0">
                <a:solidFill>
                  <a:srgbClr val="001F5F"/>
                </a:solidFill>
                <a:latin typeface="Times New Roman"/>
                <a:cs typeface="Times New Roman"/>
              </a:rPr>
              <a:t>UTHENTICATION</a:t>
            </a:r>
            <a:endParaRPr sz="1400" dirty="0">
              <a:latin typeface="Times New Roman"/>
              <a:cs typeface="Times New Roman"/>
            </a:endParaRPr>
          </a:p>
          <a:p>
            <a:pPr marL="90741">
              <a:lnSpc>
                <a:spcPct val="95825"/>
              </a:lnSpc>
              <a:spcBef>
                <a:spcPts val="90"/>
              </a:spcBef>
            </a:pPr>
            <a:r>
              <a:rPr sz="1800" spc="23" dirty="0" smtClean="0">
                <a:solidFill>
                  <a:srgbClr val="001F5F"/>
                </a:solidFill>
                <a:latin typeface="Times New Roman"/>
                <a:cs typeface="Times New Roman"/>
              </a:rPr>
              <a:t>S</a:t>
            </a:r>
            <a:r>
              <a:rPr sz="1400" spc="23" dirty="0" smtClean="0">
                <a:solidFill>
                  <a:srgbClr val="001F5F"/>
                </a:solidFill>
                <a:latin typeface="Times New Roman"/>
                <a:cs typeface="Times New Roman"/>
              </a:rPr>
              <a:t>TUDENTS </a:t>
            </a:r>
            <a:r>
              <a:rPr sz="1800" spc="23" dirty="0" smtClean="0">
                <a:solidFill>
                  <a:srgbClr val="001F5F"/>
                </a:solidFill>
                <a:latin typeface="Times New Roman"/>
                <a:cs typeface="Times New Roman"/>
              </a:rPr>
              <a:t>M</a:t>
            </a:r>
            <a:r>
              <a:rPr sz="1400" spc="23" dirty="0" smtClean="0">
                <a:solidFill>
                  <a:srgbClr val="001F5F"/>
                </a:solidFill>
                <a:latin typeface="Times New Roman"/>
                <a:cs typeface="Times New Roman"/>
              </a:rPr>
              <a:t>ANUAL</a:t>
            </a:r>
            <a:endParaRPr sz="1400" dirty="0">
              <a:latin typeface="Times New Roman"/>
              <a:cs typeface="Times New Roman"/>
            </a:endParaRPr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36358" y="2362200"/>
            <a:ext cx="4325629" cy="3496056"/>
          </a:xfrm>
          <a:prstGeom prst="rect">
            <a:avLst/>
          </a:prstGeom>
        </p:spPr>
      </p:pic>
      <p:sp>
        <p:nvSpPr>
          <p:cNvPr id="19" name="object 15"/>
          <p:cNvSpPr/>
          <p:nvPr/>
        </p:nvSpPr>
        <p:spPr>
          <a:xfrm>
            <a:off x="2667000" y="3667320"/>
            <a:ext cx="3901572" cy="295080"/>
          </a:xfrm>
          <a:custGeom>
            <a:avLst/>
            <a:gdLst/>
            <a:ahLst/>
            <a:cxnLst/>
            <a:rect l="l" t="t" r="r" b="b"/>
            <a:pathLst>
              <a:path w="4155948" h="1287779">
                <a:moveTo>
                  <a:pt x="0" y="0"/>
                </a:moveTo>
                <a:lnTo>
                  <a:pt x="4155948" y="0"/>
                </a:lnTo>
                <a:lnTo>
                  <a:pt x="4155948" y="1287780"/>
                </a:lnTo>
                <a:lnTo>
                  <a:pt x="0" y="1287780"/>
                </a:lnTo>
                <a:lnTo>
                  <a:pt x="0" y="0"/>
                </a:lnTo>
                <a:close/>
              </a:path>
            </a:pathLst>
          </a:custGeom>
          <a:ln w="22860">
            <a:solidFill>
              <a:srgbClr val="C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" name="object 15"/>
          <p:cNvSpPr/>
          <p:nvPr/>
        </p:nvSpPr>
        <p:spPr>
          <a:xfrm>
            <a:off x="2436358" y="4965316"/>
            <a:ext cx="4135962" cy="302203"/>
          </a:xfrm>
          <a:custGeom>
            <a:avLst/>
            <a:gdLst/>
            <a:ahLst/>
            <a:cxnLst/>
            <a:rect l="l" t="t" r="r" b="b"/>
            <a:pathLst>
              <a:path w="4155948" h="1287779">
                <a:moveTo>
                  <a:pt x="0" y="0"/>
                </a:moveTo>
                <a:lnTo>
                  <a:pt x="4155948" y="0"/>
                </a:lnTo>
                <a:lnTo>
                  <a:pt x="4155948" y="1287780"/>
                </a:lnTo>
                <a:lnTo>
                  <a:pt x="0" y="1287780"/>
                </a:lnTo>
                <a:lnTo>
                  <a:pt x="0" y="0"/>
                </a:lnTo>
                <a:close/>
              </a:path>
            </a:pathLst>
          </a:custGeom>
          <a:ln w="22860">
            <a:solidFill>
              <a:srgbClr val="C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" name="object 15"/>
          <p:cNvSpPr/>
          <p:nvPr/>
        </p:nvSpPr>
        <p:spPr>
          <a:xfrm>
            <a:off x="4038600" y="4343636"/>
            <a:ext cx="1143000" cy="253509"/>
          </a:xfrm>
          <a:custGeom>
            <a:avLst/>
            <a:gdLst/>
            <a:ahLst/>
            <a:cxnLst/>
            <a:rect l="l" t="t" r="r" b="b"/>
            <a:pathLst>
              <a:path w="4155948" h="1287779">
                <a:moveTo>
                  <a:pt x="0" y="0"/>
                </a:moveTo>
                <a:lnTo>
                  <a:pt x="4155948" y="0"/>
                </a:lnTo>
                <a:lnTo>
                  <a:pt x="4155948" y="1287780"/>
                </a:lnTo>
                <a:lnTo>
                  <a:pt x="0" y="1287780"/>
                </a:lnTo>
                <a:lnTo>
                  <a:pt x="0" y="0"/>
                </a:lnTo>
                <a:close/>
              </a:path>
            </a:pathLst>
          </a:custGeom>
          <a:ln w="22860">
            <a:solidFill>
              <a:srgbClr val="C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" name="object 11"/>
          <p:cNvSpPr/>
          <p:nvPr/>
        </p:nvSpPr>
        <p:spPr>
          <a:xfrm>
            <a:off x="7057643" y="3429000"/>
            <a:ext cx="1844039" cy="381000"/>
          </a:xfrm>
          <a:custGeom>
            <a:avLst/>
            <a:gdLst/>
            <a:ahLst/>
            <a:cxnLst/>
            <a:rect l="l" t="t" r="r" b="b"/>
            <a:pathLst>
              <a:path w="1844039" h="737616">
                <a:moveTo>
                  <a:pt x="0" y="0"/>
                </a:moveTo>
                <a:lnTo>
                  <a:pt x="1844039" y="0"/>
                </a:lnTo>
                <a:lnTo>
                  <a:pt x="1844039" y="737615"/>
                </a:lnTo>
                <a:lnTo>
                  <a:pt x="0" y="737615"/>
                </a:lnTo>
                <a:lnTo>
                  <a:pt x="0" y="0"/>
                </a:lnTo>
                <a:close/>
              </a:path>
            </a:pathLst>
          </a:custGeom>
          <a:ln w="9144">
            <a:solidFill>
              <a:srgbClr val="001F5F"/>
            </a:solidFill>
          </a:ln>
        </p:spPr>
        <p:txBody>
          <a:bodyPr wrap="square" lIns="0" tIns="0" rIns="0" bIns="0" rtlCol="0">
            <a:noAutofit/>
          </a:bodyPr>
          <a:lstStyle/>
          <a:p>
            <a:r>
              <a:rPr lang="en-US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1.Select the file</a:t>
            </a:r>
            <a:endParaRPr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object 11"/>
          <p:cNvSpPr/>
          <p:nvPr/>
        </p:nvSpPr>
        <p:spPr>
          <a:xfrm>
            <a:off x="7091934" y="4182030"/>
            <a:ext cx="1975866" cy="694769"/>
          </a:xfrm>
          <a:custGeom>
            <a:avLst/>
            <a:gdLst/>
            <a:ahLst/>
            <a:cxnLst/>
            <a:rect l="l" t="t" r="r" b="b"/>
            <a:pathLst>
              <a:path w="1844039" h="737616">
                <a:moveTo>
                  <a:pt x="0" y="0"/>
                </a:moveTo>
                <a:lnTo>
                  <a:pt x="1844039" y="0"/>
                </a:lnTo>
                <a:lnTo>
                  <a:pt x="1844039" y="737615"/>
                </a:lnTo>
                <a:lnTo>
                  <a:pt x="0" y="737615"/>
                </a:lnTo>
                <a:lnTo>
                  <a:pt x="0" y="0"/>
                </a:lnTo>
                <a:close/>
              </a:path>
            </a:pathLst>
          </a:custGeom>
          <a:ln w="9144">
            <a:solidFill>
              <a:srgbClr val="001F5F"/>
            </a:solidFill>
          </a:ln>
        </p:spPr>
        <p:txBody>
          <a:bodyPr wrap="square" lIns="0" tIns="0" rIns="0" bIns="0" rtlCol="0">
            <a:noAutofit/>
          </a:bodyPr>
          <a:lstStyle/>
          <a:p>
            <a:r>
              <a:rPr 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2. Generate the    hash value</a:t>
            </a:r>
            <a:endParaRPr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6" name="Straight Arrow Connector 25"/>
          <p:cNvCxnSpPr/>
          <p:nvPr/>
        </p:nvCxnSpPr>
        <p:spPr>
          <a:xfrm flipH="1">
            <a:off x="6568572" y="3667320"/>
            <a:ext cx="489071" cy="14268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 flipH="1">
            <a:off x="5481133" y="4519422"/>
            <a:ext cx="1523104" cy="999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08800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ject 17"/>
          <p:cNvSpPr/>
          <p:nvPr/>
        </p:nvSpPr>
        <p:spPr>
          <a:xfrm>
            <a:off x="214884" y="246888"/>
            <a:ext cx="4637532" cy="848868"/>
          </a:xfrm>
          <a:custGeom>
            <a:avLst/>
            <a:gdLst/>
            <a:ahLst/>
            <a:cxnLst/>
            <a:rect l="l" t="t" r="r" b="b"/>
            <a:pathLst>
              <a:path w="4637532" h="848868">
                <a:moveTo>
                  <a:pt x="0" y="0"/>
                </a:moveTo>
                <a:lnTo>
                  <a:pt x="4637532" y="0"/>
                </a:lnTo>
                <a:lnTo>
                  <a:pt x="4637532" y="848868"/>
                </a:lnTo>
                <a:lnTo>
                  <a:pt x="0" y="848868"/>
                </a:lnTo>
                <a:lnTo>
                  <a:pt x="0" y="0"/>
                </a:lnTo>
                <a:close/>
              </a:path>
            </a:pathLst>
          </a:custGeom>
          <a:ln w="12192">
            <a:solidFill>
              <a:srgbClr val="006FC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214884" y="1272539"/>
            <a:ext cx="11730228" cy="5244084"/>
          </a:xfrm>
          <a:custGeom>
            <a:avLst/>
            <a:gdLst/>
            <a:ahLst/>
            <a:cxnLst/>
            <a:rect l="l" t="t" r="r" b="b"/>
            <a:pathLst>
              <a:path w="11730228" h="5244084">
                <a:moveTo>
                  <a:pt x="0" y="0"/>
                </a:moveTo>
                <a:lnTo>
                  <a:pt x="11730228" y="0"/>
                </a:lnTo>
                <a:lnTo>
                  <a:pt x="11730228" y="5244084"/>
                </a:lnTo>
                <a:lnTo>
                  <a:pt x="0" y="5244084"/>
                </a:lnTo>
                <a:lnTo>
                  <a:pt x="0" y="0"/>
                </a:lnTo>
                <a:close/>
              </a:path>
            </a:pathLst>
          </a:custGeom>
          <a:ln w="12192">
            <a:solidFill>
              <a:srgbClr val="006FC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11664696" y="6556248"/>
            <a:ext cx="280416" cy="274320"/>
          </a:xfrm>
          <a:custGeom>
            <a:avLst/>
            <a:gdLst/>
            <a:ahLst/>
            <a:cxnLst/>
            <a:rect l="l" t="t" r="r" b="b"/>
            <a:pathLst>
              <a:path w="280416" h="274320">
                <a:moveTo>
                  <a:pt x="0" y="0"/>
                </a:moveTo>
                <a:lnTo>
                  <a:pt x="280416" y="0"/>
                </a:lnTo>
                <a:lnTo>
                  <a:pt x="280416" y="274319"/>
                </a:lnTo>
                <a:lnTo>
                  <a:pt x="0" y="274319"/>
                </a:lnTo>
                <a:lnTo>
                  <a:pt x="0" y="0"/>
                </a:lnTo>
                <a:close/>
              </a:path>
            </a:pathLst>
          </a:custGeom>
          <a:ln w="12192">
            <a:solidFill>
              <a:srgbClr val="006FC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7307580" y="246888"/>
            <a:ext cx="4637532" cy="848868"/>
          </a:xfrm>
          <a:custGeom>
            <a:avLst/>
            <a:gdLst/>
            <a:ahLst/>
            <a:cxnLst/>
            <a:rect l="l" t="t" r="r" b="b"/>
            <a:pathLst>
              <a:path w="4637532" h="848868">
                <a:moveTo>
                  <a:pt x="0" y="0"/>
                </a:moveTo>
                <a:lnTo>
                  <a:pt x="4637532" y="0"/>
                </a:lnTo>
                <a:lnTo>
                  <a:pt x="4637532" y="848868"/>
                </a:lnTo>
                <a:lnTo>
                  <a:pt x="0" y="848868"/>
                </a:lnTo>
                <a:lnTo>
                  <a:pt x="0" y="0"/>
                </a:lnTo>
                <a:close/>
              </a:path>
            </a:pathLst>
          </a:custGeom>
          <a:ln w="12192">
            <a:solidFill>
              <a:srgbClr val="006FC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11664696" y="6556248"/>
            <a:ext cx="280416" cy="274320"/>
          </a:xfrm>
          <a:prstGeom prst="rect">
            <a:avLst/>
          </a:prstGeom>
        </p:spPr>
        <p:txBody>
          <a:bodyPr wrap="square" lIns="0" tIns="6985" rIns="0" bIns="0" rtlCol="0">
            <a:noAutofit/>
          </a:bodyPr>
          <a:lstStyle/>
          <a:p>
            <a:pPr marL="91688">
              <a:lnSpc>
                <a:spcPct val="95825"/>
              </a:lnSpc>
            </a:pPr>
            <a:r>
              <a:rPr lang="en-US" sz="1800" dirty="0" smtClean="0">
                <a:solidFill>
                  <a:srgbClr val="001F5F"/>
                </a:solidFill>
                <a:latin typeface="Times New Roman"/>
                <a:cs typeface="Times New Roman"/>
              </a:rPr>
              <a:t>6</a:t>
            </a:r>
            <a:endParaRPr sz="1800" dirty="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135624" y="4314444"/>
            <a:ext cx="1844039" cy="73761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" name="object 4"/>
          <p:cNvSpPr txBox="1"/>
          <p:nvPr/>
        </p:nvSpPr>
        <p:spPr>
          <a:xfrm>
            <a:off x="214884" y="1272539"/>
            <a:ext cx="11730228" cy="5244084"/>
          </a:xfrm>
          <a:prstGeom prst="rect">
            <a:avLst/>
          </a:prstGeom>
        </p:spPr>
        <p:txBody>
          <a:bodyPr wrap="square" lIns="0" tIns="7620" rIns="0" bIns="0" rtlCol="0">
            <a:noAutofit/>
          </a:bodyPr>
          <a:lstStyle/>
          <a:p>
            <a:pPr marL="55688">
              <a:lnSpc>
                <a:spcPct val="95825"/>
              </a:lnSpc>
            </a:pPr>
            <a:endParaRPr lang="en-US" sz="1400" spc="10" dirty="0" smtClean="0">
              <a:solidFill>
                <a:srgbClr val="001F5F"/>
              </a:solidFill>
              <a:latin typeface="Times New Roman"/>
              <a:cs typeface="Times New Roman"/>
            </a:endParaRPr>
          </a:p>
          <a:p>
            <a:pPr marL="55688">
              <a:lnSpc>
                <a:spcPct val="95825"/>
              </a:lnSpc>
            </a:pPr>
            <a:r>
              <a:rPr lang="en-US" sz="2000" spc="10" dirty="0" smtClean="0">
                <a:solidFill>
                  <a:srgbClr val="001F5F"/>
                </a:solidFill>
                <a:latin typeface="Times New Roman"/>
                <a:cs typeface="Times New Roman"/>
              </a:rPr>
              <a:t>STEP 2 : DOWNLOAD AND INSTALL </a:t>
            </a:r>
            <a:r>
              <a:rPr lang="en-US" sz="2000" i="1" u="sng" spc="10" dirty="0" smtClean="0">
                <a:solidFill>
                  <a:srgbClr val="001F5F"/>
                </a:solidFill>
                <a:latin typeface="Times New Roman"/>
                <a:cs typeface="Times New Roman"/>
              </a:rPr>
              <a:t>sha256hashGenerator</a:t>
            </a:r>
            <a:r>
              <a:rPr lang="en-US" sz="2000" spc="10" dirty="0" smtClean="0">
                <a:solidFill>
                  <a:srgbClr val="001F5F"/>
                </a:solidFill>
                <a:latin typeface="Times New Roman"/>
                <a:cs typeface="Times New Roman"/>
              </a:rPr>
              <a:t> and repeat the previous experiment using the new tools to generate different types of hash values.</a:t>
            </a:r>
            <a:endParaRPr sz="2000" dirty="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307580" y="246888"/>
            <a:ext cx="4637532" cy="84886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</a:pPr>
            <a:endParaRPr sz="1000" dirty="0"/>
          </a:p>
          <a:p>
            <a:pPr marL="90990">
              <a:lnSpc>
                <a:spcPct val="95825"/>
              </a:lnSpc>
              <a:spcBef>
                <a:spcPts val="1322"/>
              </a:spcBef>
            </a:pPr>
            <a:r>
              <a:rPr sz="1800" spc="18" dirty="0" smtClean="0">
                <a:solidFill>
                  <a:srgbClr val="001F5F"/>
                </a:solidFill>
                <a:latin typeface="Times New Roman"/>
                <a:cs typeface="Times New Roman"/>
              </a:rPr>
              <a:t>F</a:t>
            </a:r>
            <a:r>
              <a:rPr sz="1400" spc="18" dirty="0" smtClean="0">
                <a:solidFill>
                  <a:srgbClr val="001F5F"/>
                </a:solidFill>
                <a:latin typeface="Times New Roman"/>
                <a:cs typeface="Times New Roman"/>
              </a:rPr>
              <a:t>UNCTION</a:t>
            </a:r>
            <a:r>
              <a:rPr sz="1800" spc="18" dirty="0" smtClean="0">
                <a:solidFill>
                  <a:srgbClr val="001F5F"/>
                </a:solidFill>
                <a:latin typeface="Times New Roman"/>
                <a:cs typeface="Times New Roman"/>
              </a:rPr>
              <a:t>: C</a:t>
            </a:r>
            <a:r>
              <a:rPr sz="1400" spc="18" dirty="0" smtClean="0">
                <a:solidFill>
                  <a:srgbClr val="001F5F"/>
                </a:solidFill>
                <a:latin typeface="Times New Roman"/>
                <a:cs typeface="Times New Roman"/>
              </a:rPr>
              <a:t>HECKSUM USING </a:t>
            </a:r>
            <a:r>
              <a:rPr lang="en-US" sz="1800" spc="18" dirty="0" smtClean="0">
                <a:solidFill>
                  <a:srgbClr val="001F5F"/>
                </a:solidFill>
                <a:latin typeface="Times New Roman"/>
                <a:cs typeface="Times New Roman"/>
              </a:rPr>
              <a:t>SHA-2</a:t>
            </a:r>
            <a:endParaRPr sz="1800" dirty="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214884" y="246888"/>
            <a:ext cx="4637532" cy="848868"/>
          </a:xfrm>
          <a:prstGeom prst="rect">
            <a:avLst/>
          </a:prstGeom>
        </p:spPr>
        <p:txBody>
          <a:bodyPr wrap="square" lIns="0" tIns="5336" rIns="0" bIns="0" rtlCol="0">
            <a:noAutofit/>
          </a:bodyPr>
          <a:lstStyle/>
          <a:p>
            <a:pPr>
              <a:lnSpc>
                <a:spcPts val="1200"/>
              </a:lnSpc>
            </a:pPr>
            <a:endParaRPr sz="1200" dirty="0"/>
          </a:p>
          <a:p>
            <a:pPr marL="90741">
              <a:lnSpc>
                <a:spcPct val="95825"/>
              </a:lnSpc>
            </a:pPr>
            <a:r>
              <a:rPr sz="1800" spc="10" dirty="0" smtClean="0">
                <a:solidFill>
                  <a:srgbClr val="001F5F"/>
                </a:solidFill>
                <a:latin typeface="Times New Roman"/>
                <a:cs typeface="Times New Roman"/>
              </a:rPr>
              <a:t>L</a:t>
            </a:r>
            <a:r>
              <a:rPr sz="1400" spc="10" dirty="0" smtClean="0">
                <a:solidFill>
                  <a:srgbClr val="001F5F"/>
                </a:solidFill>
                <a:latin typeface="Times New Roman"/>
                <a:cs typeface="Times New Roman"/>
              </a:rPr>
              <a:t>AB </a:t>
            </a:r>
            <a:r>
              <a:rPr sz="1800" spc="10" dirty="0" smtClean="0">
                <a:solidFill>
                  <a:srgbClr val="001F5F"/>
                </a:solidFill>
                <a:latin typeface="Times New Roman"/>
                <a:cs typeface="Times New Roman"/>
              </a:rPr>
              <a:t># </a:t>
            </a:r>
            <a:r>
              <a:rPr lang="en-US" sz="1800" spc="10" dirty="0" smtClean="0">
                <a:solidFill>
                  <a:srgbClr val="001F5F"/>
                </a:solidFill>
                <a:latin typeface="Times New Roman"/>
                <a:cs typeface="Times New Roman"/>
              </a:rPr>
              <a:t>2</a:t>
            </a:r>
            <a:r>
              <a:rPr sz="1800" spc="10" dirty="0" smtClean="0">
                <a:solidFill>
                  <a:srgbClr val="001F5F"/>
                </a:solidFill>
                <a:latin typeface="Times New Roman"/>
                <a:cs typeface="Times New Roman"/>
              </a:rPr>
              <a:t> – M</a:t>
            </a:r>
            <a:r>
              <a:rPr sz="1400" spc="10" dirty="0" smtClean="0">
                <a:solidFill>
                  <a:srgbClr val="001F5F"/>
                </a:solidFill>
                <a:latin typeface="Times New Roman"/>
                <a:cs typeface="Times New Roman"/>
              </a:rPr>
              <a:t>ESSAGE </a:t>
            </a:r>
            <a:r>
              <a:rPr sz="1800" spc="10" dirty="0" smtClean="0">
                <a:solidFill>
                  <a:srgbClr val="001F5F"/>
                </a:solidFill>
                <a:latin typeface="Times New Roman"/>
                <a:cs typeface="Times New Roman"/>
              </a:rPr>
              <a:t>A</a:t>
            </a:r>
            <a:r>
              <a:rPr sz="1400" spc="10" dirty="0" smtClean="0">
                <a:solidFill>
                  <a:srgbClr val="001F5F"/>
                </a:solidFill>
                <a:latin typeface="Times New Roman"/>
                <a:cs typeface="Times New Roman"/>
              </a:rPr>
              <a:t>UTHENTICATION</a:t>
            </a:r>
            <a:endParaRPr sz="1400" dirty="0">
              <a:latin typeface="Times New Roman"/>
              <a:cs typeface="Times New Roman"/>
            </a:endParaRPr>
          </a:p>
          <a:p>
            <a:pPr marL="90741">
              <a:lnSpc>
                <a:spcPct val="95825"/>
              </a:lnSpc>
              <a:spcBef>
                <a:spcPts val="90"/>
              </a:spcBef>
            </a:pPr>
            <a:r>
              <a:rPr sz="1800" spc="23" dirty="0" smtClean="0">
                <a:solidFill>
                  <a:srgbClr val="001F5F"/>
                </a:solidFill>
                <a:latin typeface="Times New Roman"/>
                <a:cs typeface="Times New Roman"/>
              </a:rPr>
              <a:t>S</a:t>
            </a:r>
            <a:r>
              <a:rPr sz="1400" spc="23" dirty="0" smtClean="0">
                <a:solidFill>
                  <a:srgbClr val="001F5F"/>
                </a:solidFill>
                <a:latin typeface="Times New Roman"/>
                <a:cs typeface="Times New Roman"/>
              </a:rPr>
              <a:t>TUDENTS </a:t>
            </a:r>
            <a:r>
              <a:rPr sz="1800" spc="23" dirty="0" smtClean="0">
                <a:solidFill>
                  <a:srgbClr val="001F5F"/>
                </a:solidFill>
                <a:latin typeface="Times New Roman"/>
                <a:cs typeface="Times New Roman"/>
              </a:rPr>
              <a:t>M</a:t>
            </a:r>
            <a:r>
              <a:rPr sz="1400" spc="23" dirty="0" smtClean="0">
                <a:solidFill>
                  <a:srgbClr val="001F5F"/>
                </a:solidFill>
                <a:latin typeface="Times New Roman"/>
                <a:cs typeface="Times New Roman"/>
              </a:rPr>
              <a:t>ANUAL</a:t>
            </a:r>
            <a:endParaRPr sz="1400" dirty="0">
              <a:latin typeface="Times New Roman"/>
              <a:cs typeface="Times New Roman"/>
            </a:endParaRPr>
          </a:p>
        </p:txBody>
      </p:sp>
      <p:pic>
        <p:nvPicPr>
          <p:cNvPr id="22" name="Picture 2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00400" y="2133600"/>
            <a:ext cx="5616958" cy="4176712"/>
          </a:xfrm>
          <a:prstGeom prst="rect">
            <a:avLst/>
          </a:prstGeom>
        </p:spPr>
      </p:pic>
      <p:sp>
        <p:nvSpPr>
          <p:cNvPr id="23" name="object 15"/>
          <p:cNvSpPr/>
          <p:nvPr/>
        </p:nvSpPr>
        <p:spPr>
          <a:xfrm>
            <a:off x="3224372" y="2574512"/>
            <a:ext cx="871378" cy="304800"/>
          </a:xfrm>
          <a:custGeom>
            <a:avLst/>
            <a:gdLst/>
            <a:ahLst/>
            <a:cxnLst/>
            <a:rect l="l" t="t" r="r" b="b"/>
            <a:pathLst>
              <a:path w="4155948" h="1287779">
                <a:moveTo>
                  <a:pt x="0" y="0"/>
                </a:moveTo>
                <a:lnTo>
                  <a:pt x="4155948" y="0"/>
                </a:lnTo>
                <a:lnTo>
                  <a:pt x="4155948" y="1287780"/>
                </a:lnTo>
                <a:lnTo>
                  <a:pt x="0" y="1287780"/>
                </a:lnTo>
                <a:lnTo>
                  <a:pt x="0" y="0"/>
                </a:lnTo>
                <a:close/>
              </a:path>
            </a:pathLst>
          </a:custGeom>
          <a:ln w="22860">
            <a:solidFill>
              <a:srgbClr val="C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" name="object 15"/>
          <p:cNvSpPr/>
          <p:nvPr/>
        </p:nvSpPr>
        <p:spPr>
          <a:xfrm>
            <a:off x="3200399" y="3056095"/>
            <a:ext cx="2225077" cy="264129"/>
          </a:xfrm>
          <a:custGeom>
            <a:avLst/>
            <a:gdLst/>
            <a:ahLst/>
            <a:cxnLst/>
            <a:rect l="l" t="t" r="r" b="b"/>
            <a:pathLst>
              <a:path w="4155948" h="1287779">
                <a:moveTo>
                  <a:pt x="0" y="0"/>
                </a:moveTo>
                <a:lnTo>
                  <a:pt x="4155948" y="0"/>
                </a:lnTo>
                <a:lnTo>
                  <a:pt x="4155948" y="1287780"/>
                </a:lnTo>
                <a:lnTo>
                  <a:pt x="0" y="1287780"/>
                </a:lnTo>
                <a:lnTo>
                  <a:pt x="0" y="0"/>
                </a:lnTo>
                <a:close/>
              </a:path>
            </a:pathLst>
          </a:custGeom>
          <a:ln w="22860">
            <a:solidFill>
              <a:srgbClr val="C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" name="object 15"/>
          <p:cNvSpPr/>
          <p:nvPr/>
        </p:nvSpPr>
        <p:spPr>
          <a:xfrm>
            <a:off x="5924550" y="2594847"/>
            <a:ext cx="1196867" cy="284465"/>
          </a:xfrm>
          <a:custGeom>
            <a:avLst/>
            <a:gdLst/>
            <a:ahLst/>
            <a:cxnLst/>
            <a:rect l="l" t="t" r="r" b="b"/>
            <a:pathLst>
              <a:path w="4155948" h="1287779">
                <a:moveTo>
                  <a:pt x="0" y="0"/>
                </a:moveTo>
                <a:lnTo>
                  <a:pt x="4155948" y="0"/>
                </a:lnTo>
                <a:lnTo>
                  <a:pt x="4155948" y="1287780"/>
                </a:lnTo>
                <a:lnTo>
                  <a:pt x="0" y="1287780"/>
                </a:lnTo>
                <a:lnTo>
                  <a:pt x="0" y="0"/>
                </a:lnTo>
                <a:close/>
              </a:path>
            </a:pathLst>
          </a:custGeom>
          <a:ln w="22860">
            <a:solidFill>
              <a:srgbClr val="C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6" name="object 15"/>
          <p:cNvSpPr/>
          <p:nvPr/>
        </p:nvSpPr>
        <p:spPr>
          <a:xfrm>
            <a:off x="6022619" y="3045714"/>
            <a:ext cx="2416531" cy="274510"/>
          </a:xfrm>
          <a:custGeom>
            <a:avLst/>
            <a:gdLst/>
            <a:ahLst/>
            <a:cxnLst/>
            <a:rect l="l" t="t" r="r" b="b"/>
            <a:pathLst>
              <a:path w="4155948" h="1287779">
                <a:moveTo>
                  <a:pt x="0" y="0"/>
                </a:moveTo>
                <a:lnTo>
                  <a:pt x="4155948" y="0"/>
                </a:lnTo>
                <a:lnTo>
                  <a:pt x="4155948" y="1287780"/>
                </a:lnTo>
                <a:lnTo>
                  <a:pt x="0" y="1287780"/>
                </a:lnTo>
                <a:lnTo>
                  <a:pt x="0" y="0"/>
                </a:lnTo>
                <a:close/>
              </a:path>
            </a:pathLst>
          </a:custGeom>
          <a:ln w="22860">
            <a:solidFill>
              <a:srgbClr val="C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7" name="object 15"/>
          <p:cNvSpPr/>
          <p:nvPr/>
        </p:nvSpPr>
        <p:spPr>
          <a:xfrm>
            <a:off x="3294089" y="5196268"/>
            <a:ext cx="2325661" cy="502444"/>
          </a:xfrm>
          <a:custGeom>
            <a:avLst/>
            <a:gdLst/>
            <a:ahLst/>
            <a:cxnLst/>
            <a:rect l="l" t="t" r="r" b="b"/>
            <a:pathLst>
              <a:path w="4155948" h="1287779">
                <a:moveTo>
                  <a:pt x="0" y="0"/>
                </a:moveTo>
                <a:lnTo>
                  <a:pt x="4155948" y="0"/>
                </a:lnTo>
                <a:lnTo>
                  <a:pt x="4155948" y="1287780"/>
                </a:lnTo>
                <a:lnTo>
                  <a:pt x="0" y="1287780"/>
                </a:lnTo>
                <a:lnTo>
                  <a:pt x="0" y="0"/>
                </a:lnTo>
                <a:close/>
              </a:path>
            </a:pathLst>
          </a:custGeom>
          <a:ln w="22860">
            <a:solidFill>
              <a:srgbClr val="C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8" name="object 15"/>
          <p:cNvSpPr/>
          <p:nvPr/>
        </p:nvSpPr>
        <p:spPr>
          <a:xfrm>
            <a:off x="7775035" y="5330142"/>
            <a:ext cx="871378" cy="304800"/>
          </a:xfrm>
          <a:custGeom>
            <a:avLst/>
            <a:gdLst/>
            <a:ahLst/>
            <a:cxnLst/>
            <a:rect l="l" t="t" r="r" b="b"/>
            <a:pathLst>
              <a:path w="4155948" h="1287779">
                <a:moveTo>
                  <a:pt x="0" y="0"/>
                </a:moveTo>
                <a:lnTo>
                  <a:pt x="4155948" y="0"/>
                </a:lnTo>
                <a:lnTo>
                  <a:pt x="4155948" y="1287780"/>
                </a:lnTo>
                <a:lnTo>
                  <a:pt x="0" y="1287780"/>
                </a:lnTo>
                <a:lnTo>
                  <a:pt x="0" y="0"/>
                </a:lnTo>
                <a:close/>
              </a:path>
            </a:pathLst>
          </a:custGeom>
          <a:ln w="22860">
            <a:solidFill>
              <a:srgbClr val="C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9" name="object 15"/>
          <p:cNvSpPr/>
          <p:nvPr/>
        </p:nvSpPr>
        <p:spPr>
          <a:xfrm>
            <a:off x="7372349" y="5760721"/>
            <a:ext cx="1161303" cy="285559"/>
          </a:xfrm>
          <a:custGeom>
            <a:avLst/>
            <a:gdLst/>
            <a:ahLst/>
            <a:cxnLst/>
            <a:rect l="l" t="t" r="r" b="b"/>
            <a:pathLst>
              <a:path w="4155948" h="1287779">
                <a:moveTo>
                  <a:pt x="0" y="0"/>
                </a:moveTo>
                <a:lnTo>
                  <a:pt x="4155948" y="0"/>
                </a:lnTo>
                <a:lnTo>
                  <a:pt x="4155948" y="1287780"/>
                </a:lnTo>
                <a:lnTo>
                  <a:pt x="0" y="1287780"/>
                </a:lnTo>
                <a:lnTo>
                  <a:pt x="0" y="0"/>
                </a:lnTo>
                <a:close/>
              </a:path>
            </a:pathLst>
          </a:custGeom>
          <a:ln w="22860">
            <a:solidFill>
              <a:srgbClr val="C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0" name="object 11"/>
          <p:cNvSpPr/>
          <p:nvPr/>
        </p:nvSpPr>
        <p:spPr>
          <a:xfrm>
            <a:off x="834738" y="2536412"/>
            <a:ext cx="1844039" cy="381000"/>
          </a:xfrm>
          <a:custGeom>
            <a:avLst/>
            <a:gdLst/>
            <a:ahLst/>
            <a:cxnLst/>
            <a:rect l="l" t="t" r="r" b="b"/>
            <a:pathLst>
              <a:path w="1844039" h="737616">
                <a:moveTo>
                  <a:pt x="0" y="0"/>
                </a:moveTo>
                <a:lnTo>
                  <a:pt x="1844039" y="0"/>
                </a:lnTo>
                <a:lnTo>
                  <a:pt x="1844039" y="737615"/>
                </a:lnTo>
                <a:lnTo>
                  <a:pt x="0" y="737615"/>
                </a:lnTo>
                <a:lnTo>
                  <a:pt x="0" y="0"/>
                </a:lnTo>
                <a:close/>
              </a:path>
            </a:pathLst>
          </a:custGeom>
          <a:ln w="9144">
            <a:solidFill>
              <a:srgbClr val="001F5F"/>
            </a:solidFill>
          </a:ln>
        </p:spPr>
        <p:txBody>
          <a:bodyPr wrap="square" lIns="0" tIns="0" rIns="0" bIns="0" rtlCol="0">
            <a:noAutofit/>
          </a:bodyPr>
          <a:lstStyle/>
          <a:p>
            <a:r>
              <a:rPr lang="en-US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1.Select the file</a:t>
            </a:r>
            <a:endParaRPr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object 11"/>
          <p:cNvSpPr/>
          <p:nvPr/>
        </p:nvSpPr>
        <p:spPr>
          <a:xfrm>
            <a:off x="9164194" y="2389694"/>
            <a:ext cx="1975866" cy="694769"/>
          </a:xfrm>
          <a:custGeom>
            <a:avLst/>
            <a:gdLst/>
            <a:ahLst/>
            <a:cxnLst/>
            <a:rect l="l" t="t" r="r" b="b"/>
            <a:pathLst>
              <a:path w="1844039" h="737616">
                <a:moveTo>
                  <a:pt x="0" y="0"/>
                </a:moveTo>
                <a:lnTo>
                  <a:pt x="1844039" y="0"/>
                </a:lnTo>
                <a:lnTo>
                  <a:pt x="1844039" y="737615"/>
                </a:lnTo>
                <a:lnTo>
                  <a:pt x="0" y="737615"/>
                </a:lnTo>
                <a:lnTo>
                  <a:pt x="0" y="0"/>
                </a:lnTo>
                <a:close/>
              </a:path>
            </a:pathLst>
          </a:custGeom>
          <a:ln w="9144">
            <a:solidFill>
              <a:srgbClr val="001F5F"/>
            </a:solidFill>
          </a:ln>
        </p:spPr>
        <p:txBody>
          <a:bodyPr wrap="square" lIns="0" tIns="0" rIns="0" bIns="0" rtlCol="0">
            <a:noAutofit/>
          </a:bodyPr>
          <a:lstStyle/>
          <a:p>
            <a:r>
              <a:rPr 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2. Generate the    hash value</a:t>
            </a:r>
            <a:endParaRPr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32" name="Straight Arrow Connector 31"/>
          <p:cNvCxnSpPr/>
          <p:nvPr/>
        </p:nvCxnSpPr>
        <p:spPr>
          <a:xfrm>
            <a:off x="2755327" y="2681341"/>
            <a:ext cx="445072" cy="4557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 flipH="1">
            <a:off x="7322837" y="2737078"/>
            <a:ext cx="1627380" cy="271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 flipH="1">
            <a:off x="8533652" y="5689381"/>
            <a:ext cx="621931" cy="21411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35" name="object 11"/>
          <p:cNvSpPr/>
          <p:nvPr/>
        </p:nvSpPr>
        <p:spPr>
          <a:xfrm>
            <a:off x="9184181" y="5287557"/>
            <a:ext cx="1975866" cy="694769"/>
          </a:xfrm>
          <a:custGeom>
            <a:avLst/>
            <a:gdLst/>
            <a:ahLst/>
            <a:cxnLst/>
            <a:rect l="l" t="t" r="r" b="b"/>
            <a:pathLst>
              <a:path w="1844039" h="737616">
                <a:moveTo>
                  <a:pt x="0" y="0"/>
                </a:moveTo>
                <a:lnTo>
                  <a:pt x="1844039" y="0"/>
                </a:lnTo>
                <a:lnTo>
                  <a:pt x="1844039" y="737615"/>
                </a:lnTo>
                <a:lnTo>
                  <a:pt x="0" y="737615"/>
                </a:lnTo>
                <a:lnTo>
                  <a:pt x="0" y="0"/>
                </a:lnTo>
                <a:close/>
              </a:path>
            </a:pathLst>
          </a:custGeom>
          <a:ln w="9144">
            <a:solidFill>
              <a:srgbClr val="001F5F"/>
            </a:solidFill>
          </a:ln>
        </p:spPr>
        <p:txBody>
          <a:bodyPr wrap="square" lIns="0" tIns="0" rIns="0" bIns="0" rtlCol="0">
            <a:noAutofit/>
          </a:bodyPr>
          <a:lstStyle/>
          <a:p>
            <a:r>
              <a:rPr 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3. Paste a hash value to compare </a:t>
            </a:r>
            <a:endParaRPr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63167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562C1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</TotalTime>
  <Words>237</Words>
  <Application>Microsoft Office PowerPoint</Application>
  <PresentationFormat>Widescreen</PresentationFormat>
  <Paragraphs>68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Rehab Al-Fallaj</cp:lastModifiedBy>
  <cp:revision>6</cp:revision>
  <dcterms:modified xsi:type="dcterms:W3CDTF">2020-02-03T15:36:54Z</dcterms:modified>
</cp:coreProperties>
</file>