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81" r:id="rId7"/>
    <p:sldId id="262" r:id="rId8"/>
    <p:sldId id="263" r:id="rId9"/>
    <p:sldId id="278" r:id="rId10"/>
    <p:sldId id="282" r:id="rId11"/>
    <p:sldId id="265" r:id="rId12"/>
    <p:sldId id="266" r:id="rId13"/>
    <p:sldId id="267" r:id="rId14"/>
    <p:sldId id="279" r:id="rId15"/>
    <p:sldId id="269" r:id="rId16"/>
    <p:sldId id="284" r:id="rId17"/>
    <p:sldId id="283" r:id="rId18"/>
    <p:sldId id="270"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35" autoAdjust="0"/>
  </p:normalViewPr>
  <p:slideViewPr>
    <p:cSldViewPr>
      <p:cViewPr varScale="1">
        <p:scale>
          <a:sx n="82" d="100"/>
          <a:sy n="82"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E65B01C-D8FB-4606-93EA-EDBC5262AE25}" type="datetimeFigureOut">
              <a:rPr lang="ar-SA" smtClean="0"/>
              <a:t>21/01/42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A129B4F-475D-4428-B8F7-ECFF5F549A20}" type="slidenum">
              <a:rPr lang="ar-SA" smtClean="0"/>
              <a:t>‹#›</a:t>
            </a:fld>
            <a:endParaRPr lang="ar-SA"/>
          </a:p>
        </p:txBody>
      </p:sp>
    </p:spTree>
    <p:extLst>
      <p:ext uri="{BB962C8B-B14F-4D97-AF65-F5344CB8AC3E}">
        <p14:creationId xmlns:p14="http://schemas.microsoft.com/office/powerpoint/2010/main" val="19084824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sz="1200" b="1" i="0" u="none" strike="noStrike" kern="1200" baseline="0" dirty="0">
                <a:solidFill>
                  <a:schemeClr val="tx1"/>
                </a:solidFill>
                <a:latin typeface="+mn-lt"/>
                <a:ea typeface="+mn-ea"/>
                <a:cs typeface="+mn-cs"/>
              </a:rPr>
              <a:t>مكونات المحلول المنظم بصفة عاام</a:t>
            </a:r>
          </a:p>
          <a:p>
            <a:r>
              <a:rPr lang="ar-SA" sz="1200" b="0" i="0" u="none" strike="noStrike" kern="1200" baseline="0" dirty="0">
                <a:solidFill>
                  <a:schemeClr val="tx1"/>
                </a:solidFill>
                <a:latin typeface="+mn-lt"/>
                <a:ea typeface="+mn-ea"/>
                <a:cs typeface="+mn-cs"/>
              </a:rPr>
              <a:t>الحمض المرافق + القاعدة المرافقه</a:t>
            </a:r>
            <a:endParaRPr lang="ar-SA" dirty="0"/>
          </a:p>
        </p:txBody>
      </p:sp>
      <p:sp>
        <p:nvSpPr>
          <p:cNvPr id="4" name="Slide Number Placeholder 3"/>
          <p:cNvSpPr>
            <a:spLocks noGrp="1"/>
          </p:cNvSpPr>
          <p:nvPr>
            <p:ph type="sldNum" sz="quarter" idx="10"/>
          </p:nvPr>
        </p:nvSpPr>
        <p:spPr/>
        <p:txBody>
          <a:bodyPr/>
          <a:lstStyle/>
          <a:p>
            <a:fld id="{4A129B4F-475D-4428-B8F7-ECFF5F549A20}" type="slidenum">
              <a:rPr lang="ar-SA" smtClean="0"/>
              <a:t>8</a:t>
            </a:fld>
            <a:endParaRPr lang="ar-SA"/>
          </a:p>
        </p:txBody>
      </p:sp>
    </p:spTree>
    <p:extLst>
      <p:ext uri="{BB962C8B-B14F-4D97-AF65-F5344CB8AC3E}">
        <p14:creationId xmlns:p14="http://schemas.microsoft.com/office/powerpoint/2010/main" val="333013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4A129B4F-475D-4428-B8F7-ECFF5F549A20}" type="slidenum">
              <a:rPr lang="ar-SA" smtClean="0"/>
              <a:t>11</a:t>
            </a:fld>
            <a:endParaRPr lang="ar-SA"/>
          </a:p>
        </p:txBody>
      </p:sp>
    </p:spTree>
    <p:extLst>
      <p:ext uri="{BB962C8B-B14F-4D97-AF65-F5344CB8AC3E}">
        <p14:creationId xmlns:p14="http://schemas.microsoft.com/office/powerpoint/2010/main" val="98076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4A129B4F-475D-4428-B8F7-ECFF5F549A20}" type="slidenum">
              <a:rPr lang="ar-SA" smtClean="0"/>
              <a:t>15</a:t>
            </a:fld>
            <a:endParaRPr lang="ar-SA"/>
          </a:p>
        </p:txBody>
      </p:sp>
    </p:spTree>
    <p:extLst>
      <p:ext uri="{BB962C8B-B14F-4D97-AF65-F5344CB8AC3E}">
        <p14:creationId xmlns:p14="http://schemas.microsoft.com/office/powerpoint/2010/main" val="8638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A129B4F-475D-4428-B8F7-ECFF5F549A20}" type="slidenum">
              <a:rPr lang="ar-SA" smtClean="0"/>
              <a:t>18</a:t>
            </a:fld>
            <a:endParaRPr lang="ar-SA"/>
          </a:p>
        </p:txBody>
      </p:sp>
    </p:spTree>
    <p:extLst>
      <p:ext uri="{BB962C8B-B14F-4D97-AF65-F5344CB8AC3E}">
        <p14:creationId xmlns:p14="http://schemas.microsoft.com/office/powerpoint/2010/main" val="339952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a:t>MW=</a:t>
            </a:r>
            <a:r>
              <a:rPr lang="en-US" baseline="0" dirty="0"/>
              <a:t> 142</a:t>
            </a:r>
            <a:r>
              <a:rPr lang="ar-SA" baseline="0" dirty="0"/>
              <a:t> ، في العلبة غير</a:t>
            </a:r>
            <a:endParaRPr lang="en-US" baseline="0" dirty="0"/>
          </a:p>
          <a:p>
            <a:r>
              <a:rPr lang="en-US" baseline="0" dirty="0"/>
              <a:t>Gram = 27.23</a:t>
            </a:r>
            <a:r>
              <a:rPr lang="ar-SA" baseline="0" dirty="0"/>
              <a:t>، </a:t>
            </a:r>
            <a:endParaRPr lang="ar-SA" dirty="0"/>
          </a:p>
        </p:txBody>
      </p:sp>
      <p:sp>
        <p:nvSpPr>
          <p:cNvPr id="4" name="Slide Number Placeholder 3"/>
          <p:cNvSpPr>
            <a:spLocks noGrp="1"/>
          </p:cNvSpPr>
          <p:nvPr>
            <p:ph type="sldNum" sz="quarter" idx="10"/>
          </p:nvPr>
        </p:nvSpPr>
        <p:spPr/>
        <p:txBody>
          <a:bodyPr/>
          <a:lstStyle/>
          <a:p>
            <a:fld id="{4A129B4F-475D-4428-B8F7-ECFF5F549A20}" type="slidenum">
              <a:rPr lang="ar-SA" smtClean="0"/>
              <a:t>19</a:t>
            </a:fld>
            <a:endParaRPr lang="ar-SA"/>
          </a:p>
        </p:txBody>
      </p:sp>
    </p:spTree>
    <p:extLst>
      <p:ext uri="{BB962C8B-B14F-4D97-AF65-F5344CB8AC3E}">
        <p14:creationId xmlns:p14="http://schemas.microsoft.com/office/powerpoint/2010/main" val="150058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a:t>MW= 120</a:t>
            </a:r>
            <a:r>
              <a:rPr lang="ar-SA" dirty="0"/>
              <a:t> ، ف</a:t>
            </a:r>
            <a:r>
              <a:rPr lang="ar-SA" baseline="0" dirty="0"/>
              <a:t>ي العلبه غير</a:t>
            </a:r>
            <a:endParaRPr lang="en-US" dirty="0"/>
          </a:p>
          <a:p>
            <a:r>
              <a:rPr lang="en-US" dirty="0"/>
              <a:t>Grams</a:t>
            </a:r>
            <a:r>
              <a:rPr lang="en-US" baseline="0" dirty="0"/>
              <a:t> = 13.8 g</a:t>
            </a:r>
            <a:endParaRPr lang="ar-SA" dirty="0"/>
          </a:p>
        </p:txBody>
      </p:sp>
      <p:sp>
        <p:nvSpPr>
          <p:cNvPr id="4" name="Slide Number Placeholder 3"/>
          <p:cNvSpPr>
            <a:spLocks noGrp="1"/>
          </p:cNvSpPr>
          <p:nvPr>
            <p:ph type="sldNum" sz="quarter" idx="10"/>
          </p:nvPr>
        </p:nvSpPr>
        <p:spPr/>
        <p:txBody>
          <a:bodyPr/>
          <a:lstStyle/>
          <a:p>
            <a:fld id="{4A129B4F-475D-4428-B8F7-ECFF5F549A20}" type="slidenum">
              <a:rPr lang="ar-SA" smtClean="0"/>
              <a:t>20</a:t>
            </a:fld>
            <a:endParaRPr lang="ar-SA"/>
          </a:p>
        </p:txBody>
      </p:sp>
    </p:spTree>
    <p:extLst>
      <p:ext uri="{BB962C8B-B14F-4D97-AF65-F5344CB8AC3E}">
        <p14:creationId xmlns:p14="http://schemas.microsoft.com/office/powerpoint/2010/main" val="16125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w&amp;url=http://chemcollective.org/activities/tutorials/buffers/buffers3&amp;ei=4YXPVOHdL4fnaobugegL&amp;psig=AFQjCNHuzKwbUvS0d_dKAqhpiuThUcDOiw&amp;ust=1422972320504648"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1905000"/>
            <a:ext cx="6019800" cy="1754326"/>
          </a:xfrm>
          <a:prstGeom prst="rect">
            <a:avLst/>
          </a:prstGeom>
        </p:spPr>
        <p:txBody>
          <a:bodyPr wrap="square">
            <a:spAutoFit/>
          </a:bodyPr>
          <a:lstStyle/>
          <a:p>
            <a:pPr algn="ctr"/>
            <a:r>
              <a:rPr lang="ar-SA" sz="5400" dirty="0">
                <a:solidFill>
                  <a:srgbClr val="002060"/>
                </a:solidFill>
                <a:latin typeface="Arabic Typesetting" pitchFamily="66" charset="-78"/>
                <a:cs typeface="Arabic Typesetting" pitchFamily="66" charset="-78"/>
              </a:rPr>
              <a:t>المحاليل المنظمة</a:t>
            </a:r>
          </a:p>
          <a:p>
            <a:pPr algn="ctr"/>
            <a:r>
              <a:rPr lang="en-US" sz="5400" dirty="0">
                <a:solidFill>
                  <a:srgbClr val="002060"/>
                </a:solidFill>
                <a:latin typeface="Arabic Typesetting" pitchFamily="66" charset="-78"/>
                <a:cs typeface="Arabic Typesetting" pitchFamily="66" charset="-78"/>
              </a:rPr>
              <a:t>Buffer solutions</a:t>
            </a:r>
            <a:endParaRPr lang="ar-SA" sz="5400" dirty="0">
              <a:solidFill>
                <a:srgbClr val="002060"/>
              </a:solidFill>
              <a:latin typeface="Arabic Typesetting" pitchFamily="66" charset="-78"/>
              <a:cs typeface="Arabic Typesetting" pitchFamily="66" charset="-78"/>
            </a:endParaRPr>
          </a:p>
        </p:txBody>
      </p:sp>
      <p:pic>
        <p:nvPicPr>
          <p:cNvPr id="1026" name="Picture 2" descr="C:\Program Files (x86)\Microsoft Office\MEDIA\OFFICE14\Lines\BD14996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64076"/>
            <a:ext cx="5715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encrypted-tbn1.gstatic.com/images?q=tbn:ANd9GcSkuEFuCrvjwb1ymSrQyGXqQglxSnRsuldtNyzabs8yqOtdYBa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998" y="3962400"/>
            <a:ext cx="2719403" cy="26775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1631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9055" t="40299" r="27519" b="49626"/>
          <a:stretch/>
        </p:blipFill>
        <p:spPr bwMode="auto">
          <a:xfrm>
            <a:off x="787409" y="1447800"/>
            <a:ext cx="759459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9300" t="36194" r="19967" b="52495"/>
          <a:stretch/>
        </p:blipFill>
        <p:spPr bwMode="auto">
          <a:xfrm>
            <a:off x="76200" y="3886200"/>
            <a:ext cx="8915400" cy="97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8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8229600" cy="2246769"/>
          </a:xfrm>
          <a:prstGeom prst="rect">
            <a:avLst/>
          </a:prstGeom>
        </p:spPr>
        <p:txBody>
          <a:bodyPr wrap="square">
            <a:spAutoFit/>
          </a:bodyPr>
          <a:lstStyle/>
          <a:p>
            <a:pPr algn="r"/>
            <a:r>
              <a:rPr lang="ar-SA" sz="3200" b="1" dirty="0">
                <a:solidFill>
                  <a:schemeClr val="tx2">
                    <a:lumMod val="60000"/>
                    <a:lumOff val="40000"/>
                  </a:schemeClr>
                </a:solidFill>
                <a:latin typeface="Arabic Typesetting" pitchFamily="66" charset="-78"/>
                <a:cs typeface="+mj-cs"/>
              </a:rPr>
              <a:t>اهمية المحاليل المنظمة:</a:t>
            </a:r>
          </a:p>
          <a:p>
            <a:pPr algn="r"/>
            <a:endParaRPr lang="ar-SA" dirty="0">
              <a:latin typeface="Arabic Typesetting" pitchFamily="66" charset="-78"/>
              <a:cs typeface="+mj-cs"/>
            </a:endParaRPr>
          </a:p>
          <a:p>
            <a:pPr algn="r">
              <a:lnSpc>
                <a:spcPct val="150000"/>
              </a:lnSpc>
            </a:pPr>
            <a:r>
              <a:rPr lang="ar-SA" sz="2000" dirty="0">
                <a:latin typeface="Arabic Typesetting" pitchFamily="66" charset="-78"/>
                <a:cs typeface="+mj-cs"/>
              </a:rPr>
              <a:t>المحاليل المنظمة لها أهمية كبيرة في </a:t>
            </a:r>
            <a:r>
              <a:rPr lang="ar-SA" sz="2000" b="1" dirty="0">
                <a:latin typeface="Arabic Typesetting" pitchFamily="66" charset="-78"/>
                <a:cs typeface="+mj-cs"/>
              </a:rPr>
              <a:t>الأنظمة الكيميائية والبيولوجية </a:t>
            </a:r>
            <a:r>
              <a:rPr lang="ar-SA" sz="2000" dirty="0">
                <a:latin typeface="Arabic Typesetting" pitchFamily="66" charset="-78"/>
                <a:cs typeface="+mj-cs"/>
              </a:rPr>
              <a:t>بحيث تتميز السوائل الحيوية برقم هيدروجيني ثابت، ففي جسم الانسان تختلف قيم الـ       من سائل إلى آخر فمثلا في الدم تبلغ 7.4 بينما في العصارة المعدية تبلغ 1.5. القيم تعتبر مناسبة ومثالية لعمل الإنزيمات وموازنة الضغط الأسموزي. </a:t>
            </a:r>
          </a:p>
        </p:txBody>
      </p:sp>
      <p:sp>
        <p:nvSpPr>
          <p:cNvPr id="3" name="TextBox 2"/>
          <p:cNvSpPr txBox="1"/>
          <p:nvPr/>
        </p:nvSpPr>
        <p:spPr>
          <a:xfrm>
            <a:off x="4419600" y="1582816"/>
            <a:ext cx="533400" cy="461665"/>
          </a:xfrm>
          <a:prstGeom prst="rect">
            <a:avLst/>
          </a:prstGeom>
          <a:noFill/>
        </p:spPr>
        <p:txBody>
          <a:bodyPr wrap="square" rtlCol="1">
            <a:spAutoFit/>
          </a:bodyPr>
          <a:lstStyle/>
          <a:p>
            <a:r>
              <a:rPr lang="en-US" sz="2400" dirty="0">
                <a:latin typeface="Arabic Typesetting" pitchFamily="66" charset="-78"/>
                <a:cs typeface="Arabic Typesetting" pitchFamily="66" charset="-78"/>
              </a:rPr>
              <a:t>pH</a:t>
            </a:r>
            <a:endParaRPr lang="ar-SA" sz="2400" dirty="0">
              <a:latin typeface="Arabic Typesetting" pitchFamily="66" charset="-78"/>
              <a:cs typeface="Arabic Typesetting" pitchFamily="66" charset="-78"/>
            </a:endParaRPr>
          </a:p>
        </p:txBody>
      </p:sp>
      <p:sp>
        <p:nvSpPr>
          <p:cNvPr id="6" name="Rectangle 5"/>
          <p:cNvSpPr/>
          <p:nvPr/>
        </p:nvSpPr>
        <p:spPr>
          <a:xfrm>
            <a:off x="533400" y="2936557"/>
            <a:ext cx="8305800" cy="98488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ar-SA" dirty="0">
                <a:latin typeface="Arabic Typesetting" pitchFamily="66" charset="-78"/>
                <a:cs typeface="+mj-cs"/>
              </a:rPr>
              <a:t>محلول البيكربونات المنظم الموجود في بلازما الدم يحافظ على ثبات قيمة رقم هيدروجيني تتراوح بين:</a:t>
            </a:r>
          </a:p>
          <a:p>
            <a:pPr algn="r"/>
            <a:r>
              <a:rPr lang="en-US" dirty="0">
                <a:latin typeface="Arabic Typesetting" pitchFamily="66" charset="-78"/>
                <a:cs typeface="+mj-cs"/>
              </a:rPr>
              <a:t>                        </a:t>
            </a:r>
            <a:r>
              <a:rPr lang="en-US" sz="2000" dirty="0">
                <a:latin typeface="Arabic Typesetting" pitchFamily="66" charset="-78"/>
                <a:cs typeface="+mj-cs"/>
              </a:rPr>
              <a:t>(H2CO3)</a:t>
            </a:r>
            <a:r>
              <a:rPr lang="ar-SA" dirty="0">
                <a:latin typeface="Arabic Typesetting" pitchFamily="66" charset="-78"/>
                <a:cs typeface="+mj-cs"/>
              </a:rPr>
              <a:t>، و يتكون من حمض الكربونيك الضعيف </a:t>
            </a:r>
            <a:r>
              <a:rPr lang="en-US" sz="2000" dirty="0">
                <a:latin typeface="Arabic Typesetting" pitchFamily="66" charset="-78"/>
                <a:cs typeface="+mj-cs"/>
              </a:rPr>
              <a:t>(7.35 to 7.45) </a:t>
            </a:r>
          </a:p>
          <a:p>
            <a:pPr algn="r"/>
            <a:r>
              <a:rPr lang="en-US" sz="2000" dirty="0">
                <a:latin typeface="Arabic Typesetting" pitchFamily="66" charset="-78"/>
                <a:cs typeface="+mj-cs"/>
              </a:rPr>
              <a:t>(HCO3−) </a:t>
            </a:r>
            <a:r>
              <a:rPr lang="ar-SA" dirty="0">
                <a:latin typeface="Arabic Typesetting" pitchFamily="66" charset="-78"/>
                <a:cs typeface="+mj-cs"/>
              </a:rPr>
              <a:t>و ملح البيكربونات</a:t>
            </a:r>
          </a:p>
        </p:txBody>
      </p:sp>
      <p:sp>
        <p:nvSpPr>
          <p:cNvPr id="7" name="Rectangle 6"/>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1508105"/>
          </a:xfrm>
          <a:prstGeom prst="rect">
            <a:avLst/>
          </a:prstGeom>
        </p:spPr>
        <p:txBody>
          <a:bodyPr wrap="square">
            <a:spAutoFit/>
          </a:bodyPr>
          <a:lstStyle/>
          <a:p>
            <a:pPr algn="r"/>
            <a:r>
              <a:rPr lang="en-US" sz="3200" b="1" dirty="0">
                <a:solidFill>
                  <a:schemeClr val="tx2">
                    <a:lumMod val="60000"/>
                    <a:lumOff val="40000"/>
                  </a:schemeClr>
                </a:solidFill>
                <a:latin typeface="Arabic Typesetting" pitchFamily="66" charset="-78"/>
                <a:cs typeface="Arabic Typesetting" pitchFamily="66" charset="-78"/>
              </a:rPr>
              <a:t>:</a:t>
            </a:r>
            <a:r>
              <a:rPr lang="en-US" sz="3200" b="1" dirty="0">
                <a:solidFill>
                  <a:schemeClr val="tx2">
                    <a:lumMod val="60000"/>
                    <a:lumOff val="40000"/>
                  </a:schemeClr>
                </a:solidFill>
                <a:latin typeface="Arabic Typesetting" pitchFamily="66" charset="-78"/>
                <a:cs typeface="+mj-cs"/>
              </a:rPr>
              <a:t>Henderson-</a:t>
            </a:r>
            <a:r>
              <a:rPr lang="en-US" sz="3200" b="1" dirty="0" err="1">
                <a:solidFill>
                  <a:schemeClr val="tx2">
                    <a:lumMod val="60000"/>
                    <a:lumOff val="40000"/>
                  </a:schemeClr>
                </a:solidFill>
                <a:latin typeface="Arabic Typesetting" pitchFamily="66" charset="-78"/>
                <a:cs typeface="+mj-cs"/>
              </a:rPr>
              <a:t>Hasselbalch</a:t>
            </a:r>
            <a:r>
              <a:rPr lang="en-US" sz="3200" b="1" dirty="0">
                <a:solidFill>
                  <a:schemeClr val="tx2">
                    <a:lumMod val="60000"/>
                    <a:lumOff val="40000"/>
                  </a:schemeClr>
                </a:solidFill>
                <a:latin typeface="Arabic Typesetting" pitchFamily="66" charset="-78"/>
                <a:cs typeface="+mj-cs"/>
              </a:rPr>
              <a:t> </a:t>
            </a:r>
            <a:r>
              <a:rPr lang="ar-SA" sz="2800" b="1" dirty="0">
                <a:solidFill>
                  <a:schemeClr val="tx2">
                    <a:lumMod val="60000"/>
                    <a:lumOff val="40000"/>
                  </a:schemeClr>
                </a:solidFill>
                <a:latin typeface="Arabic Typesetting" pitchFamily="66" charset="-78"/>
                <a:cs typeface="+mj-cs"/>
              </a:rPr>
              <a:t>معادلة هندرسون – وهاسلبالخ</a:t>
            </a:r>
          </a:p>
          <a:p>
            <a:pPr algn="r">
              <a:lnSpc>
                <a:spcPct val="150000"/>
              </a:lnSpc>
            </a:pPr>
            <a:r>
              <a:rPr lang="ar-SA" sz="2000" dirty="0">
                <a:latin typeface="Arabic Typesetting" pitchFamily="66" charset="-78"/>
                <a:cs typeface="+mj-cs"/>
              </a:rPr>
              <a:t>وضع العالمان هندرسون – وهاسلبالخ المعادلة الأساسية التي توضح العلاقة بين الرقم الهيدروجيني</a:t>
            </a:r>
          </a:p>
          <a:p>
            <a:pPr algn="r">
              <a:lnSpc>
                <a:spcPct val="150000"/>
              </a:lnSpc>
            </a:pPr>
            <a:r>
              <a:rPr lang="ar-SA" sz="2000" dirty="0">
                <a:latin typeface="Arabic Typesetting" pitchFamily="66" charset="-78"/>
                <a:cs typeface="+mj-cs"/>
              </a:rPr>
              <a:t>ونسبة الحمض المقترن والقاعدة المقترنة. </a:t>
            </a:r>
            <a:r>
              <a:rPr lang="ar-SA" sz="2000" b="1" dirty="0">
                <a:latin typeface="Arabic Typesetting" pitchFamily="66" charset="-78"/>
                <a:cs typeface="+mj-cs"/>
              </a:rPr>
              <a:t>وهذه المعادلة لها أهميتها في فهم عمل وتحضير المحاليل المنظمة</a:t>
            </a:r>
            <a:r>
              <a:rPr lang="ar-SA" dirty="0">
                <a:latin typeface="Arabic Typesetting" pitchFamily="66" charset="-78"/>
                <a:cs typeface="+mj-cs"/>
              </a:rPr>
              <a:t>.</a:t>
            </a:r>
          </a:p>
        </p:txBody>
      </p:sp>
      <mc:AlternateContent xmlns:mc="http://schemas.openxmlformats.org/markup-compatibility/2006" xmlns:a14="http://schemas.microsoft.com/office/drawing/2010/main">
        <mc:Choice Requires="a14">
          <p:sp>
            <p:nvSpPr>
              <p:cNvPr id="3" name="Rectangle 2"/>
              <p:cNvSpPr/>
              <p:nvPr/>
            </p:nvSpPr>
            <p:spPr>
              <a:xfrm>
                <a:off x="3657600" y="1981200"/>
                <a:ext cx="2362200" cy="5835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dirty="0"/>
                  <a:t>pH = </a:t>
                </a:r>
                <a:r>
                  <a:rPr lang="en-US" sz="2000" dirty="0" err="1"/>
                  <a:t>pka</a:t>
                </a:r>
                <a:r>
                  <a:rPr lang="en-US" sz="2000" dirty="0"/>
                  <a:t> + log </a:t>
                </a:r>
                <a14:m>
                  <m:oMath xmlns:m="http://schemas.openxmlformats.org/officeDocument/2006/math">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r>
                              <a:rPr lang="en-US" sz="2000" b="0" i="1" smtClean="0">
                                <a:latin typeface="Cambria Math"/>
                              </a:rPr>
                              <m:t>𝐴</m:t>
                            </m:r>
                            <m:r>
                              <a:rPr lang="en-US" sz="2000" b="0" i="1" smtClean="0">
                                <a:latin typeface="Cambria Math"/>
                              </a:rPr>
                              <m:t>−</m:t>
                            </m:r>
                          </m:e>
                        </m:d>
                      </m:num>
                      <m:den>
                        <m:d>
                          <m:dPr>
                            <m:begChr m:val="["/>
                            <m:endChr m:val="]"/>
                            <m:ctrlPr>
                              <a:rPr lang="en-US" sz="2000" b="0" i="1" smtClean="0">
                                <a:latin typeface="Cambria Math" panose="02040503050406030204" pitchFamily="18" charset="0"/>
                              </a:rPr>
                            </m:ctrlPr>
                          </m:dPr>
                          <m:e>
                            <m:r>
                              <a:rPr lang="en-US" sz="2000" b="0" i="1" smtClean="0">
                                <a:latin typeface="Cambria Math"/>
                              </a:rPr>
                              <m:t>𝐻𝐴</m:t>
                            </m:r>
                          </m:e>
                        </m:d>
                      </m:den>
                    </m:f>
                  </m:oMath>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3657600" y="1981200"/>
                <a:ext cx="2362200" cy="583558"/>
              </a:xfrm>
              <a:prstGeom prst="rect">
                <a:avLst/>
              </a:prstGeom>
              <a:blipFill rotWithShape="1">
                <a:blip r:embed="rId2"/>
                <a:stretch>
                  <a:fillRect/>
                </a:stretch>
              </a:blipFill>
            </p:spPr>
            <p:txBody>
              <a:bodyPr/>
              <a:lstStyle/>
              <a:p>
                <a:r>
                  <a:rPr lang="ar-SA">
                    <a:noFill/>
                  </a:rPr>
                  <a:t> </a:t>
                </a:r>
              </a:p>
            </p:txBody>
          </p:sp>
        </mc:Fallback>
      </mc:AlternateContent>
      <p:sp>
        <p:nvSpPr>
          <p:cNvPr id="6" name="Rectangle 5"/>
          <p:cNvSpPr/>
          <p:nvPr/>
        </p:nvSpPr>
        <p:spPr>
          <a:xfrm>
            <a:off x="152400" y="5396805"/>
            <a:ext cx="8839200" cy="1384995"/>
          </a:xfrm>
          <a:prstGeom prst="rect">
            <a:avLst/>
          </a:prstGeom>
        </p:spPr>
        <p:txBody>
          <a:bodyPr wrap="square">
            <a:spAutoFit/>
          </a:bodyPr>
          <a:lstStyle/>
          <a:p>
            <a:pPr algn="r" rtl="1"/>
            <a:r>
              <a:rPr lang="ar-SA" sz="1400" dirty="0"/>
              <a:t>ملاحظة:</a:t>
            </a:r>
          </a:p>
          <a:p>
            <a:pPr algn="r" rtl="1"/>
            <a:r>
              <a:rPr lang="ar-SA" sz="1400" dirty="0"/>
              <a:t>يمكن استخدام المعادلة في حساب الرقم الهيدروجيني للمحاليل المنظمة إذا عرفت نسبة الحمض المقترن الى القاعدة </a:t>
            </a:r>
            <a:r>
              <a:rPr lang="ar-SA" sz="1400" dirty="0" err="1"/>
              <a:t>المقترنه</a:t>
            </a:r>
            <a:r>
              <a:rPr lang="ar-SA" sz="1400" dirty="0"/>
              <a:t> و </a:t>
            </a:r>
            <a:r>
              <a:rPr lang="en-US" sz="1400" dirty="0" err="1"/>
              <a:t>pka</a:t>
            </a:r>
            <a:r>
              <a:rPr lang="en-US" sz="1400" dirty="0"/>
              <a:t> </a:t>
            </a:r>
            <a:r>
              <a:rPr lang="ar-SA" sz="1400" dirty="0"/>
              <a:t>للحمض</a:t>
            </a:r>
          </a:p>
          <a:p>
            <a:pPr algn="r"/>
            <a:endParaRPr lang="ar-SA" sz="1400" dirty="0">
              <a:latin typeface="Arabic Typesetting" pitchFamily="66" charset="-78"/>
            </a:endParaRPr>
          </a:p>
          <a:p>
            <a:pPr algn="r"/>
            <a:r>
              <a:rPr lang="ar-SA" sz="1400" dirty="0">
                <a:latin typeface="Arabic Typesetting" pitchFamily="66" charset="-78"/>
              </a:rPr>
              <a:t>• من المعادلة السابقة نجد أن الرقم الهيدروجيني للمحلول المنظم يعتمد على </a:t>
            </a:r>
            <a:r>
              <a:rPr lang="ar-SA" sz="1400" dirty="0">
                <a:solidFill>
                  <a:schemeClr val="tx2">
                    <a:lumMod val="60000"/>
                    <a:lumOff val="40000"/>
                  </a:schemeClr>
                </a:solidFill>
                <a:latin typeface="Arabic Typesetting" pitchFamily="66" charset="-78"/>
              </a:rPr>
              <a:t>عاملين</a:t>
            </a:r>
            <a:r>
              <a:rPr lang="ar-SA" sz="1400" dirty="0">
                <a:latin typeface="Arabic Typesetting" pitchFamily="66" charset="-78"/>
              </a:rPr>
              <a:t> هما :</a:t>
            </a:r>
          </a:p>
          <a:p>
            <a:pPr algn="r"/>
            <a:r>
              <a:rPr lang="en-US" sz="1400" dirty="0">
                <a:latin typeface="Arabic Typesetting" pitchFamily="66" charset="-78"/>
              </a:rPr>
              <a:t>.</a:t>
            </a:r>
            <a:r>
              <a:rPr lang="en-US" sz="1400" dirty="0" err="1">
                <a:latin typeface="Arabic Typesetting" pitchFamily="66" charset="-78"/>
              </a:rPr>
              <a:t>pka</a:t>
            </a:r>
            <a:r>
              <a:rPr lang="en-US" sz="1400" dirty="0">
                <a:latin typeface="Arabic Typesetting" pitchFamily="66" charset="-78"/>
              </a:rPr>
              <a:t> </a:t>
            </a:r>
            <a:r>
              <a:rPr lang="ar-SA" sz="1400" dirty="0">
                <a:latin typeface="Arabic Typesetting" pitchFamily="66" charset="-78"/>
              </a:rPr>
              <a:t> 1 – قيمة</a:t>
            </a:r>
          </a:p>
          <a:p>
            <a:pPr algn="r"/>
            <a:r>
              <a:rPr lang="en-US" sz="1400" dirty="0">
                <a:latin typeface="Arabic Typesetting" pitchFamily="66" charset="-78"/>
              </a:rPr>
              <a:t>.</a:t>
            </a:r>
            <a:r>
              <a:rPr lang="ar-SA" sz="1400" dirty="0">
                <a:latin typeface="Arabic Typesetting" pitchFamily="66" charset="-78"/>
              </a:rPr>
              <a:t>2 – النسبة بين تركيز الحمض وتركيزالقاعدة المقترنة</a:t>
            </a:r>
          </a:p>
        </p:txBody>
      </p:sp>
      <p:sp>
        <p:nvSpPr>
          <p:cNvPr id="7" name="Rectangle 6"/>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914400" y="2819400"/>
            <a:ext cx="8077200" cy="1754326"/>
          </a:xfrm>
          <a:prstGeom prst="rect">
            <a:avLst/>
          </a:prstGeom>
          <a:noFill/>
        </p:spPr>
        <p:txBody>
          <a:bodyPr wrap="square" rtlCol="1">
            <a:spAutoFit/>
          </a:bodyPr>
          <a:lstStyle/>
          <a:p>
            <a:pPr algn="r" rtl="1"/>
            <a:r>
              <a:rPr lang="ar-SA" dirty="0"/>
              <a:t>حيث أن :</a:t>
            </a:r>
          </a:p>
          <a:p>
            <a:pPr algn="r" rtl="1"/>
            <a:r>
              <a:rPr lang="en-US" dirty="0"/>
              <a:t>pH</a:t>
            </a:r>
            <a:r>
              <a:rPr lang="ar-SA" dirty="0"/>
              <a:t>: هو الرقم الهيدروجيني.</a:t>
            </a:r>
          </a:p>
          <a:p>
            <a:pPr algn="r" rtl="1"/>
            <a:r>
              <a:rPr lang="en-US" dirty="0" err="1"/>
              <a:t>Pka</a:t>
            </a:r>
            <a:r>
              <a:rPr lang="ar-SA" dirty="0"/>
              <a:t>:رقم ثابت تفكك الحمض.</a:t>
            </a:r>
          </a:p>
          <a:p>
            <a:pPr algn="r" rtl="1"/>
            <a:r>
              <a:rPr lang="en-US" dirty="0"/>
              <a:t>[A-]</a:t>
            </a:r>
            <a:r>
              <a:rPr lang="ar-SA" dirty="0"/>
              <a:t>: تركيز الحمض القاعدة المقترنة (الملح).</a:t>
            </a:r>
          </a:p>
          <a:p>
            <a:pPr algn="r" rtl="1"/>
            <a:r>
              <a:rPr lang="en-US" dirty="0"/>
              <a:t>[HA]</a:t>
            </a:r>
            <a:r>
              <a:rPr lang="ar-SA" dirty="0"/>
              <a:t>:تركيز الحمض.</a:t>
            </a:r>
          </a:p>
          <a:p>
            <a:pPr algn="r" rtl="1"/>
            <a:endParaRPr lang="ar-SA" dirty="0"/>
          </a:p>
        </p:txBody>
      </p:sp>
    </p:spTree>
    <p:extLst>
      <p:ext uri="{BB962C8B-B14F-4D97-AF65-F5344CB8AC3E}">
        <p14:creationId xmlns:p14="http://schemas.microsoft.com/office/powerpoint/2010/main" val="113172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3293"/>
            <a:ext cx="8077200" cy="4431983"/>
          </a:xfrm>
          <a:prstGeom prst="rect">
            <a:avLst/>
          </a:prstGeom>
        </p:spPr>
        <p:txBody>
          <a:bodyPr wrap="square">
            <a:spAutoFit/>
          </a:bodyPr>
          <a:lstStyle/>
          <a:p>
            <a:pPr algn="r">
              <a:lnSpc>
                <a:spcPct val="150000"/>
              </a:lnSpc>
            </a:pPr>
            <a:r>
              <a:rPr lang="ar-SA" sz="2400" b="1" dirty="0">
                <a:solidFill>
                  <a:schemeClr val="tx2">
                    <a:lumMod val="60000"/>
                    <a:lumOff val="40000"/>
                  </a:schemeClr>
                </a:solidFill>
                <a:latin typeface="Arabic Typesetting" pitchFamily="66" charset="-78"/>
                <a:cs typeface="+mj-cs"/>
              </a:rPr>
              <a:t>سعة المحلول المنظم (كفاءته):</a:t>
            </a:r>
          </a:p>
          <a:p>
            <a:pPr algn="r">
              <a:lnSpc>
                <a:spcPct val="150000"/>
              </a:lnSpc>
            </a:pPr>
            <a:r>
              <a:rPr lang="ar-SA" dirty="0">
                <a:latin typeface="Arabic Typesetting" pitchFamily="66" charset="-78"/>
                <a:cs typeface="+mj-cs"/>
              </a:rPr>
              <a:t>تعبر عن مدى كفاءة مقاومة المحلول المنظم للتغير في الرقم الهيدروجيني. </a:t>
            </a:r>
          </a:p>
          <a:p>
            <a:pPr algn="r">
              <a:lnSpc>
                <a:spcPct val="150000"/>
              </a:lnSpc>
            </a:pPr>
            <a:endParaRPr lang="ar-SA" b="1" dirty="0">
              <a:latin typeface="Arabic Typesetting" pitchFamily="66" charset="-78"/>
              <a:cs typeface="+mj-cs"/>
            </a:endParaRPr>
          </a:p>
          <a:p>
            <a:pPr algn="r">
              <a:lnSpc>
                <a:spcPct val="150000"/>
              </a:lnSpc>
            </a:pPr>
            <a:r>
              <a:rPr lang="ar-SA" sz="2000" b="1" dirty="0">
                <a:solidFill>
                  <a:schemeClr val="tx2">
                    <a:lumMod val="60000"/>
                    <a:lumOff val="40000"/>
                  </a:schemeClr>
                </a:solidFill>
                <a:latin typeface="Arabic Typesetting" pitchFamily="66" charset="-78"/>
                <a:cs typeface="+mj-cs"/>
              </a:rPr>
              <a:t>ملاحظات على سعه المحلول المنظم:</a:t>
            </a:r>
          </a:p>
          <a:p>
            <a:pPr algn="r">
              <a:lnSpc>
                <a:spcPct val="150000"/>
              </a:lnSpc>
            </a:pPr>
            <a:r>
              <a:rPr lang="ar-SA" b="1" dirty="0">
                <a:solidFill>
                  <a:schemeClr val="accent3">
                    <a:lumMod val="75000"/>
                  </a:schemeClr>
                </a:solidFill>
                <a:latin typeface="Arabic Typesetting" pitchFamily="66" charset="-78"/>
                <a:cs typeface="+mj-cs"/>
              </a:rPr>
              <a:t>أولاً:</a:t>
            </a:r>
          </a:p>
          <a:p>
            <a:pPr algn="r">
              <a:lnSpc>
                <a:spcPct val="150000"/>
              </a:lnSpc>
            </a:pPr>
            <a:r>
              <a:rPr lang="ar-SA" dirty="0">
                <a:latin typeface="Arabic Typesetting" pitchFamily="66" charset="-78"/>
                <a:cs typeface="+mj-cs"/>
              </a:rPr>
              <a:t>كل ماكان تركيز المحلول المنظم عالي، كل ماكانت سعة ذلك المحلول المنظم ايضا عاليه (</a:t>
            </a:r>
            <a:r>
              <a:rPr lang="ar-SA" b="1" u="sng" dirty="0">
                <a:latin typeface="Arabic Typesetting" pitchFamily="66" charset="-78"/>
                <a:cs typeface="+mj-cs"/>
              </a:rPr>
              <a:t>علاقه طرديه</a:t>
            </a:r>
            <a:r>
              <a:rPr lang="ar-SA" dirty="0">
                <a:latin typeface="Arabic Typesetting" pitchFamily="66" charset="-78"/>
                <a:cs typeface="+mj-cs"/>
              </a:rPr>
              <a:t>).</a:t>
            </a:r>
          </a:p>
          <a:p>
            <a:pPr algn="r">
              <a:lnSpc>
                <a:spcPct val="150000"/>
              </a:lnSpc>
            </a:pPr>
            <a:r>
              <a:rPr lang="ar-SA" b="1" dirty="0">
                <a:solidFill>
                  <a:schemeClr val="tx2">
                    <a:lumMod val="60000"/>
                    <a:lumOff val="40000"/>
                  </a:schemeClr>
                </a:solidFill>
                <a:latin typeface="Arabic Typesetting" pitchFamily="66" charset="-78"/>
                <a:cs typeface="+mj-cs"/>
              </a:rPr>
              <a:t>مثال :</a:t>
            </a:r>
          </a:p>
          <a:p>
            <a:pPr algn="r">
              <a:lnSpc>
                <a:spcPct val="150000"/>
              </a:lnSpc>
            </a:pPr>
            <a:r>
              <a:rPr lang="ar-SA" dirty="0">
                <a:latin typeface="Arabic Typesetting" pitchFamily="66" charset="-78"/>
                <a:cs typeface="+mj-cs"/>
              </a:rPr>
              <a:t>محلول منظم  له تركيز = 0.5 مولار</a:t>
            </a:r>
          </a:p>
          <a:p>
            <a:pPr algn="r">
              <a:lnSpc>
                <a:spcPct val="150000"/>
              </a:lnSpc>
            </a:pPr>
            <a:r>
              <a:rPr lang="ar-SA" dirty="0">
                <a:latin typeface="Arabic Typesetting" pitchFamily="66" charset="-78"/>
              </a:rPr>
              <a:t>محلول منظم  له تركيز </a:t>
            </a:r>
            <a:r>
              <a:rPr lang="ar-SA" dirty="0">
                <a:latin typeface="Arabic Typesetting" pitchFamily="66" charset="-78"/>
                <a:cs typeface="+mj-cs"/>
              </a:rPr>
              <a:t>= 0.9 مولار</a:t>
            </a:r>
          </a:p>
          <a:p>
            <a:pPr algn="r">
              <a:lnSpc>
                <a:spcPct val="150000"/>
              </a:lnSpc>
            </a:pPr>
            <a:r>
              <a:rPr lang="ar-SA" dirty="0">
                <a:latin typeface="Arabic Typesetting" pitchFamily="66" charset="-78"/>
                <a:cs typeface="+mj-cs"/>
              </a:rPr>
              <a:t>أيهم يمتلك كفاءه عاليه؟ </a:t>
            </a:r>
          </a:p>
        </p:txBody>
      </p:sp>
      <p:pic>
        <p:nvPicPr>
          <p:cNvPr id="3074" name="Picture 2" descr="Buffer titr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t="16258"/>
          <a:stretch/>
        </p:blipFill>
        <p:spPr bwMode="auto">
          <a:xfrm>
            <a:off x="304800" y="3993484"/>
            <a:ext cx="2195513" cy="16453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مستطيل 3"/>
              <p:cNvSpPr/>
              <p:nvPr/>
            </p:nvSpPr>
            <p:spPr>
              <a:xfrm>
                <a:off x="304800" y="264031"/>
                <a:ext cx="8839200" cy="6061981"/>
              </a:xfrm>
              <a:prstGeom prst="rect">
                <a:avLst/>
              </a:prstGeom>
            </p:spPr>
            <p:txBody>
              <a:bodyPr wrap="square">
                <a:spAutoFit/>
              </a:bodyPr>
              <a:lstStyle/>
              <a:p>
                <a:pPr algn="r" rtl="1"/>
                <a:r>
                  <a:rPr lang="ar-SA" b="1" dirty="0">
                    <a:solidFill>
                      <a:schemeClr val="accent3">
                        <a:lumMod val="75000"/>
                      </a:schemeClr>
                    </a:solidFill>
                    <a:latin typeface="Arabic Typesetting" pitchFamily="66" charset="-78"/>
                  </a:rPr>
                  <a:t>ثانيا:</a:t>
                </a:r>
              </a:p>
              <a:p>
                <a:pPr algn="r" rtl="1"/>
                <a:endParaRPr lang="ar-SA" dirty="0">
                  <a:latin typeface="Arabic Typesetting" pitchFamily="66" charset="-78"/>
                </a:endParaRPr>
              </a:p>
              <a:p>
                <a:pPr algn="r" rtl="1"/>
                <a:r>
                  <a:rPr lang="ar-SA" dirty="0">
                    <a:latin typeface="Arabic Typesetting" pitchFamily="66" charset="-78"/>
                  </a:rPr>
                  <a:t>اذا كانت نسبه الحمض الضعيف والقاعدة </a:t>
                </a:r>
                <a:r>
                  <a:rPr lang="ar-SA" dirty="0" err="1">
                    <a:latin typeface="Arabic Typesetting" pitchFamily="66" charset="-78"/>
                  </a:rPr>
                  <a:t>المقترنه</a:t>
                </a:r>
                <a:r>
                  <a:rPr lang="ar-SA" dirty="0">
                    <a:latin typeface="Arabic Typesetting" pitchFamily="66" charset="-78"/>
                  </a:rPr>
                  <a:t> متساوية فهذا يعني ان:</a:t>
                </a:r>
              </a:p>
              <a:p>
                <a:pPr algn="r" rtl="1"/>
                <a:endParaRPr lang="ar-SA" dirty="0">
                  <a:latin typeface="Arabic Typesetting" pitchFamily="66" charset="-78"/>
                </a:endParaRPr>
              </a:p>
              <a:p>
                <a:pPr algn="ctr"/>
                <a14:m>
                  <m:oMath xmlns:m="http://schemas.openxmlformats.org/officeDocument/2006/math">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r>
                              <a:rPr lang="en-US" sz="2000" i="1">
                                <a:latin typeface="Cambria Math"/>
                              </a:rPr>
                              <m:t>𝐴</m:t>
                            </m:r>
                            <m:r>
                              <a:rPr lang="en-US" sz="2000" i="1">
                                <a:latin typeface="Cambria Math"/>
                              </a:rPr>
                              <m:t>−</m:t>
                            </m:r>
                          </m:e>
                        </m:d>
                      </m:num>
                      <m:den>
                        <m:d>
                          <m:dPr>
                            <m:begChr m:val="["/>
                            <m:endChr m:val="]"/>
                            <m:ctrlPr>
                              <a:rPr lang="en-US" sz="2000" i="1">
                                <a:latin typeface="Cambria Math" panose="02040503050406030204" pitchFamily="18" charset="0"/>
                              </a:rPr>
                            </m:ctrlPr>
                          </m:dPr>
                          <m:e>
                            <m:r>
                              <a:rPr lang="en-US" sz="2000" i="1">
                                <a:latin typeface="Cambria Math"/>
                              </a:rPr>
                              <m:t>𝐻𝐴</m:t>
                            </m:r>
                          </m:e>
                        </m:d>
                      </m:den>
                    </m:f>
                  </m:oMath>
                </a14:m>
                <a:r>
                  <a:rPr lang="ar-SA" sz="2000" dirty="0"/>
                  <a:t>  1= </a:t>
                </a:r>
              </a:p>
              <a:p>
                <a:pPr algn="ctr"/>
                <a:endParaRPr lang="ar-SA" sz="2000" dirty="0">
                  <a:latin typeface="Arabic Typesetting" pitchFamily="66" charset="-78"/>
                </a:endParaRPr>
              </a:p>
              <a:p>
                <a:pPr algn="ctr"/>
                <a:r>
                  <a:rPr lang="ar-SA" sz="2400" dirty="0">
                    <a:latin typeface="Arabic Typesetting" pitchFamily="66" charset="-78"/>
                  </a:rPr>
                  <a:t>بالتعويض في المعادلة:</a:t>
                </a:r>
              </a:p>
              <a:p>
                <a:pPr algn="r"/>
                <a:endParaRPr lang="en-US" sz="2400" dirty="0">
                  <a:latin typeface="Arabic Typesetting" pitchFamily="66" charset="-78"/>
                </a:endParaRPr>
              </a:p>
              <a:p>
                <a:pPr algn="ctr"/>
                <a:r>
                  <a:rPr lang="en-US" sz="2400" dirty="0"/>
                  <a:t>pH=</a:t>
                </a:r>
                <a:r>
                  <a:rPr lang="en-US" sz="2400" dirty="0" err="1"/>
                  <a:t>pka</a:t>
                </a:r>
                <a:r>
                  <a:rPr lang="en-US" sz="2400" dirty="0"/>
                  <a:t> + log 1</a:t>
                </a:r>
              </a:p>
              <a:p>
                <a:pPr algn="ctr"/>
                <a:r>
                  <a:rPr lang="en-US" sz="2400" dirty="0"/>
                  <a:t>pH = </a:t>
                </a:r>
                <a:r>
                  <a:rPr lang="en-US" sz="2400" dirty="0" err="1"/>
                  <a:t>pka</a:t>
                </a:r>
                <a:r>
                  <a:rPr lang="en-US" sz="2400" dirty="0"/>
                  <a:t> + 0</a:t>
                </a:r>
              </a:p>
              <a:p>
                <a:pPr algn="ctr"/>
                <a:endParaRPr lang="en-US" dirty="0"/>
              </a:p>
              <a:p>
                <a:pPr algn="ctr"/>
                <a:endParaRPr lang="ar-SA" sz="2400" dirty="0">
                  <a:latin typeface="Arabic Typesetting" pitchFamily="66" charset="-78"/>
                </a:endParaRPr>
              </a:p>
              <a:p>
                <a:pPr algn="ctr"/>
                <a:endParaRPr lang="ar-SA" sz="2400" dirty="0">
                  <a:latin typeface="Arabic Typesetting" pitchFamily="66" charset="-78"/>
                </a:endParaRPr>
              </a:p>
              <a:p>
                <a:pPr algn="ctr"/>
                <a:endParaRPr lang="en-US" sz="2400" dirty="0">
                  <a:latin typeface="Arabic Typesetting" pitchFamily="66" charset="-78"/>
                </a:endParaRPr>
              </a:p>
              <a:p>
                <a:pPr algn="ctr"/>
                <a:r>
                  <a:rPr lang="en-US" sz="2400" dirty="0">
                    <a:latin typeface="Arabic Typesetting" pitchFamily="66" charset="-78"/>
                  </a:rPr>
                  <a:t>pH</a:t>
                </a:r>
                <a:r>
                  <a:rPr lang="en-US" dirty="0">
                    <a:latin typeface="Arabic Typesetting" pitchFamily="66" charset="-78"/>
                  </a:rPr>
                  <a:t> </a:t>
                </a:r>
                <a:r>
                  <a:rPr lang="ar-SA" dirty="0">
                    <a:latin typeface="Arabic Typesetting" pitchFamily="66" charset="-78"/>
                  </a:rPr>
                  <a:t>عند هذه النقطه المحلول المنظم يمتلك مقاومه </a:t>
                </a:r>
                <a:r>
                  <a:rPr lang="ar-SA" dirty="0" err="1">
                    <a:latin typeface="Arabic Typesetting" pitchFamily="66" charset="-78"/>
                  </a:rPr>
                  <a:t>عاليه</a:t>
                </a:r>
                <a:r>
                  <a:rPr lang="ar-SA" dirty="0">
                    <a:latin typeface="Arabic Typesetting" pitchFamily="66" charset="-78"/>
                  </a:rPr>
                  <a:t> لتغير</a:t>
                </a:r>
              </a:p>
              <a:p>
                <a:pPr algn="ctr"/>
                <a:endParaRPr lang="ar-SA" dirty="0">
                  <a:latin typeface="Arabic Typesetting" pitchFamily="66" charset="-78"/>
                </a:endParaRPr>
              </a:p>
              <a:p>
                <a:pPr algn="ctr"/>
                <a:r>
                  <a:rPr lang="ar-SA" dirty="0">
                    <a:latin typeface="Arabic Typesetting" pitchFamily="66" charset="-78"/>
                  </a:rPr>
                  <a:t>أي أن سعة المحلول المنظم أكبر ما يمكن عندما تكون النسبة بين الحمض المقترن والقاعدة المقترنة </a:t>
                </a:r>
                <a:r>
                  <a:rPr lang="ar-SA" b="1" u="sng" dirty="0">
                    <a:latin typeface="Arabic Typesetting" pitchFamily="66" charset="-78"/>
                  </a:rPr>
                  <a:t>مساوية للواحد</a:t>
                </a:r>
                <a:r>
                  <a:rPr lang="ar-SA" dirty="0">
                    <a:latin typeface="Arabic Typesetting" pitchFamily="66" charset="-78"/>
                  </a:rPr>
                  <a:t>.</a:t>
                </a:r>
              </a:p>
              <a:p>
                <a:pPr algn="ctr"/>
                <a:endParaRPr lang="ar-SA" dirty="0">
                  <a:latin typeface="Arabic Typesetting" pitchFamily="66" charset="-78"/>
                </a:endParaRPr>
              </a:p>
            </p:txBody>
          </p:sp>
        </mc:Choice>
        <mc:Fallback xmlns="">
          <p:sp>
            <p:nvSpPr>
              <p:cNvPr id="4" name="مستطيل 3"/>
              <p:cNvSpPr>
                <a:spLocks noRot="1" noChangeAspect="1" noMove="1" noResize="1" noEditPoints="1" noAdjustHandles="1" noChangeArrowheads="1" noChangeShapeType="1" noTextEdit="1"/>
              </p:cNvSpPr>
              <p:nvPr/>
            </p:nvSpPr>
            <p:spPr>
              <a:xfrm>
                <a:off x="304800" y="264031"/>
                <a:ext cx="8839200" cy="6061981"/>
              </a:xfrm>
              <a:prstGeom prst="rect">
                <a:avLst/>
              </a:prstGeom>
              <a:blipFill>
                <a:blip r:embed="rId2"/>
                <a:stretch>
                  <a:fillRect t="-503" r="-552"/>
                </a:stretch>
              </a:blipFill>
            </p:spPr>
            <p:txBody>
              <a:bodyPr/>
              <a:lstStyle/>
              <a:p>
                <a:r>
                  <a:rPr lang="ar-SA">
                    <a:noFill/>
                  </a:rPr>
                  <a:t> </a:t>
                </a:r>
              </a:p>
            </p:txBody>
          </p:sp>
        </mc:Fallback>
      </mc:AlternateContent>
      <p:sp>
        <p:nvSpPr>
          <p:cNvPr id="5" name="TextBox 5"/>
          <p:cNvSpPr txBox="1"/>
          <p:nvPr/>
        </p:nvSpPr>
        <p:spPr>
          <a:xfrm>
            <a:off x="4056513" y="4267200"/>
            <a:ext cx="13335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2400" dirty="0">
                <a:latin typeface="Arabic Typesetting" pitchFamily="66" charset="-78"/>
                <a:cs typeface="+mj-cs"/>
              </a:rPr>
              <a:t>pH = </a:t>
            </a:r>
            <a:r>
              <a:rPr lang="en-US" sz="2400" dirty="0" err="1">
                <a:latin typeface="Arabic Typesetting" pitchFamily="66" charset="-78"/>
                <a:cs typeface="+mj-cs"/>
              </a:rPr>
              <a:t>pka</a:t>
            </a:r>
            <a:endParaRPr lang="en-US" sz="2400" dirty="0">
              <a:latin typeface="Arabic Typesetting" pitchFamily="66" charset="-78"/>
              <a:cs typeface="+mj-cs"/>
            </a:endParaRPr>
          </a:p>
        </p:txBody>
      </p:sp>
      <p:cxnSp>
        <p:nvCxnSpPr>
          <p:cNvPr id="7" name="رابط كسهم مستقيم 6"/>
          <p:cNvCxnSpPr/>
          <p:nvPr/>
        </p:nvCxnSpPr>
        <p:spPr>
          <a:xfrm>
            <a:off x="4723263" y="3733800"/>
            <a:ext cx="0" cy="3810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23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924800" cy="3108543"/>
          </a:xfrm>
          <a:prstGeom prst="rect">
            <a:avLst/>
          </a:prstGeom>
        </p:spPr>
        <p:txBody>
          <a:bodyPr wrap="square">
            <a:spAutoFit/>
          </a:bodyPr>
          <a:lstStyle/>
          <a:p>
            <a:pPr algn="r"/>
            <a:r>
              <a:rPr lang="ar-SA" sz="2800" b="1" dirty="0">
                <a:solidFill>
                  <a:schemeClr val="tx2">
                    <a:lumMod val="60000"/>
                    <a:lumOff val="40000"/>
                  </a:schemeClr>
                </a:solidFill>
                <a:latin typeface="Arabic Typesetting" pitchFamily="66" charset="-78"/>
                <a:cs typeface="Arabic Typesetting" pitchFamily="66" charset="-78"/>
              </a:rPr>
              <a:t> </a:t>
            </a:r>
            <a:r>
              <a:rPr lang="ar-SA" sz="2800" b="1" dirty="0">
                <a:solidFill>
                  <a:schemeClr val="tx2">
                    <a:lumMod val="60000"/>
                    <a:lumOff val="40000"/>
                  </a:schemeClr>
                </a:solidFill>
                <a:latin typeface="Arabic Typesetting" pitchFamily="66" charset="-78"/>
                <a:cs typeface="+mj-cs"/>
              </a:rPr>
              <a:t>تحضير محلول منظم:</a:t>
            </a:r>
          </a:p>
          <a:p>
            <a:pPr algn="r">
              <a:lnSpc>
                <a:spcPct val="150000"/>
              </a:lnSpc>
            </a:pPr>
            <a:r>
              <a:rPr lang="ar-SA" sz="2000" dirty="0">
                <a:latin typeface="Arabic Typesetting" pitchFamily="66" charset="-78"/>
                <a:cs typeface="+mj-cs"/>
              </a:rPr>
              <a:t>المطلوب: تحضير محلول </a:t>
            </a:r>
            <a:r>
              <a:rPr lang="ar-SA" sz="2000" dirty="0" err="1">
                <a:latin typeface="Arabic Typesetting" pitchFamily="66" charset="-78"/>
                <a:cs typeface="+mj-cs"/>
              </a:rPr>
              <a:t>فوسفاتي</a:t>
            </a:r>
            <a:r>
              <a:rPr lang="ar-SA" sz="2000" dirty="0">
                <a:latin typeface="Arabic Typesetting" pitchFamily="66" charset="-78"/>
                <a:cs typeface="+mj-cs"/>
              </a:rPr>
              <a:t> تركيزه </a:t>
            </a:r>
            <a:r>
              <a:rPr lang="ar-SA" sz="2000" b="1" dirty="0">
                <a:solidFill>
                  <a:schemeClr val="tx2">
                    <a:lumMod val="60000"/>
                    <a:lumOff val="40000"/>
                  </a:schemeClr>
                </a:solidFill>
                <a:latin typeface="Arabic Typesetting" pitchFamily="66" charset="-78"/>
                <a:cs typeface="+mj-cs"/>
              </a:rPr>
              <a:t>0.25 مولار</a:t>
            </a:r>
          </a:p>
          <a:p>
            <a:pPr algn="r">
              <a:lnSpc>
                <a:spcPct val="150000"/>
              </a:lnSpc>
            </a:pPr>
            <a:r>
              <a:rPr lang="en-US" sz="2400" b="1" dirty="0">
                <a:latin typeface="Arabic Typesetting" pitchFamily="66" charset="-78"/>
                <a:cs typeface="+mj-cs"/>
              </a:rPr>
              <a:t>pH = 7.4 , </a:t>
            </a:r>
            <a:r>
              <a:rPr lang="en-US" sz="2400" b="1" dirty="0" err="1">
                <a:latin typeface="Arabic Typesetting" pitchFamily="66" charset="-78"/>
                <a:cs typeface="+mj-cs"/>
              </a:rPr>
              <a:t>pka</a:t>
            </a:r>
            <a:r>
              <a:rPr lang="en-US" sz="2400" b="1" dirty="0">
                <a:latin typeface="Arabic Typesetting" pitchFamily="66" charset="-78"/>
                <a:cs typeface="+mj-cs"/>
              </a:rPr>
              <a:t> = 7.2  </a:t>
            </a:r>
            <a:r>
              <a:rPr lang="ar-SA" sz="2400" b="1" dirty="0">
                <a:latin typeface="Arabic Typesetting" pitchFamily="66" charset="-78"/>
                <a:cs typeface="+mj-cs"/>
              </a:rPr>
              <a:t>علما بأن </a:t>
            </a:r>
            <a:r>
              <a:rPr lang="en-US" sz="2000" dirty="0">
                <a:latin typeface="Arabic Typesetting" pitchFamily="66" charset="-78"/>
                <a:cs typeface="+mj-cs"/>
              </a:rPr>
              <a:t>, </a:t>
            </a:r>
            <a:r>
              <a:rPr lang="ar-SA" sz="2000" dirty="0">
                <a:latin typeface="Arabic Typesetting" pitchFamily="66" charset="-78"/>
                <a:cs typeface="+mj-cs"/>
              </a:rPr>
              <a:t>وحجمه النهائي</a:t>
            </a:r>
            <a:r>
              <a:rPr lang="ar-SA" sz="2000" b="1" dirty="0">
                <a:solidFill>
                  <a:schemeClr val="accent5"/>
                </a:solidFill>
                <a:latin typeface="Arabic Typesetting" pitchFamily="66" charset="-78"/>
                <a:cs typeface="+mj-cs"/>
              </a:rPr>
              <a:t> </a:t>
            </a:r>
            <a:r>
              <a:rPr lang="ar-SA" sz="2000" b="1" dirty="0">
                <a:solidFill>
                  <a:schemeClr val="tx2">
                    <a:lumMod val="60000"/>
                    <a:lumOff val="40000"/>
                  </a:schemeClr>
                </a:solidFill>
                <a:latin typeface="Arabic Typesetting" pitchFamily="66" charset="-78"/>
                <a:cs typeface="+mj-cs"/>
              </a:rPr>
              <a:t>100 مل</a:t>
            </a:r>
          </a:p>
          <a:p>
            <a:pPr algn="r">
              <a:lnSpc>
                <a:spcPct val="150000"/>
              </a:lnSpc>
            </a:pPr>
            <a:r>
              <a:rPr lang="ar-SA" sz="2000" b="1" dirty="0">
                <a:solidFill>
                  <a:schemeClr val="tx2">
                    <a:lumMod val="60000"/>
                    <a:lumOff val="40000"/>
                  </a:schemeClr>
                </a:solidFill>
                <a:latin typeface="Arabic Typesetting" pitchFamily="66" charset="-78"/>
                <a:cs typeface="+mj-cs"/>
              </a:rPr>
              <a:t>الحل:</a:t>
            </a:r>
          </a:p>
          <a:p>
            <a:pPr algn="r">
              <a:lnSpc>
                <a:spcPct val="150000"/>
              </a:lnSpc>
            </a:pPr>
            <a:endParaRPr lang="en-US" sz="2400" dirty="0">
              <a:latin typeface="Arabic Typesetting" pitchFamily="66" charset="-78"/>
              <a:cs typeface="+mj-cs"/>
            </a:endParaRPr>
          </a:p>
          <a:p>
            <a:pPr algn="r">
              <a:lnSpc>
                <a:spcPct val="150000"/>
              </a:lnSpc>
            </a:pPr>
            <a:endParaRPr lang="en-US" sz="2400" dirty="0">
              <a:latin typeface="Arabic Typesetting" pitchFamily="66" charset="-78"/>
              <a:cs typeface="+mj-cs"/>
            </a:endParaRPr>
          </a:p>
        </p:txBody>
      </p:sp>
      <p:sp>
        <p:nvSpPr>
          <p:cNvPr id="5" name="Rectangle 4"/>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773971760"/>
              </p:ext>
            </p:extLst>
          </p:nvPr>
        </p:nvGraphicFramePr>
        <p:xfrm>
          <a:off x="990600" y="594360"/>
          <a:ext cx="6550926" cy="5577840"/>
        </p:xfrm>
        <a:graphic>
          <a:graphicData uri="http://schemas.openxmlformats.org/drawingml/2006/table">
            <a:tbl>
              <a:tblPr rtl="1" firstRow="1" bandRow="1">
                <a:tableStyleId>{5C22544A-7EE6-4342-B048-85BDC9FD1C3A}</a:tableStyleId>
              </a:tblPr>
              <a:tblGrid>
                <a:gridCol w="2361062">
                  <a:extLst>
                    <a:ext uri="{9D8B030D-6E8A-4147-A177-3AD203B41FA5}">
                      <a16:colId xmlns:a16="http://schemas.microsoft.com/office/drawing/2014/main" val="20000"/>
                    </a:ext>
                  </a:extLst>
                </a:gridCol>
                <a:gridCol w="4189864">
                  <a:extLst>
                    <a:ext uri="{9D8B030D-6E8A-4147-A177-3AD203B41FA5}">
                      <a16:colId xmlns:a16="http://schemas.microsoft.com/office/drawing/2014/main" val="20001"/>
                    </a:ext>
                  </a:extLst>
                </a:gridCol>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lt1"/>
                          </a:solidFill>
                          <a:latin typeface="Arabic Typesetting" pitchFamily="66" charset="-78"/>
                          <a:ea typeface="+mn-ea"/>
                          <a:cs typeface="+mn-cs"/>
                        </a:rPr>
                        <a:t>المطلوب</a:t>
                      </a:r>
                    </a:p>
                    <a:p>
                      <a:pPr algn="ctr" rtl="1"/>
                      <a:endParaRPr lang="ar-SA" dirty="0"/>
                    </a:p>
                  </a:txBody>
                  <a:tcPr/>
                </a:tc>
                <a:tc>
                  <a:txBody>
                    <a:bodyPr/>
                    <a:lstStyle/>
                    <a:p>
                      <a:pPr algn="ctr" rtl="1"/>
                      <a:r>
                        <a:rPr lang="ar-SA" dirty="0"/>
                        <a:t>المعطيات</a:t>
                      </a:r>
                    </a:p>
                  </a:txBody>
                  <a:tcPr/>
                </a:tc>
                <a:extLst>
                  <a:ext uri="{0D108BD9-81ED-4DB2-BD59-A6C34878D82A}">
                    <a16:rowId xmlns:a16="http://schemas.microsoft.com/office/drawing/2014/main" val="10000"/>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Arabic Typesetting" pitchFamily="66" charset="-78"/>
                          <a:ea typeface="+mn-ea"/>
                          <a:cs typeface="+mn-cs"/>
                        </a:rPr>
                        <a:t>تركيزه </a:t>
                      </a:r>
                      <a:r>
                        <a:rPr lang="ar-SA" sz="1800" b="1" kern="1200" dirty="0">
                          <a:solidFill>
                            <a:schemeClr val="tx2">
                              <a:lumMod val="60000"/>
                              <a:lumOff val="40000"/>
                            </a:schemeClr>
                          </a:solidFill>
                          <a:latin typeface="Arabic Typesetting" pitchFamily="66" charset="-78"/>
                          <a:ea typeface="+mn-ea"/>
                          <a:cs typeface="+mn-cs"/>
                        </a:rPr>
                        <a:t>0.25 </a:t>
                      </a:r>
                      <a:r>
                        <a:rPr lang="ar-SA" sz="1800" b="1" kern="1200" dirty="0" err="1">
                          <a:solidFill>
                            <a:schemeClr val="tx2">
                              <a:lumMod val="60000"/>
                              <a:lumOff val="40000"/>
                            </a:schemeClr>
                          </a:solidFill>
                          <a:latin typeface="Arabic Typesetting" pitchFamily="66" charset="-78"/>
                          <a:ea typeface="+mn-ea"/>
                          <a:cs typeface="+mn-cs"/>
                        </a:rPr>
                        <a:t>مولار</a:t>
                      </a:r>
                      <a:endParaRPr lang="ar-SA" sz="1800" b="1" kern="1200" dirty="0">
                        <a:solidFill>
                          <a:schemeClr val="tx2">
                            <a:lumMod val="60000"/>
                            <a:lumOff val="40000"/>
                          </a:schemeClr>
                        </a:solidFill>
                        <a:latin typeface="Arabic Typesetting" pitchFamily="66" charset="-78"/>
                        <a:ea typeface="+mn-ea"/>
                        <a:cs typeface="+mn-cs"/>
                      </a:endParaRPr>
                    </a:p>
                    <a:p>
                      <a:pPr algn="ctr" rtl="1"/>
                      <a:endParaRPr lang="ar-SA" dirty="0"/>
                    </a:p>
                  </a:txBody>
                  <a:tcPr/>
                </a:tc>
                <a:tc>
                  <a:txBody>
                    <a:bodyPr/>
                    <a:lstStyle/>
                    <a:p>
                      <a:pPr algn="ctr" rtl="1"/>
                      <a:r>
                        <a:rPr lang="en-US" sz="2000" kern="1200" dirty="0" err="1">
                          <a:solidFill>
                            <a:schemeClr val="dk1"/>
                          </a:solidFill>
                          <a:latin typeface="Arabic Typesetting" pitchFamily="66" charset="-78"/>
                          <a:ea typeface="+mn-ea"/>
                          <a:cs typeface="+mn-cs"/>
                        </a:rPr>
                        <a:t>pka</a:t>
                      </a:r>
                      <a:r>
                        <a:rPr lang="en-US" sz="1800" kern="1200" dirty="0">
                          <a:solidFill>
                            <a:schemeClr val="dk1"/>
                          </a:solidFill>
                          <a:latin typeface="Arabic Typesetting" pitchFamily="66" charset="-78"/>
                          <a:ea typeface="+mn-ea"/>
                          <a:cs typeface="+mn-cs"/>
                        </a:rPr>
                        <a:t> = </a:t>
                      </a:r>
                      <a:r>
                        <a:rPr lang="en-US" sz="1800" b="1" kern="1200" dirty="0">
                          <a:solidFill>
                            <a:schemeClr val="dk1"/>
                          </a:solidFill>
                          <a:latin typeface="Arabic Typesetting" pitchFamily="66" charset="-78"/>
                          <a:ea typeface="+mn-ea"/>
                          <a:cs typeface="+mn-cs"/>
                        </a:rPr>
                        <a:t>7.2 </a:t>
                      </a:r>
                      <a:endParaRPr lang="ar-SA" dirty="0"/>
                    </a:p>
                  </a:txBody>
                  <a:tcPr/>
                </a:tc>
                <a:extLst>
                  <a:ext uri="{0D108BD9-81ED-4DB2-BD59-A6C34878D82A}">
                    <a16:rowId xmlns:a16="http://schemas.microsoft.com/office/drawing/2014/main" val="10001"/>
                  </a:ext>
                </a:extLst>
              </a:tr>
              <a:tr h="370840">
                <a:tc>
                  <a:txBody>
                    <a:bodyPr/>
                    <a:lstStyle/>
                    <a:p>
                      <a:pPr algn="ctr" rtl="1"/>
                      <a:r>
                        <a:rPr lang="ar-SA" sz="1800" kern="1200" dirty="0">
                          <a:solidFill>
                            <a:schemeClr val="dk1"/>
                          </a:solidFill>
                          <a:latin typeface="Arabic Typesetting" pitchFamily="66" charset="-78"/>
                          <a:ea typeface="+mn-ea"/>
                          <a:cs typeface="+mn-cs"/>
                        </a:rPr>
                        <a:t>وحجمه النهائي</a:t>
                      </a:r>
                      <a:r>
                        <a:rPr lang="ar-SA" sz="1800" b="1" kern="1200" dirty="0">
                          <a:solidFill>
                            <a:schemeClr val="accent5"/>
                          </a:solidFill>
                          <a:latin typeface="Arabic Typesetting" pitchFamily="66" charset="-78"/>
                          <a:ea typeface="+mn-ea"/>
                          <a:cs typeface="+mn-cs"/>
                        </a:rPr>
                        <a:t> </a:t>
                      </a:r>
                      <a:r>
                        <a:rPr lang="ar-SA" sz="1800" b="1" kern="1200" dirty="0">
                          <a:solidFill>
                            <a:schemeClr val="tx2">
                              <a:lumMod val="60000"/>
                              <a:lumOff val="40000"/>
                            </a:schemeClr>
                          </a:solidFill>
                          <a:latin typeface="Arabic Typesetting" pitchFamily="66" charset="-78"/>
                          <a:ea typeface="+mn-ea"/>
                          <a:cs typeface="+mn-cs"/>
                        </a:rPr>
                        <a:t>100</a:t>
                      </a:r>
                      <a:r>
                        <a:rPr lang="ar-SA" sz="1800" b="1" kern="1200" baseline="0" dirty="0">
                          <a:solidFill>
                            <a:schemeClr val="tx2">
                              <a:lumMod val="60000"/>
                              <a:lumOff val="40000"/>
                            </a:schemeClr>
                          </a:solidFill>
                          <a:latin typeface="Arabic Typesetting" pitchFamily="66" charset="-78"/>
                          <a:ea typeface="+mn-ea"/>
                          <a:cs typeface="+mn-cs"/>
                        </a:rPr>
                        <a:t>  مل </a:t>
                      </a:r>
                      <a:endParaRPr lang="ar-SA" dirty="0"/>
                    </a:p>
                  </a:txBody>
                  <a:tcPr/>
                </a:tc>
                <a:tc>
                  <a:txBody>
                    <a:bodyPr/>
                    <a:lstStyle/>
                    <a:p>
                      <a:pPr algn="ctr" rtl="1"/>
                      <a:r>
                        <a:rPr lang="en-US" sz="2000" kern="1200" dirty="0">
                          <a:solidFill>
                            <a:schemeClr val="dk1"/>
                          </a:solidFill>
                          <a:latin typeface="Arabic Typesetting" pitchFamily="66" charset="-78"/>
                          <a:ea typeface="+mn-ea"/>
                          <a:cs typeface="+mn-cs"/>
                        </a:rPr>
                        <a:t>pH</a:t>
                      </a:r>
                      <a:r>
                        <a:rPr lang="en-US" sz="1800" kern="1200" dirty="0">
                          <a:solidFill>
                            <a:schemeClr val="dk1"/>
                          </a:solidFill>
                          <a:latin typeface="Arabic Typesetting" pitchFamily="66" charset="-78"/>
                          <a:ea typeface="+mn-ea"/>
                          <a:cs typeface="+mn-cs"/>
                        </a:rPr>
                        <a:t> = </a:t>
                      </a:r>
                      <a:r>
                        <a:rPr lang="en-US" sz="1800" b="1" kern="1200" dirty="0">
                          <a:solidFill>
                            <a:schemeClr val="dk1"/>
                          </a:solidFill>
                          <a:latin typeface="Arabic Typesetting" pitchFamily="66" charset="-78"/>
                          <a:ea typeface="+mn-ea"/>
                          <a:cs typeface="+mn-cs"/>
                        </a:rPr>
                        <a:t>7.4 </a:t>
                      </a:r>
                      <a:endParaRPr lang="ar-SA" dirty="0"/>
                    </a:p>
                  </a:txBody>
                  <a:tcPr/>
                </a:tc>
                <a:extLst>
                  <a:ext uri="{0D108BD9-81ED-4DB2-BD59-A6C34878D82A}">
                    <a16:rowId xmlns:a16="http://schemas.microsoft.com/office/drawing/2014/main" val="10002"/>
                  </a:ext>
                </a:extLst>
              </a:tr>
              <a:tr h="370840">
                <a:tc>
                  <a:txBody>
                    <a:bodyPr/>
                    <a:lstStyle/>
                    <a:p>
                      <a:pPr algn="ctr" rtl="1"/>
                      <a:r>
                        <a:rPr lang="ar-SA" dirty="0"/>
                        <a:t>الوزن بالجرام ،</a:t>
                      </a:r>
                      <a:r>
                        <a:rPr lang="ar-SA" baseline="0" dirty="0"/>
                        <a:t> للحمض الضعيف و ملحه</a:t>
                      </a:r>
                      <a:endParaRPr lang="ar-SA"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Arabic Typesetting" pitchFamily="66" charset="-78"/>
                          <a:ea typeface="+mn-ea"/>
                          <a:cs typeface="+mn-cs"/>
                        </a:rPr>
                        <a:t>, </a:t>
                      </a:r>
                      <a:r>
                        <a:rPr lang="ar-SA" sz="1800" b="1" kern="1200" dirty="0">
                          <a:solidFill>
                            <a:schemeClr val="dk1"/>
                          </a:solidFill>
                          <a:latin typeface="Arabic Typesetting" pitchFamily="66" charset="-78"/>
                          <a:ea typeface="+mn-ea"/>
                          <a:cs typeface="+mn-cs"/>
                        </a:rPr>
                        <a:t>يعتبر </a:t>
                      </a:r>
                      <a:r>
                        <a:rPr lang="ar-SA" sz="1800" b="1" kern="1200" dirty="0">
                          <a:solidFill>
                            <a:schemeClr val="tx2">
                              <a:lumMod val="60000"/>
                              <a:lumOff val="40000"/>
                            </a:schemeClr>
                          </a:solidFill>
                          <a:latin typeface="Arabic Typesetting" pitchFamily="66" charset="-78"/>
                          <a:ea typeface="+mn-ea"/>
                          <a:cs typeface="+mn-cs"/>
                        </a:rPr>
                        <a:t>الشق الحمضي الضعيف.</a:t>
                      </a:r>
                      <a:r>
                        <a:rPr lang="en-US" sz="2000" kern="1200" dirty="0">
                          <a:solidFill>
                            <a:schemeClr val="dk1"/>
                          </a:solidFill>
                          <a:latin typeface="Arabic Typesetting" pitchFamily="66" charset="-78"/>
                          <a:ea typeface="+mn-ea"/>
                          <a:cs typeface="+mn-cs"/>
                        </a:rPr>
                        <a:t>NaH2PO4</a:t>
                      </a:r>
                    </a:p>
                    <a:p>
                      <a:pPr algn="ctr" rtl="1"/>
                      <a:r>
                        <a:rPr lang="en-US" dirty="0"/>
                        <a:t>[HA]</a:t>
                      </a:r>
                      <a:endParaRPr lang="ar-SA" dirty="0"/>
                    </a:p>
                  </a:txBody>
                  <a:tcPr/>
                </a:tc>
                <a:extLst>
                  <a:ext uri="{0D108BD9-81ED-4DB2-BD59-A6C34878D82A}">
                    <a16:rowId xmlns:a16="http://schemas.microsoft.com/office/drawing/2014/main" val="10003"/>
                  </a:ext>
                </a:extLst>
              </a:tr>
              <a:tr h="370840">
                <a:tc>
                  <a:txBody>
                    <a:bodyPr/>
                    <a:lstStyle/>
                    <a:p>
                      <a:pPr rtl="1"/>
                      <a:endParaRPr lang="ar-SA"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Arabic Typesetting" pitchFamily="66" charset="-78"/>
                          <a:ea typeface="+mn-ea"/>
                          <a:cs typeface="+mn-cs"/>
                        </a:rPr>
                        <a:t>, </a:t>
                      </a:r>
                      <a:r>
                        <a:rPr lang="ar-SA" sz="1800" b="1" kern="1200" dirty="0">
                          <a:solidFill>
                            <a:schemeClr val="dk1"/>
                          </a:solidFill>
                          <a:latin typeface="Arabic Typesetting" pitchFamily="66" charset="-78"/>
                          <a:ea typeface="+mn-ea"/>
                          <a:cs typeface="+mn-cs"/>
                        </a:rPr>
                        <a:t>يعتبر </a:t>
                      </a:r>
                      <a:r>
                        <a:rPr lang="ar-SA" sz="1800" b="1" kern="1200" dirty="0">
                          <a:solidFill>
                            <a:schemeClr val="tx2">
                              <a:lumMod val="60000"/>
                              <a:lumOff val="40000"/>
                            </a:schemeClr>
                          </a:solidFill>
                          <a:latin typeface="Arabic Typesetting" pitchFamily="66" charset="-78"/>
                          <a:ea typeface="+mn-ea"/>
                          <a:cs typeface="+mn-cs"/>
                        </a:rPr>
                        <a:t>الشق القاعدي المقترن</a:t>
                      </a:r>
                      <a:r>
                        <a:rPr lang="ar-SA" sz="1800" b="1" kern="1200" dirty="0">
                          <a:solidFill>
                            <a:schemeClr val="dk1"/>
                          </a:solidFill>
                          <a:latin typeface="Arabic Typesetting" pitchFamily="66" charset="-78"/>
                          <a:ea typeface="+mn-ea"/>
                          <a:cs typeface="+mn-cs"/>
                        </a:rPr>
                        <a:t>. </a:t>
                      </a:r>
                      <a:r>
                        <a:rPr lang="en-US" sz="1800" b="1" kern="1200" dirty="0">
                          <a:solidFill>
                            <a:schemeClr val="dk1"/>
                          </a:solidFill>
                          <a:latin typeface="Arabic Typesetting" pitchFamily="66" charset="-78"/>
                          <a:ea typeface="+mn-ea"/>
                          <a:cs typeface="+mn-cs"/>
                        </a:rPr>
                        <a:t> </a:t>
                      </a:r>
                      <a:r>
                        <a:rPr lang="en-US" sz="2000" kern="1200" dirty="0">
                          <a:solidFill>
                            <a:schemeClr val="dk1"/>
                          </a:solidFill>
                          <a:latin typeface="Arabic Typesetting" pitchFamily="66" charset="-78"/>
                          <a:ea typeface="+mn-ea"/>
                          <a:cs typeface="+mn-cs"/>
                        </a:rPr>
                        <a:t>Na2HPO4</a:t>
                      </a:r>
                    </a:p>
                    <a:p>
                      <a:pPr algn="ctr" rtl="1"/>
                      <a:r>
                        <a:rPr lang="en-US" dirty="0"/>
                        <a:t>[A-]</a:t>
                      </a:r>
                      <a:endParaRPr lang="ar-SA" dirty="0"/>
                    </a:p>
                  </a:txBody>
                  <a:tcPr/>
                </a:tc>
                <a:extLst>
                  <a:ext uri="{0D108BD9-81ED-4DB2-BD59-A6C34878D82A}">
                    <a16:rowId xmlns:a16="http://schemas.microsoft.com/office/drawing/2014/main" val="10004"/>
                  </a:ext>
                </a:extLst>
              </a:tr>
              <a:tr h="370840">
                <a:tc>
                  <a:txBody>
                    <a:bodyPr/>
                    <a:lstStyle/>
                    <a:p>
                      <a:pP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الوزن الجزيئي ل</a:t>
                      </a:r>
                      <a:r>
                        <a:rPr lang="en-US" sz="1800" kern="1200" dirty="0">
                          <a:solidFill>
                            <a:schemeClr val="dk1"/>
                          </a:solidFill>
                          <a:latin typeface="Arabic Typesetting" pitchFamily="66" charset="-78"/>
                          <a:ea typeface="+mn-ea"/>
                          <a:cs typeface="+mn-cs"/>
                        </a:rPr>
                        <a:t>NaH2PO4</a:t>
                      </a:r>
                    </a:p>
                    <a:p>
                      <a:pPr algn="ctr" rtl="1"/>
                      <a:r>
                        <a:rPr lang="ar-SA" dirty="0"/>
                        <a:t>141.96 جرام/مول                                                                                               </a:t>
                      </a:r>
                    </a:p>
                  </a:txBody>
                  <a:tcPr/>
                </a:tc>
                <a:extLst>
                  <a:ext uri="{0D108BD9-81ED-4DB2-BD59-A6C34878D82A}">
                    <a16:rowId xmlns:a16="http://schemas.microsoft.com/office/drawing/2014/main" val="10005"/>
                  </a:ext>
                </a:extLst>
              </a:tr>
              <a:tr h="370840">
                <a:tc>
                  <a:txBody>
                    <a:bodyPr/>
                    <a:lstStyle/>
                    <a:p>
                      <a:pP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t>الوزن الجزيئي ل</a:t>
                      </a:r>
                      <a:r>
                        <a:rPr lang="en-US" sz="1800" kern="1200" dirty="0">
                          <a:solidFill>
                            <a:schemeClr val="dk1"/>
                          </a:solidFill>
                          <a:latin typeface="Arabic Typesetting" pitchFamily="66" charset="-78"/>
                          <a:ea typeface="+mn-ea"/>
                          <a:cs typeface="+mn-cs"/>
                        </a:rPr>
                        <a:t>Na2HPO4</a:t>
                      </a:r>
                    </a:p>
                    <a:p>
                      <a:pPr algn="ctr" rtl="1"/>
                      <a:r>
                        <a:rPr lang="ar-SA" dirty="0"/>
                        <a:t>177.99 جرام/مول</a:t>
                      </a:r>
                    </a:p>
                  </a:txBody>
                  <a:tcPr/>
                </a:tc>
                <a:extLst>
                  <a:ext uri="{0D108BD9-81ED-4DB2-BD59-A6C34878D82A}">
                    <a16:rowId xmlns:a16="http://schemas.microsoft.com/office/drawing/2014/main" val="10006"/>
                  </a:ext>
                </a:extLst>
              </a:tr>
              <a:tr h="370840">
                <a:tc>
                  <a:txBody>
                    <a:bodyPr/>
                    <a:lstStyle/>
                    <a:p>
                      <a:pP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Arabic Typesetting" pitchFamily="66" charset="-78"/>
                          <a:ea typeface="+mn-ea"/>
                          <a:cs typeface="+mn-cs"/>
                        </a:rPr>
                        <a:t>تركيز المحلول المنظم المطلوب </a:t>
                      </a:r>
                      <a:r>
                        <a:rPr lang="ar-SA" sz="1800" b="1" kern="1200" dirty="0">
                          <a:solidFill>
                            <a:schemeClr val="tx2">
                              <a:lumMod val="60000"/>
                              <a:lumOff val="40000"/>
                            </a:schemeClr>
                          </a:solidFill>
                          <a:latin typeface="Arabic Typesetting" pitchFamily="66" charset="-78"/>
                          <a:ea typeface="+mn-ea"/>
                          <a:cs typeface="+mn-cs"/>
                        </a:rPr>
                        <a:t>0.25 </a:t>
                      </a:r>
                      <a:r>
                        <a:rPr lang="ar-SA" sz="1800" b="1" kern="1200" dirty="0" err="1">
                          <a:solidFill>
                            <a:schemeClr val="tx2">
                              <a:lumMod val="60000"/>
                              <a:lumOff val="40000"/>
                            </a:schemeClr>
                          </a:solidFill>
                          <a:latin typeface="Arabic Typesetting" pitchFamily="66" charset="-78"/>
                          <a:ea typeface="+mn-ea"/>
                          <a:cs typeface="+mn-cs"/>
                        </a:rPr>
                        <a:t>مولار</a:t>
                      </a:r>
                      <a:endParaRPr lang="ar-SA" sz="1800" b="1" kern="1200" dirty="0">
                        <a:solidFill>
                          <a:schemeClr val="tx2">
                            <a:lumMod val="60000"/>
                            <a:lumOff val="40000"/>
                          </a:schemeClr>
                        </a:solidFill>
                        <a:latin typeface="Arabic Typesetting" pitchFamily="66" charset="-78"/>
                        <a:ea typeface="+mn-ea"/>
                        <a:cs typeface="+mn-cs"/>
                      </a:endParaRPr>
                    </a:p>
                    <a:p>
                      <a:pPr algn="ctr" rtl="1"/>
                      <a:endParaRPr lang="ar-SA" dirty="0"/>
                    </a:p>
                  </a:txBody>
                  <a:tcPr/>
                </a:tc>
                <a:extLst>
                  <a:ext uri="{0D108BD9-81ED-4DB2-BD59-A6C34878D82A}">
                    <a16:rowId xmlns:a16="http://schemas.microsoft.com/office/drawing/2014/main" val="10007"/>
                  </a:ext>
                </a:extLst>
              </a:tr>
              <a:tr h="370840">
                <a:tc>
                  <a:txBody>
                    <a:bodyPr/>
                    <a:lstStyle/>
                    <a:p>
                      <a:pP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latin typeface="Arabic Typesetting" pitchFamily="66" charset="-78"/>
                          <a:ea typeface="+mn-ea"/>
                          <a:cs typeface="+mn-cs"/>
                        </a:rPr>
                        <a:t>وحجمه النهائي</a:t>
                      </a:r>
                      <a:r>
                        <a:rPr lang="ar-SA" sz="1800" b="1" kern="1200" dirty="0">
                          <a:solidFill>
                            <a:schemeClr val="accent5"/>
                          </a:solidFill>
                          <a:latin typeface="Arabic Typesetting" pitchFamily="66" charset="-78"/>
                          <a:ea typeface="+mn-ea"/>
                          <a:cs typeface="+mn-cs"/>
                        </a:rPr>
                        <a:t> </a:t>
                      </a:r>
                      <a:r>
                        <a:rPr lang="ar-SA" sz="1800" b="1" kern="1200" dirty="0">
                          <a:solidFill>
                            <a:schemeClr val="tx2">
                              <a:lumMod val="60000"/>
                              <a:lumOff val="40000"/>
                            </a:schemeClr>
                          </a:solidFill>
                          <a:latin typeface="Arabic Typesetting" pitchFamily="66" charset="-78"/>
                          <a:ea typeface="+mn-ea"/>
                          <a:cs typeface="+mn-cs"/>
                        </a:rPr>
                        <a:t>100</a:t>
                      </a:r>
                      <a:r>
                        <a:rPr lang="ar-SA" sz="1800" b="1" kern="1200" baseline="0" dirty="0">
                          <a:solidFill>
                            <a:schemeClr val="tx2">
                              <a:lumMod val="60000"/>
                              <a:lumOff val="40000"/>
                            </a:schemeClr>
                          </a:solidFill>
                          <a:latin typeface="Arabic Typesetting" pitchFamily="66" charset="-78"/>
                          <a:ea typeface="+mn-ea"/>
                          <a:cs typeface="+mn-cs"/>
                        </a:rPr>
                        <a:t>  مل </a:t>
                      </a:r>
                      <a:endParaRPr lang="ar-SA" dirty="0"/>
                    </a:p>
                    <a:p>
                      <a:pPr algn="ctr" rtl="1"/>
                      <a:endParaRPr lang="ar-SA" dirty="0"/>
                    </a:p>
                  </a:txBody>
                  <a:tcPr/>
                </a:tc>
                <a:extLst>
                  <a:ext uri="{0D108BD9-81ED-4DB2-BD59-A6C34878D82A}">
                    <a16:rowId xmlns:a16="http://schemas.microsoft.com/office/drawing/2014/main" val="10008"/>
                  </a:ext>
                </a:extLst>
              </a:tr>
            </a:tbl>
          </a:graphicData>
        </a:graphic>
      </p:graphicFrame>
      <p:sp>
        <p:nvSpPr>
          <p:cNvPr id="3" name="مستطيل 2"/>
          <p:cNvSpPr/>
          <p:nvPr/>
        </p:nvSpPr>
        <p:spPr>
          <a:xfrm>
            <a:off x="8534400" y="457200"/>
            <a:ext cx="370614" cy="507831"/>
          </a:xfrm>
          <a:prstGeom prst="rect">
            <a:avLst/>
          </a:prstGeom>
        </p:spPr>
        <p:txBody>
          <a:bodyPr wrap="none">
            <a:spAutoFit/>
          </a:bodyPr>
          <a:lstStyle/>
          <a:p>
            <a:pPr algn="r">
              <a:lnSpc>
                <a:spcPct val="150000"/>
              </a:lnSpc>
            </a:pPr>
            <a:r>
              <a:rPr lang="ar-SA" dirty="0">
                <a:latin typeface="Arabic Typesetting" pitchFamily="66" charset="-78"/>
              </a:rPr>
              <a:t>1.</a:t>
            </a:r>
          </a:p>
        </p:txBody>
      </p:sp>
    </p:spTree>
    <p:extLst>
      <p:ext uri="{BB962C8B-B14F-4D97-AF65-F5344CB8AC3E}">
        <p14:creationId xmlns:p14="http://schemas.microsoft.com/office/powerpoint/2010/main" val="12515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1143000" y="609600"/>
                <a:ext cx="7543800" cy="1755673"/>
              </a:xfrm>
              <a:prstGeom prst="rect">
                <a:avLst/>
              </a:prstGeom>
            </p:spPr>
            <p:txBody>
              <a:bodyPr wrap="square">
                <a:spAutoFit/>
              </a:bodyPr>
              <a:lstStyle/>
              <a:p>
                <a:pPr algn="r">
                  <a:lnSpc>
                    <a:spcPct val="150000"/>
                  </a:lnSpc>
                </a:pPr>
                <a:r>
                  <a:rPr lang="ar-SA" dirty="0">
                    <a:latin typeface="Arabic Typesetting" pitchFamily="66" charset="-78"/>
                  </a:rPr>
                  <a:t>2 . استخدام معادله هندرسون هاسلباخ لايجاد الكميات المطلوبه من الحمض المقترن والقاعدة </a:t>
                </a:r>
                <a:r>
                  <a:rPr lang="ar-SA" dirty="0" err="1">
                    <a:latin typeface="Arabic Typesetting" pitchFamily="66" charset="-78"/>
                  </a:rPr>
                  <a:t>المقترنه</a:t>
                </a:r>
                <a:endParaRPr lang="ar-SA" dirty="0">
                  <a:latin typeface="Arabic Typesetting" pitchFamily="66" charset="-78"/>
                </a:endParaRPr>
              </a:p>
              <a:p>
                <a:pPr algn="ctr">
                  <a:lnSpc>
                    <a:spcPct val="150000"/>
                  </a:lnSpc>
                </a:pPr>
                <a:r>
                  <a:rPr lang="en-US" sz="2000" dirty="0">
                    <a:latin typeface="Arabic Typesetting" pitchFamily="66" charset="-78"/>
                  </a:rPr>
                  <a:t>pH=</a:t>
                </a:r>
                <a:r>
                  <a:rPr lang="en-US" sz="2000" dirty="0" err="1">
                    <a:latin typeface="Arabic Typesetting" pitchFamily="66" charset="-78"/>
                  </a:rPr>
                  <a:t>pka</a:t>
                </a:r>
                <a:r>
                  <a:rPr lang="en-US" sz="2000" dirty="0">
                    <a:latin typeface="Arabic Typesetting" pitchFamily="66" charset="-78"/>
                  </a:rPr>
                  <a:t> + log </a:t>
                </a:r>
                <a14:m>
                  <m:oMath xmlns:m="http://schemas.openxmlformats.org/officeDocument/2006/math">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a:rPr>
                              <m:t>𝐴</m:t>
                            </m:r>
                            <m:r>
                              <a:rPr lang="en-US" i="1">
                                <a:latin typeface="Cambria Math"/>
                              </a:rPr>
                              <m:t>−</m:t>
                            </m:r>
                          </m:e>
                        </m:d>
                      </m:num>
                      <m:den>
                        <m:d>
                          <m:dPr>
                            <m:begChr m:val="["/>
                            <m:endChr m:val="]"/>
                            <m:ctrlPr>
                              <a:rPr lang="en-US" i="1">
                                <a:latin typeface="Cambria Math" panose="02040503050406030204" pitchFamily="18" charset="0"/>
                              </a:rPr>
                            </m:ctrlPr>
                          </m:dPr>
                          <m:e>
                            <m:r>
                              <a:rPr lang="en-US" i="1">
                                <a:latin typeface="Cambria Math"/>
                              </a:rPr>
                              <m:t>𝐻𝐴</m:t>
                            </m:r>
                          </m:e>
                        </m:d>
                      </m:den>
                    </m:f>
                  </m:oMath>
                </a14:m>
                <a:endParaRPr lang="ar-SA" dirty="0">
                  <a:latin typeface="Arabic Typesetting" pitchFamily="66" charset="-78"/>
                </a:endParaRPr>
              </a:p>
              <a:p>
                <a:pPr algn="ctr"/>
                <a:r>
                  <a:rPr lang="ar-SA" dirty="0">
                    <a:latin typeface="Arabic Typesetting" pitchFamily="66" charset="-78"/>
                  </a:rPr>
                  <a:t>نفترض ان :</a:t>
                </a:r>
              </a:p>
              <a:p>
                <a:pPr algn="ctr"/>
                <a:r>
                  <a:rPr lang="es-ES" sz="2000" dirty="0">
                    <a:latin typeface="Arabic Typesetting" pitchFamily="66" charset="-78"/>
                  </a:rPr>
                  <a:t>[A-] = y                                                   [HA]=0.25 - y</a:t>
                </a:r>
              </a:p>
            </p:txBody>
          </p:sp>
        </mc:Choice>
        <mc:Fallback xmlns="">
          <p:sp>
            <p:nvSpPr>
              <p:cNvPr id="2" name="مستطيل 1"/>
              <p:cNvSpPr>
                <a:spLocks noRot="1" noChangeAspect="1" noMove="1" noResize="1" noEditPoints="1" noAdjustHandles="1" noChangeArrowheads="1" noChangeShapeType="1" noTextEdit="1"/>
              </p:cNvSpPr>
              <p:nvPr/>
            </p:nvSpPr>
            <p:spPr>
              <a:xfrm>
                <a:off x="1143000" y="609600"/>
                <a:ext cx="7543800" cy="1755673"/>
              </a:xfrm>
              <a:prstGeom prst="rect">
                <a:avLst/>
              </a:prstGeom>
              <a:blipFill rotWithShape="1">
                <a:blip r:embed="rId2"/>
                <a:stretch>
                  <a:fillRect r="-647" b="-5208"/>
                </a:stretch>
              </a:blipFill>
            </p:spPr>
            <p:txBody>
              <a:bodyPr/>
              <a:lstStyle/>
              <a:p>
                <a:r>
                  <a:rPr lang="ar-SA">
                    <a:noFill/>
                  </a:rPr>
                  <a:t> </a:t>
                </a:r>
              </a:p>
            </p:txBody>
          </p:sp>
        </mc:Fallback>
      </mc:AlternateContent>
    </p:spTree>
    <p:extLst>
      <p:ext uri="{BB962C8B-B14F-4D97-AF65-F5344CB8AC3E}">
        <p14:creationId xmlns:p14="http://schemas.microsoft.com/office/powerpoint/2010/main" val="333103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9600" y="152400"/>
                <a:ext cx="8382000" cy="6596229"/>
              </a:xfrm>
              <a:prstGeom prst="rect">
                <a:avLst/>
              </a:prstGeom>
            </p:spPr>
            <p:txBody>
              <a:bodyPr wrap="square">
                <a:spAutoFit/>
              </a:bodyPr>
              <a:lstStyle/>
              <a:p>
                <a:pPr algn="ctr"/>
                <a:r>
                  <a:rPr lang="en-US" sz="3200" dirty="0">
                    <a:latin typeface="Arabic Typesetting" pitchFamily="66" charset="-78"/>
                    <a:cs typeface="Arabic Typesetting" pitchFamily="66" charset="-78"/>
                  </a:rPr>
                  <a:t>7.4 = 7.2 + log </a:t>
                </a:r>
                <a14:m>
                  <m:oMath xmlns:m="http://schemas.openxmlformats.org/officeDocument/2006/math">
                    <m:f>
                      <m:fPr>
                        <m:ctrlPr>
                          <a:rPr lang="en-US" sz="2800" i="1" smtClean="0">
                            <a:latin typeface="Cambria Math" panose="02040503050406030204" pitchFamily="18" charset="0"/>
                            <a:cs typeface="Arabic Typesetting" pitchFamily="66" charset="-78"/>
                          </a:rPr>
                        </m:ctrlPr>
                      </m:fPr>
                      <m:num>
                        <m:d>
                          <m:dPr>
                            <m:begChr m:val="["/>
                            <m:endChr m:val="]"/>
                            <m:ctrlPr>
                              <a:rPr lang="en-US" sz="2800" i="1" smtClean="0">
                                <a:latin typeface="Cambria Math" panose="02040503050406030204" pitchFamily="18" charset="0"/>
                                <a:cs typeface="Arabic Typesetting" pitchFamily="66" charset="-78"/>
                              </a:rPr>
                            </m:ctrlPr>
                          </m:dPr>
                          <m:e>
                            <m:r>
                              <a:rPr lang="en-US" sz="2800" b="0" i="1" smtClean="0">
                                <a:latin typeface="Cambria Math"/>
                                <a:cs typeface="Arabic Typesetting" pitchFamily="66" charset="-78"/>
                              </a:rPr>
                              <m:t>𝑦</m:t>
                            </m:r>
                          </m:e>
                        </m:d>
                      </m:num>
                      <m:den>
                        <m:d>
                          <m:dPr>
                            <m:begChr m:val="["/>
                            <m:endChr m:val="]"/>
                            <m:ctrlPr>
                              <a:rPr lang="en-US" sz="2800" i="1" smtClean="0">
                                <a:latin typeface="Cambria Math" panose="02040503050406030204" pitchFamily="18" charset="0"/>
                                <a:cs typeface="Arabic Typesetting" pitchFamily="66" charset="-78"/>
                              </a:rPr>
                            </m:ctrlPr>
                          </m:dPr>
                          <m:e>
                            <m:r>
                              <a:rPr lang="en-US" sz="2800" b="0" i="1" smtClean="0">
                                <a:latin typeface="Cambria Math"/>
                                <a:cs typeface="Arabic Typesetting" pitchFamily="66" charset="-78"/>
                              </a:rPr>
                              <m:t>0</m:t>
                            </m:r>
                            <m:r>
                              <a:rPr lang="en-US" sz="2800" b="0" i="1" smtClean="0">
                                <a:latin typeface="Cambria Math"/>
                                <a:cs typeface="Arabic Typesetting" pitchFamily="66" charset="-78"/>
                              </a:rPr>
                              <m:t>.</m:t>
                            </m:r>
                            <m:r>
                              <a:rPr lang="en-US" sz="2800" b="0" i="1" smtClean="0">
                                <a:latin typeface="Cambria Math"/>
                                <a:cs typeface="Arabic Typesetting" pitchFamily="66" charset="-78"/>
                              </a:rPr>
                              <m:t>25</m:t>
                            </m:r>
                            <m:r>
                              <a:rPr lang="en-US" sz="2800" b="0" i="1" smtClean="0">
                                <a:latin typeface="Cambria Math"/>
                                <a:cs typeface="Arabic Typesetting" pitchFamily="66" charset="-78"/>
                              </a:rPr>
                              <m:t> −</m:t>
                            </m:r>
                            <m:r>
                              <a:rPr lang="en-US" sz="2800" b="0" i="1" smtClean="0">
                                <a:latin typeface="Cambria Math"/>
                                <a:cs typeface="Arabic Typesetting" pitchFamily="66" charset="-78"/>
                              </a:rPr>
                              <m:t>𝑦</m:t>
                            </m:r>
                          </m:e>
                        </m:d>
                      </m:den>
                    </m:f>
                  </m:oMath>
                </a14:m>
                <a:endParaRPr lang="en-US" sz="2800" dirty="0">
                  <a:latin typeface="Arabic Typesetting" pitchFamily="66" charset="-78"/>
                  <a:cs typeface="Arabic Typesetting" pitchFamily="66" charset="-78"/>
                </a:endParaRPr>
              </a:p>
              <a:p>
                <a:pPr algn="ctr"/>
                <a:r>
                  <a:rPr lang="en-US" sz="3200" dirty="0">
                    <a:latin typeface="Arabic Typesetting" pitchFamily="66" charset="-78"/>
                    <a:cs typeface="Arabic Typesetting" pitchFamily="66" charset="-78"/>
                  </a:rPr>
                  <a:t>0.2=log</a:t>
                </a:r>
                <a:r>
                  <a:rPr lang="en-US" sz="2800" dirty="0">
                    <a:latin typeface="Arabic Typesetting" pitchFamily="66" charset="-78"/>
                    <a:cs typeface="Arabic Typesetting" pitchFamily="66" charset="-78"/>
                  </a:rPr>
                  <a:t> </a:t>
                </a:r>
                <a14:m>
                  <m:oMath xmlns:m="http://schemas.openxmlformats.org/officeDocument/2006/math">
                    <m:f>
                      <m:fPr>
                        <m:ctrlPr>
                          <a:rPr lang="en-US" sz="2800" i="1">
                            <a:latin typeface="Cambria Math" panose="02040503050406030204" pitchFamily="18" charset="0"/>
                            <a:cs typeface="Arabic Typesetting" pitchFamily="66" charset="-78"/>
                          </a:rPr>
                        </m:ctrlPr>
                      </m:fPr>
                      <m:num>
                        <m:d>
                          <m:dPr>
                            <m:begChr m:val="["/>
                            <m:endChr m:val="]"/>
                            <m:ctrlPr>
                              <a:rPr lang="en-US" sz="2800" i="1">
                                <a:latin typeface="Cambria Math" panose="02040503050406030204" pitchFamily="18" charset="0"/>
                                <a:cs typeface="Arabic Typesetting" pitchFamily="66" charset="-78"/>
                              </a:rPr>
                            </m:ctrlPr>
                          </m:dPr>
                          <m:e>
                            <m:r>
                              <a:rPr lang="en-US" sz="2800" b="0" i="1" smtClean="0">
                                <a:latin typeface="Cambria Math"/>
                                <a:cs typeface="Arabic Typesetting" pitchFamily="66" charset="-78"/>
                              </a:rPr>
                              <m:t>𝑦</m:t>
                            </m:r>
                          </m:e>
                        </m:d>
                      </m:num>
                      <m:den>
                        <m:d>
                          <m:dPr>
                            <m:begChr m:val="["/>
                            <m:endChr m:val="]"/>
                            <m:ctrlPr>
                              <a:rPr lang="en-US" sz="2800" i="1">
                                <a:latin typeface="Cambria Math" panose="02040503050406030204" pitchFamily="18" charset="0"/>
                                <a:cs typeface="Arabic Typesetting" pitchFamily="66" charset="-78"/>
                              </a:rPr>
                            </m:ctrlPr>
                          </m:dPr>
                          <m:e>
                            <m:r>
                              <a:rPr lang="en-US" sz="2800" b="0" i="1" smtClean="0">
                                <a:latin typeface="Cambria Math"/>
                                <a:cs typeface="Arabic Typesetting" pitchFamily="66" charset="-78"/>
                              </a:rPr>
                              <m:t>0</m:t>
                            </m:r>
                            <m:r>
                              <a:rPr lang="en-US" sz="2800" b="0" i="1" smtClean="0">
                                <a:latin typeface="Cambria Math"/>
                                <a:cs typeface="Arabic Typesetting" pitchFamily="66" charset="-78"/>
                              </a:rPr>
                              <m:t>.</m:t>
                            </m:r>
                            <m:r>
                              <a:rPr lang="en-US" sz="2800" b="0" i="1" smtClean="0">
                                <a:latin typeface="Cambria Math"/>
                                <a:cs typeface="Arabic Typesetting" pitchFamily="66" charset="-78"/>
                              </a:rPr>
                              <m:t>25</m:t>
                            </m:r>
                            <m:r>
                              <a:rPr lang="en-US" sz="2800" b="0" i="1" smtClean="0">
                                <a:latin typeface="Cambria Math"/>
                                <a:cs typeface="Arabic Typesetting" pitchFamily="66" charset="-78"/>
                              </a:rPr>
                              <m:t> −</m:t>
                            </m:r>
                            <m:r>
                              <a:rPr lang="en-US" sz="2800" b="0" i="1" smtClean="0">
                                <a:latin typeface="Cambria Math"/>
                                <a:cs typeface="Arabic Typesetting" pitchFamily="66" charset="-78"/>
                              </a:rPr>
                              <m:t>𝑦</m:t>
                            </m:r>
                          </m:e>
                        </m:d>
                      </m:den>
                    </m:f>
                  </m:oMath>
                </a14:m>
                <a:endParaRPr lang="en-US" sz="2800" dirty="0">
                  <a:latin typeface="Arabic Typesetting" pitchFamily="66" charset="-78"/>
                  <a:cs typeface="Arabic Typesetting" pitchFamily="66" charset="-78"/>
                </a:endParaRPr>
              </a:p>
              <a:p>
                <a:pPr algn="ctr"/>
                <a:r>
                  <a:rPr lang="en-US" sz="3200" dirty="0">
                    <a:latin typeface="Arabic Typesetting" pitchFamily="66" charset="-78"/>
                    <a:cs typeface="Arabic Typesetting" pitchFamily="66" charset="-78"/>
                  </a:rPr>
                  <a:t>1.58 </a:t>
                </a:r>
                <a:r>
                  <a:rPr lang="ar-SA" sz="2800" dirty="0">
                    <a:latin typeface="Arabic Typesetting" pitchFamily="66" charset="-78"/>
                    <a:cs typeface="Arabic Typesetting" pitchFamily="66" charset="-78"/>
                  </a:rPr>
                  <a:t> =</a:t>
                </a:r>
                <a:r>
                  <a:rPr lang="en-US" sz="2800" dirty="0">
                    <a:latin typeface="Arabic Typesetting" pitchFamily="66" charset="-78"/>
                    <a:cs typeface="Arabic Typesetting" pitchFamily="66" charset="-78"/>
                  </a:rPr>
                  <a:t> </a:t>
                </a:r>
                <a14:m>
                  <m:oMath xmlns:m="http://schemas.openxmlformats.org/officeDocument/2006/math">
                    <m:f>
                      <m:fPr>
                        <m:ctrlPr>
                          <a:rPr lang="en-US" sz="2800" i="1">
                            <a:latin typeface="Cambria Math" panose="02040503050406030204" pitchFamily="18" charset="0"/>
                            <a:cs typeface="Arabic Typesetting" pitchFamily="66" charset="-78"/>
                          </a:rPr>
                        </m:ctrlPr>
                      </m:fPr>
                      <m:num>
                        <m:d>
                          <m:dPr>
                            <m:begChr m:val="["/>
                            <m:endChr m:val="]"/>
                            <m:ctrlPr>
                              <a:rPr lang="en-US" sz="2800" i="1">
                                <a:latin typeface="Cambria Math" panose="02040503050406030204" pitchFamily="18" charset="0"/>
                                <a:cs typeface="Arabic Typesetting" pitchFamily="66" charset="-78"/>
                              </a:rPr>
                            </m:ctrlPr>
                          </m:dPr>
                          <m:e>
                            <m:r>
                              <a:rPr lang="en-US" sz="2800" b="0" i="1">
                                <a:latin typeface="Cambria Math"/>
                                <a:cs typeface="Arabic Typesetting" pitchFamily="66" charset="-78"/>
                              </a:rPr>
                              <m:t>𝑦</m:t>
                            </m:r>
                          </m:e>
                        </m:d>
                      </m:num>
                      <m:den>
                        <m:d>
                          <m:dPr>
                            <m:begChr m:val="["/>
                            <m:endChr m:val="]"/>
                            <m:ctrlPr>
                              <a:rPr lang="en-US" sz="2800" i="1">
                                <a:latin typeface="Cambria Math" panose="02040503050406030204" pitchFamily="18" charset="0"/>
                                <a:cs typeface="Arabic Typesetting" pitchFamily="66" charset="-78"/>
                              </a:rPr>
                            </m:ctrlPr>
                          </m:dPr>
                          <m:e>
                            <m:r>
                              <a:rPr lang="en-US" sz="2800" b="0" i="1">
                                <a:latin typeface="Cambria Math"/>
                                <a:cs typeface="Arabic Typesetting" pitchFamily="66" charset="-78"/>
                              </a:rPr>
                              <m:t>0</m:t>
                            </m:r>
                            <m:r>
                              <a:rPr lang="en-US" sz="2800" b="0" i="1">
                                <a:latin typeface="Cambria Math"/>
                                <a:cs typeface="Arabic Typesetting" pitchFamily="66" charset="-78"/>
                              </a:rPr>
                              <m:t>.</m:t>
                            </m:r>
                            <m:r>
                              <a:rPr lang="en-US" sz="2800" b="0" i="1">
                                <a:latin typeface="Cambria Math"/>
                                <a:cs typeface="Arabic Typesetting" pitchFamily="66" charset="-78"/>
                              </a:rPr>
                              <m:t>25</m:t>
                            </m:r>
                            <m:r>
                              <a:rPr lang="en-US" sz="2800" b="0" i="1">
                                <a:latin typeface="Cambria Math"/>
                                <a:cs typeface="Arabic Typesetting" pitchFamily="66" charset="-78"/>
                              </a:rPr>
                              <m:t> −</m:t>
                            </m:r>
                            <m:r>
                              <a:rPr lang="en-US" sz="2800" b="0" i="1">
                                <a:latin typeface="Cambria Math"/>
                                <a:cs typeface="Arabic Typesetting" pitchFamily="66" charset="-78"/>
                              </a:rPr>
                              <m:t>𝑦</m:t>
                            </m:r>
                          </m:e>
                        </m:d>
                      </m:den>
                    </m:f>
                  </m:oMath>
                </a14:m>
                <a:endParaRPr lang="ar-SA" sz="2800" dirty="0">
                  <a:latin typeface="Arabic Typesetting" pitchFamily="66" charset="-78"/>
                  <a:cs typeface="Arabic Typesetting" pitchFamily="66" charset="-78"/>
                </a:endParaRPr>
              </a:p>
              <a:p>
                <a:pPr algn="ctr"/>
                <a:r>
                  <a:rPr lang="en-US" sz="3200" dirty="0">
                    <a:latin typeface="Arabic Typesetting" pitchFamily="66" charset="-78"/>
                    <a:cs typeface="Arabic Typesetting" pitchFamily="66" charset="-78"/>
                  </a:rPr>
                  <a:t>y=0.395 – 1.58 y</a:t>
                </a:r>
              </a:p>
              <a:p>
                <a:pPr algn="ctr"/>
                <a:r>
                  <a:rPr lang="en-US" sz="3200" dirty="0">
                    <a:latin typeface="Arabic Typesetting" pitchFamily="66" charset="-78"/>
                    <a:cs typeface="Arabic Typesetting" pitchFamily="66" charset="-78"/>
                  </a:rPr>
                  <a:t>1.58 y + y = 0.395</a:t>
                </a:r>
              </a:p>
              <a:p>
                <a:pPr algn="ctr"/>
                <a:r>
                  <a:rPr lang="en-US" sz="3200" dirty="0">
                    <a:solidFill>
                      <a:schemeClr val="tx2">
                        <a:lumMod val="60000"/>
                        <a:lumOff val="40000"/>
                      </a:schemeClr>
                    </a:solidFill>
                    <a:latin typeface="Arabic Typesetting" pitchFamily="66" charset="-78"/>
                    <a:cs typeface="Arabic Typesetting" pitchFamily="66" charset="-78"/>
                  </a:rPr>
                  <a:t>y= 0.15 M</a:t>
                </a:r>
              </a:p>
              <a:p>
                <a:pPr algn="ctr" rtl="1"/>
                <a:r>
                  <a:rPr lang="ar-SA" sz="3200" dirty="0">
                    <a:solidFill>
                      <a:schemeClr val="tx2">
                        <a:lumMod val="60000"/>
                        <a:lumOff val="40000"/>
                      </a:schemeClr>
                    </a:solidFill>
                    <a:latin typeface="Arabic Typesetting" pitchFamily="66" charset="-78"/>
                    <a:cs typeface="Arabic Typesetting" pitchFamily="66" charset="-78"/>
                  </a:rPr>
                  <a:t>وهو تركيز </a:t>
                </a:r>
                <a:r>
                  <a:rPr lang="en-US" sz="3200" dirty="0">
                    <a:solidFill>
                      <a:schemeClr val="tx2">
                        <a:lumMod val="60000"/>
                        <a:lumOff val="40000"/>
                      </a:schemeClr>
                    </a:solidFill>
                    <a:latin typeface="Arabic Typesetting" pitchFamily="66" charset="-78"/>
                    <a:cs typeface="Arabic Typesetting" pitchFamily="66" charset="-78"/>
                  </a:rPr>
                  <a:t>[A-]</a:t>
                </a:r>
                <a:r>
                  <a:rPr lang="ar-SA" sz="3200" dirty="0">
                    <a:solidFill>
                      <a:schemeClr val="tx2">
                        <a:lumMod val="60000"/>
                        <a:lumOff val="40000"/>
                      </a:schemeClr>
                    </a:solidFill>
                    <a:latin typeface="Arabic Typesetting" pitchFamily="66" charset="-78"/>
                    <a:cs typeface="Arabic Typesetting" pitchFamily="66" charset="-78"/>
                  </a:rPr>
                  <a:t> في المحلول المنظم</a:t>
                </a:r>
                <a:endParaRPr lang="en-US" sz="3200" dirty="0">
                  <a:solidFill>
                    <a:schemeClr val="tx2">
                      <a:lumMod val="60000"/>
                      <a:lumOff val="40000"/>
                    </a:schemeClr>
                  </a:solidFill>
                  <a:latin typeface="Arabic Typesetting" pitchFamily="66" charset="-78"/>
                  <a:cs typeface="Arabic Typesetting" pitchFamily="66" charset="-78"/>
                </a:endParaRPr>
              </a:p>
              <a:p>
                <a:pPr algn="ctr"/>
                <a:endParaRPr lang="en-US" sz="3200" dirty="0">
                  <a:solidFill>
                    <a:schemeClr val="tx2">
                      <a:lumMod val="60000"/>
                      <a:lumOff val="40000"/>
                    </a:schemeClr>
                  </a:solidFill>
                  <a:latin typeface="Arabic Typesetting" pitchFamily="66" charset="-78"/>
                  <a:cs typeface="Arabic Typesetting" pitchFamily="66" charset="-78"/>
                </a:endParaRPr>
              </a:p>
              <a:p>
                <a:pPr algn="ctr"/>
                <a:r>
                  <a:rPr lang="en-US" sz="3200" dirty="0">
                    <a:solidFill>
                      <a:schemeClr val="accent6">
                        <a:lumMod val="50000"/>
                      </a:schemeClr>
                    </a:solidFill>
                    <a:latin typeface="Arabic Typesetting" pitchFamily="66" charset="-78"/>
                    <a:cs typeface="Arabic Typesetting" pitchFamily="66" charset="-78"/>
                  </a:rPr>
                  <a:t>[HA] </a:t>
                </a:r>
                <a:r>
                  <a:rPr lang="en-US" sz="3200" dirty="0">
                    <a:latin typeface="Arabic Typesetting" pitchFamily="66" charset="-78"/>
                    <a:cs typeface="Arabic Typesetting" pitchFamily="66" charset="-78"/>
                  </a:rPr>
                  <a:t>= </a:t>
                </a:r>
                <a:r>
                  <a:rPr lang="es-ES" sz="3200" dirty="0">
                    <a:latin typeface="Arabic Typesetting" pitchFamily="66" charset="-78"/>
                  </a:rPr>
                  <a:t>0.25 - y</a:t>
                </a:r>
                <a:endParaRPr lang="en-US" sz="3200" dirty="0">
                  <a:latin typeface="Arabic Typesetting" pitchFamily="66" charset="-78"/>
                  <a:cs typeface="Arabic Typesetting" pitchFamily="66" charset="-78"/>
                </a:endParaRPr>
              </a:p>
              <a:p>
                <a:pPr algn="ctr"/>
                <a:r>
                  <a:rPr lang="en-US" sz="3200" dirty="0">
                    <a:solidFill>
                      <a:schemeClr val="accent6">
                        <a:lumMod val="50000"/>
                      </a:schemeClr>
                    </a:solidFill>
                    <a:latin typeface="Arabic Typesetting" pitchFamily="66" charset="-78"/>
                    <a:cs typeface="Arabic Typesetting" pitchFamily="66" charset="-78"/>
                  </a:rPr>
                  <a:t>[HA] </a:t>
                </a:r>
                <a:r>
                  <a:rPr lang="en-US" sz="3200" dirty="0">
                    <a:latin typeface="Arabic Typesetting" pitchFamily="66" charset="-78"/>
                    <a:cs typeface="Arabic Typesetting" pitchFamily="66" charset="-78"/>
                  </a:rPr>
                  <a:t>= 0.25 – 0.15 = 0.1M</a:t>
                </a:r>
              </a:p>
              <a:p>
                <a:pPr algn="ctr" rtl="1"/>
                <a:r>
                  <a:rPr lang="ar-SA" sz="3200" dirty="0">
                    <a:solidFill>
                      <a:schemeClr val="accent6">
                        <a:lumMod val="50000"/>
                      </a:schemeClr>
                    </a:solidFill>
                    <a:latin typeface="Arabic Typesetting" pitchFamily="66" charset="-78"/>
                    <a:cs typeface="Arabic Typesetting" pitchFamily="66" charset="-78"/>
                  </a:rPr>
                  <a:t>وهو تركيز </a:t>
                </a:r>
                <a:r>
                  <a:rPr lang="en-US" sz="3200" dirty="0">
                    <a:solidFill>
                      <a:schemeClr val="accent6">
                        <a:lumMod val="50000"/>
                      </a:schemeClr>
                    </a:solidFill>
                    <a:latin typeface="Arabic Typesetting" pitchFamily="66" charset="-78"/>
                    <a:cs typeface="Arabic Typesetting" pitchFamily="66" charset="-78"/>
                  </a:rPr>
                  <a:t>[HA]</a:t>
                </a:r>
                <a:r>
                  <a:rPr lang="ar-SA" sz="3200" dirty="0">
                    <a:solidFill>
                      <a:schemeClr val="accent6">
                        <a:lumMod val="50000"/>
                      </a:schemeClr>
                    </a:solidFill>
                    <a:latin typeface="Arabic Typesetting" pitchFamily="66" charset="-78"/>
                    <a:cs typeface="Arabic Typesetting" pitchFamily="66" charset="-78"/>
                  </a:rPr>
                  <a:t> في المحلول المنظم</a:t>
                </a:r>
                <a:endParaRPr lang="en-US" sz="3200" dirty="0">
                  <a:solidFill>
                    <a:schemeClr val="accent6">
                      <a:lumMod val="50000"/>
                    </a:schemeClr>
                  </a:solidFill>
                  <a:latin typeface="Arabic Typesetting" pitchFamily="66" charset="-78"/>
                  <a:cs typeface="Arabic Typesetting" pitchFamily="66" charset="-78"/>
                </a:endParaRPr>
              </a:p>
              <a:p>
                <a:pPr algn="ctr"/>
                <a:endParaRPr lang="en-US" sz="3200" dirty="0">
                  <a:latin typeface="Arabic Typesetting" pitchFamily="66" charset="-78"/>
                  <a:cs typeface="Arabic Typesetting" pitchFamily="66"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52400"/>
                <a:ext cx="8382000" cy="6596229"/>
              </a:xfrm>
              <a:prstGeom prst="rect">
                <a:avLst/>
              </a:prstGeom>
              <a:blipFill rotWithShape="1">
                <a:blip r:embed="rId3"/>
                <a:stretch>
                  <a:fillRect/>
                </a:stretch>
              </a:blipFill>
            </p:spPr>
            <p:txBody>
              <a:bodyPr/>
              <a:lstStyle/>
              <a:p>
                <a:r>
                  <a:rPr lang="ar-SA">
                    <a:noFill/>
                  </a:rPr>
                  <a:t> </a:t>
                </a:r>
              </a:p>
            </p:txBody>
          </p:sp>
        </mc:Fallback>
      </mc:AlternateContent>
      <p:sp>
        <p:nvSpPr>
          <p:cNvPr id="5" name="Rectangle 4"/>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2186" y="457200"/>
            <a:ext cx="5630067" cy="584775"/>
          </a:xfrm>
          <a:prstGeom prst="rect">
            <a:avLst/>
          </a:prstGeom>
        </p:spPr>
        <p:txBody>
          <a:bodyPr wrap="none">
            <a:spAutoFit/>
          </a:bodyPr>
          <a:lstStyle/>
          <a:p>
            <a:pPr marL="457200" indent="-457200" algn="r" rtl="1">
              <a:buFont typeface="Arial" pitchFamily="34" charset="0"/>
              <a:buChar char="•"/>
            </a:pPr>
            <a:r>
              <a:rPr lang="ar-SA" sz="3200" b="1" dirty="0">
                <a:solidFill>
                  <a:schemeClr val="tx2">
                    <a:lumMod val="60000"/>
                    <a:lumOff val="40000"/>
                  </a:schemeClr>
                </a:solidFill>
                <a:latin typeface="Arabic Typesetting" pitchFamily="66" charset="-78"/>
                <a:cs typeface="Arabic Typesetting" pitchFamily="66" charset="-78"/>
              </a:rPr>
              <a:t>إيجاد الوزن المطلوب من </a:t>
            </a:r>
            <a:r>
              <a:rPr lang="en-US" sz="3200" b="1" dirty="0">
                <a:solidFill>
                  <a:schemeClr val="tx2">
                    <a:lumMod val="60000"/>
                    <a:lumOff val="40000"/>
                  </a:schemeClr>
                </a:solidFill>
                <a:latin typeface="Arabic Typesetting" pitchFamily="66" charset="-78"/>
                <a:cs typeface="Arabic Typesetting" pitchFamily="66" charset="-78"/>
              </a:rPr>
              <a:t>[A-]</a:t>
            </a:r>
            <a:r>
              <a:rPr lang="ar-SA" sz="3200" b="1" dirty="0">
                <a:solidFill>
                  <a:schemeClr val="tx2">
                    <a:lumMod val="60000"/>
                    <a:lumOff val="40000"/>
                  </a:schemeClr>
                </a:solidFill>
                <a:latin typeface="Arabic Typesetting" pitchFamily="66" charset="-78"/>
                <a:cs typeface="Arabic Typesetting" pitchFamily="66" charset="-78"/>
              </a:rPr>
              <a:t>بالجرامات بدلالة </a:t>
            </a:r>
            <a:r>
              <a:rPr lang="ar-SA" sz="3200" b="1" dirty="0" err="1">
                <a:solidFill>
                  <a:schemeClr val="tx2">
                    <a:lumMod val="60000"/>
                    <a:lumOff val="40000"/>
                  </a:schemeClr>
                </a:solidFill>
                <a:latin typeface="Arabic Typesetting" pitchFamily="66" charset="-78"/>
                <a:cs typeface="Arabic Typesetting" pitchFamily="66" charset="-78"/>
              </a:rPr>
              <a:t>المولارية</a:t>
            </a:r>
            <a:r>
              <a:rPr lang="ar-SA" sz="3200" b="1" dirty="0">
                <a:solidFill>
                  <a:schemeClr val="tx2">
                    <a:lumMod val="60000"/>
                    <a:lumOff val="40000"/>
                  </a:schemeClr>
                </a:solidFill>
                <a:latin typeface="Arabic Typesetting" pitchFamily="66" charset="-78"/>
                <a:cs typeface="Arabic Typesetting" pitchFamily="66" charset="-78"/>
              </a:rPr>
              <a:t> :</a:t>
            </a:r>
          </a:p>
        </p:txBody>
      </p:sp>
      <mc:AlternateContent xmlns:mc="http://schemas.openxmlformats.org/markup-compatibility/2006" xmlns:a14="http://schemas.microsoft.com/office/drawing/2010/main">
        <mc:Choice Requires="a14">
          <p:sp>
            <p:nvSpPr>
              <p:cNvPr id="3" name="Rectangle 2"/>
              <p:cNvSpPr/>
              <p:nvPr/>
            </p:nvSpPr>
            <p:spPr>
              <a:xfrm>
                <a:off x="1371599" y="1219200"/>
                <a:ext cx="7010291" cy="4012830"/>
              </a:xfrm>
              <a:prstGeom prst="rect">
                <a:avLst/>
              </a:prstGeom>
            </p:spPr>
            <p:txBody>
              <a:bodyPr wrap="square">
                <a:spAutoFit/>
              </a:bodyPr>
              <a:lstStyle/>
              <a:p>
                <a:pPr algn="ctr"/>
                <a:r>
                  <a:rPr lang="en-US" dirty="0"/>
                  <a:t>* [A-] = </a:t>
                </a:r>
                <a14:m>
                  <m:oMath xmlns:m="http://schemas.openxmlformats.org/officeDocument/2006/math">
                    <m:f>
                      <m:fPr>
                        <m:ctrlPr>
                          <a:rPr lang="en-US" sz="2400" i="1">
                            <a:latin typeface="Cambria Math" panose="02040503050406030204" pitchFamily="18" charset="0"/>
                            <a:cs typeface="Arabic Typesetting" pitchFamily="66" charset="-78"/>
                          </a:rPr>
                        </m:ctrlPr>
                      </m:fPr>
                      <m:num>
                        <m:r>
                          <a:rPr lang="ar-SA" sz="2400" b="0" i="1" smtClean="0">
                            <a:latin typeface="Cambria Math"/>
                            <a:cs typeface="Arabic Typesetting" pitchFamily="66" charset="-78"/>
                          </a:rPr>
                          <m:t>المولات</m:t>
                        </m:r>
                        <m:r>
                          <a:rPr lang="ar-SA" sz="2400" b="0" i="1" smtClean="0">
                            <a:latin typeface="Cambria Math"/>
                            <a:cs typeface="Arabic Typesetting" pitchFamily="66" charset="-78"/>
                          </a:rPr>
                          <m:t> </m:t>
                        </m:r>
                        <m:r>
                          <a:rPr lang="ar-SA" sz="2400" b="0" i="1" smtClean="0">
                            <a:latin typeface="Cambria Math"/>
                            <a:cs typeface="Arabic Typesetting" pitchFamily="66" charset="-78"/>
                          </a:rPr>
                          <m:t>عدد</m:t>
                        </m:r>
                      </m:num>
                      <m:den>
                        <m:r>
                          <a:rPr lang="ar-SA" sz="2400" b="0" i="1" smtClean="0">
                            <a:latin typeface="Cambria Math"/>
                            <a:cs typeface="Arabic Typesetting" pitchFamily="66" charset="-78"/>
                          </a:rPr>
                          <m:t>باللتر</m:t>
                        </m:r>
                        <m:r>
                          <a:rPr lang="ar-SA" sz="2400" b="0" i="1" smtClean="0">
                            <a:latin typeface="Cambria Math"/>
                            <a:cs typeface="Arabic Typesetting" pitchFamily="66" charset="-78"/>
                          </a:rPr>
                          <m:t> </m:t>
                        </m:r>
                        <m:r>
                          <a:rPr lang="ar-SA" sz="2400" b="0" i="1" smtClean="0">
                            <a:latin typeface="Cambria Math"/>
                            <a:cs typeface="Arabic Typesetting" pitchFamily="66" charset="-78"/>
                          </a:rPr>
                          <m:t>المحلول</m:t>
                        </m:r>
                        <m:r>
                          <a:rPr lang="ar-SA" sz="2400" b="0" i="1" smtClean="0">
                            <a:latin typeface="Cambria Math"/>
                            <a:cs typeface="Arabic Typesetting" pitchFamily="66" charset="-78"/>
                          </a:rPr>
                          <m:t> </m:t>
                        </m:r>
                        <m:r>
                          <a:rPr lang="ar-SA" sz="2400" b="0" i="1" smtClean="0">
                            <a:latin typeface="Cambria Math"/>
                            <a:cs typeface="Arabic Typesetting" pitchFamily="66" charset="-78"/>
                          </a:rPr>
                          <m:t>حجم</m:t>
                        </m:r>
                      </m:den>
                    </m:f>
                  </m:oMath>
                </a14:m>
                <a:endParaRPr lang="en-US" sz="2400" dirty="0"/>
              </a:p>
              <a:p>
                <a:pPr algn="ctr"/>
                <a:r>
                  <a:rPr lang="en-US" sz="2400" dirty="0">
                    <a:latin typeface="Arabic Typesetting" pitchFamily="66" charset="-78"/>
                    <a:cs typeface="Arabic Typesetting" pitchFamily="66" charset="-78"/>
                  </a:rPr>
                  <a:t>0.15M = </a:t>
                </a:r>
                <a14:m>
                  <m:oMath xmlns:m="http://schemas.openxmlformats.org/officeDocument/2006/math">
                    <m:f>
                      <m:fPr>
                        <m:ctrlPr>
                          <a:rPr lang="en-US" sz="2400" i="1">
                            <a:latin typeface="Cambria Math" panose="02040503050406030204" pitchFamily="18" charset="0"/>
                            <a:cs typeface="Arabic Typesetting" pitchFamily="66" charset="-78"/>
                          </a:rPr>
                        </m:ctrlPr>
                      </m:fPr>
                      <m:num>
                        <m:r>
                          <a:rPr lang="ar-SA" sz="2400" b="0" i="1" smtClean="0">
                            <a:latin typeface="Cambria Math"/>
                            <a:cs typeface="Arabic Typesetting" pitchFamily="66" charset="-78"/>
                          </a:rPr>
                          <m:t>؟</m:t>
                        </m:r>
                      </m:num>
                      <m:den>
                        <m:r>
                          <a:rPr lang="en-US" sz="2400" b="0" i="1" smtClean="0">
                            <a:latin typeface="Cambria Math"/>
                            <a:cs typeface="Arabic Typesetting" pitchFamily="66" charset="-78"/>
                          </a:rPr>
                          <m:t>0</m:t>
                        </m:r>
                        <m:r>
                          <a:rPr lang="en-US" sz="2400" b="0" i="1" smtClean="0">
                            <a:latin typeface="Cambria Math"/>
                            <a:cs typeface="Arabic Typesetting" pitchFamily="66" charset="-78"/>
                          </a:rPr>
                          <m:t>.</m:t>
                        </m:r>
                        <m:r>
                          <a:rPr lang="en-US" sz="2400" b="0" i="1" smtClean="0">
                            <a:latin typeface="Cambria Math"/>
                            <a:cs typeface="Arabic Typesetting" pitchFamily="66" charset="-78"/>
                          </a:rPr>
                          <m:t>1</m:t>
                        </m:r>
                      </m:den>
                    </m:f>
                  </m:oMath>
                </a14:m>
                <a:endParaRPr lang="en-US" sz="2400" dirty="0">
                  <a:latin typeface="Arabic Typesetting" pitchFamily="66" charset="-78"/>
                  <a:cs typeface="Arabic Typesetting" pitchFamily="66" charset="-78"/>
                </a:endParaRPr>
              </a:p>
              <a:p>
                <a:pPr algn="ctr"/>
                <a:r>
                  <a:rPr lang="en-US" sz="2400" dirty="0">
                    <a:latin typeface="Arabic Typesetting" pitchFamily="66" charset="-78"/>
                    <a:cs typeface="Arabic Typesetting" pitchFamily="66" charset="-78"/>
                  </a:rPr>
                  <a:t>0.015 =</a:t>
                </a:r>
                <a:r>
                  <a:rPr lang="ar-SA" sz="2400" dirty="0">
                    <a:latin typeface="Arabic Typesetting" pitchFamily="66" charset="-78"/>
                    <a:cs typeface="Arabic Typesetting" pitchFamily="66" charset="-78"/>
                  </a:rPr>
                  <a:t>عدد المولات </a:t>
                </a:r>
              </a:p>
              <a:p>
                <a:pPr algn="ctr"/>
                <a:endParaRPr lang="ar-SA" sz="2400" dirty="0">
                  <a:latin typeface="Arabic Typesetting" pitchFamily="66" charset="-78"/>
                  <a:cs typeface="Arabic Typesetting" pitchFamily="66" charset="-78"/>
                </a:endParaRPr>
              </a:p>
              <a:p>
                <a:pPr algn="ctr"/>
                <a14:m>
                  <m:oMath xmlns:m="http://schemas.openxmlformats.org/officeDocument/2006/math">
                    <m:f>
                      <m:fPr>
                        <m:ctrlPr>
                          <a:rPr lang="en-US" sz="2400" i="1" smtClean="0">
                            <a:latin typeface="Cambria Math" panose="02040503050406030204" pitchFamily="18" charset="0"/>
                            <a:cs typeface="Arabic Typesetting" pitchFamily="66" charset="-78"/>
                          </a:rPr>
                        </m:ctrlPr>
                      </m:fPr>
                      <m:num>
                        <m:r>
                          <a:rPr lang="ar-SA" sz="2400" i="1">
                            <a:latin typeface="Cambria Math"/>
                            <a:cs typeface="Arabic Typesetting" pitchFamily="66" charset="-78"/>
                          </a:rPr>
                          <m:t> </m:t>
                        </m:r>
                        <m:r>
                          <a:rPr lang="ar-SA" sz="2400" b="0" i="1" smtClean="0">
                            <a:latin typeface="Cambria Math"/>
                            <a:cs typeface="Arabic Typesetting" pitchFamily="66" charset="-78"/>
                          </a:rPr>
                          <m:t>بالجرام</m:t>
                        </m:r>
                        <m:r>
                          <a:rPr lang="ar-SA" sz="2400" b="0" i="1" smtClean="0">
                            <a:latin typeface="Cambria Math"/>
                            <a:cs typeface="Arabic Typesetting" pitchFamily="66" charset="-78"/>
                          </a:rPr>
                          <m:t> </m:t>
                        </m:r>
                        <m:r>
                          <a:rPr lang="ar-SA" sz="2400" b="0" i="1" smtClean="0">
                            <a:latin typeface="Cambria Math"/>
                            <a:cs typeface="Arabic Typesetting" pitchFamily="66" charset="-78"/>
                          </a:rPr>
                          <m:t>الوزن</m:t>
                        </m:r>
                      </m:num>
                      <m:den>
                        <m:r>
                          <a:rPr lang="ar-SA" sz="2400" b="0" i="1" smtClean="0">
                            <a:latin typeface="Cambria Math"/>
                            <a:cs typeface="Arabic Typesetting" pitchFamily="66" charset="-78"/>
                          </a:rPr>
                          <m:t>المقترنة</m:t>
                        </m:r>
                        <m:r>
                          <a:rPr lang="ar-SA" sz="2400" b="0" i="1" smtClean="0">
                            <a:latin typeface="Cambria Math"/>
                            <a:cs typeface="Arabic Typesetting" pitchFamily="66" charset="-78"/>
                          </a:rPr>
                          <m:t> </m:t>
                        </m:r>
                        <m:r>
                          <a:rPr lang="ar-SA" sz="2400" b="0" i="1" smtClean="0">
                            <a:latin typeface="Cambria Math"/>
                            <a:cs typeface="Arabic Typesetting" pitchFamily="66" charset="-78"/>
                          </a:rPr>
                          <m:t>للقاعدة</m:t>
                        </m:r>
                        <m:r>
                          <a:rPr lang="ar-SA" sz="2400" b="0" i="1" smtClean="0">
                            <a:latin typeface="Cambria Math"/>
                            <a:cs typeface="Arabic Typesetting" pitchFamily="66" charset="-78"/>
                          </a:rPr>
                          <m:t> </m:t>
                        </m:r>
                        <m:r>
                          <a:rPr lang="ar-SA" sz="2400" b="0" i="1" smtClean="0">
                            <a:latin typeface="Cambria Math"/>
                            <a:cs typeface="Arabic Typesetting" pitchFamily="66" charset="-78"/>
                          </a:rPr>
                          <m:t>الجزيئي</m:t>
                        </m:r>
                        <m:r>
                          <a:rPr lang="ar-SA" sz="2400" b="0" i="1" smtClean="0">
                            <a:latin typeface="Cambria Math"/>
                            <a:cs typeface="Arabic Typesetting" pitchFamily="66" charset="-78"/>
                          </a:rPr>
                          <m:t> </m:t>
                        </m:r>
                        <m:r>
                          <a:rPr lang="ar-SA" sz="2400" b="0" i="1" smtClean="0">
                            <a:latin typeface="Cambria Math"/>
                            <a:cs typeface="Arabic Typesetting" pitchFamily="66" charset="-78"/>
                          </a:rPr>
                          <m:t>الوزن</m:t>
                        </m:r>
                      </m:den>
                    </m:f>
                  </m:oMath>
                </a14:m>
                <a:r>
                  <a:rPr lang="ar-SA" sz="2400" dirty="0">
                    <a:latin typeface="Arabic Typesetting" pitchFamily="66" charset="-78"/>
                    <a:cs typeface="Arabic Typesetting" pitchFamily="66" charset="-78"/>
                  </a:rPr>
                  <a:t> عدد المولات =</a:t>
                </a:r>
              </a:p>
              <a:p>
                <a:pPr algn="r"/>
                <a:endParaRPr lang="en-US" sz="2400" dirty="0">
                  <a:latin typeface="Arabic Typesetting" pitchFamily="66" charset="-78"/>
                  <a:cs typeface="Arabic Typesetting" pitchFamily="66" charset="-78"/>
                </a:endParaRPr>
              </a:p>
              <a:p>
                <a:pPr algn="ctr"/>
                <a:r>
                  <a:rPr lang="ar-SA" sz="2400" dirty="0">
                    <a:latin typeface="Arabic Typesetting" pitchFamily="66" charset="-78"/>
                    <a:cs typeface="Arabic Typesetting" pitchFamily="66" charset="-78"/>
                  </a:rPr>
                  <a:t>الوزن = ................جرام</a:t>
                </a:r>
              </a:p>
              <a:p>
                <a:pPr algn="r"/>
                <a:endParaRPr lang="ar-SA" sz="2400" dirty="0">
                  <a:latin typeface="Arabic Typesetting" pitchFamily="66" charset="-78"/>
                  <a:cs typeface="Arabic Typesetting" pitchFamily="66"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1371599" y="1219200"/>
                <a:ext cx="7010291" cy="4012830"/>
              </a:xfrm>
              <a:prstGeom prst="rect">
                <a:avLst/>
              </a:prstGeom>
              <a:blipFill rotWithShape="1">
                <a:blip r:embed="rId3"/>
                <a:stretch>
                  <a:fillRect r="-2174"/>
                </a:stretch>
              </a:blipFill>
            </p:spPr>
            <p:txBody>
              <a:bodyPr/>
              <a:lstStyle/>
              <a:p>
                <a:r>
                  <a:rPr lang="ar-SA">
                    <a:noFill/>
                  </a:rPr>
                  <a:t> </a:t>
                </a:r>
              </a:p>
            </p:txBody>
          </p:sp>
        </mc:Fallback>
      </mc:AlternateContent>
      <p:sp>
        <p:nvSpPr>
          <p:cNvPr id="5" name="Rectangle 4"/>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49888"/>
            <a:ext cx="7848600" cy="1969770"/>
          </a:xfrm>
          <a:prstGeom prst="rect">
            <a:avLst/>
          </a:prstGeom>
        </p:spPr>
        <p:txBody>
          <a:bodyPr wrap="square">
            <a:spAutoFit/>
          </a:bodyPr>
          <a:lstStyle/>
          <a:p>
            <a:pPr algn="r"/>
            <a:r>
              <a:rPr lang="en-US" sz="2800" b="1" dirty="0">
                <a:solidFill>
                  <a:schemeClr val="tx2">
                    <a:lumMod val="60000"/>
                    <a:lumOff val="40000"/>
                  </a:schemeClr>
                </a:solidFill>
                <a:cs typeface="+mj-cs"/>
              </a:rPr>
              <a:t>(</a:t>
            </a:r>
            <a:r>
              <a:rPr lang="en-US" sz="3200" dirty="0">
                <a:latin typeface="Arabic Typesetting" pitchFamily="66" charset="-78"/>
              </a:rPr>
              <a:t>Sorensen</a:t>
            </a:r>
            <a:r>
              <a:rPr lang="en-US" sz="2800" dirty="0">
                <a:latin typeface="Arabic Typesetting" pitchFamily="66" charset="-78"/>
              </a:rPr>
              <a:t> </a:t>
            </a:r>
            <a:r>
              <a:rPr lang="ar-SA" sz="2800" dirty="0">
                <a:latin typeface="Arabic Typesetting" pitchFamily="66" charset="-78"/>
              </a:rPr>
              <a:t>العالم </a:t>
            </a:r>
            <a:r>
              <a:rPr lang="ar-SA" sz="2800" dirty="0" err="1">
                <a:latin typeface="Arabic Typesetting" pitchFamily="66" charset="-78"/>
              </a:rPr>
              <a:t>سورنسون</a:t>
            </a:r>
            <a:r>
              <a:rPr lang="en-US" sz="2800" b="1" dirty="0">
                <a:solidFill>
                  <a:schemeClr val="tx2">
                    <a:lumMod val="60000"/>
                    <a:lumOff val="40000"/>
                  </a:schemeClr>
                </a:solidFill>
                <a:cs typeface="+mj-cs"/>
              </a:rPr>
              <a:t>)(pH</a:t>
            </a:r>
            <a:r>
              <a:rPr lang="ar-SA" sz="2800" b="1" dirty="0">
                <a:solidFill>
                  <a:schemeClr val="tx2">
                    <a:lumMod val="60000"/>
                    <a:lumOff val="40000"/>
                  </a:schemeClr>
                </a:solidFill>
                <a:latin typeface="Arabic Typesetting" pitchFamily="66" charset="-78"/>
                <a:cs typeface="+mj-cs"/>
              </a:rPr>
              <a:t>الرقم الهيدروجيني </a:t>
            </a:r>
            <a:r>
              <a:rPr lang="ar-SA" sz="2800" b="1" dirty="0">
                <a:solidFill>
                  <a:schemeClr val="tx2">
                    <a:lumMod val="60000"/>
                    <a:lumOff val="40000"/>
                  </a:schemeClr>
                </a:solidFill>
                <a:cs typeface="+mj-cs"/>
              </a:rPr>
              <a:t>(</a:t>
            </a:r>
            <a:endParaRPr lang="en-US" sz="2800" dirty="0">
              <a:solidFill>
                <a:schemeClr val="tx2">
                  <a:lumMod val="60000"/>
                  <a:lumOff val="40000"/>
                </a:schemeClr>
              </a:solidFill>
              <a:cs typeface="+mj-cs"/>
            </a:endParaRPr>
          </a:p>
          <a:p>
            <a:pPr algn="r">
              <a:lnSpc>
                <a:spcPct val="150000"/>
              </a:lnSpc>
            </a:pPr>
            <a:r>
              <a:rPr lang="ar-SA" sz="2000" dirty="0">
                <a:latin typeface="Arabic Typesetting" pitchFamily="66" charset="-78"/>
                <a:cs typeface="+mj-cs"/>
              </a:rPr>
              <a:t>-</a:t>
            </a:r>
          </a:p>
          <a:p>
            <a:pPr algn="r">
              <a:lnSpc>
                <a:spcPct val="150000"/>
              </a:lnSpc>
            </a:pPr>
            <a:r>
              <a:rPr lang="ar-SA" sz="2000" dirty="0">
                <a:latin typeface="Arabic Typesetting" pitchFamily="66" charset="-78"/>
                <a:cs typeface="+mj-cs"/>
              </a:rPr>
              <a:t>-هي طريقة للتعبير عن مدى حموضة المحاليل بإستخدام الرقم الهيدروجيني الذي يعرف بأنه: اللوغاريتم السالب لتركيز أيونات الهيدروجين في المحلول</a:t>
            </a:r>
            <a:r>
              <a:rPr lang="ar-SA" sz="2000" dirty="0">
                <a:latin typeface="Arabic Typesetting" pitchFamily="66" charset="-78"/>
                <a:cs typeface="Arabic Typesetting" pitchFamily="66" charset="-78"/>
              </a:rPr>
              <a:t> .</a:t>
            </a:r>
          </a:p>
        </p:txBody>
      </p:sp>
      <p:sp>
        <p:nvSpPr>
          <p:cNvPr id="3" name="Rectangle 2"/>
          <p:cNvSpPr/>
          <p:nvPr/>
        </p:nvSpPr>
        <p:spPr>
          <a:xfrm>
            <a:off x="3889373" y="2590800"/>
            <a:ext cx="2129109"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2800" b="1" dirty="0"/>
              <a:t>pH= -Log[H+]</a:t>
            </a:r>
            <a:endParaRPr lang="ar-SA" sz="28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3505200"/>
            <a:ext cx="6402659" cy="2076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6707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371599" y="1219200"/>
                <a:ext cx="7010291" cy="3643498"/>
              </a:xfrm>
              <a:prstGeom prst="rect">
                <a:avLst/>
              </a:prstGeom>
            </p:spPr>
            <p:txBody>
              <a:bodyPr wrap="square">
                <a:spAutoFit/>
              </a:bodyPr>
              <a:lstStyle/>
              <a:p>
                <a:pPr algn="ctr"/>
                <a:r>
                  <a:rPr lang="en-US" dirty="0"/>
                  <a:t>* [HA] = </a:t>
                </a:r>
                <a14:m>
                  <m:oMath xmlns:m="http://schemas.openxmlformats.org/officeDocument/2006/math">
                    <m:f>
                      <m:fPr>
                        <m:ctrlPr>
                          <a:rPr lang="en-US" sz="2400" i="1">
                            <a:latin typeface="Cambria Math" panose="02040503050406030204" pitchFamily="18" charset="0"/>
                            <a:cs typeface="Arabic Typesetting" pitchFamily="66" charset="-78"/>
                          </a:rPr>
                        </m:ctrlPr>
                      </m:fPr>
                      <m:num>
                        <m:r>
                          <a:rPr lang="ar-SA" sz="2400" b="0" i="1" smtClean="0">
                            <a:latin typeface="Cambria Math"/>
                            <a:cs typeface="Arabic Typesetting" pitchFamily="66" charset="-78"/>
                          </a:rPr>
                          <m:t>المولات</m:t>
                        </m:r>
                        <m:r>
                          <a:rPr lang="ar-SA" sz="2400" b="0" i="1" smtClean="0">
                            <a:latin typeface="Cambria Math"/>
                            <a:cs typeface="Arabic Typesetting" pitchFamily="66" charset="-78"/>
                          </a:rPr>
                          <m:t> </m:t>
                        </m:r>
                        <m:r>
                          <a:rPr lang="ar-SA" sz="2400" b="0" i="1" smtClean="0">
                            <a:latin typeface="Cambria Math"/>
                            <a:cs typeface="Arabic Typesetting" pitchFamily="66" charset="-78"/>
                          </a:rPr>
                          <m:t>عدد</m:t>
                        </m:r>
                      </m:num>
                      <m:den>
                        <m:r>
                          <a:rPr lang="ar-SA" sz="2400" b="0" i="1" smtClean="0">
                            <a:latin typeface="Cambria Math"/>
                            <a:cs typeface="Arabic Typesetting" pitchFamily="66" charset="-78"/>
                          </a:rPr>
                          <m:t>باللتر</m:t>
                        </m:r>
                        <m:r>
                          <a:rPr lang="ar-SA" sz="2400" b="0" i="1" smtClean="0">
                            <a:latin typeface="Cambria Math"/>
                            <a:cs typeface="Arabic Typesetting" pitchFamily="66" charset="-78"/>
                          </a:rPr>
                          <m:t> </m:t>
                        </m:r>
                        <m:r>
                          <a:rPr lang="ar-SA" sz="2400" b="0" i="1" smtClean="0">
                            <a:latin typeface="Cambria Math"/>
                            <a:cs typeface="Arabic Typesetting" pitchFamily="66" charset="-78"/>
                          </a:rPr>
                          <m:t>المحلول</m:t>
                        </m:r>
                        <m:r>
                          <a:rPr lang="ar-SA" sz="2400" b="0" i="1" smtClean="0">
                            <a:latin typeface="Cambria Math"/>
                            <a:cs typeface="Arabic Typesetting" pitchFamily="66" charset="-78"/>
                          </a:rPr>
                          <m:t> </m:t>
                        </m:r>
                        <m:r>
                          <a:rPr lang="ar-SA" sz="2400" b="0" i="1" smtClean="0">
                            <a:latin typeface="Cambria Math"/>
                            <a:cs typeface="Arabic Typesetting" pitchFamily="66" charset="-78"/>
                          </a:rPr>
                          <m:t>حجم</m:t>
                        </m:r>
                      </m:den>
                    </m:f>
                  </m:oMath>
                </a14:m>
                <a:endParaRPr lang="en-US" sz="2400" dirty="0"/>
              </a:p>
              <a:p>
                <a:pPr algn="ctr"/>
                <a:r>
                  <a:rPr lang="en-US" sz="2400" dirty="0">
                    <a:latin typeface="Arabic Typesetting" pitchFamily="66" charset="-78"/>
                    <a:cs typeface="Arabic Typesetting" pitchFamily="66" charset="-78"/>
                  </a:rPr>
                  <a:t>0.1M = </a:t>
                </a:r>
                <a14:m>
                  <m:oMath xmlns:m="http://schemas.openxmlformats.org/officeDocument/2006/math">
                    <m:f>
                      <m:fPr>
                        <m:ctrlPr>
                          <a:rPr lang="en-US" sz="2400" i="1">
                            <a:latin typeface="Cambria Math" panose="02040503050406030204" pitchFamily="18" charset="0"/>
                            <a:cs typeface="Arabic Typesetting" pitchFamily="66" charset="-78"/>
                          </a:rPr>
                        </m:ctrlPr>
                      </m:fPr>
                      <m:num>
                        <m:r>
                          <a:rPr lang="ar-SA" sz="2400" b="0" i="1" smtClean="0">
                            <a:latin typeface="Cambria Math"/>
                            <a:cs typeface="Arabic Typesetting" pitchFamily="66" charset="-78"/>
                          </a:rPr>
                          <m:t>؟</m:t>
                        </m:r>
                      </m:num>
                      <m:den>
                        <m:r>
                          <a:rPr lang="en-US" sz="2400" b="0" i="1" smtClean="0">
                            <a:latin typeface="Cambria Math"/>
                            <a:cs typeface="Arabic Typesetting" pitchFamily="66" charset="-78"/>
                          </a:rPr>
                          <m:t>0</m:t>
                        </m:r>
                        <m:r>
                          <a:rPr lang="en-US" sz="2400" b="0" i="1" smtClean="0">
                            <a:latin typeface="Cambria Math"/>
                            <a:cs typeface="Arabic Typesetting" pitchFamily="66" charset="-78"/>
                          </a:rPr>
                          <m:t>.</m:t>
                        </m:r>
                        <m:r>
                          <a:rPr lang="en-US" sz="2400" b="0" i="1" smtClean="0">
                            <a:latin typeface="Cambria Math"/>
                            <a:cs typeface="Arabic Typesetting" pitchFamily="66" charset="-78"/>
                          </a:rPr>
                          <m:t>1</m:t>
                        </m:r>
                      </m:den>
                    </m:f>
                  </m:oMath>
                </a14:m>
                <a:endParaRPr lang="en-US" sz="2400" dirty="0">
                  <a:latin typeface="Arabic Typesetting" pitchFamily="66" charset="-78"/>
                  <a:cs typeface="Arabic Typesetting" pitchFamily="66" charset="-78"/>
                </a:endParaRPr>
              </a:p>
              <a:p>
                <a:pPr algn="ctr"/>
                <a:r>
                  <a:rPr lang="en-US" sz="2400" dirty="0">
                    <a:latin typeface="Arabic Typesetting" pitchFamily="66" charset="-78"/>
                    <a:cs typeface="Arabic Typesetting" pitchFamily="66" charset="-78"/>
                  </a:rPr>
                  <a:t>0.01 =</a:t>
                </a:r>
                <a:r>
                  <a:rPr lang="ar-SA" sz="2400" dirty="0">
                    <a:latin typeface="Arabic Typesetting" pitchFamily="66" charset="-78"/>
                    <a:cs typeface="Arabic Typesetting" pitchFamily="66" charset="-78"/>
                  </a:rPr>
                  <a:t>عدد المولات </a:t>
                </a:r>
              </a:p>
              <a:p>
                <a:pPr algn="ctr"/>
                <a:endParaRPr lang="ar-SA" sz="2400" dirty="0">
                  <a:latin typeface="Arabic Typesetting" pitchFamily="66" charset="-78"/>
                  <a:cs typeface="Arabic Typesetting" pitchFamily="66" charset="-78"/>
                </a:endParaRPr>
              </a:p>
              <a:p>
                <a:pPr algn="ctr"/>
                <a14:m>
                  <m:oMath xmlns:m="http://schemas.openxmlformats.org/officeDocument/2006/math">
                    <m:f>
                      <m:fPr>
                        <m:ctrlPr>
                          <a:rPr lang="en-US" sz="2400" i="1" smtClean="0">
                            <a:latin typeface="Cambria Math" panose="02040503050406030204" pitchFamily="18" charset="0"/>
                            <a:cs typeface="Arabic Typesetting" pitchFamily="66" charset="-78"/>
                          </a:rPr>
                        </m:ctrlPr>
                      </m:fPr>
                      <m:num>
                        <m:r>
                          <a:rPr lang="ar-SA" sz="2400" i="1">
                            <a:latin typeface="Cambria Math"/>
                            <a:cs typeface="Arabic Typesetting" pitchFamily="66" charset="-78"/>
                          </a:rPr>
                          <m:t> </m:t>
                        </m:r>
                        <m:r>
                          <a:rPr lang="ar-SA" sz="2400" b="0" i="1" smtClean="0">
                            <a:latin typeface="Cambria Math"/>
                            <a:cs typeface="Arabic Typesetting" pitchFamily="66" charset="-78"/>
                          </a:rPr>
                          <m:t>بالجرام</m:t>
                        </m:r>
                        <m:r>
                          <a:rPr lang="ar-SA" sz="2400" b="0" i="1" smtClean="0">
                            <a:latin typeface="Cambria Math"/>
                            <a:cs typeface="Arabic Typesetting" pitchFamily="66" charset="-78"/>
                          </a:rPr>
                          <m:t> </m:t>
                        </m:r>
                        <m:r>
                          <a:rPr lang="ar-SA" sz="2400" b="0" i="1" smtClean="0">
                            <a:latin typeface="Cambria Math"/>
                            <a:cs typeface="Arabic Typesetting" pitchFamily="66" charset="-78"/>
                          </a:rPr>
                          <m:t>الوزن</m:t>
                        </m:r>
                      </m:num>
                      <m:den>
                        <m:r>
                          <a:rPr lang="ar-SA" sz="2400" b="0" i="1" smtClean="0">
                            <a:latin typeface="Cambria Math"/>
                            <a:cs typeface="Arabic Typesetting" pitchFamily="66" charset="-78"/>
                          </a:rPr>
                          <m:t>الحمضي</m:t>
                        </m:r>
                        <m:r>
                          <a:rPr lang="ar-SA" sz="2400" b="0" i="1" smtClean="0">
                            <a:latin typeface="Cambria Math"/>
                            <a:cs typeface="Arabic Typesetting" pitchFamily="66" charset="-78"/>
                          </a:rPr>
                          <m:t> </m:t>
                        </m:r>
                        <m:r>
                          <a:rPr lang="ar-SA" sz="2400" b="0" i="1" smtClean="0">
                            <a:latin typeface="Cambria Math"/>
                            <a:cs typeface="Arabic Typesetting" pitchFamily="66" charset="-78"/>
                          </a:rPr>
                          <m:t>للشق</m:t>
                        </m:r>
                        <m:r>
                          <a:rPr lang="ar-SA" sz="2400" b="0" i="1" smtClean="0">
                            <a:latin typeface="Cambria Math"/>
                            <a:cs typeface="Arabic Typesetting" pitchFamily="66" charset="-78"/>
                          </a:rPr>
                          <m:t> </m:t>
                        </m:r>
                        <m:r>
                          <a:rPr lang="ar-SA" sz="2400" b="0" i="1" smtClean="0">
                            <a:latin typeface="Cambria Math"/>
                            <a:cs typeface="Arabic Typesetting" pitchFamily="66" charset="-78"/>
                          </a:rPr>
                          <m:t>الجزيئي</m:t>
                        </m:r>
                        <m:r>
                          <a:rPr lang="ar-SA" sz="2400" b="0" i="1" smtClean="0">
                            <a:latin typeface="Cambria Math"/>
                            <a:cs typeface="Arabic Typesetting" pitchFamily="66" charset="-78"/>
                          </a:rPr>
                          <m:t> </m:t>
                        </m:r>
                        <m:r>
                          <a:rPr lang="ar-SA" sz="2400" b="0" i="1" smtClean="0">
                            <a:latin typeface="Cambria Math"/>
                            <a:cs typeface="Arabic Typesetting" pitchFamily="66" charset="-78"/>
                          </a:rPr>
                          <m:t>الوزن</m:t>
                        </m:r>
                      </m:den>
                    </m:f>
                  </m:oMath>
                </a14:m>
                <a:r>
                  <a:rPr lang="ar-SA" sz="2400" dirty="0">
                    <a:latin typeface="Arabic Typesetting" pitchFamily="66" charset="-78"/>
                    <a:cs typeface="Arabic Typesetting" pitchFamily="66" charset="-78"/>
                  </a:rPr>
                  <a:t> عدد المولات = </a:t>
                </a:r>
              </a:p>
              <a:p>
                <a:pPr algn="ctr"/>
                <a:endParaRPr lang="ar-SA" sz="2400" dirty="0">
                  <a:latin typeface="Arabic Typesetting" pitchFamily="66" charset="-78"/>
                  <a:cs typeface="Arabic Typesetting" pitchFamily="66" charset="-78"/>
                </a:endParaRPr>
              </a:p>
              <a:p>
                <a:pPr algn="ctr"/>
                <a:r>
                  <a:rPr lang="ar-SA" sz="2400" dirty="0">
                    <a:latin typeface="Arabic Typesetting" pitchFamily="66" charset="-78"/>
                    <a:cs typeface="Arabic Typesetting" pitchFamily="66" charset="-78"/>
                  </a:rPr>
                  <a:t>الوزن = ................جرام</a:t>
                </a:r>
              </a:p>
            </p:txBody>
          </p:sp>
        </mc:Choice>
        <mc:Fallback xmlns="">
          <p:sp>
            <p:nvSpPr>
              <p:cNvPr id="6" name="Rectangle 5"/>
              <p:cNvSpPr>
                <a:spLocks noRot="1" noChangeAspect="1" noMove="1" noResize="1" noEditPoints="1" noAdjustHandles="1" noChangeArrowheads="1" noChangeShapeType="1" noTextEdit="1"/>
              </p:cNvSpPr>
              <p:nvPr/>
            </p:nvSpPr>
            <p:spPr>
              <a:xfrm>
                <a:off x="1371599" y="1219200"/>
                <a:ext cx="7010291" cy="3643498"/>
              </a:xfrm>
              <a:prstGeom prst="rect">
                <a:avLst/>
              </a:prstGeom>
              <a:blipFill rotWithShape="1">
                <a:blip r:embed="rId3"/>
                <a:stretch>
                  <a:fillRect/>
                </a:stretch>
              </a:blipFill>
            </p:spPr>
            <p:txBody>
              <a:bodyPr/>
              <a:lstStyle/>
              <a:p>
                <a:r>
                  <a:rPr lang="ar-SA">
                    <a:noFill/>
                  </a:rPr>
                  <a:t> </a:t>
                </a:r>
              </a:p>
            </p:txBody>
          </p:sp>
        </mc:Fallback>
      </mc:AlternateContent>
      <p:sp>
        <p:nvSpPr>
          <p:cNvPr id="5" name="Rectangle 4"/>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p:cNvSpPr/>
          <p:nvPr/>
        </p:nvSpPr>
        <p:spPr>
          <a:xfrm>
            <a:off x="2339705" y="609600"/>
            <a:ext cx="5852884" cy="584775"/>
          </a:xfrm>
          <a:prstGeom prst="rect">
            <a:avLst/>
          </a:prstGeom>
        </p:spPr>
        <p:txBody>
          <a:bodyPr wrap="none">
            <a:spAutoFit/>
          </a:bodyPr>
          <a:lstStyle/>
          <a:p>
            <a:pPr marL="457200" indent="-457200" algn="r" rtl="1">
              <a:buFont typeface="Arial" pitchFamily="34" charset="0"/>
              <a:buChar char="•"/>
            </a:pPr>
            <a:r>
              <a:rPr lang="ar-SA" sz="3200" b="1" dirty="0">
                <a:solidFill>
                  <a:schemeClr val="tx2">
                    <a:lumMod val="60000"/>
                    <a:lumOff val="40000"/>
                  </a:schemeClr>
                </a:solidFill>
                <a:latin typeface="Arabic Typesetting" pitchFamily="66" charset="-78"/>
                <a:cs typeface="Arabic Typesetting" pitchFamily="66" charset="-78"/>
              </a:rPr>
              <a:t>إيجاد الوزن المطلوب من </a:t>
            </a:r>
            <a:r>
              <a:rPr lang="en-US" sz="3200" b="1" dirty="0">
                <a:solidFill>
                  <a:schemeClr val="tx2">
                    <a:lumMod val="60000"/>
                    <a:lumOff val="40000"/>
                  </a:schemeClr>
                </a:solidFill>
                <a:latin typeface="Arabic Typesetting" pitchFamily="66" charset="-78"/>
                <a:cs typeface="Arabic Typesetting" pitchFamily="66" charset="-78"/>
              </a:rPr>
              <a:t>[HA]</a:t>
            </a:r>
            <a:r>
              <a:rPr lang="ar-SA" sz="3200" b="1" dirty="0">
                <a:solidFill>
                  <a:schemeClr val="tx2">
                    <a:lumMod val="60000"/>
                    <a:lumOff val="40000"/>
                  </a:schemeClr>
                </a:solidFill>
                <a:latin typeface="Arabic Typesetting" pitchFamily="66" charset="-78"/>
                <a:cs typeface="Arabic Typesetting" pitchFamily="66" charset="-78"/>
              </a:rPr>
              <a:t> بالجرامات بدلالة </a:t>
            </a:r>
            <a:r>
              <a:rPr lang="ar-SA" sz="3200" b="1" dirty="0" err="1">
                <a:solidFill>
                  <a:schemeClr val="tx2">
                    <a:lumMod val="60000"/>
                    <a:lumOff val="40000"/>
                  </a:schemeClr>
                </a:solidFill>
                <a:latin typeface="Arabic Typesetting" pitchFamily="66" charset="-78"/>
                <a:cs typeface="Arabic Typesetting" pitchFamily="66" charset="-78"/>
              </a:rPr>
              <a:t>المولارية</a:t>
            </a:r>
            <a:r>
              <a:rPr lang="ar-SA" sz="3200" dirty="0">
                <a:solidFill>
                  <a:schemeClr val="tx2">
                    <a:lumMod val="60000"/>
                    <a:lumOff val="40000"/>
                  </a:schemeClr>
                </a:solidFill>
                <a:latin typeface="Arabic Typesetting" pitchFamily="66" charset="-78"/>
                <a:cs typeface="Arabic Typesetting" pitchFamily="66" charset="-78"/>
              </a:rPr>
              <a:t> </a:t>
            </a:r>
            <a:r>
              <a:rPr lang="ar-SA" sz="3200" b="1" dirty="0">
                <a:solidFill>
                  <a:schemeClr val="tx2">
                    <a:lumMod val="60000"/>
                    <a:lumOff val="40000"/>
                  </a:schemeClr>
                </a:solidFill>
                <a:latin typeface="Arabic Typesetting" pitchFamily="66" charset="-78"/>
                <a:cs typeface="Arabic Typesetting" pitchFamily="66" charset="-78"/>
              </a:rPr>
              <a:t>:</a:t>
            </a:r>
            <a:endParaRPr lang="ar-SA" sz="3200" dirty="0">
              <a:solidFill>
                <a:schemeClr val="tx2">
                  <a:lumMod val="60000"/>
                  <a:lumOff val="40000"/>
                </a:scheme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13172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207"/>
          <a:stretch/>
        </p:blipFill>
        <p:spPr bwMode="auto">
          <a:xfrm>
            <a:off x="1524000" y="3379471"/>
            <a:ext cx="3327675" cy="2320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 y="228600"/>
            <a:ext cx="8394975" cy="3785652"/>
          </a:xfrm>
          <a:prstGeom prst="rect">
            <a:avLst/>
          </a:prstGeom>
        </p:spPr>
        <p:txBody>
          <a:bodyPr wrap="square">
            <a:spAutoFit/>
          </a:bodyPr>
          <a:lstStyle/>
          <a:p>
            <a:pPr marL="285750" indent="-285750" algn="r" rtl="1">
              <a:lnSpc>
                <a:spcPct val="150000"/>
              </a:lnSpc>
              <a:buFont typeface="Arial" pitchFamily="34" charset="0"/>
              <a:buChar char="•"/>
            </a:pPr>
            <a:r>
              <a:rPr lang="ar-SA" sz="2000" dirty="0">
                <a:latin typeface="Aparajita" pitchFamily="34" charset="0"/>
              </a:rPr>
              <a:t>توزن كلا المادتين وتذاب في كمية قليلة من الماء المقطر في كاس زجاجي .</a:t>
            </a:r>
          </a:p>
          <a:p>
            <a:pPr marL="285750" indent="-285750" algn="r" rtl="1">
              <a:lnSpc>
                <a:spcPct val="150000"/>
              </a:lnSpc>
              <a:buFont typeface="Arial" pitchFamily="34" charset="0"/>
              <a:buChar char="•"/>
            </a:pPr>
            <a:r>
              <a:rPr lang="ar-SA" sz="2000" dirty="0">
                <a:latin typeface="Aparajita" pitchFamily="34" charset="0"/>
              </a:rPr>
              <a:t> يقاس </a:t>
            </a:r>
            <a:r>
              <a:rPr lang="en-US" sz="2000" dirty="0">
                <a:latin typeface="Aparajita" pitchFamily="34" charset="0"/>
              </a:rPr>
              <a:t> </a:t>
            </a:r>
            <a:r>
              <a:rPr lang="en-US" sz="2000" dirty="0">
                <a:latin typeface="Aparajita" pitchFamily="34" charset="0"/>
                <a:cs typeface="Aparajita" pitchFamily="34" charset="0"/>
              </a:rPr>
              <a:t>pH </a:t>
            </a:r>
            <a:r>
              <a:rPr lang="ar-SA" sz="2000" dirty="0">
                <a:latin typeface="Aparajita" pitchFamily="34" charset="0"/>
              </a:rPr>
              <a:t>للمحلول بواسطة جهاز الـ </a:t>
            </a:r>
            <a:r>
              <a:rPr lang="en-US" sz="2000" dirty="0">
                <a:latin typeface="Aparajita" pitchFamily="34" charset="0"/>
                <a:cs typeface="Aparajita" pitchFamily="34" charset="0"/>
              </a:rPr>
              <a:t>pH meter </a:t>
            </a:r>
            <a:r>
              <a:rPr lang="ar-SA" sz="2000" dirty="0">
                <a:latin typeface="Aparajita" pitchFamily="34" charset="0"/>
              </a:rPr>
              <a:t> , ثم يضبط على قيمة الـ </a:t>
            </a:r>
            <a:r>
              <a:rPr lang="en-US" sz="2000" dirty="0">
                <a:latin typeface="Aparajita" pitchFamily="34" charset="0"/>
                <a:cs typeface="Aparajita" pitchFamily="34" charset="0"/>
              </a:rPr>
              <a:t>pH </a:t>
            </a:r>
            <a:r>
              <a:rPr lang="ar-SA" sz="2000" dirty="0">
                <a:latin typeface="Aparajita" pitchFamily="34" charset="0"/>
              </a:rPr>
              <a:t>المطلوبه بواسطة حمض او قاعدة </a:t>
            </a:r>
            <a:r>
              <a:rPr lang="en-US" sz="2000" dirty="0">
                <a:latin typeface="Aparajita" pitchFamily="34" charset="0"/>
                <a:cs typeface="Aparajita" pitchFamily="34" charset="0"/>
              </a:rPr>
              <a:t>(pH=7.4)</a:t>
            </a:r>
          </a:p>
          <a:p>
            <a:pPr marL="285750" indent="-285750" algn="r" rtl="1">
              <a:lnSpc>
                <a:spcPct val="150000"/>
              </a:lnSpc>
              <a:buFont typeface="Arial" pitchFamily="34" charset="0"/>
              <a:buChar char="•"/>
            </a:pPr>
            <a:r>
              <a:rPr lang="en-US" sz="2000" dirty="0">
                <a:latin typeface="Aparajita" pitchFamily="34" charset="0"/>
                <a:cs typeface="Aparajita" pitchFamily="34" charset="0"/>
              </a:rPr>
              <a:t> </a:t>
            </a:r>
            <a:r>
              <a:rPr lang="ar-SA" sz="2000" dirty="0">
                <a:latin typeface="Aparajita" pitchFamily="34" charset="0"/>
              </a:rPr>
              <a:t>توضع الكميه في دورق حجمي سعته100 مل, ثم نكمل الحجم الى (100مل) بالماء المقطر  ثم يرج جيدا.</a:t>
            </a:r>
          </a:p>
          <a:p>
            <a:pPr marL="285750" indent="-285750" algn="r" rtl="1">
              <a:lnSpc>
                <a:spcPct val="150000"/>
              </a:lnSpc>
              <a:buFont typeface="Arial" pitchFamily="34" charset="0"/>
              <a:buChar char="•"/>
            </a:pPr>
            <a:endParaRPr lang="ar-SA" sz="2000" dirty="0">
              <a:latin typeface="Aparajita" pitchFamily="34" charset="0"/>
            </a:endParaRPr>
          </a:p>
          <a:p>
            <a:pPr marL="285750" indent="-285750" algn="r" rtl="1">
              <a:lnSpc>
                <a:spcPct val="150000"/>
              </a:lnSpc>
              <a:buFont typeface="Arial" pitchFamily="34" charset="0"/>
              <a:buChar char="•"/>
            </a:pPr>
            <a:endParaRPr lang="ar-SA" sz="2000" dirty="0">
              <a:latin typeface="Aparajita" pitchFamily="34" charset="0"/>
            </a:endParaRPr>
          </a:p>
          <a:p>
            <a:pPr marL="285750" indent="-285750" algn="r">
              <a:lnSpc>
                <a:spcPct val="150000"/>
              </a:lnSpc>
              <a:buFont typeface="Arial" pitchFamily="34" charset="0"/>
              <a:buChar char="•"/>
            </a:pPr>
            <a:endParaRPr lang="ar-SA" sz="2000" dirty="0">
              <a:latin typeface="Aparajita" pitchFamily="34" charset="0"/>
            </a:endParaRPr>
          </a:p>
        </p:txBody>
      </p:sp>
      <p:sp>
        <p:nvSpPr>
          <p:cNvPr id="5" name="Rectangle 4"/>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2154436"/>
          </a:xfrm>
          <a:prstGeom prst="rect">
            <a:avLst/>
          </a:prstGeom>
        </p:spPr>
        <p:txBody>
          <a:bodyPr wrap="square">
            <a:spAutoFit/>
          </a:bodyPr>
          <a:lstStyle/>
          <a:p>
            <a:pPr algn="r"/>
            <a:r>
              <a:rPr lang="ar-SA" sz="2400" b="1" dirty="0">
                <a:solidFill>
                  <a:schemeClr val="tx2">
                    <a:lumMod val="60000"/>
                    <a:lumOff val="40000"/>
                  </a:schemeClr>
                </a:solidFill>
                <a:cs typeface="+mj-cs"/>
              </a:rPr>
              <a:t>2- دراسة خواص المحلول المنظم  :</a:t>
            </a:r>
          </a:p>
          <a:p>
            <a:pPr algn="r"/>
            <a:endParaRPr lang="ar-SA" sz="2000" b="1" dirty="0">
              <a:cs typeface="+mj-cs"/>
            </a:endParaRPr>
          </a:p>
          <a:p>
            <a:pPr algn="r">
              <a:lnSpc>
                <a:spcPct val="150000"/>
              </a:lnSpc>
            </a:pPr>
            <a:r>
              <a:rPr lang="ar-SA" sz="2000" b="1" dirty="0">
                <a:cs typeface="+mj-cs"/>
              </a:rPr>
              <a:t>الفكرة الأساسية:</a:t>
            </a:r>
          </a:p>
          <a:p>
            <a:pPr algn="r">
              <a:lnSpc>
                <a:spcPct val="150000"/>
              </a:lnSpc>
            </a:pPr>
            <a:r>
              <a:rPr lang="ar-SA" sz="2000" dirty="0">
                <a:cs typeface="+mj-cs"/>
              </a:rPr>
              <a:t>هل يتغير الرقم الهيدروجيني للمحلول المنظم تغيراً كبيرا أم يقاوم التغير في الرقم الهيدروجيني عند إضافة حمض أو قاعدة إليه ومقارنة ذلك بما يحدث عند إضافة الحمض أو القاعدة إلى الماء المقطر .</a:t>
            </a:r>
          </a:p>
        </p:txBody>
      </p:sp>
      <p:pic>
        <p:nvPicPr>
          <p:cNvPr id="2054" name="Picture 6" descr="http://chemcollective.org/assets/modules/activities/tutorials/buffers/images/Pict5basebuff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3564626"/>
            <a:ext cx="3238500" cy="19226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hemcollective.org/assets/modules/activities/tutorials/buffers/images/Pict4acidbuffRev.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0"/>
            <a:ext cx="3626833" cy="2193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59190" cy="3447098"/>
          </a:xfrm>
          <a:prstGeom prst="rect">
            <a:avLst/>
          </a:prstGeom>
        </p:spPr>
        <p:txBody>
          <a:bodyPr wrap="square">
            <a:spAutoFit/>
          </a:bodyPr>
          <a:lstStyle/>
          <a:p>
            <a:pPr algn="r"/>
            <a:r>
              <a:rPr lang="ar-SA" sz="2800" b="1" dirty="0">
                <a:solidFill>
                  <a:schemeClr val="tx2">
                    <a:lumMod val="60000"/>
                    <a:lumOff val="40000"/>
                  </a:schemeClr>
                </a:solidFill>
                <a:cs typeface="+mj-cs"/>
              </a:rPr>
              <a:t>طريقة العمل:</a:t>
            </a:r>
          </a:p>
          <a:p>
            <a:pPr algn="r"/>
            <a:r>
              <a:rPr lang="en-US" sz="2000" b="1" dirty="0" err="1">
                <a:cs typeface="+mj-cs"/>
              </a:rPr>
              <a:t>HCl</a:t>
            </a:r>
            <a:r>
              <a:rPr lang="en-US" sz="2000" b="1" dirty="0">
                <a:cs typeface="+mj-cs"/>
              </a:rPr>
              <a:t> 0.1 M </a:t>
            </a:r>
            <a:r>
              <a:rPr lang="ar-SA" sz="2000" b="1" dirty="0">
                <a:cs typeface="+mj-cs"/>
              </a:rPr>
              <a:t>اولا :دراسة خواص المحاليل المنظمة باستخدام حمض الهيدروكلوريك</a:t>
            </a:r>
          </a:p>
          <a:p>
            <a:pPr algn="r"/>
            <a:endParaRPr lang="ar-SA" sz="2000" dirty="0">
              <a:cs typeface="+mj-cs"/>
            </a:endParaRPr>
          </a:p>
          <a:p>
            <a:pPr marL="342900" indent="-342900" algn="r">
              <a:lnSpc>
                <a:spcPct val="150000"/>
              </a:lnSpc>
              <a:buFontTx/>
              <a:buChar char="-"/>
            </a:pPr>
            <a:r>
              <a:rPr lang="ar-SA" sz="2000" dirty="0">
                <a:cs typeface="+mj-cs"/>
              </a:rPr>
              <a:t>ضعي في كأس (أ) 10 مل من الماء المقطر</a:t>
            </a:r>
          </a:p>
          <a:p>
            <a:pPr marL="342900" indent="-342900" algn="r">
              <a:lnSpc>
                <a:spcPct val="150000"/>
              </a:lnSpc>
              <a:buFontTx/>
              <a:buChar char="-"/>
            </a:pPr>
            <a:r>
              <a:rPr lang="ar-SA" sz="2000" dirty="0">
                <a:cs typeface="+mj-cs"/>
              </a:rPr>
              <a:t> و في كأس آخر (ب) 10مل من المحلول المنظم الفوسفاتي(الذي تم تحضيره في الجزء العملي)</a:t>
            </a:r>
          </a:p>
          <a:p>
            <a:pPr algn="r">
              <a:lnSpc>
                <a:spcPct val="150000"/>
              </a:lnSpc>
            </a:pPr>
            <a:r>
              <a:rPr lang="ar-SA" sz="2000" dirty="0">
                <a:cs typeface="+mj-cs"/>
              </a:rPr>
              <a:t>لمحتويات كل من الكأسين باستخدام الجهاز الخاص بذلك.</a:t>
            </a:r>
            <a:r>
              <a:rPr lang="en-US" sz="2000" dirty="0">
                <a:cs typeface="+mj-cs"/>
              </a:rPr>
              <a:t>pH</a:t>
            </a:r>
            <a:r>
              <a:rPr lang="ar-SA" sz="2000" dirty="0">
                <a:cs typeface="+mj-cs"/>
              </a:rPr>
              <a:t>- يقاس الرقم الهيدروجيني  </a:t>
            </a:r>
          </a:p>
          <a:p>
            <a:pPr algn="r">
              <a:lnSpc>
                <a:spcPct val="150000"/>
              </a:lnSpc>
            </a:pPr>
            <a:r>
              <a:rPr lang="ar-SA" sz="2000" dirty="0">
                <a:cs typeface="+mj-cs"/>
              </a:rPr>
              <a:t>- أضيفي لمحتويات كل من الكأسين كمية معينة من حمض الهيدروكلوريك المخفف ، وحركي كل من المحلولين جيدا بمحرك زجاجي نظيف .</a:t>
            </a:r>
          </a:p>
        </p:txBody>
      </p:sp>
      <p:sp>
        <p:nvSpPr>
          <p:cNvPr id="5" name="Rectangle 4"/>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3" name="جدول 2">
            <a:extLst>
              <a:ext uri="{FF2B5EF4-FFF2-40B4-BE49-F238E27FC236}">
                <a16:creationId xmlns:a16="http://schemas.microsoft.com/office/drawing/2014/main" id="{B5B90F3A-4A3D-48BA-9F07-22E9BA74BAD7}"/>
              </a:ext>
            </a:extLst>
          </p:cNvPr>
          <p:cNvGraphicFramePr>
            <a:graphicFrameLocks noGrp="1"/>
          </p:cNvGraphicFramePr>
          <p:nvPr>
            <p:extLst>
              <p:ext uri="{D42A27DB-BD31-4B8C-83A1-F6EECF244321}">
                <p14:modId xmlns:p14="http://schemas.microsoft.com/office/powerpoint/2010/main" val="617050112"/>
              </p:ext>
            </p:extLst>
          </p:nvPr>
        </p:nvGraphicFramePr>
        <p:xfrm>
          <a:off x="1752600" y="3886200"/>
          <a:ext cx="6477000" cy="1963102"/>
        </p:xfrm>
        <a:graphic>
          <a:graphicData uri="http://schemas.openxmlformats.org/drawingml/2006/table">
            <a:tbl>
              <a:tblPr rtl="1" firstRow="1" firstCol="1" bandRow="1">
                <a:tableStyleId>{5C22544A-7EE6-4342-B048-85BDC9FD1C3A}</a:tableStyleId>
              </a:tblPr>
              <a:tblGrid>
                <a:gridCol w="1625087">
                  <a:extLst>
                    <a:ext uri="{9D8B030D-6E8A-4147-A177-3AD203B41FA5}">
                      <a16:colId xmlns:a16="http://schemas.microsoft.com/office/drawing/2014/main" val="2682590584"/>
                    </a:ext>
                  </a:extLst>
                </a:gridCol>
                <a:gridCol w="1835251">
                  <a:extLst>
                    <a:ext uri="{9D8B030D-6E8A-4147-A177-3AD203B41FA5}">
                      <a16:colId xmlns:a16="http://schemas.microsoft.com/office/drawing/2014/main" val="2044006007"/>
                    </a:ext>
                  </a:extLst>
                </a:gridCol>
                <a:gridCol w="1508331">
                  <a:extLst>
                    <a:ext uri="{9D8B030D-6E8A-4147-A177-3AD203B41FA5}">
                      <a16:colId xmlns:a16="http://schemas.microsoft.com/office/drawing/2014/main" val="3453616415"/>
                    </a:ext>
                  </a:extLst>
                </a:gridCol>
                <a:gridCol w="1508331">
                  <a:extLst>
                    <a:ext uri="{9D8B030D-6E8A-4147-A177-3AD203B41FA5}">
                      <a16:colId xmlns:a16="http://schemas.microsoft.com/office/drawing/2014/main" val="4223425396"/>
                    </a:ext>
                  </a:extLst>
                </a:gridCol>
              </a:tblGrid>
              <a:tr h="618500">
                <a:tc>
                  <a:txBody>
                    <a:bodyPr/>
                    <a:lstStyle/>
                    <a:p>
                      <a:pPr marL="0" marR="0" algn="ctr" rtl="1">
                        <a:spcBef>
                          <a:spcPts val="0"/>
                        </a:spcBef>
                        <a:spcAft>
                          <a:spcPts val="0"/>
                        </a:spcAft>
                      </a:pPr>
                      <a:r>
                        <a:rPr lang="en-GB" sz="1600">
                          <a:effectLst/>
                          <a:cs typeface="+mn-cs"/>
                        </a:rPr>
                        <a:t> </a:t>
                      </a:r>
                      <a:endParaRPr lang="en-US" sz="1600">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marL="0" marR="0" algn="ctr" rtl="1">
                        <a:spcBef>
                          <a:spcPts val="0"/>
                        </a:spcBef>
                        <a:spcAft>
                          <a:spcPts val="0"/>
                        </a:spcAft>
                      </a:pPr>
                      <a:r>
                        <a:rPr lang="ar-SA" sz="1600">
                          <a:effectLst/>
                          <a:cs typeface="+mn-cs"/>
                        </a:rPr>
                        <a:t>رقم ال </a:t>
                      </a:r>
                      <a:r>
                        <a:rPr lang="en-US" sz="1600">
                          <a:effectLst/>
                          <a:cs typeface="+mn-cs"/>
                        </a:rPr>
                        <a:t>pH</a:t>
                      </a:r>
                      <a:endParaRPr lang="en-US" sz="1600">
                        <a:effectLst/>
                        <a:latin typeface="Calibri" panose="020F0502020204030204" pitchFamily="34" charset="0"/>
                        <a:ea typeface="Times New Roman" panose="02020603050405020304" pitchFamily="18" charset="0"/>
                        <a:cs typeface="+mn-cs"/>
                      </a:endParaRPr>
                    </a:p>
                  </a:txBody>
                  <a:tcPr marL="68580" marR="68580" marT="0" marB="0"/>
                </a:tc>
                <a:tc rowSpan="3">
                  <a:txBody>
                    <a:bodyPr/>
                    <a:lstStyle/>
                    <a:p>
                      <a:pPr marL="0" marR="0" algn="ctr" rtl="0">
                        <a:spcBef>
                          <a:spcPts val="0"/>
                        </a:spcBef>
                        <a:spcAft>
                          <a:spcPts val="0"/>
                        </a:spcAft>
                      </a:pPr>
                      <a:r>
                        <a:rPr lang="ar-SA" sz="1600">
                          <a:effectLst/>
                          <a:cs typeface="+mn-cs"/>
                        </a:rPr>
                        <a:t> </a:t>
                      </a:r>
                      <a:endParaRPr lang="en-US" sz="1600">
                        <a:effectLst/>
                        <a:cs typeface="+mn-cs"/>
                      </a:endParaRPr>
                    </a:p>
                    <a:p>
                      <a:pPr marL="0" marR="0" algn="ctr" rtl="0">
                        <a:spcBef>
                          <a:spcPts val="0"/>
                        </a:spcBef>
                        <a:spcAft>
                          <a:spcPts val="0"/>
                        </a:spcAft>
                      </a:pPr>
                      <a:r>
                        <a:rPr lang="ar-SA" sz="1600">
                          <a:effectLst/>
                          <a:cs typeface="+mn-cs"/>
                        </a:rPr>
                        <a:t> </a:t>
                      </a:r>
                      <a:endParaRPr lang="en-US" sz="1600">
                        <a:effectLst/>
                        <a:cs typeface="+mn-cs"/>
                      </a:endParaRPr>
                    </a:p>
                    <a:p>
                      <a:pPr marL="0" marR="0" algn="ctr" rtl="0">
                        <a:spcBef>
                          <a:spcPts val="0"/>
                        </a:spcBef>
                        <a:spcAft>
                          <a:spcPts val="0"/>
                        </a:spcAft>
                      </a:pPr>
                      <a:r>
                        <a:rPr lang="ar-SA" sz="1600">
                          <a:effectLst/>
                          <a:cs typeface="+mn-cs"/>
                        </a:rPr>
                        <a:t>اضافة 4 قطرات من حمض الهيدروكلوريك</a:t>
                      </a:r>
                      <a:endParaRPr lang="en-US" sz="1600">
                        <a:effectLst/>
                        <a:cs typeface="+mn-cs"/>
                      </a:endParaRPr>
                    </a:p>
                    <a:p>
                      <a:pPr marL="0" marR="0" algn="ctr" rtl="0">
                        <a:spcBef>
                          <a:spcPts val="0"/>
                        </a:spcBef>
                        <a:spcAft>
                          <a:spcPts val="0"/>
                        </a:spcAft>
                      </a:pPr>
                      <a:r>
                        <a:rPr lang="en-GB" sz="1600">
                          <a:effectLst/>
                          <a:cs typeface="+mn-cs"/>
                        </a:rPr>
                        <a:t>HCl</a:t>
                      </a:r>
                      <a:endParaRPr lang="en-US" sz="1600">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marL="0" marR="0" algn="ctr" rtl="1">
                        <a:spcBef>
                          <a:spcPts val="0"/>
                        </a:spcBef>
                        <a:spcAft>
                          <a:spcPts val="0"/>
                        </a:spcAft>
                      </a:pPr>
                      <a:r>
                        <a:rPr lang="ar-SA" sz="1600" dirty="0">
                          <a:effectLst/>
                          <a:cs typeface="+mn-cs"/>
                        </a:rPr>
                        <a:t>رقم ال </a:t>
                      </a:r>
                      <a:r>
                        <a:rPr lang="en-US" sz="1600" dirty="0">
                          <a:effectLst/>
                          <a:cs typeface="+mn-cs"/>
                        </a:rPr>
                        <a:t>pH</a:t>
                      </a:r>
                      <a:r>
                        <a:rPr lang="ar-SA" sz="1600" dirty="0">
                          <a:effectLst/>
                          <a:cs typeface="+mn-cs"/>
                        </a:rPr>
                        <a:t>  بعد إضافة الحمض</a:t>
                      </a:r>
                      <a:endParaRPr lang="en-US" sz="1600" dirty="0">
                        <a:effectLst/>
                        <a:latin typeface="Calibri" panose="020F050202020403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2124997843"/>
                  </a:ext>
                </a:extLst>
              </a:tr>
              <a:tr h="563481">
                <a:tc>
                  <a:txBody>
                    <a:bodyPr/>
                    <a:lstStyle/>
                    <a:p>
                      <a:pPr marL="0" marR="0" algn="ctr" rtl="1">
                        <a:lnSpc>
                          <a:spcPct val="107000"/>
                        </a:lnSpc>
                        <a:spcBef>
                          <a:spcPts val="0"/>
                        </a:spcBef>
                        <a:spcAft>
                          <a:spcPts val="0"/>
                        </a:spcAft>
                      </a:pPr>
                      <a:r>
                        <a:rPr lang="ar-SA" sz="1600">
                          <a:effectLst/>
                          <a:cs typeface="+mn-cs"/>
                        </a:rPr>
                        <a:t>عينة المحلول المنظم</a:t>
                      </a:r>
                      <a:endParaRPr lang="en-US" sz="1600">
                        <a:effectLst/>
                        <a:latin typeface="Calibri" panose="020F0502020204030204" pitchFamily="34" charset="0"/>
                        <a:ea typeface="Calibri" panose="020F0502020204030204" pitchFamily="34" charset="0"/>
                        <a:cs typeface="+mn-cs"/>
                      </a:endParaRPr>
                    </a:p>
                  </a:txBody>
                  <a:tcPr marL="68580" marR="68580" marT="0" marB="0"/>
                </a:tc>
                <a:tc>
                  <a:txBody>
                    <a:bodyPr/>
                    <a:lstStyle/>
                    <a:p>
                      <a:pPr marL="0" marR="0" algn="ctr" rtl="1">
                        <a:lnSpc>
                          <a:spcPct val="107000"/>
                        </a:lnSpc>
                        <a:spcBef>
                          <a:spcPts val="0"/>
                        </a:spcBef>
                        <a:spcAft>
                          <a:spcPts val="0"/>
                        </a:spcAft>
                      </a:pPr>
                      <a:r>
                        <a:rPr lang="en-US" sz="1600" dirty="0">
                          <a:effectLst/>
                          <a:cs typeface="+mn-cs"/>
                        </a:rPr>
                        <a:t> </a:t>
                      </a:r>
                      <a:endParaRPr lang="en-US" sz="1600" dirty="0">
                        <a:effectLst/>
                        <a:latin typeface="Calibri" panose="020F0502020204030204" pitchFamily="34" charset="0"/>
                        <a:ea typeface="Calibri" panose="020F0502020204030204" pitchFamily="34" charset="0"/>
                        <a:cs typeface="+mn-cs"/>
                      </a:endParaRPr>
                    </a:p>
                  </a:txBody>
                  <a:tcPr marL="68580" marR="68580" marT="0" marB="0"/>
                </a:tc>
                <a:tc vMerge="1">
                  <a:txBody>
                    <a:bodyPr/>
                    <a:lstStyle/>
                    <a:p>
                      <a:pPr rtl="1"/>
                      <a:endParaRPr lang="ar-SA"/>
                    </a:p>
                  </a:txBody>
                  <a:tcPr/>
                </a:tc>
                <a:tc>
                  <a:txBody>
                    <a:bodyPr/>
                    <a:lstStyle/>
                    <a:p>
                      <a:pPr marL="0" marR="0" algn="ctr" rtl="1">
                        <a:lnSpc>
                          <a:spcPct val="107000"/>
                        </a:lnSpc>
                        <a:spcBef>
                          <a:spcPts val="0"/>
                        </a:spcBef>
                        <a:spcAft>
                          <a:spcPts val="0"/>
                        </a:spcAft>
                      </a:pPr>
                      <a:r>
                        <a:rPr lang="ar-SA" sz="1600" dirty="0">
                          <a:effectLst/>
                          <a:cs typeface="+mn-cs"/>
                        </a:rPr>
                        <a:t> </a:t>
                      </a:r>
                      <a:endParaRPr lang="en-US" sz="16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3235226992"/>
                  </a:ext>
                </a:extLst>
              </a:tr>
              <a:tr h="781121">
                <a:tc>
                  <a:txBody>
                    <a:bodyPr/>
                    <a:lstStyle/>
                    <a:p>
                      <a:pPr marL="0" marR="0" algn="ctr" rtl="1">
                        <a:lnSpc>
                          <a:spcPct val="107000"/>
                        </a:lnSpc>
                        <a:spcBef>
                          <a:spcPts val="0"/>
                        </a:spcBef>
                        <a:spcAft>
                          <a:spcPts val="0"/>
                        </a:spcAft>
                      </a:pPr>
                      <a:r>
                        <a:rPr lang="ar-SA" sz="1600" dirty="0">
                          <a:effectLst/>
                          <a:cs typeface="+mn-cs"/>
                        </a:rPr>
                        <a:t>عينة من الماء</a:t>
                      </a:r>
                      <a:endParaRPr lang="en-US" sz="1600" dirty="0">
                        <a:effectLst/>
                        <a:latin typeface="Calibri" panose="020F0502020204030204" pitchFamily="34" charset="0"/>
                        <a:ea typeface="Calibri" panose="020F0502020204030204" pitchFamily="34" charset="0"/>
                        <a:cs typeface="+mn-cs"/>
                      </a:endParaRPr>
                    </a:p>
                  </a:txBody>
                  <a:tcPr marL="68580" marR="68580" marT="0" marB="0"/>
                </a:tc>
                <a:tc>
                  <a:txBody>
                    <a:bodyPr/>
                    <a:lstStyle/>
                    <a:p>
                      <a:pPr marL="0" marR="0" algn="ctr" rtl="1">
                        <a:lnSpc>
                          <a:spcPct val="107000"/>
                        </a:lnSpc>
                        <a:spcBef>
                          <a:spcPts val="0"/>
                        </a:spcBef>
                        <a:spcAft>
                          <a:spcPts val="0"/>
                        </a:spcAft>
                      </a:pPr>
                      <a:r>
                        <a:rPr lang="en-GB" sz="1600" dirty="0">
                          <a:effectLst/>
                          <a:cs typeface="+mn-cs"/>
                        </a:rPr>
                        <a:t> </a:t>
                      </a:r>
                      <a:endParaRPr lang="en-US" sz="1600" dirty="0">
                        <a:effectLst/>
                        <a:cs typeface="+mn-cs"/>
                      </a:endParaRPr>
                    </a:p>
                    <a:p>
                      <a:pPr marL="0" marR="0" algn="ctr" rtl="1">
                        <a:lnSpc>
                          <a:spcPct val="107000"/>
                        </a:lnSpc>
                        <a:spcBef>
                          <a:spcPts val="0"/>
                        </a:spcBef>
                        <a:spcAft>
                          <a:spcPts val="0"/>
                        </a:spcAft>
                      </a:pPr>
                      <a:r>
                        <a:rPr lang="ar-SA" sz="1600" dirty="0">
                          <a:effectLst/>
                          <a:cs typeface="+mn-cs"/>
                        </a:rPr>
                        <a:t> </a:t>
                      </a:r>
                      <a:endParaRPr lang="en-US" sz="1600" dirty="0">
                        <a:effectLst/>
                        <a:latin typeface="Calibri" panose="020F0502020204030204" pitchFamily="34" charset="0"/>
                        <a:ea typeface="Calibri" panose="020F0502020204030204" pitchFamily="34" charset="0"/>
                        <a:cs typeface="+mn-cs"/>
                      </a:endParaRPr>
                    </a:p>
                  </a:txBody>
                  <a:tcPr marL="68580" marR="68580" marT="0" marB="0"/>
                </a:tc>
                <a:tc vMerge="1">
                  <a:txBody>
                    <a:bodyPr/>
                    <a:lstStyle/>
                    <a:p>
                      <a:pPr rtl="1"/>
                      <a:endParaRPr lang="ar-SA"/>
                    </a:p>
                  </a:txBody>
                  <a:tcPr/>
                </a:tc>
                <a:tc>
                  <a:txBody>
                    <a:bodyPr/>
                    <a:lstStyle/>
                    <a:p>
                      <a:pPr marL="0" marR="0" algn="ctr" rtl="1">
                        <a:lnSpc>
                          <a:spcPct val="107000"/>
                        </a:lnSpc>
                        <a:spcBef>
                          <a:spcPts val="0"/>
                        </a:spcBef>
                        <a:spcAft>
                          <a:spcPts val="0"/>
                        </a:spcAft>
                      </a:pPr>
                      <a:r>
                        <a:rPr lang="ar-SA" sz="1600" dirty="0">
                          <a:effectLst/>
                          <a:cs typeface="+mn-cs"/>
                        </a:rPr>
                        <a:t> </a:t>
                      </a:r>
                      <a:endParaRPr lang="en-US" sz="1600" dirty="0">
                        <a:effectLst/>
                        <a:latin typeface="Calibri" panose="020F050202020403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val="1816126251"/>
                  </a:ext>
                </a:extLst>
              </a:tr>
            </a:tbl>
          </a:graphicData>
        </a:graphic>
      </p:graphicFrame>
    </p:spTree>
    <p:extLst>
      <p:ext uri="{BB962C8B-B14F-4D97-AF65-F5344CB8AC3E}">
        <p14:creationId xmlns:p14="http://schemas.microsoft.com/office/powerpoint/2010/main" val="113172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36468"/>
            <a:ext cx="5715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3500" y="4318337"/>
            <a:ext cx="655320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r" rtl="1">
              <a:buFont typeface="Arial" pitchFamily="34" charset="0"/>
              <a:buChar char="•"/>
            </a:pPr>
            <a:r>
              <a:rPr lang="ar-SA" sz="2000" dirty="0">
                <a:latin typeface="Arabic Typesetting" pitchFamily="66" charset="-78"/>
                <a:cs typeface="+mj-cs"/>
              </a:rPr>
              <a:t>الوسط الحامضي               (الرقم الهيدروجيني من صفر الى اقل من 7)</a:t>
            </a:r>
          </a:p>
          <a:p>
            <a:pPr marL="285750" indent="-285750" algn="r" rtl="1">
              <a:buFont typeface="Arial" pitchFamily="34" charset="0"/>
              <a:buChar char="•"/>
            </a:pPr>
            <a:r>
              <a:rPr lang="ar-SA" sz="2000" dirty="0">
                <a:latin typeface="Arabic Typesetting" pitchFamily="66" charset="-78"/>
                <a:cs typeface="+mj-cs"/>
              </a:rPr>
              <a:t>الوسط المتعادل                 (الرقم الهيدروجيني = 7)</a:t>
            </a:r>
          </a:p>
          <a:p>
            <a:pPr marL="285750" indent="-285750" algn="r" rtl="1">
              <a:buFont typeface="Arial" pitchFamily="34" charset="0"/>
              <a:buChar char="•"/>
            </a:pPr>
            <a:r>
              <a:rPr lang="ar-SA" sz="2000" dirty="0">
                <a:latin typeface="Arabic Typesetting" pitchFamily="66" charset="-78"/>
                <a:cs typeface="+mj-cs"/>
              </a:rPr>
              <a:t>الوسط القاعدي                 (الرقم الهيدروجيني اعلى من 7)</a:t>
            </a:r>
          </a:p>
        </p:txBody>
      </p:sp>
      <p:cxnSp>
        <p:nvCxnSpPr>
          <p:cNvPr id="6" name="Straight Arrow Connector 5"/>
          <p:cNvCxnSpPr/>
          <p:nvPr/>
        </p:nvCxnSpPr>
        <p:spPr>
          <a:xfrm flipH="1">
            <a:off x="5334000" y="4555868"/>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34000" y="4865844"/>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334000" y="5165468"/>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0262" y="685800"/>
            <a:ext cx="6248400" cy="707886"/>
          </a:xfrm>
          <a:prstGeom prst="rect">
            <a:avLst/>
          </a:prstGeom>
        </p:spPr>
        <p:txBody>
          <a:bodyPr wrap="square">
            <a:spAutoFit/>
          </a:bodyPr>
          <a:lstStyle/>
          <a:p>
            <a:pPr marL="285750" indent="-285750" algn="r" rtl="1">
              <a:buFont typeface="Arial" pitchFamily="34" charset="0"/>
              <a:buChar char="•"/>
            </a:pPr>
            <a:r>
              <a:rPr lang="ar-SA" sz="2000" b="1" dirty="0">
                <a:solidFill>
                  <a:schemeClr val="tx2">
                    <a:lumMod val="60000"/>
                    <a:lumOff val="40000"/>
                  </a:schemeClr>
                </a:solidFill>
                <a:latin typeface="Arabic Typesetting" pitchFamily="66" charset="-78"/>
              </a:rPr>
              <a:t>الوسط الحمضي: </a:t>
            </a:r>
            <a:r>
              <a:rPr lang="ar-SA" sz="2000" dirty="0">
                <a:latin typeface="Arabic Typesetting" pitchFamily="66" charset="-78"/>
              </a:rPr>
              <a:t>عنصر الهيدروجين متواجد بكميه كبيره جدا (أو تركيز مرتفع) ، أعلى من الهيدروكسيل</a:t>
            </a:r>
            <a:r>
              <a:rPr lang="ar-SA" sz="2000" dirty="0"/>
              <a:t>.</a:t>
            </a:r>
          </a:p>
        </p:txBody>
      </p:sp>
      <p:sp>
        <p:nvSpPr>
          <p:cNvPr id="3" name="Rectangle 2"/>
          <p:cNvSpPr/>
          <p:nvPr/>
        </p:nvSpPr>
        <p:spPr>
          <a:xfrm>
            <a:off x="2750262" y="2667000"/>
            <a:ext cx="6026304" cy="707886"/>
          </a:xfrm>
          <a:prstGeom prst="rect">
            <a:avLst/>
          </a:prstGeom>
        </p:spPr>
        <p:txBody>
          <a:bodyPr wrap="square">
            <a:spAutoFit/>
          </a:bodyPr>
          <a:lstStyle/>
          <a:p>
            <a:pPr marL="285750" indent="-285750" algn="r" rtl="1">
              <a:buFont typeface="Arial" pitchFamily="34" charset="0"/>
              <a:buChar char="•"/>
            </a:pPr>
            <a:r>
              <a:rPr lang="ar-SA" sz="2000" b="1" dirty="0">
                <a:solidFill>
                  <a:schemeClr val="tx2">
                    <a:lumMod val="60000"/>
                    <a:lumOff val="40000"/>
                  </a:schemeClr>
                </a:solidFill>
                <a:latin typeface="Arabic Typesetting" pitchFamily="66" charset="-78"/>
                <a:cs typeface="+mj-cs"/>
              </a:rPr>
              <a:t>الوسط المتعادل: </a:t>
            </a:r>
            <a:r>
              <a:rPr lang="ar-SA" sz="2000" dirty="0">
                <a:latin typeface="Arabic Typesetting" pitchFamily="66" charset="-78"/>
                <a:cs typeface="+mj-cs"/>
              </a:rPr>
              <a:t>عنصرا الهيدروجين و </a:t>
            </a:r>
            <a:r>
              <a:rPr lang="ar-SA" sz="2000" dirty="0" err="1">
                <a:latin typeface="Arabic Typesetting" pitchFamily="66" charset="-78"/>
                <a:cs typeface="+mj-cs"/>
              </a:rPr>
              <a:t>الهيدروكسيل</a:t>
            </a:r>
            <a:r>
              <a:rPr lang="ar-SA" sz="2000" dirty="0">
                <a:latin typeface="Arabic Typesetting" pitchFamily="66" charset="-78"/>
                <a:cs typeface="+mj-cs"/>
              </a:rPr>
              <a:t> متواجدان بكميه متساويه ( أو بتراكيز متساويه).</a:t>
            </a:r>
          </a:p>
        </p:txBody>
      </p:sp>
      <p:sp>
        <p:nvSpPr>
          <p:cNvPr id="6" name="Rectangle 5"/>
          <p:cNvSpPr/>
          <p:nvPr/>
        </p:nvSpPr>
        <p:spPr>
          <a:xfrm>
            <a:off x="2667001" y="4519434"/>
            <a:ext cx="6235854" cy="707886"/>
          </a:xfrm>
          <a:prstGeom prst="rect">
            <a:avLst/>
          </a:prstGeom>
        </p:spPr>
        <p:txBody>
          <a:bodyPr wrap="square">
            <a:spAutoFit/>
          </a:bodyPr>
          <a:lstStyle/>
          <a:p>
            <a:pPr marL="285750" indent="-285750" algn="r" rtl="1">
              <a:buFont typeface="Arial" pitchFamily="34" charset="0"/>
              <a:buChar char="•"/>
            </a:pPr>
            <a:r>
              <a:rPr lang="ar-SA" sz="2000" b="1" dirty="0">
                <a:solidFill>
                  <a:schemeClr val="tx2">
                    <a:lumMod val="60000"/>
                    <a:lumOff val="40000"/>
                  </a:schemeClr>
                </a:solidFill>
                <a:latin typeface="Arabic Typesetting" pitchFamily="66" charset="-78"/>
                <a:cs typeface="+mj-cs"/>
              </a:rPr>
              <a:t>الوسط القاعدي: </a:t>
            </a:r>
            <a:r>
              <a:rPr lang="ar-SA" sz="2000" dirty="0">
                <a:latin typeface="Arabic Typesetting" pitchFamily="66" charset="-78"/>
                <a:cs typeface="+mj-cs"/>
              </a:rPr>
              <a:t>عنصر الهيدروجين متواجد بكميه قليله جدا (أو بتركيز قليل)، أقل من الهيدروكسيل.</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22" y="22861"/>
            <a:ext cx="1866900" cy="57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8001000" cy="2462213"/>
          </a:xfrm>
          <a:prstGeom prst="rect">
            <a:avLst/>
          </a:prstGeom>
        </p:spPr>
        <p:txBody>
          <a:bodyPr wrap="square">
            <a:spAutoFit/>
          </a:bodyPr>
          <a:lstStyle/>
          <a:p>
            <a:pPr algn="r"/>
            <a:r>
              <a:rPr lang="ar-SA" sz="2800" b="1" dirty="0">
                <a:solidFill>
                  <a:schemeClr val="tx2">
                    <a:lumMod val="60000"/>
                    <a:lumOff val="40000"/>
                  </a:schemeClr>
                </a:solidFill>
                <a:latin typeface="Arabic Typesetting" pitchFamily="66" charset="-78"/>
              </a:rPr>
              <a:t>قياس الرقم الهيدروجيني :</a:t>
            </a:r>
            <a:endParaRPr lang="ar-SA" sz="2800" dirty="0">
              <a:solidFill>
                <a:schemeClr val="tx2">
                  <a:lumMod val="60000"/>
                  <a:lumOff val="40000"/>
                </a:schemeClr>
              </a:solidFill>
            </a:endParaRPr>
          </a:p>
          <a:p>
            <a:pPr algn="r" rtl="1">
              <a:lnSpc>
                <a:spcPct val="150000"/>
              </a:lnSpc>
            </a:pPr>
            <a:r>
              <a:rPr lang="ar-SA" sz="2000" b="1" dirty="0">
                <a:solidFill>
                  <a:schemeClr val="tx2">
                    <a:lumMod val="60000"/>
                    <a:lumOff val="40000"/>
                  </a:schemeClr>
                </a:solidFill>
              </a:rPr>
              <a:t>1- باستخدام </a:t>
            </a:r>
            <a:r>
              <a:rPr lang="en-US" sz="2000" b="1" dirty="0">
                <a:solidFill>
                  <a:schemeClr val="tx2">
                    <a:lumMod val="60000"/>
                    <a:lumOff val="40000"/>
                  </a:schemeClr>
                </a:solidFill>
              </a:rPr>
              <a:t>pH meter </a:t>
            </a:r>
            <a:endParaRPr lang="ar-SA" sz="2000" b="1" dirty="0">
              <a:solidFill>
                <a:schemeClr val="tx2">
                  <a:lumMod val="60000"/>
                  <a:lumOff val="40000"/>
                </a:schemeClr>
              </a:solidFill>
            </a:endParaRPr>
          </a:p>
          <a:p>
            <a:pPr algn="r" rtl="1">
              <a:lnSpc>
                <a:spcPct val="150000"/>
              </a:lnSpc>
            </a:pPr>
            <a:r>
              <a:rPr lang="ar-SA" sz="2000" dirty="0">
                <a:latin typeface="Arabic Typesetting" pitchFamily="66" charset="-78"/>
              </a:rPr>
              <a:t>لقياس الرقم الهيدروجيني للمحاليل </a:t>
            </a:r>
            <a:r>
              <a:rPr lang="ar-SA" sz="2000" u="sng" dirty="0">
                <a:latin typeface="Arabic Typesetting" pitchFamily="66" charset="-78"/>
              </a:rPr>
              <a:t>بدقة </a:t>
            </a:r>
            <a:r>
              <a:rPr lang="ar-SA" sz="2000" dirty="0">
                <a:latin typeface="Arabic Typesetting" pitchFamily="66" charset="-78"/>
              </a:rPr>
              <a:t>نستخدم جهاز خاص يسمى</a:t>
            </a:r>
            <a:r>
              <a:rPr lang="en-US" sz="2000" b="1" dirty="0">
                <a:solidFill>
                  <a:schemeClr val="tx2">
                    <a:lumMod val="60000"/>
                    <a:lumOff val="40000"/>
                  </a:schemeClr>
                </a:solidFill>
              </a:rPr>
              <a:t>pH meter </a:t>
            </a:r>
            <a:r>
              <a:rPr lang="ar-SA" sz="2000" b="1" dirty="0">
                <a:solidFill>
                  <a:schemeClr val="tx2">
                    <a:lumMod val="60000"/>
                    <a:lumOff val="40000"/>
                  </a:schemeClr>
                </a:solidFill>
              </a:rPr>
              <a:t> </a:t>
            </a:r>
          </a:p>
          <a:p>
            <a:pPr algn="r" rtl="1">
              <a:lnSpc>
                <a:spcPct val="150000"/>
              </a:lnSpc>
            </a:pPr>
            <a:endParaRPr lang="ar-SA" sz="2000" dirty="0">
              <a:latin typeface="Arabic Typesetting" pitchFamily="66" charset="-78"/>
            </a:endParaRPr>
          </a:p>
          <a:p>
            <a:pPr algn="r" rtl="1">
              <a:lnSpc>
                <a:spcPct val="150000"/>
              </a:lnSpc>
            </a:pPr>
            <a:r>
              <a:rPr lang="ar-SA" sz="2000" dirty="0">
                <a:latin typeface="Arabic Typesetting" pitchFamily="66" charset="-78"/>
              </a:rPr>
              <a:t>يعطي قيمة ال </a:t>
            </a:r>
            <a:r>
              <a:rPr lang="en-US" sz="2000" dirty="0">
                <a:latin typeface="Arabic Typesetting" pitchFamily="66" charset="-78"/>
              </a:rPr>
              <a:t> </a:t>
            </a:r>
            <a:r>
              <a:rPr lang="en-US" sz="2400" dirty="0">
                <a:latin typeface="+mj-lt"/>
              </a:rPr>
              <a:t>pH</a:t>
            </a:r>
            <a:r>
              <a:rPr lang="en-US" sz="2000" dirty="0">
                <a:latin typeface="Arabic Typesetting" pitchFamily="66" charset="-78"/>
              </a:rPr>
              <a:t> </a:t>
            </a:r>
            <a:r>
              <a:rPr lang="ar-SA" sz="2000" dirty="0">
                <a:latin typeface="Arabic Typesetting" pitchFamily="66" charset="-78"/>
              </a:rPr>
              <a:t>للمحلول بين 0 الى </a:t>
            </a:r>
            <a:r>
              <a:rPr lang="ar-SA" dirty="0">
                <a:latin typeface="Arabic Typesetting" pitchFamily="66" charset="-78"/>
                <a:cs typeface="+mj-cs"/>
              </a:rPr>
              <a:t>14.</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2986"/>
            <a:ext cx="4152900" cy="456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36468"/>
            <a:ext cx="5715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3500" y="4318337"/>
            <a:ext cx="655320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r" rtl="1">
              <a:buFont typeface="Arial" pitchFamily="34" charset="0"/>
              <a:buChar char="•"/>
            </a:pPr>
            <a:r>
              <a:rPr lang="ar-SA" sz="2000" dirty="0">
                <a:latin typeface="Arabic Typesetting" pitchFamily="66" charset="-78"/>
                <a:cs typeface="+mj-cs"/>
              </a:rPr>
              <a:t>الوسط الحامضي               (الرقم الهيدروجيني من صفر الى اقل من 7)</a:t>
            </a:r>
          </a:p>
          <a:p>
            <a:pPr marL="285750" indent="-285750" algn="r" rtl="1">
              <a:buFont typeface="Arial" pitchFamily="34" charset="0"/>
              <a:buChar char="•"/>
            </a:pPr>
            <a:r>
              <a:rPr lang="ar-SA" sz="2000" dirty="0">
                <a:latin typeface="Arabic Typesetting" pitchFamily="66" charset="-78"/>
                <a:cs typeface="+mj-cs"/>
              </a:rPr>
              <a:t>الوسط المتعادل                 (الرقم الهيدروجيني = 7)</a:t>
            </a:r>
          </a:p>
          <a:p>
            <a:pPr marL="285750" indent="-285750" algn="r" rtl="1">
              <a:buFont typeface="Arial" pitchFamily="34" charset="0"/>
              <a:buChar char="•"/>
            </a:pPr>
            <a:r>
              <a:rPr lang="ar-SA" sz="2000" dirty="0">
                <a:latin typeface="Arabic Typesetting" pitchFamily="66" charset="-78"/>
                <a:cs typeface="+mj-cs"/>
              </a:rPr>
              <a:t>الوسط القاعدي                 (الرقم الهيدروجيني اعلى من 7)</a:t>
            </a:r>
          </a:p>
        </p:txBody>
      </p:sp>
      <p:cxnSp>
        <p:nvCxnSpPr>
          <p:cNvPr id="6" name="Straight Arrow Connector 5"/>
          <p:cNvCxnSpPr/>
          <p:nvPr/>
        </p:nvCxnSpPr>
        <p:spPr>
          <a:xfrm flipH="1">
            <a:off x="5334000" y="4555868"/>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34000" y="4865844"/>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334000" y="5165468"/>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54228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1109132"/>
            <a:ext cx="1771639" cy="400110"/>
          </a:xfrm>
          <a:prstGeom prst="rect">
            <a:avLst/>
          </a:prstGeom>
        </p:spPr>
        <p:txBody>
          <a:bodyPr wrap="none">
            <a:spAutoFit/>
          </a:bodyPr>
          <a:lstStyle/>
          <a:p>
            <a:r>
              <a:rPr lang="ar-SA" sz="2000" dirty="0">
                <a:latin typeface="Arabic Typesetting" pitchFamily="66" charset="-78"/>
                <a:cs typeface="+mj-cs"/>
              </a:rPr>
              <a:t>-الطريقة غير دقيقه.</a:t>
            </a:r>
          </a:p>
        </p:txBody>
      </p:sp>
      <p:sp>
        <p:nvSpPr>
          <p:cNvPr id="3" name="Rectangle 2"/>
          <p:cNvSpPr/>
          <p:nvPr/>
        </p:nvSpPr>
        <p:spPr>
          <a:xfrm>
            <a:off x="5974659" y="481222"/>
            <a:ext cx="2970942" cy="461665"/>
          </a:xfrm>
          <a:prstGeom prst="rect">
            <a:avLst/>
          </a:prstGeom>
        </p:spPr>
        <p:txBody>
          <a:bodyPr wrap="none">
            <a:spAutoFit/>
          </a:bodyPr>
          <a:lstStyle/>
          <a:p>
            <a:pPr algn="r" rtl="1"/>
            <a:r>
              <a:rPr lang="ar-SA" sz="2400" b="1" dirty="0">
                <a:solidFill>
                  <a:schemeClr val="tx2">
                    <a:lumMod val="60000"/>
                    <a:lumOff val="40000"/>
                  </a:schemeClr>
                </a:solidFill>
                <a:latin typeface="Arabic Typesetting" pitchFamily="66" charset="-78"/>
              </a:rPr>
              <a:t>2- باستخدام </a:t>
            </a:r>
            <a:r>
              <a:rPr lang="en-US" sz="2400" b="1" dirty="0">
                <a:solidFill>
                  <a:schemeClr val="tx2">
                    <a:lumMod val="60000"/>
                    <a:lumOff val="40000"/>
                  </a:schemeClr>
                </a:solidFill>
              </a:rPr>
              <a:t>(Test strips)</a:t>
            </a:r>
            <a:endParaRPr lang="ar-SA" sz="2400" b="1" dirty="0">
              <a:solidFill>
                <a:schemeClr val="tx2">
                  <a:lumMod val="60000"/>
                  <a:lumOff val="4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2" y="3107777"/>
            <a:ext cx="2924175" cy="225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29236"/>
            <a:ext cx="2286000" cy="213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3754874"/>
          </a:xfrm>
          <a:prstGeom prst="rect">
            <a:avLst/>
          </a:prstGeom>
        </p:spPr>
        <p:txBody>
          <a:bodyPr wrap="square">
            <a:spAutoFit/>
          </a:bodyPr>
          <a:lstStyle/>
          <a:p>
            <a:pPr algn="r"/>
            <a:r>
              <a:rPr lang="ar-SA" sz="2800" b="1" dirty="0">
                <a:solidFill>
                  <a:schemeClr val="tx2">
                    <a:lumMod val="60000"/>
                    <a:lumOff val="40000"/>
                  </a:schemeClr>
                </a:solidFill>
                <a:latin typeface="Arabic Typesetting" pitchFamily="66" charset="-78"/>
                <a:cs typeface="+mj-cs"/>
              </a:rPr>
              <a:t>المحاليل المنظمة:</a:t>
            </a:r>
          </a:p>
          <a:p>
            <a:pPr algn="r">
              <a:lnSpc>
                <a:spcPct val="150000"/>
              </a:lnSpc>
            </a:pPr>
            <a:r>
              <a:rPr lang="ar-SA" sz="2000" dirty="0">
                <a:latin typeface="Arabic Typesetting" pitchFamily="66" charset="-78"/>
                <a:cs typeface="+mj-cs"/>
              </a:rPr>
              <a:t>هي المحاليل التي تقاوم التغير في الرقم الهيدروجيني عند إضافة </a:t>
            </a:r>
            <a:r>
              <a:rPr lang="ar-SA" sz="2000" u="sng" dirty="0">
                <a:latin typeface="Arabic Typesetting" pitchFamily="66" charset="-78"/>
                <a:cs typeface="+mj-cs"/>
              </a:rPr>
              <a:t>كميات قليلة </a:t>
            </a:r>
            <a:r>
              <a:rPr lang="ar-SA" sz="2000" dirty="0">
                <a:latin typeface="Arabic Typesetting" pitchFamily="66" charset="-78"/>
                <a:cs typeface="+mj-cs"/>
              </a:rPr>
              <a:t>من الأحماض أو القواعد،</a:t>
            </a:r>
          </a:p>
          <a:p>
            <a:pPr algn="r">
              <a:lnSpc>
                <a:spcPct val="150000"/>
              </a:lnSpc>
            </a:pPr>
            <a:r>
              <a:rPr lang="ar-SA" sz="2000" dirty="0">
                <a:latin typeface="Arabic Typesetting" pitchFamily="66" charset="-78"/>
                <a:cs typeface="+mj-cs"/>
              </a:rPr>
              <a:t> وهي تتكون من :</a:t>
            </a:r>
          </a:p>
          <a:p>
            <a:pPr algn="r">
              <a:lnSpc>
                <a:spcPct val="150000"/>
              </a:lnSpc>
            </a:pPr>
            <a:r>
              <a:rPr lang="en-US" sz="2000" dirty="0">
                <a:latin typeface="Arabic Typesetting" pitchFamily="66" charset="-78"/>
                <a:cs typeface="+mj-cs"/>
              </a:rPr>
              <a:t>.</a:t>
            </a:r>
            <a:r>
              <a:rPr lang="ar-SA" sz="2000" dirty="0">
                <a:latin typeface="Arabic Typesetting" pitchFamily="66" charset="-78"/>
                <a:cs typeface="+mj-cs"/>
              </a:rPr>
              <a:t>1- إما  محلول من حمض ضعيف وقاعدته المقترنة (ملح الحمض الضعيف)</a:t>
            </a:r>
          </a:p>
          <a:p>
            <a:pPr algn="r">
              <a:lnSpc>
                <a:spcPct val="150000"/>
              </a:lnSpc>
            </a:pPr>
            <a:endParaRPr lang="ar-SA" sz="2000" dirty="0">
              <a:latin typeface="Arabic Typesetting" pitchFamily="66" charset="-78"/>
              <a:cs typeface="+mj-cs"/>
            </a:endParaRPr>
          </a:p>
          <a:p>
            <a:pPr algn="r" rtl="1">
              <a:lnSpc>
                <a:spcPct val="150000"/>
              </a:lnSpc>
            </a:pPr>
            <a:r>
              <a:rPr lang="ar-SA" sz="2000" dirty="0">
                <a:latin typeface="Arabic Typesetting" pitchFamily="66" charset="-78"/>
                <a:cs typeface="+mj-cs"/>
              </a:rPr>
              <a:t>2-وإما </a:t>
            </a:r>
            <a:r>
              <a:rPr lang="ar-SA" sz="2000" dirty="0">
                <a:latin typeface="Arabic Typesetting" pitchFamily="66" charset="-78"/>
              </a:rPr>
              <a:t>محلول من </a:t>
            </a:r>
            <a:r>
              <a:rPr lang="ar-SA" sz="2000" dirty="0">
                <a:latin typeface="Arabic Typesetting" pitchFamily="66" charset="-78"/>
                <a:cs typeface="+mj-cs"/>
              </a:rPr>
              <a:t>قاعدة ضعيفة وحمضها المقترن</a:t>
            </a:r>
            <a:r>
              <a:rPr lang="ar-SA" sz="2000" dirty="0">
                <a:latin typeface="Arabic Typesetting" pitchFamily="66" charset="-78"/>
                <a:cs typeface="Arabic Typesetting" pitchFamily="66" charset="-78"/>
              </a:rPr>
              <a:t> </a:t>
            </a:r>
            <a:r>
              <a:rPr lang="ar-SA" sz="2000" dirty="0">
                <a:latin typeface="Arabic Typesetting" pitchFamily="66" charset="-78"/>
              </a:rPr>
              <a:t>(ملح الحمض الضعيف).</a:t>
            </a:r>
          </a:p>
          <a:p>
            <a:pPr algn="r" rtl="1">
              <a:lnSpc>
                <a:spcPct val="150000"/>
              </a:lnSpc>
            </a:pPr>
            <a:endParaRPr lang="ar-SA" sz="2000" dirty="0">
              <a:latin typeface="Arabic Typesetting" pitchFamily="66" charset="-78"/>
              <a:cs typeface="Arabic Typesetting" pitchFamily="66" charset="-78"/>
            </a:endParaRPr>
          </a:p>
          <a:p>
            <a:pPr algn="r">
              <a:lnSpc>
                <a:spcPct val="150000"/>
              </a:lnSpc>
            </a:pPr>
            <a:endParaRPr lang="ar-SA" sz="2000" dirty="0">
              <a:latin typeface="Arabic Typesetting" pitchFamily="66" charset="-78"/>
              <a:cs typeface="Arabic Typesetting" pitchFamily="66" charset="-78"/>
            </a:endParaRPr>
          </a:p>
        </p:txBody>
      </p:sp>
      <p:sp>
        <p:nvSpPr>
          <p:cNvPr id="5" name="Rectangle 4"/>
          <p:cNvSpPr/>
          <p:nvPr/>
        </p:nvSpPr>
        <p:spPr>
          <a:xfrm>
            <a:off x="0" y="0"/>
            <a:ext cx="152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3172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33400" y="271775"/>
            <a:ext cx="8000629" cy="5632311"/>
          </a:xfrm>
          <a:prstGeom prst="rect">
            <a:avLst/>
          </a:prstGeom>
          <a:noFill/>
        </p:spPr>
        <p:txBody>
          <a:bodyPr wrap="square" rtlCol="1">
            <a:spAutoFit/>
          </a:bodyPr>
          <a:lstStyle/>
          <a:p>
            <a:pPr algn="r" rtl="1"/>
            <a:r>
              <a:rPr lang="ar-SA" sz="2400" b="1" dirty="0">
                <a:solidFill>
                  <a:schemeClr val="tx2">
                    <a:lumMod val="60000"/>
                    <a:lumOff val="40000"/>
                  </a:schemeClr>
                </a:solidFill>
              </a:rPr>
              <a:t>كيف تقاوم المحاليل المنظمة التغير في ال</a:t>
            </a:r>
            <a:r>
              <a:rPr lang="en-US" sz="2400" b="1" dirty="0">
                <a:solidFill>
                  <a:schemeClr val="tx2">
                    <a:lumMod val="60000"/>
                    <a:lumOff val="40000"/>
                  </a:schemeClr>
                </a:solidFill>
              </a:rPr>
              <a:t>pH</a:t>
            </a:r>
            <a:r>
              <a:rPr lang="ar-SA" sz="2400" b="1" dirty="0">
                <a:solidFill>
                  <a:schemeClr val="tx2">
                    <a:lumMod val="60000"/>
                    <a:lumOff val="40000"/>
                  </a:schemeClr>
                </a:solidFill>
              </a:rPr>
              <a:t>:</a:t>
            </a:r>
          </a:p>
          <a:p>
            <a:pPr algn="r" rtl="1"/>
            <a:r>
              <a:rPr lang="ar-SA" sz="2400" b="1" dirty="0">
                <a:solidFill>
                  <a:schemeClr val="tx2">
                    <a:lumMod val="60000"/>
                    <a:lumOff val="40000"/>
                  </a:schemeClr>
                </a:solidFill>
              </a:rPr>
              <a:t>مثال:</a:t>
            </a:r>
          </a:p>
          <a:p>
            <a:pPr algn="r" rtl="1"/>
            <a:r>
              <a:rPr lang="ar-SA" sz="2400" b="1" dirty="0">
                <a:solidFill>
                  <a:schemeClr val="accent3">
                    <a:lumMod val="75000"/>
                  </a:schemeClr>
                </a:solidFill>
              </a:rPr>
              <a:t>عندما نستخدم المحلول المنظم [</a:t>
            </a:r>
            <a:r>
              <a:rPr lang="en-US" sz="2400" b="1" dirty="0">
                <a:solidFill>
                  <a:schemeClr val="accent3">
                    <a:lumMod val="75000"/>
                  </a:schemeClr>
                </a:solidFill>
              </a:rPr>
              <a:t>HA/A-</a:t>
            </a:r>
            <a:r>
              <a:rPr lang="ar-SA" sz="2400" b="1" dirty="0">
                <a:solidFill>
                  <a:schemeClr val="accent3">
                    <a:lumMod val="75000"/>
                  </a:schemeClr>
                </a:solidFill>
              </a:rPr>
              <a:t>] فإن:</a:t>
            </a:r>
          </a:p>
          <a:p>
            <a:pPr algn="r" rtl="1"/>
            <a:endParaRPr lang="ar-SA" sz="2400" b="1" dirty="0"/>
          </a:p>
          <a:p>
            <a:pPr algn="r" rtl="1"/>
            <a:r>
              <a:rPr lang="ar-SA" sz="2400" b="1" dirty="0">
                <a:solidFill>
                  <a:schemeClr val="accent3">
                    <a:lumMod val="75000"/>
                  </a:schemeClr>
                </a:solidFill>
              </a:rPr>
              <a:t>الحالة أ:</a:t>
            </a:r>
          </a:p>
          <a:p>
            <a:pPr algn="r" rtl="1"/>
            <a:r>
              <a:rPr lang="ar-SA" sz="2400" b="1" dirty="0"/>
              <a:t>عندما يضاف أيون</a:t>
            </a:r>
            <a:r>
              <a:rPr lang="en-US" sz="2400" b="1" dirty="0"/>
              <a:t>H+ </a:t>
            </a:r>
            <a:r>
              <a:rPr lang="ar-SA" sz="2400" b="1" dirty="0"/>
              <a:t> لهذا المحلول المنظم فإن—&gt;(</a:t>
            </a:r>
            <a:r>
              <a:rPr lang="en-US" sz="2400" b="1" dirty="0"/>
              <a:t>H+</a:t>
            </a:r>
            <a:r>
              <a:rPr lang="ar-SA" sz="2400" b="1" dirty="0"/>
              <a:t>) يتفاعل مع القاعدة المقترنة (الملح </a:t>
            </a:r>
            <a:r>
              <a:rPr lang="en-US" sz="2400" b="1" dirty="0"/>
              <a:t>A-</a:t>
            </a:r>
            <a:r>
              <a:rPr lang="ar-SA" sz="2400" b="1" dirty="0"/>
              <a:t>) ليعطي الحمض الضعيف.</a:t>
            </a:r>
          </a:p>
          <a:p>
            <a:pPr algn="r" rtl="1"/>
            <a:r>
              <a:rPr lang="ar-SA" sz="2400" b="1" dirty="0"/>
              <a:t>               </a:t>
            </a:r>
          </a:p>
          <a:p>
            <a:pPr algn="ctr" rtl="1"/>
            <a:r>
              <a:rPr lang="ar-SA" sz="2400" b="1" dirty="0"/>
              <a:t>                               </a:t>
            </a:r>
            <a:r>
              <a:rPr lang="en-US" sz="2400" b="1" dirty="0"/>
              <a:t>A-                      HA</a:t>
            </a:r>
            <a:endParaRPr lang="ar-SA" sz="2400" b="1" dirty="0"/>
          </a:p>
          <a:p>
            <a:pPr algn="r" rtl="1"/>
            <a:r>
              <a:rPr lang="ar-SA" sz="2400" b="1" dirty="0">
                <a:solidFill>
                  <a:schemeClr val="accent3">
                    <a:lumMod val="75000"/>
                  </a:schemeClr>
                </a:solidFill>
              </a:rPr>
              <a:t>الحالة ب:</a:t>
            </a:r>
          </a:p>
          <a:p>
            <a:pPr algn="r" rtl="1"/>
            <a:r>
              <a:rPr lang="ar-SA" sz="2400" b="1" dirty="0"/>
              <a:t>عندما يضاف </a:t>
            </a:r>
            <a:r>
              <a:rPr lang="en-US" sz="2400" b="1" dirty="0"/>
              <a:t>OH- </a:t>
            </a:r>
            <a:r>
              <a:rPr lang="ar-SA" sz="2400" b="1" dirty="0"/>
              <a:t> لهذا المحلول المنظم فإن—&gt;(</a:t>
            </a:r>
            <a:r>
              <a:rPr lang="en-US" sz="2400" b="1" dirty="0"/>
              <a:t>OH-</a:t>
            </a:r>
            <a:r>
              <a:rPr lang="ar-SA" sz="2400" b="1" dirty="0"/>
              <a:t>) يتفاعل مع الحمض الضعيف </a:t>
            </a:r>
            <a:r>
              <a:rPr lang="en-US" sz="2400" b="1" dirty="0"/>
              <a:t>HA </a:t>
            </a:r>
            <a:r>
              <a:rPr lang="ar-SA" sz="2400" b="1" dirty="0"/>
              <a:t> لتعطي القاعدة المقترنة (الملح) وماء.</a:t>
            </a:r>
          </a:p>
          <a:p>
            <a:pPr algn="r" rtl="1"/>
            <a:endParaRPr lang="ar-SA" sz="2400" b="1" dirty="0"/>
          </a:p>
          <a:p>
            <a:pPr algn="ctr" rtl="1"/>
            <a:r>
              <a:rPr lang="en-US" sz="2400" b="1" dirty="0"/>
              <a:t>HA                     A- + H</a:t>
            </a:r>
            <a:r>
              <a:rPr lang="en-US" sz="1400" b="1" dirty="0"/>
              <a:t>2</a:t>
            </a:r>
            <a:r>
              <a:rPr lang="en-US" sz="2400" b="1" dirty="0"/>
              <a:t>O                                          </a:t>
            </a:r>
            <a:endParaRPr lang="ar-SA" sz="2400" b="1" dirty="0"/>
          </a:p>
          <a:p>
            <a:pPr algn="r" rtl="1"/>
            <a:endParaRPr lang="ar-SA" sz="2400" b="1" dirty="0"/>
          </a:p>
        </p:txBody>
      </p:sp>
      <p:cxnSp>
        <p:nvCxnSpPr>
          <p:cNvPr id="8" name="رابط كسهم مستقيم 7"/>
          <p:cNvCxnSpPr/>
          <p:nvPr/>
        </p:nvCxnSpPr>
        <p:spPr>
          <a:xfrm>
            <a:off x="2743200" y="34290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3050485" y="3059668"/>
            <a:ext cx="530915" cy="461665"/>
          </a:xfrm>
          <a:prstGeom prst="rect">
            <a:avLst/>
          </a:prstGeom>
          <a:noFill/>
        </p:spPr>
        <p:txBody>
          <a:bodyPr wrap="none" rtlCol="1">
            <a:spAutoFit/>
          </a:bodyPr>
          <a:lstStyle/>
          <a:p>
            <a:r>
              <a:rPr lang="en-US" sz="2400" b="1" dirty="0"/>
              <a:t>H+</a:t>
            </a:r>
            <a:endParaRPr lang="ar-SA" sz="2400" b="1" dirty="0"/>
          </a:p>
        </p:txBody>
      </p:sp>
      <p:cxnSp>
        <p:nvCxnSpPr>
          <p:cNvPr id="10" name="رابط كسهم مستقيم 9"/>
          <p:cNvCxnSpPr/>
          <p:nvPr/>
        </p:nvCxnSpPr>
        <p:spPr>
          <a:xfrm>
            <a:off x="2413589" y="52578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2713423" y="4888468"/>
            <a:ext cx="681597" cy="461665"/>
          </a:xfrm>
          <a:prstGeom prst="rect">
            <a:avLst/>
          </a:prstGeom>
          <a:noFill/>
        </p:spPr>
        <p:txBody>
          <a:bodyPr wrap="none" rtlCol="1">
            <a:spAutoFit/>
          </a:bodyPr>
          <a:lstStyle/>
          <a:p>
            <a:r>
              <a:rPr lang="en-US" sz="2400" b="1" dirty="0"/>
              <a:t>OH-</a:t>
            </a:r>
            <a:endParaRPr lang="ar-SA" sz="2400" dirty="0"/>
          </a:p>
        </p:txBody>
      </p:sp>
      <p:sp>
        <p:nvSpPr>
          <p:cNvPr id="3" name="مربع نص 2"/>
          <p:cNvSpPr txBox="1"/>
          <p:nvPr/>
        </p:nvSpPr>
        <p:spPr>
          <a:xfrm>
            <a:off x="4800600" y="5791201"/>
            <a:ext cx="3608858" cy="923330"/>
          </a:xfrm>
          <a:prstGeom prst="rect">
            <a:avLst/>
          </a:prstGeom>
          <a:noFill/>
        </p:spPr>
        <p:txBody>
          <a:bodyPr wrap="square" rtlCol="1">
            <a:spAutoFit/>
          </a:bodyPr>
          <a:lstStyle/>
          <a:p>
            <a:pPr algn="r" rtl="1"/>
            <a:r>
              <a:rPr lang="en-US" b="1" dirty="0">
                <a:solidFill>
                  <a:schemeClr val="accent3">
                    <a:lumMod val="75000"/>
                  </a:schemeClr>
                </a:solidFill>
              </a:rPr>
              <a:t>HA</a:t>
            </a:r>
            <a:r>
              <a:rPr lang="ar-SA" b="1" dirty="0">
                <a:solidFill>
                  <a:schemeClr val="accent3">
                    <a:lumMod val="75000"/>
                  </a:schemeClr>
                </a:solidFill>
              </a:rPr>
              <a:t> : هو شق الحمض الضعيف.</a:t>
            </a:r>
          </a:p>
          <a:p>
            <a:pPr algn="r" rtl="1"/>
            <a:r>
              <a:rPr lang="en-US" b="1" dirty="0">
                <a:solidFill>
                  <a:schemeClr val="accent3">
                    <a:lumMod val="75000"/>
                  </a:schemeClr>
                </a:solidFill>
              </a:rPr>
              <a:t>A-</a:t>
            </a:r>
            <a:r>
              <a:rPr lang="ar-SA" b="1" dirty="0">
                <a:solidFill>
                  <a:schemeClr val="accent3">
                    <a:lumMod val="75000"/>
                  </a:schemeClr>
                </a:solidFill>
              </a:rPr>
              <a:t> : هو شق القاعدة المقترنة او الملح.</a:t>
            </a:r>
            <a:endParaRPr lang="en-US" b="1" dirty="0">
              <a:solidFill>
                <a:schemeClr val="accent3">
                  <a:lumMod val="75000"/>
                </a:schemeClr>
              </a:solidFill>
            </a:endParaRPr>
          </a:p>
          <a:p>
            <a:pPr algn="r" rtl="1"/>
            <a:endParaRPr lang="en-US" b="1" dirty="0">
              <a:solidFill>
                <a:schemeClr val="accent3">
                  <a:lumMod val="75000"/>
                </a:schemeClr>
              </a:solidFill>
            </a:endParaRPr>
          </a:p>
        </p:txBody>
      </p:sp>
    </p:spTree>
    <p:extLst>
      <p:ext uri="{BB962C8B-B14F-4D97-AF65-F5344CB8AC3E}">
        <p14:creationId xmlns:p14="http://schemas.microsoft.com/office/powerpoint/2010/main" val="1799427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4136</TotalTime>
  <Words>1211</Words>
  <Application>Microsoft Office PowerPoint</Application>
  <PresentationFormat>عرض على الشاشة (4:3)</PresentationFormat>
  <Paragraphs>188</Paragraphs>
  <Slides>23</Slides>
  <Notes>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23</vt:i4>
      </vt:variant>
    </vt:vector>
  </HeadingPairs>
  <TitlesOfParts>
    <vt:vector size="29" baseType="lpstr">
      <vt:lpstr>Aparajita</vt:lpstr>
      <vt:lpstr>Arabic Typesetting</vt:lpstr>
      <vt:lpstr>Arial</vt:lpstr>
      <vt:lpstr>Calibri</vt:lpstr>
      <vt:lpstr>Cambria Math</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nourah~</dc:creator>
  <cp:lastModifiedBy>ls s</cp:lastModifiedBy>
  <cp:revision>99</cp:revision>
  <dcterms:created xsi:type="dcterms:W3CDTF">2006-08-16T00:00:00Z</dcterms:created>
  <dcterms:modified xsi:type="dcterms:W3CDTF">2020-09-08T15:10:14Z</dcterms:modified>
</cp:coreProperties>
</file>