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950746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289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8930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1698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25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0950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4338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6327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0681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2675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382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fld id="{10ECD7F1-E282-4991-8AA6-2A203DC827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 rtl="0"/>
              <a:t>2/3/2015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fld id="{0806A0EE-55F2-4E8F-9BC2-EA6E61ED72C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 rtl="0"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d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sz="6000" dirty="0" smtClean="0"/>
              <a:t>hazards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chemical hazards </a:t>
            </a:r>
          </a:p>
          <a:p>
            <a:pPr marL="137160" indent="0">
              <a:buNone/>
            </a:pPr>
            <a:r>
              <a:rPr lang="en-US" dirty="0" smtClean="0"/>
              <a:t>e.g. toxic ,flammables , corrosives and reactive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biological hazards </a:t>
            </a:r>
          </a:p>
          <a:p>
            <a:pPr marL="137160" indent="0">
              <a:buNone/>
            </a:pPr>
            <a:r>
              <a:rPr lang="en-US" dirty="0" smtClean="0"/>
              <a:t>e.g</a:t>
            </a:r>
            <a:r>
              <a:rPr lang="en-US" dirty="0"/>
              <a:t>.</a:t>
            </a:r>
            <a:r>
              <a:rPr lang="en-US" dirty="0" smtClean="0"/>
              <a:t> microbes and plants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Radiation</a:t>
            </a:r>
          </a:p>
          <a:p>
            <a:pPr marL="137160" indent="0">
              <a:buNone/>
            </a:pPr>
            <a:r>
              <a:rPr lang="en-US" dirty="0" smtClean="0"/>
              <a:t> e.g</a:t>
            </a:r>
            <a:r>
              <a:rPr lang="en-US" dirty="0"/>
              <a:t>.</a:t>
            </a:r>
            <a:r>
              <a:rPr lang="en-US" dirty="0" smtClean="0"/>
              <a:t> ionizing and non ionizing radiation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Physical  hazard</a:t>
            </a:r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e.g. heating device ,cuts and noise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Electrical hazards</a:t>
            </a:r>
          </a:p>
          <a:p>
            <a:pPr marL="137160" indent="0">
              <a:buNone/>
            </a:pPr>
            <a:r>
              <a:rPr lang="en-US" dirty="0" smtClean="0"/>
              <a:t>e.g. fire and shock</a:t>
            </a:r>
          </a:p>
        </p:txBody>
      </p:sp>
    </p:spTree>
    <p:extLst>
      <p:ext uri="{BB962C8B-B14F-4D97-AF65-F5344CB8AC3E}">
        <p14:creationId xmlns:p14="http://schemas.microsoft.com/office/powerpoint/2010/main" val="29926459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85800"/>
            <a:ext cx="7162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3200">
              <a:solidFill>
                <a:srgbClr val="A379BB">
                  <a:lumMod val="75000"/>
                </a:srgbClr>
              </a:solidFill>
            </a:endParaRPr>
          </a:p>
          <a:p>
            <a:pPr algn="l" rtl="0"/>
            <a:r>
              <a:rPr lang="en-US" sz="3200">
                <a:solidFill>
                  <a:srgbClr val="A379BB">
                    <a:lumMod val="75000"/>
                  </a:srgbClr>
                </a:solidFill>
              </a:rPr>
              <a:t>EDTA</a:t>
            </a:r>
          </a:p>
          <a:p>
            <a:pPr algn="l" rtl="0"/>
            <a:endParaRPr lang="en-US" sz="3200">
              <a:solidFill>
                <a:srgbClr val="A379BB">
                  <a:lumMod val="75000"/>
                </a:srgbClr>
              </a:solidFill>
            </a:endParaRPr>
          </a:p>
          <a:p>
            <a:pPr algn="l" rtl="0"/>
            <a:r>
              <a:rPr lang="en-US" sz="3200">
                <a:solidFill>
                  <a:srgbClr val="A379BB">
                    <a:lumMod val="75000"/>
                  </a:srgbClr>
                </a:solidFill>
              </a:rPr>
              <a:t>Uses: </a:t>
            </a:r>
            <a:r>
              <a:rPr lang="en-US" sz="3200">
                <a:solidFill>
                  <a:prstClr val="white"/>
                </a:solidFill>
              </a:rPr>
              <a:t>for routine Hematology,blood count ,blood films  and platelets count because it prevents clumping.</a:t>
            </a:r>
          </a:p>
          <a:p>
            <a:pPr algn="l" rtl="0"/>
            <a:endParaRPr lang="en-US" sz="3200">
              <a:solidFill>
                <a:prstClr val="white"/>
              </a:solidFill>
            </a:endParaRPr>
          </a:p>
          <a:p>
            <a:pPr algn="l" rtl="0"/>
            <a:r>
              <a:rPr lang="en-US" sz="3200">
                <a:solidFill>
                  <a:prstClr val="white"/>
                </a:solidFill>
              </a:rPr>
              <a:t> </a:t>
            </a:r>
          </a:p>
          <a:p>
            <a:pPr algn="l" rtl="0"/>
            <a:r>
              <a:rPr lang="en-US" sz="3200">
                <a:solidFill>
                  <a:srgbClr val="A379BB">
                    <a:lumMod val="75000"/>
                  </a:srgbClr>
                </a:solidFill>
              </a:rPr>
              <a:t>Disavantages:  </a:t>
            </a:r>
            <a:r>
              <a:rPr lang="en-US" sz="3200">
                <a:solidFill>
                  <a:prstClr val="white"/>
                </a:solidFill>
              </a:rPr>
              <a:t>not suitable for coagulation study because it destroys factorV and VIII.</a:t>
            </a:r>
            <a:endParaRPr lang="en-US" sz="3200">
              <a:solidFill>
                <a:srgbClr val="A379BB">
                  <a:lumMod val="75000"/>
                </a:srgbClr>
              </a:solidFill>
            </a:endParaRPr>
          </a:p>
          <a:p>
            <a:pPr algn="l" rtl="0"/>
            <a:r>
              <a:rPr lang="en-US">
                <a:solidFill>
                  <a:prstClr val="white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778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3048000"/>
          </a:xfrm>
        </p:spPr>
        <p:txBody>
          <a:bodyPr>
            <a:normAutofit/>
          </a:bodyPr>
          <a:lstStyle/>
          <a:p>
            <a:pPr algn="l"/>
            <a:r>
              <a:rPr lang="en-US" sz="2400" smtClean="0">
                <a:solidFill>
                  <a:srgbClr val="FF0000"/>
                </a:solidFill>
                <a:effectLst/>
                <a:latin typeface="+mn-lt"/>
              </a:rPr>
              <a:t>2-Trisodium citrate </a:t>
            </a:r>
            <a:r>
              <a:rPr lang="en-US" sz="2400" smtClean="0">
                <a:solidFill>
                  <a:srgbClr val="0070C0"/>
                </a:solidFill>
                <a:latin typeface="+mn-lt"/>
              </a:rPr>
              <a:t>(blue top)</a:t>
            </a:r>
            <a:br>
              <a:rPr lang="en-US" sz="2400" smtClean="0">
                <a:solidFill>
                  <a:srgbClr val="0070C0"/>
                </a:solidFill>
                <a:latin typeface="+mn-lt"/>
              </a:rPr>
            </a:br>
            <a:r>
              <a:rPr lang="en-US" sz="240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2400" smtClean="0">
                <a:solidFill>
                  <a:srgbClr val="0070C0"/>
                </a:solidFill>
                <a:latin typeface="+mn-lt"/>
              </a:rPr>
            </a:br>
            <a:r>
              <a:rPr lang="en-US" sz="2400" smtClean="0">
                <a:solidFill>
                  <a:srgbClr val="0070C0"/>
                </a:solidFill>
                <a:latin typeface="+mn-lt"/>
              </a:rPr>
              <a:t>contain:</a:t>
            </a:r>
            <a:r>
              <a:rPr lang="en-US" sz="2400" smtClean="0">
                <a:solidFill>
                  <a:schemeClr val="bg1"/>
                </a:solidFill>
                <a:latin typeface="+mn-lt"/>
              </a:rPr>
              <a:t> 3.2%or 3.8% tri sodium citrate</a:t>
            </a:r>
            <a:br>
              <a:rPr lang="en-US" sz="2400" smtClean="0">
                <a:solidFill>
                  <a:schemeClr val="bg1"/>
                </a:solidFill>
                <a:latin typeface="+mn-lt"/>
              </a:rPr>
            </a:br>
            <a:r>
              <a:rPr lang="en-US" sz="2400" smtClean="0">
                <a:latin typeface="+mn-lt"/>
              </a:rPr>
              <a:t/>
            </a:r>
            <a:br>
              <a:rPr lang="en-US" sz="2400" smtClean="0">
                <a:latin typeface="+mn-lt"/>
              </a:rPr>
            </a:br>
            <a:r>
              <a:rPr lang="en-US" sz="3200" b="0" smtClean="0">
                <a:solidFill>
                  <a:schemeClr val="tx1">
                    <a:lumMod val="95000"/>
                  </a:schemeClr>
                </a:solidFill>
                <a:effectLst/>
              </a:rPr>
              <a:t/>
            </a:r>
            <a:br>
              <a:rPr lang="en-US" sz="3200" b="0" smtClean="0">
                <a:solidFill>
                  <a:schemeClr val="tx1">
                    <a:lumMod val="95000"/>
                  </a:schemeClr>
                </a:solidFill>
                <a:effectLst/>
              </a:rPr>
            </a:br>
            <a:endParaRPr lang="en-US" sz="3200" b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smtClean="0">
                <a:solidFill>
                  <a:srgbClr val="FF0000"/>
                </a:solidFill>
              </a:rPr>
              <a:t>Used for: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Coagulation studies and ESR.</a:t>
            </a:r>
          </a:p>
          <a:p>
            <a:pPr>
              <a:buNone/>
            </a:pPr>
            <a:r>
              <a:rPr lang="en-US" sz="2400" smtClean="0">
                <a:solidFill>
                  <a:srgbClr val="FF0000"/>
                </a:solidFill>
              </a:rPr>
              <a:t>Conc: 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      9 volume of blood to 1 volume of trisodium citrate  for coagulation study</a:t>
            </a:r>
            <a:br>
              <a:rPr lang="en-US" sz="2400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 4 volume of blood to 1 volume of trisodium citrate   for ESR. </a:t>
            </a:r>
          </a:p>
          <a:p>
            <a:pPr>
              <a:buNone/>
            </a:pPr>
            <a:r>
              <a:rPr lang="en-US" sz="2400" smtClean="0">
                <a:solidFill>
                  <a:srgbClr val="FF0000"/>
                </a:solidFill>
              </a:rPr>
              <a:t>Chemical action: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 it removes  free Ca </a:t>
            </a:r>
            <a:r>
              <a:rPr lang="en-US" sz="2400" baseline="30000" smtClean="0">
                <a:solidFill>
                  <a:schemeClr val="bg1"/>
                </a:solidFill>
              </a:rPr>
              <a:t>++ </a:t>
            </a:r>
            <a:r>
              <a:rPr lang="en-US" sz="2400" smtClean="0">
                <a:solidFill>
                  <a:schemeClr val="bg1"/>
                </a:solidFill>
              </a:rPr>
              <a:t>by  loosely binding to form a calcium citrate complex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/>
            </a:r>
            <a:br>
              <a:rPr lang="en-US" sz="2400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 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9247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3-Heparin </a:t>
            </a:r>
            <a:r>
              <a:rPr lang="en-US" smtClean="0">
                <a:solidFill>
                  <a:srgbClr val="00B050"/>
                </a:solidFill>
              </a:rPr>
              <a:t>(green top) 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It is a natural dry substance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It is synthesized by the liver 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It does not alter the size of RBC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It is important because it reduce the chance of lysis that occur after blood has been withdraw 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Chemical action: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With the aid of co factor located in albumin  fraction of the plasma,heparin neutralize thrombin which is essential for coagulation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.   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Con: </a:t>
            </a:r>
            <a:r>
              <a:rPr lang="en-US" smtClean="0">
                <a:solidFill>
                  <a:schemeClr val="bg1"/>
                </a:solidFill>
              </a:rPr>
              <a:t>10 – 20 IU per ml of blood. </a:t>
            </a:r>
          </a:p>
          <a:p>
            <a:pPr>
              <a:buNone/>
            </a:pPr>
            <a:r>
              <a:rPr lang="en-US" smtClean="0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9713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heparin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Uses: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1-For red cell enzyme estimation e.g. G6PD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2- For osmotic fragility tests e.g. hereditary </a:t>
            </a:r>
            <a:r>
              <a:rPr lang="en-US" dirty="0" err="1" smtClean="0">
                <a:solidFill>
                  <a:schemeClr val="bg1"/>
                </a:solidFill>
              </a:rPr>
              <a:t>elleptocytosis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spherecytosis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3-for </a:t>
            </a:r>
            <a:r>
              <a:rPr lang="en-US" dirty="0" err="1" smtClean="0">
                <a:solidFill>
                  <a:schemeClr val="bg1"/>
                </a:solidFill>
              </a:rPr>
              <a:t>immunophenotyping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heparin is Not used for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1- cell counting because of clumping effect of platelets and WBC.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2- blood smears made from it are difficult to stain clearly with </a:t>
            </a:r>
            <a:r>
              <a:rPr lang="en-US" smtClean="0">
                <a:solidFill>
                  <a:schemeClr val="bg1"/>
                </a:solidFill>
              </a:rPr>
              <a:t>Romanowsky</a:t>
            </a:r>
            <a:r>
              <a:rPr lang="en-US" dirty="0" smtClean="0">
                <a:solidFill>
                  <a:schemeClr val="bg1"/>
                </a:solidFill>
              </a:rPr>
              <a:t> dyes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1183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smtClean="0"/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r>
              <a:rPr lang="en-US" sz="2800" smtClean="0"/>
              <a:t>Size</a:t>
            </a:r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numbers</a:t>
            </a:r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Functions</a:t>
            </a:r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Blood cells: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RBC-WBC-Platelets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25418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smtClean="0"/>
              <a:t>Hb is a protein inside RBC .</a:t>
            </a:r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It contains :</a:t>
            </a:r>
          </a:p>
          <a:p>
            <a:r>
              <a:rPr lang="en-US" sz="2800" smtClean="0"/>
              <a:t>Haem=iron</a:t>
            </a:r>
          </a:p>
          <a:p>
            <a:r>
              <a:rPr lang="en-US" sz="2800" smtClean="0"/>
              <a:t>Globin chain =protein</a:t>
            </a:r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3 types of Hb</a:t>
            </a:r>
          </a:p>
          <a:p>
            <a:r>
              <a:rPr lang="en-US" sz="2800" smtClean="0"/>
              <a:t>Hb A consist  of </a:t>
            </a:r>
            <a:r>
              <a:rPr lang="el-GR" sz="2800" smtClean="0"/>
              <a:t>α</a:t>
            </a:r>
            <a:r>
              <a:rPr lang="en-US" sz="1800" smtClean="0"/>
              <a:t>2</a:t>
            </a:r>
            <a:r>
              <a:rPr lang="el-GR" sz="2800" smtClean="0"/>
              <a:t>β</a:t>
            </a:r>
            <a:r>
              <a:rPr lang="en-US" sz="1800" smtClean="0"/>
              <a:t>2</a:t>
            </a:r>
            <a:endParaRPr lang="en-US" sz="2800" smtClean="0"/>
          </a:p>
          <a:p>
            <a:r>
              <a:rPr lang="en-US" sz="2800" smtClean="0"/>
              <a:t>Hb A</a:t>
            </a:r>
            <a:r>
              <a:rPr lang="en-US" sz="1800" smtClean="0"/>
              <a:t>2</a:t>
            </a:r>
            <a:r>
              <a:rPr lang="en-US" sz="2800" smtClean="0"/>
              <a:t> consist  of</a:t>
            </a:r>
            <a:r>
              <a:rPr lang="el-GR" sz="2800" smtClean="0"/>
              <a:t> α</a:t>
            </a:r>
            <a:r>
              <a:rPr lang="en-US" sz="1800" smtClean="0"/>
              <a:t>2 </a:t>
            </a:r>
            <a:r>
              <a:rPr lang="el-GR" sz="2800" smtClean="0"/>
              <a:t>δ</a:t>
            </a:r>
            <a:r>
              <a:rPr lang="en-US" sz="1800" smtClean="0"/>
              <a:t>2</a:t>
            </a:r>
            <a:endParaRPr lang="en-US" sz="2800" smtClean="0"/>
          </a:p>
          <a:p>
            <a:r>
              <a:rPr lang="en-US" sz="2800" smtClean="0"/>
              <a:t>Hb F</a:t>
            </a:r>
            <a:r>
              <a:rPr lang="el-GR" sz="2800" smtClean="0"/>
              <a:t> α</a:t>
            </a:r>
            <a:r>
              <a:rPr lang="en-US" sz="1800" smtClean="0"/>
              <a:t>2 </a:t>
            </a:r>
            <a:r>
              <a:rPr lang="el-GR" sz="2800" smtClean="0"/>
              <a:t>γ</a:t>
            </a:r>
            <a:r>
              <a:rPr lang="en-US" sz="1800" smtClean="0"/>
              <a:t>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599"/>
            <a:ext cx="8229600" cy="3810001"/>
          </a:xfrm>
        </p:spPr>
        <p:txBody>
          <a:bodyPr/>
          <a:lstStyle/>
          <a:p>
            <a:r>
              <a:rPr lang="en-US" smtClean="0"/>
              <a:t>In </a:t>
            </a:r>
            <a:r>
              <a:rPr lang="en-US" b="1" smtClean="0">
                <a:solidFill>
                  <a:srgbClr val="FF0000"/>
                </a:solidFill>
              </a:rPr>
              <a:t>adults</a:t>
            </a:r>
            <a:r>
              <a:rPr lang="en-US" smtClean="0"/>
              <a:t> the major Hb is </a:t>
            </a:r>
            <a:r>
              <a:rPr lang="en-US" smtClean="0">
                <a:solidFill>
                  <a:srgbClr val="FF0000"/>
                </a:solidFill>
              </a:rPr>
              <a:t>Hb A </a:t>
            </a:r>
            <a:r>
              <a:rPr lang="en-US" smtClean="0"/>
              <a:t>:96-98%</a:t>
            </a:r>
          </a:p>
          <a:p>
            <a:pPr>
              <a:buNone/>
            </a:pPr>
            <a:r>
              <a:rPr lang="en-US" smtClean="0"/>
              <a:t>                                         </a:t>
            </a:r>
            <a:r>
              <a:rPr lang="en-US" smtClean="0">
                <a:solidFill>
                  <a:srgbClr val="FF0000"/>
                </a:solidFill>
              </a:rPr>
              <a:t>Hb A</a:t>
            </a:r>
            <a:r>
              <a:rPr lang="en-US" sz="1800" smtClean="0">
                <a:solidFill>
                  <a:srgbClr val="FF0000"/>
                </a:solidFill>
              </a:rPr>
              <a:t>2</a:t>
            </a:r>
            <a:r>
              <a:rPr lang="en-US" smtClean="0"/>
              <a:t>:1.5-3.2%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                                     Hb F</a:t>
            </a:r>
            <a:r>
              <a:rPr lang="en-US" smtClean="0"/>
              <a:t>: 0.5-0.8%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In </a:t>
            </a:r>
            <a:r>
              <a:rPr lang="en-US" smtClean="0">
                <a:solidFill>
                  <a:srgbClr val="FF0000"/>
                </a:solidFill>
              </a:rPr>
              <a:t>fetus</a:t>
            </a:r>
            <a:r>
              <a:rPr lang="en-US" smtClean="0"/>
              <a:t> the major Hb is </a:t>
            </a:r>
            <a:r>
              <a:rPr lang="en-US" smtClean="0">
                <a:solidFill>
                  <a:srgbClr val="FF0000"/>
                </a:solidFill>
              </a:rPr>
              <a:t>Hb F.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0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1- by measurements of its colour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2- by its power of combining with O</a:t>
            </a:r>
            <a:r>
              <a:rPr lang="en-US" sz="1800" smtClean="0"/>
              <a:t>2</a:t>
            </a:r>
            <a:r>
              <a:rPr lang="en-US" smtClean="0"/>
              <a:t> or CO</a:t>
            </a:r>
            <a:r>
              <a:rPr lang="en-US" sz="1800" smtClean="0"/>
              <a:t>2</a:t>
            </a:r>
          </a:p>
          <a:p>
            <a:pPr>
              <a:buNone/>
            </a:pPr>
            <a:endParaRPr lang="en-US" sz="1800" smtClean="0"/>
          </a:p>
          <a:p>
            <a:r>
              <a:rPr lang="en-US" sz="2800" smtClean="0"/>
              <a:t>3-by iron content estimated by spectrophotometer</a:t>
            </a:r>
          </a:p>
          <a:p>
            <a:pPr>
              <a:buNone/>
            </a:pPr>
            <a:r>
              <a:rPr lang="en-US" sz="2800" smtClean="0"/>
              <a:t>i.e Cyanmethaemoglobin method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Hb measurment methods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8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Blood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Drabkins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solution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↓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Oxidized by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Potassium          ↓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Ferricyanide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Methaemoglobin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Combines with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potassium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↓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cyanide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Cyanmethaemoglobin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Measure absorption of color  at 540 nm by spectrophotometer.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Absorption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α concentration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 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CN Method: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Principle: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Blood is diluted in a solution called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Drabkins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Solution which contains  potassium cyanide  and potassium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ferricyanide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 pH 7-7.4). </a:t>
            </a:r>
            <a:r>
              <a:rPr lang="en-US" sz="2400" dirty="0">
                <a:solidFill>
                  <a:schemeClr val="tx1"/>
                </a:solidFill>
                <a:effectLst/>
              </a:rPr>
              <a:t/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endParaRPr lang="en-US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910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>
              <a:buNone/>
            </a:pPr>
            <a:r>
              <a:rPr lang="fr-FR" b="1" dirty="0" err="1">
                <a:solidFill>
                  <a:srgbClr val="FF0000"/>
                </a:solidFill>
              </a:rPr>
              <a:t>Disadvantage</a:t>
            </a:r>
            <a:r>
              <a:rPr lang="fr-FR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1-Drabkins </a:t>
            </a:r>
            <a:r>
              <a:rPr lang="fr-FR" dirty="0"/>
              <a:t>solution </a:t>
            </a:r>
            <a:r>
              <a:rPr lang="fr-FR" dirty="0" err="1"/>
              <a:t>Contain</a:t>
            </a:r>
            <a:r>
              <a:rPr lang="fr-FR" dirty="0"/>
              <a:t> potassium </a:t>
            </a:r>
            <a:r>
              <a:rPr lang="fr-FR" dirty="0" err="1"/>
              <a:t>Cyanide</a:t>
            </a:r>
            <a:r>
              <a:rPr lang="fr-FR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570312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Advantages: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b="0" dirty="0" smtClean="0">
                <a:solidFill>
                  <a:schemeClr val="tx1"/>
                </a:solidFill>
              </a:rPr>
              <a:t>1-Screening test for anemia or polycythemia. 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2-Viability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of stable and reliable reference preparation.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>
                <a:solidFill>
                  <a:schemeClr val="tx1"/>
                </a:solidFill>
                <a:effectLst/>
              </a:rPr>
              <a:t/>
            </a:r>
            <a:br>
              <a:rPr lang="en-US" sz="2400" b="0" dirty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3-Measurment of all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forms of </a:t>
            </a:r>
            <a:r>
              <a:rPr lang="en-US" sz="2400" b="0" dirty="0" err="1">
                <a:solidFill>
                  <a:schemeClr val="tx1"/>
                </a:solidFill>
                <a:effectLst/>
              </a:rPr>
              <a:t>Hb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except </a:t>
            </a:r>
            <a:r>
              <a:rPr lang="en-US" sz="2400" b="0" dirty="0" err="1">
                <a:solidFill>
                  <a:schemeClr val="tx1"/>
                </a:solidFill>
                <a:effectLst/>
              </a:rPr>
              <a:t>SHb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"</a:t>
            </a:r>
            <a:r>
              <a:rPr lang="en-US" sz="2400" b="0" dirty="0" err="1" smtClean="0">
                <a:solidFill>
                  <a:schemeClr val="tx1"/>
                </a:solidFill>
                <a:effectLst/>
              </a:rPr>
              <a:t>sulphaemoglobin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“.</a:t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4- It is a standard method.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/>
            </a:r>
            <a:br>
              <a:rPr lang="en-US" sz="2400" b="0" dirty="0">
                <a:solidFill>
                  <a:schemeClr val="tx1"/>
                </a:solidFill>
                <a:effectLst/>
              </a:rPr>
            </a:br>
            <a:r>
              <a:rPr lang="en-US" sz="2400" b="0" dirty="0">
                <a:solidFill>
                  <a:schemeClr val="tx1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38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0"/>
            <a:ext cx="6400800" cy="6477000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4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Safety Precautions:</a:t>
            </a:r>
          </a:p>
          <a:p>
            <a:pPr algn="l"/>
            <a:endParaRPr lang="en-US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/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dirty="0"/>
              <a:t> </a:t>
            </a:r>
            <a:r>
              <a:rPr lang="en-US" dirty="0" smtClean="0"/>
              <a:t>1- Wear lab coat.   </a:t>
            </a:r>
          </a:p>
          <a:p>
            <a:pPr algn="l"/>
            <a:endParaRPr lang="en-US" dirty="0"/>
          </a:p>
          <a:p>
            <a:pPr lvl="0" algn="l"/>
            <a:r>
              <a:rPr lang="en-US" dirty="0" smtClean="0"/>
              <a:t>2</a:t>
            </a:r>
            <a:r>
              <a:rPr lang="en-US" dirty="0" smtClean="0">
                <a:solidFill>
                  <a:schemeClr val="tx1"/>
                </a:solidFill>
              </a:rPr>
              <a:t>- Wear Disposable </a:t>
            </a:r>
            <a:r>
              <a:rPr lang="en-US" dirty="0">
                <a:solidFill>
                  <a:schemeClr val="tx1"/>
                </a:solidFill>
              </a:rPr>
              <a:t>plastic </a:t>
            </a:r>
            <a:r>
              <a:rPr lang="en-US" dirty="0" smtClean="0">
                <a:solidFill>
                  <a:schemeClr val="tx1"/>
                </a:solidFill>
              </a:rPr>
              <a:t>gloves during work.</a:t>
            </a: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/>
              <a:t>3- Don’t eat or drink in the lab.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/>
              <a:t>4</a:t>
            </a:r>
            <a:r>
              <a:rPr lang="en-US" dirty="0" smtClean="0">
                <a:solidFill>
                  <a:schemeClr val="tx1"/>
                </a:solidFill>
              </a:rPr>
              <a:t>-Take </a:t>
            </a:r>
            <a:r>
              <a:rPr lang="en-US" dirty="0">
                <a:solidFill>
                  <a:schemeClr val="tx1"/>
                </a:solidFill>
              </a:rPr>
              <a:t>care </a:t>
            </a:r>
            <a:r>
              <a:rPr lang="en-US" dirty="0" smtClean="0">
                <a:solidFill>
                  <a:schemeClr val="tx1"/>
                </a:solidFill>
              </a:rPr>
              <a:t>if some one </a:t>
            </a:r>
            <a:r>
              <a:rPr lang="en-US" dirty="0">
                <a:solidFill>
                  <a:schemeClr val="tx1"/>
                </a:solidFill>
              </a:rPr>
              <a:t>has </a:t>
            </a:r>
            <a:r>
              <a:rPr lang="en-US" dirty="0" smtClean="0">
                <a:solidFill>
                  <a:schemeClr val="tx1"/>
                </a:solidFill>
              </a:rPr>
              <a:t>any wounds.</a:t>
            </a: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/>
              <a:t>5</a:t>
            </a:r>
            <a:r>
              <a:rPr lang="en-US" dirty="0" smtClean="0">
                <a:solidFill>
                  <a:schemeClr val="tx1"/>
                </a:solidFill>
              </a:rPr>
              <a:t>-Use disposable </a:t>
            </a:r>
            <a:r>
              <a:rPr lang="en-US" dirty="0">
                <a:solidFill>
                  <a:schemeClr val="tx1"/>
                </a:solidFill>
              </a:rPr>
              <a:t>syringes, needles and lancets. </a:t>
            </a: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/>
              <a:t>6</a:t>
            </a:r>
            <a:r>
              <a:rPr lang="en-US" dirty="0" smtClean="0">
                <a:solidFill>
                  <a:schemeClr val="tx1"/>
                </a:solidFill>
              </a:rPr>
              <a:t>-Specimens </a:t>
            </a:r>
            <a:r>
              <a:rPr lang="en-US" dirty="0">
                <a:solidFill>
                  <a:schemeClr val="tx1"/>
                </a:solidFill>
              </a:rPr>
              <a:t>should be sent to the lab in closed plastic bags, separated from the request forms to prevent their contamination.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9103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3300"/>
              <a:t>A = reading of Abs of Hb solution </a:t>
            </a:r>
          </a:p>
          <a:p>
            <a:r>
              <a:rPr lang="en-US" sz="3300"/>
              <a:t>64500 = Mwt of Hb </a:t>
            </a:r>
          </a:p>
          <a:p>
            <a:r>
              <a:rPr lang="en-US" sz="3300"/>
              <a:t>44 = millimolar extinction co efficient. </a:t>
            </a:r>
          </a:p>
          <a:p>
            <a:r>
              <a:rPr lang="en-US" sz="3300"/>
              <a:t>D = Thickness of cuvette = 1 cm </a:t>
            </a:r>
          </a:p>
          <a:p>
            <a:r>
              <a:rPr lang="en-US" sz="3300"/>
              <a:t>1000 </a:t>
            </a:r>
            <a:r>
              <a:rPr lang="en-US" sz="3300" smtClean="0"/>
              <a:t>=conversion </a:t>
            </a:r>
            <a:r>
              <a:rPr lang="en-US" sz="3300"/>
              <a:t>factor from  mg to gm </a:t>
            </a:r>
          </a:p>
          <a:p>
            <a:r>
              <a:rPr lang="en-US" sz="3300"/>
              <a:t>10 = conversion factor from mL to dL</a:t>
            </a:r>
          </a:p>
          <a:p>
            <a:pPr>
              <a:buNone/>
            </a:pPr>
            <a:r>
              <a:rPr lang="en-US" sz="3300" smtClean="0"/>
              <a:t>                DF </a:t>
            </a:r>
            <a:r>
              <a:rPr lang="en-US" sz="3300"/>
              <a:t>= Dilution factor = 200 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Method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4 </a:t>
            </a:r>
            <a:r>
              <a:rPr lang="en-US" sz="2800" dirty="0"/>
              <a:t>mL </a:t>
            </a:r>
            <a:r>
              <a:rPr lang="en-US" sz="2800" dirty="0" err="1"/>
              <a:t>Drabkin</a:t>
            </a:r>
            <a:r>
              <a:rPr lang="en-US" sz="2800" dirty="0"/>
              <a:t> + 20 </a:t>
            </a:r>
            <a:r>
              <a:rPr lang="en-US" sz="2800" dirty="0" smtClean="0"/>
              <a:t>µL </a:t>
            </a:r>
            <a:r>
              <a:rPr lang="en-US" sz="2800" dirty="0"/>
              <a:t>of </a:t>
            </a:r>
            <a:r>
              <a:rPr lang="en-US" sz="2800" dirty="0" smtClean="0"/>
              <a:t>EDTA blood sample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Calculation 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Hb</a:t>
            </a:r>
            <a:r>
              <a:rPr lang="en-US" sz="2800" dirty="0"/>
              <a:t> (g/</a:t>
            </a:r>
            <a:r>
              <a:rPr lang="en-US" sz="2800" dirty="0" err="1"/>
              <a:t>dL</a:t>
            </a:r>
            <a:r>
              <a:rPr lang="en-US" sz="2800" dirty="0"/>
              <a:t>) = </a:t>
            </a:r>
            <a:r>
              <a:rPr lang="en-US" sz="2800" u="sng" dirty="0"/>
              <a:t>A x 64500 X DF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	44 X D X 1000 X </a:t>
            </a:r>
            <a:r>
              <a:rPr lang="en-US" sz="2800" dirty="0" smtClean="0"/>
              <a:t>10</a:t>
            </a:r>
            <a:br>
              <a:rPr lang="en-US" sz="2800" dirty="0" smtClean="0"/>
            </a:br>
            <a:r>
              <a:rPr lang="en-US" sz="2800" dirty="0" smtClean="0"/>
              <a:t>            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Hb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= A x 29.3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5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>
                <a:solidFill>
                  <a:srgbClr val="FF0000"/>
                </a:solidFill>
              </a:rPr>
              <a:t>Normal Ranges: </a:t>
            </a:r>
          </a:p>
          <a:p>
            <a:r>
              <a:rPr lang="en-US"/>
              <a:t>Men </a:t>
            </a:r>
            <a:r>
              <a:rPr lang="en-US" smtClean="0"/>
              <a:t>       13 </a:t>
            </a:r>
            <a:r>
              <a:rPr lang="en-US"/>
              <a:t>– 17 g/dL </a:t>
            </a:r>
          </a:p>
          <a:p>
            <a:r>
              <a:rPr lang="en-US"/>
              <a:t>Women </a:t>
            </a:r>
            <a:r>
              <a:rPr lang="en-US" smtClean="0"/>
              <a:t>  12 </a:t>
            </a:r>
            <a:r>
              <a:rPr lang="en-US"/>
              <a:t>– 15 g/dL </a:t>
            </a:r>
          </a:p>
          <a:p>
            <a:r>
              <a:rPr lang="en-US"/>
              <a:t>At birth </a:t>
            </a:r>
            <a:r>
              <a:rPr lang="en-US" smtClean="0"/>
              <a:t>   14-22 g/dL</a:t>
            </a:r>
          </a:p>
          <a:p>
            <a:r>
              <a:rPr lang="en-US" smtClean="0"/>
              <a:t>Pregnant ladies 11 g/dl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PCV=manual method</a:t>
            </a:r>
          </a:p>
          <a:p>
            <a:r>
              <a:rPr lang="en-US" dirty="0" smtClean="0"/>
              <a:t>HCT(</a:t>
            </a:r>
            <a:r>
              <a:rPr lang="en-US" dirty="0" err="1" smtClean="0"/>
              <a:t>Haematocrit</a:t>
            </a:r>
            <a:r>
              <a:rPr lang="en-US" dirty="0" smtClean="0"/>
              <a:t>)=automated coulter counter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PCV: </a:t>
            </a:r>
            <a:r>
              <a:rPr lang="en-US" sz="2800" dirty="0" smtClean="0"/>
              <a:t>Percentage of a volume of blood occupied by red cells</a:t>
            </a:r>
          </a:p>
          <a:p>
            <a:pPr>
              <a:buNone/>
            </a:pPr>
            <a:r>
              <a:rPr lang="en-US" sz="2800" dirty="0" err="1" smtClean="0"/>
              <a:t>i.e</a:t>
            </a:r>
            <a:r>
              <a:rPr lang="en-US" sz="2800" dirty="0" smtClean="0"/>
              <a:t> the ratio of the height of red cell column to that of the whole blood sample in the tube.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Used for: </a:t>
            </a:r>
            <a:r>
              <a:rPr lang="en-US" sz="2800" dirty="0" smtClean="0"/>
              <a:t>1-screening test for anemia or polycythemia (PCV=3Hb)</a:t>
            </a:r>
            <a:br>
              <a:rPr lang="en-US" sz="2800" dirty="0" smtClean="0"/>
            </a:br>
            <a:r>
              <a:rPr lang="en-US" sz="2800" dirty="0" smtClean="0"/>
              <a:t>2- calculate red cell indices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rtl="0">
              <a:spcBef>
                <a:spcPct val="0"/>
              </a:spcBef>
            </a:pPr>
            <a:r>
              <a:rPr lang="en-US" sz="3200" b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PCV (packed cell volume)&amp;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HCT(Haematocrit)</a:t>
            </a:r>
            <a:r>
              <a:rPr lang="en-US" sz="3200" b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determination</a:t>
            </a:r>
          </a:p>
        </p:txBody>
      </p:sp>
    </p:spTree>
    <p:extLst>
      <p:ext uri="{BB962C8B-B14F-4D97-AF65-F5344CB8AC3E}">
        <p14:creationId xmlns:p14="http://schemas.microsoft.com/office/powerpoint/2010/main" val="307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Methods: </a:t>
            </a:r>
          </a:p>
          <a:p>
            <a:r>
              <a:rPr lang="en-US" dirty="0" smtClean="0"/>
              <a:t>Macro </a:t>
            </a:r>
            <a:r>
              <a:rPr lang="en-US" dirty="0"/>
              <a:t>method using </a:t>
            </a:r>
            <a:r>
              <a:rPr lang="en-US" dirty="0" err="1"/>
              <a:t>wintrobe</a:t>
            </a:r>
            <a:r>
              <a:rPr lang="en-US" dirty="0"/>
              <a:t>  method which is no </a:t>
            </a:r>
            <a:r>
              <a:rPr lang="en-US" dirty="0" smtClean="0"/>
              <a:t>longer used </a:t>
            </a:r>
            <a:r>
              <a:rPr lang="en-US" dirty="0"/>
              <a:t>in routine use b/c </a:t>
            </a:r>
            <a:r>
              <a:rPr lang="en-US" dirty="0" smtClean="0"/>
              <a:t> it takes </a:t>
            </a:r>
            <a:r>
              <a:rPr lang="en-US" dirty="0"/>
              <a:t>big amount of blood &amp; more time to PPT. </a:t>
            </a:r>
          </a:p>
          <a:p>
            <a:endParaRPr lang="en-US" dirty="0" smtClean="0"/>
          </a:p>
          <a:p>
            <a:r>
              <a:rPr lang="en-US" dirty="0" smtClean="0"/>
              <a:t>Micro </a:t>
            </a:r>
            <a:r>
              <a:rPr lang="en-US" dirty="0"/>
              <a:t>method by using </a:t>
            </a:r>
            <a:r>
              <a:rPr lang="en-US" dirty="0" smtClean="0"/>
              <a:t> capillary tubes with  </a:t>
            </a:r>
            <a:r>
              <a:rPr lang="en-US" dirty="0"/>
              <a:t>a centrifugal  forces of </a:t>
            </a:r>
            <a:r>
              <a:rPr lang="en-US" dirty="0" smtClean="0"/>
              <a:t>6000 </a:t>
            </a:r>
            <a:r>
              <a:rPr lang="en-US" dirty="0" smtClean="0"/>
              <a:t>rpm and </a:t>
            </a:r>
            <a:r>
              <a:rPr lang="en-US" dirty="0"/>
              <a:t>3</a:t>
            </a:r>
            <a:r>
              <a:rPr lang="en-US" dirty="0" smtClean="0"/>
              <a:t>min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Adv</a:t>
            </a:r>
            <a:r>
              <a:rPr lang="en-US" dirty="0">
                <a:solidFill>
                  <a:schemeClr val="accent4"/>
                </a:solidFill>
              </a:rPr>
              <a:t>: </a:t>
            </a:r>
            <a:r>
              <a:rPr lang="en-US" dirty="0"/>
              <a:t>1-better backing of RBC</a:t>
            </a:r>
          </a:p>
          <a:p>
            <a:pPr>
              <a:buNone/>
            </a:pPr>
            <a:r>
              <a:rPr lang="en-US" dirty="0"/>
              <a:t>         2- Short time of centrifugation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2771800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10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PCV units: </a:t>
            </a:r>
            <a:r>
              <a:rPr lang="en-US"/>
              <a:t>% or L/L  </a:t>
            </a:r>
          </a:p>
          <a:p>
            <a:pPr>
              <a:buNone/>
            </a:pPr>
            <a:r>
              <a:rPr lang="en-US"/>
              <a:t>Volume of RBC ÷ </a:t>
            </a:r>
            <a:r>
              <a:rPr lang="en-US" smtClean="0"/>
              <a:t>volume </a:t>
            </a:r>
            <a:r>
              <a:rPr lang="en-US"/>
              <a:t>of whole blood x100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Normal </a:t>
            </a:r>
            <a:r>
              <a:rPr lang="en-US">
                <a:solidFill>
                  <a:srgbClr val="FF0000"/>
                </a:solidFill>
              </a:rPr>
              <a:t>range:</a:t>
            </a:r>
          </a:p>
          <a:p>
            <a:r>
              <a:rPr lang="en-US"/>
              <a:t> </a:t>
            </a:r>
            <a:r>
              <a:rPr lang="en-US" b="1" smtClean="0"/>
              <a:t>men       </a:t>
            </a:r>
            <a:r>
              <a:rPr lang="en-US"/>
              <a:t>0.45 </a:t>
            </a:r>
            <a:r>
              <a:rPr lang="en-US" u="sng"/>
              <a:t>+</a:t>
            </a:r>
            <a:r>
              <a:rPr lang="en-US"/>
              <a:t> 0.05 L/L </a:t>
            </a:r>
            <a:r>
              <a:rPr lang="en-US" smtClean="0"/>
              <a:t> (40-50%)</a:t>
            </a:r>
            <a:endParaRPr lang="en-US"/>
          </a:p>
          <a:p>
            <a:r>
              <a:rPr lang="en-US"/>
              <a:t> </a:t>
            </a:r>
            <a:r>
              <a:rPr lang="en-US" b="1"/>
              <a:t>women</a:t>
            </a:r>
            <a:r>
              <a:rPr lang="en-US"/>
              <a:t> </a:t>
            </a:r>
            <a:r>
              <a:rPr lang="en-US" smtClean="0"/>
              <a:t> 0.41 </a:t>
            </a:r>
            <a:r>
              <a:rPr lang="en-US" u="sng"/>
              <a:t>+</a:t>
            </a:r>
            <a:r>
              <a:rPr lang="en-US"/>
              <a:t> 0.05 L/L </a:t>
            </a:r>
            <a:r>
              <a:rPr lang="en-US" smtClean="0"/>
              <a:t>   (36-46%)</a:t>
            </a:r>
            <a:endParaRPr lang="en-US"/>
          </a:p>
          <a:p>
            <a:r>
              <a:rPr lang="en-US"/>
              <a:t> </a:t>
            </a:r>
            <a:r>
              <a:rPr lang="en-US" b="1"/>
              <a:t>infant</a:t>
            </a:r>
            <a:r>
              <a:rPr lang="en-US"/>
              <a:t> </a:t>
            </a:r>
            <a:r>
              <a:rPr lang="en-US" smtClean="0"/>
              <a:t>    0.60 </a:t>
            </a:r>
            <a:r>
              <a:rPr lang="en-US" u="sng"/>
              <a:t>+</a:t>
            </a:r>
            <a:r>
              <a:rPr lang="en-US"/>
              <a:t> 0.15 L/L </a:t>
            </a:r>
            <a:r>
              <a:rPr lang="en-US" smtClean="0"/>
              <a:t>   (45-75%)</a:t>
            </a:r>
            <a:endParaRPr lang="en-US"/>
          </a:p>
          <a:p>
            <a:pPr>
              <a:buNone/>
            </a:pPr>
            <a:r>
              <a:rPr lang="en-US"/>
              <a:t> </a:t>
            </a:r>
          </a:p>
          <a:p>
            <a:pPr>
              <a:buNone/>
            </a:pPr>
            <a:r>
              <a:rPr lang="en-US"/>
              <a:t> </a:t>
            </a:r>
          </a:p>
          <a:p>
            <a:pP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design safety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Safety cabinet</a:t>
            </a:r>
          </a:p>
          <a:p>
            <a:r>
              <a:rPr lang="en-US" smtClean="0"/>
              <a:t>First aid bag</a:t>
            </a:r>
          </a:p>
          <a:p>
            <a:r>
              <a:rPr lang="en-US" smtClean="0"/>
              <a:t>Storage room for flammables reagents</a:t>
            </a:r>
          </a:p>
          <a:p>
            <a:r>
              <a:rPr lang="en-US" smtClean="0"/>
              <a:t>Fire extinguisher</a:t>
            </a:r>
          </a:p>
          <a:p>
            <a:r>
              <a:rPr lang="en-US" smtClean="0"/>
              <a:t>The floor should be rough</a:t>
            </a:r>
          </a:p>
          <a:p>
            <a:r>
              <a:rPr lang="en-US" smtClean="0"/>
              <a:t>Un bind the wires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4535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</a:rPr>
              <a:t>Types of specimens in hematology lab: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b="1" i="1">
                <a:solidFill>
                  <a:schemeClr val="bg1">
                    <a:lumMod val="85000"/>
                    <a:lumOff val="15000"/>
                  </a:schemeClr>
                </a:solidFill>
              </a:rPr>
              <a:t>(A) Venous blood</a:t>
            </a:r>
            <a:r>
              <a:rPr lang="en-US" sz="320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/>
              <a:t> </a:t>
            </a:r>
          </a:p>
          <a:p>
            <a:pPr lvl="0"/>
            <a:r>
              <a:rPr lang="en-US"/>
              <a:t>it is common specimen for hematology. </a:t>
            </a:r>
            <a:endParaRPr lang="en-US" smtClean="0"/>
          </a:p>
          <a:p>
            <a:pPr lvl="0">
              <a:buNone/>
            </a:pPr>
            <a:endParaRPr lang="en-US"/>
          </a:p>
          <a:p>
            <a:pPr lvl="0"/>
            <a:r>
              <a:rPr lang="en-US"/>
              <a:t>collected </a:t>
            </a:r>
            <a:r>
              <a:rPr lang="en-US" smtClean="0"/>
              <a:t>from anticubital vein and from the dorsum of the hand in obese patients</a:t>
            </a:r>
            <a:r>
              <a:rPr lang="en-US"/>
              <a:t>.</a:t>
            </a:r>
            <a:r>
              <a:rPr lang="en-US" smtClean="0"/>
              <a:t> </a:t>
            </a:r>
          </a:p>
          <a:p>
            <a:pPr lvl="0">
              <a:buNone/>
            </a:pPr>
            <a:endParaRPr lang="en-US"/>
          </a:p>
          <a:p>
            <a:pPr lvl="0"/>
            <a:r>
              <a:rPr lang="en-US"/>
              <a:t>Needles 19 or 21G for adults and 23 G  for </a:t>
            </a:r>
            <a:r>
              <a:rPr lang="en-US" smtClean="0"/>
              <a:t>children. </a:t>
            </a:r>
            <a:endParaRPr lang="en-US"/>
          </a:p>
          <a:p>
            <a:pPr lvl="0"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331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64769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300" b="1" i="1">
                <a:solidFill>
                  <a:schemeClr val="bg1"/>
                </a:solidFill>
              </a:rPr>
              <a:t> (B) Capillary blood: </a:t>
            </a:r>
            <a:endParaRPr lang="en-US" sz="1230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1100"/>
              <a:t>It should be used only with infants under 1 year or when it is not possible to obtain venous blood . </a:t>
            </a:r>
          </a:p>
          <a:p>
            <a:pPr>
              <a:buNone/>
            </a:pPr>
            <a:r>
              <a:rPr lang="en-US" sz="11100"/>
              <a:t> </a:t>
            </a:r>
            <a:endParaRPr lang="en-US" sz="11100" smtClean="0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z="3000" b="1" smtClean="0"/>
          </a:p>
          <a:p>
            <a:pPr>
              <a:buNone/>
            </a:pPr>
            <a:endParaRPr lang="en-US" sz="3000" b="1" smtClean="0"/>
          </a:p>
          <a:p>
            <a:pPr>
              <a:buNone/>
            </a:pPr>
            <a:endParaRPr lang="en-US" sz="3000" b="1" smtClean="0"/>
          </a:p>
          <a:p>
            <a:pPr algn="ctr">
              <a:buNone/>
            </a:pPr>
            <a:r>
              <a:rPr lang="en-US" sz="3000" b="1" smtClean="0"/>
              <a:t>            </a:t>
            </a:r>
            <a:endParaRPr lang="en-US" sz="3000" b="1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73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800" b="1" smtClean="0">
                <a:solidFill>
                  <a:srgbClr val="FF0000"/>
                </a:solidFill>
              </a:rPr>
              <a:t>1- heel</a:t>
            </a:r>
          </a:p>
          <a:p>
            <a:pPr>
              <a:buNone/>
            </a:pPr>
            <a:endParaRPr lang="en-US" sz="128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800" b="1" smtClean="0">
                <a:solidFill>
                  <a:srgbClr val="FF0000"/>
                </a:solidFill>
              </a:rPr>
              <a:t>2- the ball of the middle finger</a:t>
            </a:r>
          </a:p>
          <a:p>
            <a:pPr>
              <a:buNone/>
            </a:pPr>
            <a:endParaRPr lang="en-US" sz="128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800" b="1" smtClean="0">
                <a:solidFill>
                  <a:srgbClr val="FF0000"/>
                </a:solidFill>
              </a:rPr>
              <a:t>3-Ear lobe</a:t>
            </a:r>
          </a:p>
          <a:p>
            <a:pPr>
              <a:buNone/>
            </a:pPr>
            <a:r>
              <a:rPr lang="en-US" sz="12800" smtClean="0">
                <a:solidFill>
                  <a:srgbClr val="FF0000"/>
                </a:solidFill>
              </a:rPr>
              <a:t> </a:t>
            </a:r>
            <a:endParaRPr lang="en-US" sz="1280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buNone/>
            </a:pPr>
            <a:endParaRPr lang="en-US" sz="240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buNone/>
            </a:pPr>
            <a:endParaRPr lang="en-US" sz="240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buNone/>
            </a:pPr>
            <a:endParaRPr lang="en-US" sz="3000"/>
          </a:p>
          <a:p>
            <a:pPr algn="ctr">
              <a:buNone/>
            </a:pPr>
            <a:r>
              <a:rPr lang="en-US" sz="3000" smtClean="0"/>
              <a:t>`</a:t>
            </a:r>
            <a:endParaRPr lang="en-US" sz="3000"/>
          </a:p>
        </p:txBody>
      </p:sp>
      <p:pic>
        <p:nvPicPr>
          <p:cNvPr id="4" name="Picture 8" descr="sara"/>
          <p:cNvPicPr>
            <a:picLocks noChangeAspect="1" noChangeArrowheads="1"/>
          </p:cNvPicPr>
          <p:nvPr/>
        </p:nvPicPr>
        <p:blipFill>
          <a:blip r:embed="rId2" cstate="print"/>
          <a:srcRect b="2312"/>
          <a:stretch>
            <a:fillRect/>
          </a:stretch>
        </p:blipFill>
        <p:spPr bwMode="auto">
          <a:xfrm>
            <a:off x="2514600" y="2133600"/>
            <a:ext cx="1524000" cy="175437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  <p:extLst>
      <p:ext uri="{BB962C8B-B14F-4D97-AF65-F5344CB8AC3E}">
        <p14:creationId xmlns:p14="http://schemas.microsoft.com/office/powerpoint/2010/main" val="81841768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Disadvantages of capillary blood: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Times New Roman" pitchFamily="18" charset="0"/>
                <a:cs typeface="Arial" pitchFamily="34" charset="0"/>
              </a:rPr>
              <a:t>Capillary blood is freely flowing  So, there is greater risk of transmission of disease and contamination.</a:t>
            </a:r>
          </a:p>
          <a:p>
            <a:pPr>
              <a:buNone/>
            </a:pP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So, venous blood is more convenient for handling and the results from it are considered to be more accurate.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7106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en-US" dirty="0" smtClean="0"/>
              <a:t>Cellular part: RBC, WBC and Platelets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plasma:</a:t>
            </a:r>
          </a:p>
          <a:p>
            <a:pPr marL="137160" indent="0">
              <a:buNone/>
            </a:pPr>
            <a:r>
              <a:rPr lang="en-US" dirty="0" smtClean="0"/>
              <a:t>clear yellowish fluid portion of blood  has fibrinogen (</a:t>
            </a:r>
            <a:r>
              <a:rPr lang="en-US" dirty="0" err="1" smtClean="0"/>
              <a:t>cloting</a:t>
            </a:r>
            <a:r>
              <a:rPr lang="en-US" dirty="0" smtClean="0"/>
              <a:t> factor) so, it clots very fast.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Serum = </a:t>
            </a:r>
            <a:r>
              <a:rPr lang="en-US" dirty="0" smtClean="0">
                <a:solidFill>
                  <a:srgbClr val="FFFF00"/>
                </a:solidFill>
              </a:rPr>
              <a:t>plasma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</a:rPr>
              <a:t> fibrinogen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5899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5100" smtClean="0">
                <a:solidFill>
                  <a:srgbClr val="FF0000"/>
                </a:solidFill>
              </a:rPr>
              <a:t> Serum &amp; plasma</a:t>
            </a:r>
          </a:p>
          <a:p>
            <a:pPr lvl="0"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/>
              <a:t>To </a:t>
            </a:r>
            <a:r>
              <a:rPr lang="en-US"/>
              <a:t>obtain serum should be delivered into sterile tube </a:t>
            </a:r>
            <a:r>
              <a:rPr lang="en-US" smtClean="0"/>
              <a:t>or tube that has gel.</a:t>
            </a:r>
          </a:p>
          <a:p>
            <a:pPr lvl="0">
              <a:buNone/>
            </a:pPr>
            <a:endParaRPr lang="en-US" smtClean="0"/>
          </a:p>
          <a:p>
            <a:pPr lvl="0"/>
            <a:endParaRPr lang="en-US"/>
          </a:p>
          <a:p>
            <a:pPr lvl="0"/>
            <a:r>
              <a:rPr lang="en-US"/>
              <a:t> To obtain  </a:t>
            </a:r>
            <a:r>
              <a:rPr lang="en-US" smtClean="0"/>
              <a:t>Plasma </a:t>
            </a:r>
            <a:r>
              <a:rPr lang="en-US"/>
              <a:t>should be delivered  in a tube with anticoagulant.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2426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ANTICOAGULANTS: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1-EDTA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(lavender top)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Contain:</a:t>
            </a:r>
            <a:r>
              <a:rPr lang="en-US" dirty="0" smtClean="0"/>
              <a:t> sodium or potassium salt  that cause the anticoagulant effect.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Chemical action : </a:t>
            </a:r>
            <a:r>
              <a:rPr lang="en-US" dirty="0" smtClean="0"/>
              <a:t>(remove  free Ca </a:t>
            </a:r>
            <a:r>
              <a:rPr lang="en-US" baseline="30000" dirty="0" smtClean="0"/>
              <a:t>++ </a:t>
            </a:r>
            <a:r>
              <a:rPr lang="en-US" dirty="0" smtClean="0"/>
              <a:t>by </a:t>
            </a:r>
            <a:r>
              <a:rPr lang="en-US" dirty="0" err="1" smtClean="0"/>
              <a:t>chelation</a:t>
            </a:r>
            <a:r>
              <a:rPr lang="en-US" dirty="0" smtClean="0"/>
              <a:t> ).</a:t>
            </a:r>
          </a:p>
          <a:p>
            <a:pPr>
              <a:buNone/>
            </a:pPr>
            <a:r>
              <a:rPr lang="en-US" dirty="0" smtClean="0"/>
              <a:t>Transform Ca </a:t>
            </a:r>
            <a:r>
              <a:rPr lang="en-US" baseline="30000" dirty="0" smtClean="0"/>
              <a:t>++ </a:t>
            </a:r>
            <a:r>
              <a:rPr lang="en-US" dirty="0" smtClean="0"/>
              <a:t>to un ionized form it becomes not free (bound calcium)</a:t>
            </a:r>
            <a:r>
              <a:rPr lang="en-US" baseline="30000" dirty="0" smtClean="0"/>
              <a:t>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Concentration: </a:t>
            </a:r>
            <a:r>
              <a:rPr lang="en-US" dirty="0" smtClean="0"/>
              <a:t>1.5 </a:t>
            </a:r>
            <a:r>
              <a:rPr lang="en-US" u="sng" dirty="0" smtClean="0"/>
              <a:t>+</a:t>
            </a:r>
            <a:r>
              <a:rPr lang="en-US" dirty="0" smtClean="0"/>
              <a:t> 0.25 mg /</a:t>
            </a:r>
            <a:r>
              <a:rPr lang="en-US" dirty="0" err="1" smtClean="0"/>
              <a:t>mL</a:t>
            </a:r>
            <a:r>
              <a:rPr lang="en-US" dirty="0" smtClean="0"/>
              <a:t> of blood </a:t>
            </a:r>
          </a:p>
          <a:p>
            <a:r>
              <a:rPr lang="en-US" dirty="0" smtClean="0"/>
              <a:t>Excess EDTA: ↓ PCV, ↑MCHC, shrinkage of RBC ,slight high platelets count.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2813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849</Words>
  <Application>Microsoft Office PowerPoint</Application>
  <PresentationFormat>On-screen Show (4:3)</PresentationFormat>
  <Paragraphs>219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hazards</vt:lpstr>
      <vt:lpstr>PowerPoint Presentation</vt:lpstr>
      <vt:lpstr>Lab design safety</vt:lpstr>
      <vt:lpstr>Types of specimens in hematology lab:  </vt:lpstr>
      <vt:lpstr>PowerPoint Presentation</vt:lpstr>
      <vt:lpstr>Disadvantages of capillary blood:</vt:lpstr>
      <vt:lpstr>PowerPoint Presentation</vt:lpstr>
      <vt:lpstr>PowerPoint Presentation</vt:lpstr>
      <vt:lpstr>ANTICOAGULANTS: </vt:lpstr>
      <vt:lpstr>PowerPoint Presentation</vt:lpstr>
      <vt:lpstr>2-Trisodium citrate (blue top)  contain: 3.2%or 3.8% tri sodium citrate   </vt:lpstr>
      <vt:lpstr>PowerPoint Presentation</vt:lpstr>
      <vt:lpstr>PowerPoint Presentation</vt:lpstr>
      <vt:lpstr>Blood cells: RBC-WBC-Platelets</vt:lpstr>
      <vt:lpstr>PowerPoint Presentation</vt:lpstr>
      <vt:lpstr>PowerPoint Presentation</vt:lpstr>
      <vt:lpstr>Hb measurment methods</vt:lpstr>
      <vt:lpstr> Hi CN Method:  Principle:  Blood is diluted in a solution called Drabkins Solution which contains  potassium cyanide  and potassium ferricyanide ( pH 7-7.4).  </vt:lpstr>
      <vt:lpstr>Advantages:  1-Screening test for anemia or polycythemia.   2-Viability of stable and reliable reference preparation.   3-Measurment of all forms of Hb except SHb "sulphaemoglobin“.  4- It is a standard method.    </vt:lpstr>
      <vt:lpstr> Method:  4 mL Drabkin + 20 µL of EDTA blood sample    Calculation :  Hb (g/dL) = A x 64500 X DF    44 X D X 1000 X 10               Hb = A x 29.3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hazards</dc:title>
  <dc:creator>Sara</dc:creator>
  <cp:lastModifiedBy>vaio</cp:lastModifiedBy>
  <cp:revision>13</cp:revision>
  <dcterms:created xsi:type="dcterms:W3CDTF">2011-02-15T18:45:23Z</dcterms:created>
  <dcterms:modified xsi:type="dcterms:W3CDTF">2015-02-03T21:24:44Z</dcterms:modified>
</cp:coreProperties>
</file>