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0" r:id="rId3"/>
    <p:sldId id="300" r:id="rId4"/>
    <p:sldId id="314" r:id="rId5"/>
    <p:sldId id="302" r:id="rId6"/>
    <p:sldId id="313" r:id="rId7"/>
    <p:sldId id="312" r:id="rId8"/>
    <p:sldId id="304" r:id="rId9"/>
    <p:sldId id="311" r:id="rId10"/>
    <p:sldId id="282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  <a:srgbClr val="800080"/>
    <a:srgbClr val="339966"/>
    <a:srgbClr val="009900"/>
    <a:srgbClr val="FF3300"/>
    <a:srgbClr val="FFCC00"/>
    <a:srgbClr val="99FF33"/>
    <a:srgbClr val="0066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84" y="-8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1B1641-919F-4BFB-AFD4-7937F09ABF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15D0F-C2C7-43B9-AA94-80E4516119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DB6B8-8BFA-4C67-9C43-1BC4045D46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EDD56-BBD0-4079-A186-575C6B1871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D1E58-361D-42EE-ABEF-19B73A1E9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8A746-AE5E-41AA-8D31-0E455B2C23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9CE7A-E7C2-4675-969E-226AF3A864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00C90-2EFC-4C7E-8848-8F2897BF40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8D3F35-02EF-43A5-8FD6-57D083EA96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95420-28C8-4F3E-8BA1-10CCEFD448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5CFD7-00A9-4D3C-AC60-9A75300396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3399"/>
            </a:gs>
            <a:gs pos="100000">
              <a:srgbClr val="800080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90924A1-36ED-4236-ABCB-C57E923B10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0"/>
          <p:cNvGrpSpPr>
            <a:grpSpLocks/>
          </p:cNvGrpSpPr>
          <p:nvPr/>
        </p:nvGrpSpPr>
        <p:grpSpPr bwMode="auto">
          <a:xfrm>
            <a:off x="0" y="304800"/>
            <a:ext cx="9144000" cy="366713"/>
            <a:chOff x="0" y="192"/>
            <a:chExt cx="5760" cy="231"/>
          </a:xfrm>
        </p:grpSpPr>
        <p:sp>
          <p:nvSpPr>
            <p:cNvPr id="2053" name="Text Box 5"/>
            <p:cNvSpPr txBox="1">
              <a:spLocks noChangeArrowheads="1"/>
            </p:cNvSpPr>
            <p:nvPr/>
          </p:nvSpPr>
          <p:spPr bwMode="auto">
            <a:xfrm>
              <a:off x="192" y="192"/>
              <a:ext cx="13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Monotype Corsiva" pitchFamily="66" charset="0"/>
                  <a:cs typeface="Arial" charset="0"/>
                </a:rPr>
                <a:t>Lab Exercise # 5</a:t>
              </a:r>
            </a:p>
          </p:txBody>
        </p:sp>
        <p:sp>
          <p:nvSpPr>
            <p:cNvPr id="2054" name="Text Box 6"/>
            <p:cNvSpPr txBox="1">
              <a:spLocks noChangeArrowheads="1"/>
            </p:cNvSpPr>
            <p:nvPr/>
          </p:nvSpPr>
          <p:spPr bwMode="auto">
            <a:xfrm>
              <a:off x="5040" y="192"/>
              <a:ext cx="6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Monotype Corsiva" pitchFamily="66" charset="0"/>
                  <a:cs typeface="Arial" charset="0"/>
                </a:rPr>
                <a:t>Zoo- 145</a:t>
              </a:r>
            </a:p>
          </p:txBody>
        </p:sp>
        <p:sp>
          <p:nvSpPr>
            <p:cNvPr id="2055" name="Line 7"/>
            <p:cNvSpPr>
              <a:spLocks noChangeShapeType="1"/>
            </p:cNvSpPr>
            <p:nvPr/>
          </p:nvSpPr>
          <p:spPr bwMode="auto">
            <a:xfrm>
              <a:off x="0" y="384"/>
              <a:ext cx="576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4" name="WordArt 10"/>
          <p:cNvSpPr>
            <a:spLocks noChangeArrowheads="1" noChangeShapeType="1" noTextEdit="1"/>
          </p:cNvSpPr>
          <p:nvPr/>
        </p:nvSpPr>
        <p:spPr bwMode="auto">
          <a:xfrm>
            <a:off x="1447800" y="4114800"/>
            <a:ext cx="64770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Study of histological structure </a:t>
            </a:r>
          </a:p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of different organs</a:t>
            </a:r>
          </a:p>
        </p:txBody>
      </p:sp>
      <p:sp>
        <p:nvSpPr>
          <p:cNvPr id="7179" name="WordArt 11"/>
          <p:cNvSpPr>
            <a:spLocks noChangeArrowheads="1" noChangeShapeType="1" noTextEdit="1"/>
          </p:cNvSpPr>
          <p:nvPr/>
        </p:nvSpPr>
        <p:spPr bwMode="auto">
          <a:xfrm>
            <a:off x="2590800" y="1828800"/>
            <a:ext cx="3886200" cy="876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100000">
                      <a:srgbClr val="FFCC00"/>
                    </a:gs>
                  </a:gsLst>
                  <a:lin ang="18900000" scaled="1"/>
                </a:gradFill>
                <a:latin typeface="Arial Black"/>
              </a:rPr>
              <a:t>HISTOLOGY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nimBg="1"/>
      <p:bldP spid="717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13"/>
          <p:cNvGrpSpPr>
            <a:grpSpLocks/>
          </p:cNvGrpSpPr>
          <p:nvPr/>
        </p:nvGrpSpPr>
        <p:grpSpPr bwMode="auto">
          <a:xfrm>
            <a:off x="0" y="304800"/>
            <a:ext cx="9144000" cy="366713"/>
            <a:chOff x="0" y="192"/>
            <a:chExt cx="5760" cy="231"/>
          </a:xfrm>
        </p:grpSpPr>
        <p:sp>
          <p:nvSpPr>
            <p:cNvPr id="12292" name="Text Box 5"/>
            <p:cNvSpPr txBox="1">
              <a:spLocks noChangeArrowheads="1"/>
            </p:cNvSpPr>
            <p:nvPr/>
          </p:nvSpPr>
          <p:spPr bwMode="auto">
            <a:xfrm>
              <a:off x="192" y="192"/>
              <a:ext cx="13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chemeClr val="bg1"/>
                  </a:solidFill>
                  <a:latin typeface="Monotype Corsiva" pitchFamily="66" charset="0"/>
                  <a:cs typeface="Arial" charset="0"/>
                </a:rPr>
                <a:t>Lab Exercise # </a:t>
              </a:r>
              <a:r>
                <a:rPr lang="en-US" dirty="0" smtClean="0">
                  <a:solidFill>
                    <a:schemeClr val="bg1"/>
                  </a:solidFill>
                  <a:latin typeface="Monotype Corsiva" pitchFamily="66" charset="0"/>
                  <a:cs typeface="Arial" charset="0"/>
                </a:rPr>
                <a:t>4</a:t>
              </a:r>
              <a:endParaRPr lang="en-US" dirty="0">
                <a:solidFill>
                  <a:schemeClr val="bg1"/>
                </a:solidFill>
                <a:latin typeface="Monotype Corsiva" pitchFamily="66" charset="0"/>
                <a:cs typeface="Arial" charset="0"/>
              </a:endParaRPr>
            </a:p>
          </p:txBody>
        </p:sp>
        <p:sp>
          <p:nvSpPr>
            <p:cNvPr id="12293" name="Text Box 6"/>
            <p:cNvSpPr txBox="1">
              <a:spLocks noChangeArrowheads="1"/>
            </p:cNvSpPr>
            <p:nvPr/>
          </p:nvSpPr>
          <p:spPr bwMode="auto">
            <a:xfrm>
              <a:off x="5040" y="192"/>
              <a:ext cx="6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Monotype Corsiva" pitchFamily="66" charset="0"/>
                  <a:cs typeface="Arial" charset="0"/>
                </a:rPr>
                <a:t>Zoo- 145</a:t>
              </a:r>
            </a:p>
          </p:txBody>
        </p:sp>
        <p:sp>
          <p:nvSpPr>
            <p:cNvPr id="12294" name="Line 7"/>
            <p:cNvSpPr>
              <a:spLocks noChangeShapeType="1"/>
            </p:cNvSpPr>
            <p:nvPr/>
          </p:nvSpPr>
          <p:spPr bwMode="auto">
            <a:xfrm>
              <a:off x="0" y="384"/>
              <a:ext cx="576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297" name="WordArt 9"/>
          <p:cNvSpPr>
            <a:spLocks noChangeArrowheads="1" noChangeShapeType="1" noTextEdit="1"/>
          </p:cNvSpPr>
          <p:nvPr/>
        </p:nvSpPr>
        <p:spPr bwMode="auto">
          <a:xfrm>
            <a:off x="2209800" y="3124200"/>
            <a:ext cx="4800600" cy="6477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609600" y="3810000"/>
            <a:ext cx="1447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Calibri" pitchFamily="34" charset="0"/>
                <a:cs typeface="Arial" charset="0"/>
              </a:rPr>
              <a:t>Epithelial Tissue</a:t>
            </a: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1295400" y="2897188"/>
            <a:ext cx="6324600" cy="836612"/>
            <a:chOff x="912" y="961"/>
            <a:chExt cx="3984" cy="527"/>
          </a:xfrm>
        </p:grpSpPr>
        <p:cxnSp>
          <p:nvCxnSpPr>
            <p:cNvPr id="4" name="Straight Arrow Connector 7"/>
            <p:cNvCxnSpPr>
              <a:cxnSpLocks noChangeShapeType="1"/>
            </p:cNvCxnSpPr>
            <p:nvPr/>
          </p:nvCxnSpPr>
          <p:spPr bwMode="auto">
            <a:xfrm rot="5400000">
              <a:off x="769" y="1343"/>
              <a:ext cx="288" cy="1"/>
            </a:xfrm>
            <a:prstGeom prst="straightConnector1">
              <a:avLst/>
            </a:prstGeom>
            <a:noFill/>
            <a:ln w="19050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  <p:cxnSp>
          <p:nvCxnSpPr>
            <p:cNvPr id="5" name="Straight Arrow Connector 16"/>
            <p:cNvCxnSpPr>
              <a:cxnSpLocks noChangeShapeType="1"/>
            </p:cNvCxnSpPr>
            <p:nvPr/>
          </p:nvCxnSpPr>
          <p:spPr bwMode="auto">
            <a:xfrm rot="5400000">
              <a:off x="4752" y="1343"/>
              <a:ext cx="288" cy="1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  <p:cxnSp>
          <p:nvCxnSpPr>
            <p:cNvPr id="6" name="Straight Connector 18"/>
            <p:cNvCxnSpPr>
              <a:cxnSpLocks noChangeShapeType="1"/>
            </p:cNvCxnSpPr>
            <p:nvPr/>
          </p:nvCxnSpPr>
          <p:spPr bwMode="auto">
            <a:xfrm>
              <a:off x="912" y="1200"/>
              <a:ext cx="3984" cy="0"/>
            </a:xfrm>
            <a:prstGeom prst="line">
              <a:avLst/>
            </a:prstGeom>
            <a:noFill/>
            <a:ln w="19050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7" name="Straight Connector 44"/>
            <p:cNvCxnSpPr>
              <a:cxnSpLocks noChangeShapeType="1"/>
            </p:cNvCxnSpPr>
            <p:nvPr/>
          </p:nvCxnSpPr>
          <p:spPr bwMode="auto">
            <a:xfrm rot="5400000">
              <a:off x="2903" y="1080"/>
              <a:ext cx="240" cy="2"/>
            </a:xfrm>
            <a:prstGeom prst="line">
              <a:avLst/>
            </a:prstGeom>
            <a:noFill/>
            <a:ln w="19050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8" name="Straight Arrow Connector 7"/>
            <p:cNvCxnSpPr>
              <a:cxnSpLocks noChangeShapeType="1"/>
            </p:cNvCxnSpPr>
            <p:nvPr/>
          </p:nvCxnSpPr>
          <p:spPr bwMode="auto">
            <a:xfrm rot="5400000">
              <a:off x="2161" y="1343"/>
              <a:ext cx="288" cy="1"/>
            </a:xfrm>
            <a:prstGeom prst="straightConnector1">
              <a:avLst/>
            </a:prstGeom>
            <a:noFill/>
            <a:ln w="19050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  <p:cxnSp>
          <p:nvCxnSpPr>
            <p:cNvPr id="9" name="Straight Arrow Connector 7"/>
            <p:cNvCxnSpPr>
              <a:cxnSpLocks noChangeShapeType="1"/>
            </p:cNvCxnSpPr>
            <p:nvPr/>
          </p:nvCxnSpPr>
          <p:spPr bwMode="auto">
            <a:xfrm rot="5400000">
              <a:off x="3552" y="1343"/>
              <a:ext cx="288" cy="1"/>
            </a:xfrm>
            <a:prstGeom prst="straightConnector1">
              <a:avLst/>
            </a:prstGeom>
            <a:noFill/>
            <a:ln w="19050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</p:grp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3581400" y="24384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99FF33"/>
                </a:solidFill>
                <a:latin typeface="Calibri" pitchFamily="34" charset="0"/>
                <a:cs typeface="Arial" charset="0"/>
              </a:rPr>
              <a:t>Type of Tissues</a:t>
            </a: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2743200" y="3810000"/>
            <a:ext cx="1752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Calibri" pitchFamily="34" charset="0"/>
                <a:cs typeface="Arial" charset="0"/>
              </a:rPr>
              <a:t>Muscular Tissue</a:t>
            </a: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5029200" y="3810000"/>
            <a:ext cx="144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Connective tissue</a:t>
            </a:r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6934200" y="3810000"/>
            <a:ext cx="1676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Calibri" pitchFamily="34" charset="0"/>
                <a:cs typeface="Arial" charset="0"/>
              </a:rPr>
              <a:t>Nervous Tissue</a:t>
            </a:r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2743200" y="4648200"/>
            <a:ext cx="15240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Line 17"/>
          <p:cNvSpPr>
            <a:spLocks noChangeShapeType="1"/>
          </p:cNvSpPr>
          <p:nvPr/>
        </p:nvSpPr>
        <p:spPr bwMode="auto">
          <a:xfrm>
            <a:off x="3505200" y="4419600"/>
            <a:ext cx="0" cy="2286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" name="Line 18"/>
          <p:cNvSpPr>
            <a:spLocks noChangeShapeType="1"/>
          </p:cNvSpPr>
          <p:nvPr/>
        </p:nvSpPr>
        <p:spPr bwMode="auto">
          <a:xfrm>
            <a:off x="2743200" y="4648200"/>
            <a:ext cx="0" cy="2286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Line 19"/>
          <p:cNvSpPr>
            <a:spLocks noChangeShapeType="1"/>
          </p:cNvSpPr>
          <p:nvPr/>
        </p:nvSpPr>
        <p:spPr bwMode="auto">
          <a:xfrm>
            <a:off x="4267200" y="4648200"/>
            <a:ext cx="0" cy="2286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Line 20"/>
          <p:cNvSpPr>
            <a:spLocks noChangeShapeType="1"/>
          </p:cNvSpPr>
          <p:nvPr/>
        </p:nvSpPr>
        <p:spPr bwMode="auto">
          <a:xfrm>
            <a:off x="7010400" y="4648200"/>
            <a:ext cx="15240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Line 21"/>
          <p:cNvSpPr>
            <a:spLocks noChangeShapeType="1"/>
          </p:cNvSpPr>
          <p:nvPr/>
        </p:nvSpPr>
        <p:spPr bwMode="auto">
          <a:xfrm>
            <a:off x="7772400" y="4419600"/>
            <a:ext cx="0" cy="2286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Line 22"/>
          <p:cNvSpPr>
            <a:spLocks noChangeShapeType="1"/>
          </p:cNvSpPr>
          <p:nvPr/>
        </p:nvSpPr>
        <p:spPr bwMode="auto">
          <a:xfrm>
            <a:off x="7010400" y="4648200"/>
            <a:ext cx="0" cy="2286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Line 23"/>
          <p:cNvSpPr>
            <a:spLocks noChangeShapeType="1"/>
          </p:cNvSpPr>
          <p:nvPr/>
        </p:nvSpPr>
        <p:spPr bwMode="auto">
          <a:xfrm>
            <a:off x="8534400" y="4648200"/>
            <a:ext cx="0" cy="2286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2266950" y="4910138"/>
            <a:ext cx="144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  <a:cs typeface="Arial" charset="0"/>
              </a:rPr>
              <a:t>Skeletal Muscle</a:t>
            </a:r>
          </a:p>
        </p:txBody>
      </p:sp>
      <p:sp>
        <p:nvSpPr>
          <p:cNvPr id="23" name="TextBox 3"/>
          <p:cNvSpPr txBox="1">
            <a:spLocks noChangeArrowheads="1"/>
          </p:cNvSpPr>
          <p:nvPr/>
        </p:nvSpPr>
        <p:spPr bwMode="auto">
          <a:xfrm>
            <a:off x="3833813" y="4910138"/>
            <a:ext cx="144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  <a:cs typeface="Arial" charset="0"/>
              </a:rPr>
              <a:t>Cardiac  Muscle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324600" y="48768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  <a:cs typeface="Arial" charset="0"/>
              </a:rPr>
              <a:t>Spinal Cord</a:t>
            </a:r>
          </a:p>
        </p:txBody>
      </p:sp>
      <p:sp>
        <p:nvSpPr>
          <p:cNvPr id="25" name="TextBox 3"/>
          <p:cNvSpPr txBox="1">
            <a:spLocks noChangeArrowheads="1"/>
          </p:cNvSpPr>
          <p:nvPr/>
        </p:nvSpPr>
        <p:spPr bwMode="auto">
          <a:xfrm>
            <a:off x="8077200" y="48768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  <a:cs typeface="Arial" charset="0"/>
              </a:rPr>
              <a:t>Neuron</a:t>
            </a:r>
          </a:p>
        </p:txBody>
      </p:sp>
      <p:sp>
        <p:nvSpPr>
          <p:cNvPr id="26" name="TextBox 3"/>
          <p:cNvSpPr txBox="1">
            <a:spLocks noChangeArrowheads="1"/>
          </p:cNvSpPr>
          <p:nvPr/>
        </p:nvSpPr>
        <p:spPr bwMode="auto">
          <a:xfrm>
            <a:off x="4267200" y="5715000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Hyaline Cartilage</a:t>
            </a:r>
          </a:p>
        </p:txBody>
      </p:sp>
      <p:grpSp>
        <p:nvGrpSpPr>
          <p:cNvPr id="27" name="Group 4"/>
          <p:cNvGrpSpPr>
            <a:grpSpLocks/>
          </p:cNvGrpSpPr>
          <p:nvPr/>
        </p:nvGrpSpPr>
        <p:grpSpPr bwMode="auto">
          <a:xfrm>
            <a:off x="152400" y="457200"/>
            <a:ext cx="9144000" cy="366713"/>
            <a:chOff x="0" y="192"/>
            <a:chExt cx="5760" cy="231"/>
          </a:xfrm>
        </p:grpSpPr>
        <p:sp>
          <p:nvSpPr>
            <p:cNvPr id="28" name="Text Box 5"/>
            <p:cNvSpPr txBox="1">
              <a:spLocks noChangeArrowheads="1"/>
            </p:cNvSpPr>
            <p:nvPr/>
          </p:nvSpPr>
          <p:spPr bwMode="auto">
            <a:xfrm>
              <a:off x="192" y="192"/>
              <a:ext cx="13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chemeClr val="bg1"/>
                  </a:solidFill>
                  <a:latin typeface="Monotype Corsiva" pitchFamily="66" charset="0"/>
                  <a:cs typeface="Arial" charset="0"/>
                </a:rPr>
                <a:t>Lab Exercise # </a:t>
              </a:r>
              <a:r>
                <a:rPr lang="en-US" dirty="0" smtClean="0">
                  <a:solidFill>
                    <a:schemeClr val="bg1"/>
                  </a:solidFill>
                  <a:latin typeface="Monotype Corsiva" pitchFamily="66" charset="0"/>
                  <a:cs typeface="Arial" charset="0"/>
                </a:rPr>
                <a:t>3</a:t>
              </a:r>
              <a:endParaRPr lang="en-US" dirty="0">
                <a:solidFill>
                  <a:schemeClr val="bg1"/>
                </a:solidFill>
                <a:latin typeface="Monotype Corsiva" pitchFamily="66" charset="0"/>
                <a:cs typeface="Arial" charset="0"/>
              </a:endParaRPr>
            </a:p>
          </p:txBody>
        </p:sp>
        <p:sp>
          <p:nvSpPr>
            <p:cNvPr id="29" name="Text Box 6"/>
            <p:cNvSpPr txBox="1">
              <a:spLocks noChangeArrowheads="1"/>
            </p:cNvSpPr>
            <p:nvPr/>
          </p:nvSpPr>
          <p:spPr bwMode="auto">
            <a:xfrm>
              <a:off x="5040" y="192"/>
              <a:ext cx="6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Monotype Corsiva" pitchFamily="66" charset="0"/>
                  <a:cs typeface="Arial" charset="0"/>
                </a:rPr>
                <a:t>Zoo- 145</a:t>
              </a:r>
            </a:p>
          </p:txBody>
        </p:sp>
        <p:sp>
          <p:nvSpPr>
            <p:cNvPr id="30" name="Line 7"/>
            <p:cNvSpPr>
              <a:spLocks noChangeShapeType="1"/>
            </p:cNvSpPr>
            <p:nvPr/>
          </p:nvSpPr>
          <p:spPr bwMode="auto">
            <a:xfrm>
              <a:off x="0" y="384"/>
              <a:ext cx="576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914400" y="990600"/>
            <a:ext cx="7696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HISTOLOGY is the branch of Biology that studies the microscopic structure of the tissues, organs and systems under the microscope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2" name="TextBox 3"/>
          <p:cNvSpPr txBox="1">
            <a:spLocks noChangeArrowheads="1"/>
          </p:cNvSpPr>
          <p:nvPr/>
        </p:nvSpPr>
        <p:spPr bwMode="auto">
          <a:xfrm>
            <a:off x="685800" y="5943600"/>
            <a:ext cx="3810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*Blood Vessels: Arteries and Veins</a:t>
            </a:r>
          </a:p>
        </p:txBody>
      </p:sp>
      <p:sp>
        <p:nvSpPr>
          <p:cNvPr id="33" name="Line 20"/>
          <p:cNvSpPr>
            <a:spLocks noChangeShapeType="1"/>
          </p:cNvSpPr>
          <p:nvPr/>
        </p:nvSpPr>
        <p:spPr bwMode="auto">
          <a:xfrm>
            <a:off x="4953000" y="5486400"/>
            <a:ext cx="15240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" name="Line 22"/>
          <p:cNvSpPr>
            <a:spLocks noChangeShapeType="1"/>
          </p:cNvSpPr>
          <p:nvPr/>
        </p:nvSpPr>
        <p:spPr bwMode="auto">
          <a:xfrm>
            <a:off x="4953000" y="5486400"/>
            <a:ext cx="0" cy="2286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" name="Line 23"/>
          <p:cNvSpPr>
            <a:spLocks noChangeShapeType="1"/>
          </p:cNvSpPr>
          <p:nvPr/>
        </p:nvSpPr>
        <p:spPr bwMode="auto">
          <a:xfrm>
            <a:off x="6477000" y="5486400"/>
            <a:ext cx="0" cy="2286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cxnSp>
        <p:nvCxnSpPr>
          <p:cNvPr id="36" name="Straight Connector 35"/>
          <p:cNvCxnSpPr>
            <a:stCxn id="12" idx="2"/>
          </p:cNvCxnSpPr>
          <p:nvPr/>
        </p:nvCxnSpPr>
        <p:spPr>
          <a:xfrm>
            <a:off x="5753100" y="4451350"/>
            <a:ext cx="0" cy="1035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"/>
          <p:cNvSpPr txBox="1">
            <a:spLocks noChangeArrowheads="1"/>
          </p:cNvSpPr>
          <p:nvPr/>
        </p:nvSpPr>
        <p:spPr bwMode="auto">
          <a:xfrm>
            <a:off x="6096000" y="5715000"/>
            <a:ext cx="27051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Areolar Connective Tissue</a:t>
            </a:r>
            <a:endParaRPr lang="en-US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8" name="TextBox 3"/>
          <p:cNvSpPr txBox="1">
            <a:spLocks noChangeArrowheads="1"/>
          </p:cNvSpPr>
          <p:nvPr/>
        </p:nvSpPr>
        <p:spPr bwMode="auto">
          <a:xfrm>
            <a:off x="279401" y="4511675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Simple Squamous</a:t>
            </a:r>
            <a:endParaRPr lang="en-US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9" name="TextBox 3"/>
          <p:cNvSpPr txBox="1">
            <a:spLocks noChangeArrowheads="1"/>
          </p:cNvSpPr>
          <p:nvPr/>
        </p:nvSpPr>
        <p:spPr bwMode="auto">
          <a:xfrm>
            <a:off x="304800" y="4814887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Simple Columnar</a:t>
            </a:r>
            <a:endParaRPr lang="en-US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85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26" grpId="0"/>
      <p:bldP spid="32" grpId="0"/>
      <p:bldP spid="33" grpId="0" animBg="1"/>
      <p:bldP spid="34" grpId="0" animBg="1"/>
      <p:bldP spid="35" grpId="0" animBg="1"/>
      <p:bldP spid="37" grpId="0"/>
      <p:bldP spid="38" grpId="0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 descr="spinal_cord_sme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524000"/>
            <a:ext cx="3962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8"/>
          <p:cNvSpPr txBox="1">
            <a:spLocks noChangeArrowheads="1"/>
          </p:cNvSpPr>
          <p:nvPr/>
        </p:nvSpPr>
        <p:spPr bwMode="auto">
          <a:xfrm>
            <a:off x="457200" y="4800600"/>
            <a:ext cx="8077200" cy="192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600">
                <a:solidFill>
                  <a:schemeClr val="bg1"/>
                </a:solidFill>
              </a:rPr>
              <a:t> These are unit of Nervous Tissue and are specialized in function and shape.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600">
                <a:solidFill>
                  <a:schemeClr val="bg1"/>
                </a:solidFill>
              </a:rPr>
              <a:t> The neurons or the nerve cells are star shaped bodies with few microns in diameter.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600">
                <a:solidFill>
                  <a:schemeClr val="bg1"/>
                </a:solidFill>
              </a:rPr>
              <a:t> The sharp protrusions of these cells are named as dendrites and the number of such spine like extensions varies from 5 to 7.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600">
                <a:solidFill>
                  <a:schemeClr val="bg1"/>
                </a:solidFill>
              </a:rPr>
              <a:t> Centrally, the star shaped mass is loaded with a small nucleus and cytoplasm around the nucleus</a:t>
            </a:r>
            <a:r>
              <a:rPr lang="en-US" sz="1600"/>
              <a:t> </a:t>
            </a:r>
          </a:p>
        </p:txBody>
      </p:sp>
      <p:grpSp>
        <p:nvGrpSpPr>
          <p:cNvPr id="7172" name="Group 9"/>
          <p:cNvGrpSpPr>
            <a:grpSpLocks/>
          </p:cNvGrpSpPr>
          <p:nvPr/>
        </p:nvGrpSpPr>
        <p:grpSpPr bwMode="auto">
          <a:xfrm>
            <a:off x="0" y="304800"/>
            <a:ext cx="9144000" cy="366713"/>
            <a:chOff x="0" y="192"/>
            <a:chExt cx="5760" cy="231"/>
          </a:xfrm>
        </p:grpSpPr>
        <p:sp>
          <p:nvSpPr>
            <p:cNvPr id="7173" name="Text Box 5"/>
            <p:cNvSpPr txBox="1">
              <a:spLocks noChangeArrowheads="1"/>
            </p:cNvSpPr>
            <p:nvPr/>
          </p:nvSpPr>
          <p:spPr bwMode="auto">
            <a:xfrm>
              <a:off x="192" y="192"/>
              <a:ext cx="13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chemeClr val="bg1"/>
                  </a:solidFill>
                  <a:latin typeface="Monotype Corsiva" pitchFamily="66" charset="0"/>
                  <a:cs typeface="Arial" charset="0"/>
                </a:rPr>
                <a:t>Lab Exercise # </a:t>
              </a:r>
              <a:r>
                <a:rPr lang="en-US" dirty="0" smtClean="0">
                  <a:solidFill>
                    <a:schemeClr val="bg1"/>
                  </a:solidFill>
                  <a:latin typeface="Monotype Corsiva" pitchFamily="66" charset="0"/>
                  <a:cs typeface="Arial" charset="0"/>
                </a:rPr>
                <a:t>4</a:t>
              </a:r>
              <a:endParaRPr lang="en-US" dirty="0">
                <a:solidFill>
                  <a:schemeClr val="bg1"/>
                </a:solidFill>
                <a:latin typeface="Monotype Corsiva" pitchFamily="66" charset="0"/>
                <a:cs typeface="Arial" charset="0"/>
              </a:endParaRPr>
            </a:p>
          </p:txBody>
        </p:sp>
        <p:sp>
          <p:nvSpPr>
            <p:cNvPr id="7174" name="Text Box 6"/>
            <p:cNvSpPr txBox="1">
              <a:spLocks noChangeArrowheads="1"/>
            </p:cNvSpPr>
            <p:nvPr/>
          </p:nvSpPr>
          <p:spPr bwMode="auto">
            <a:xfrm>
              <a:off x="5040" y="192"/>
              <a:ext cx="6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Monotype Corsiva" pitchFamily="66" charset="0"/>
                  <a:cs typeface="Arial" charset="0"/>
                </a:rPr>
                <a:t>Zoo- 145</a:t>
              </a:r>
            </a:p>
          </p:txBody>
        </p:sp>
        <p:sp>
          <p:nvSpPr>
            <p:cNvPr id="7175" name="Line 7"/>
            <p:cNvSpPr>
              <a:spLocks noChangeShapeType="1"/>
            </p:cNvSpPr>
            <p:nvPr/>
          </p:nvSpPr>
          <p:spPr bwMode="auto">
            <a:xfrm>
              <a:off x="0" y="384"/>
              <a:ext cx="576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78" name="Line 10"/>
          <p:cNvSpPr>
            <a:spLocks noChangeShapeType="1"/>
          </p:cNvSpPr>
          <p:nvPr/>
        </p:nvSpPr>
        <p:spPr bwMode="auto">
          <a:xfrm flipH="1">
            <a:off x="5486400" y="3490913"/>
            <a:ext cx="152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7010400" y="3338513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</a:rPr>
              <a:t>Nucleus</a:t>
            </a:r>
          </a:p>
        </p:txBody>
      </p:sp>
      <p:sp>
        <p:nvSpPr>
          <p:cNvPr id="7180" name="Line 12"/>
          <p:cNvSpPr>
            <a:spLocks noChangeShapeType="1"/>
          </p:cNvSpPr>
          <p:nvPr/>
        </p:nvSpPr>
        <p:spPr bwMode="auto">
          <a:xfrm flipH="1">
            <a:off x="4800600" y="4114800"/>
            <a:ext cx="16764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6629400" y="39624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</a:rPr>
              <a:t>Dendrites</a:t>
            </a:r>
          </a:p>
        </p:txBody>
      </p:sp>
      <p:sp>
        <p:nvSpPr>
          <p:cNvPr id="7182" name="Text Box 21"/>
          <p:cNvSpPr txBox="1">
            <a:spLocks noChangeArrowheads="1"/>
          </p:cNvSpPr>
          <p:nvPr/>
        </p:nvSpPr>
        <p:spPr bwMode="auto">
          <a:xfrm>
            <a:off x="3048000" y="838200"/>
            <a:ext cx="2514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The Nervous Tissue </a:t>
            </a:r>
          </a:p>
          <a:p>
            <a:pPr algn="ctr"/>
            <a:r>
              <a:rPr lang="en-US" b="1">
                <a:solidFill>
                  <a:schemeClr val="bg1"/>
                </a:solidFill>
              </a:rPr>
              <a:t>Neurons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images.tutorvista.com/content/feed/tvcs/neur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04800"/>
            <a:ext cx="5238750" cy="270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Structure of neur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924831"/>
            <a:ext cx="6096000" cy="393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4524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381000" y="4648200"/>
            <a:ext cx="8534400" cy="204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1400">
                <a:solidFill>
                  <a:schemeClr val="bg1"/>
                </a:solidFill>
              </a:rPr>
              <a:t>The Spinal cord is cylindrical structure present inside the vertebral column. 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1400">
                <a:solidFill>
                  <a:schemeClr val="bg1"/>
                </a:solidFill>
              </a:rPr>
              <a:t>It is a bilobed tube and its dividing line toward dorsal side is called the dorsal fissure and the invaginating line toward ventral plane is called ventral fissure. 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1400">
                <a:solidFill>
                  <a:schemeClr val="bg1"/>
                </a:solidFill>
              </a:rPr>
              <a:t>The depressed area on both planes is called the dorsal commissure toward dorsal side and ventral commissiure toward ventral side. 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1400">
                <a:solidFill>
                  <a:schemeClr val="bg1"/>
                </a:solidFill>
              </a:rPr>
              <a:t>The central area is full of nerve cells and is named as grey matter which is perforated with a hole, central canal. 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1400">
                <a:solidFill>
                  <a:schemeClr val="bg1"/>
                </a:solidFill>
              </a:rPr>
              <a:t>The area surrounding grey matter is called duramatter and the outer most covering of the spinal cord is termed as piamatter.</a:t>
            </a:r>
          </a:p>
        </p:txBody>
      </p:sp>
      <p:grpSp>
        <p:nvGrpSpPr>
          <p:cNvPr id="8196" name="Group 6"/>
          <p:cNvGrpSpPr>
            <a:grpSpLocks/>
          </p:cNvGrpSpPr>
          <p:nvPr/>
        </p:nvGrpSpPr>
        <p:grpSpPr bwMode="auto">
          <a:xfrm>
            <a:off x="0" y="304800"/>
            <a:ext cx="9144000" cy="366713"/>
            <a:chOff x="0" y="192"/>
            <a:chExt cx="5760" cy="231"/>
          </a:xfrm>
        </p:grpSpPr>
        <p:sp>
          <p:nvSpPr>
            <p:cNvPr id="8197" name="Text Box 5"/>
            <p:cNvSpPr txBox="1">
              <a:spLocks noChangeArrowheads="1"/>
            </p:cNvSpPr>
            <p:nvPr/>
          </p:nvSpPr>
          <p:spPr bwMode="auto">
            <a:xfrm>
              <a:off x="192" y="192"/>
              <a:ext cx="13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chemeClr val="bg1"/>
                  </a:solidFill>
                  <a:latin typeface="Monotype Corsiva" pitchFamily="66" charset="0"/>
                  <a:cs typeface="Arial" charset="0"/>
                </a:rPr>
                <a:t>Lab Exercise # </a:t>
              </a:r>
              <a:r>
                <a:rPr lang="en-US" dirty="0" smtClean="0">
                  <a:solidFill>
                    <a:schemeClr val="bg1"/>
                  </a:solidFill>
                  <a:latin typeface="Monotype Corsiva" pitchFamily="66" charset="0"/>
                  <a:cs typeface="Arial" charset="0"/>
                </a:rPr>
                <a:t>4</a:t>
              </a:r>
              <a:endParaRPr lang="en-US" dirty="0">
                <a:solidFill>
                  <a:schemeClr val="bg1"/>
                </a:solidFill>
                <a:latin typeface="Monotype Corsiva" pitchFamily="66" charset="0"/>
                <a:cs typeface="Arial" charset="0"/>
              </a:endParaRPr>
            </a:p>
          </p:txBody>
        </p:sp>
        <p:sp>
          <p:nvSpPr>
            <p:cNvPr id="8198" name="Text Box 6"/>
            <p:cNvSpPr txBox="1">
              <a:spLocks noChangeArrowheads="1"/>
            </p:cNvSpPr>
            <p:nvPr/>
          </p:nvSpPr>
          <p:spPr bwMode="auto">
            <a:xfrm>
              <a:off x="5040" y="192"/>
              <a:ext cx="6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Monotype Corsiva" pitchFamily="66" charset="0"/>
                  <a:cs typeface="Arial" charset="0"/>
                </a:rPr>
                <a:t>Zoo- 145</a:t>
              </a:r>
            </a:p>
          </p:txBody>
        </p:sp>
        <p:sp>
          <p:nvSpPr>
            <p:cNvPr id="8199" name="Line 7"/>
            <p:cNvSpPr>
              <a:spLocks noChangeShapeType="1"/>
            </p:cNvSpPr>
            <p:nvPr/>
          </p:nvSpPr>
          <p:spPr bwMode="auto">
            <a:xfrm>
              <a:off x="0" y="384"/>
              <a:ext cx="576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295400"/>
            <a:ext cx="5715000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203" name="Text Box 21"/>
          <p:cNvSpPr txBox="1">
            <a:spLocks noChangeArrowheads="1"/>
          </p:cNvSpPr>
          <p:nvPr/>
        </p:nvSpPr>
        <p:spPr bwMode="auto">
          <a:xfrm>
            <a:off x="3048000" y="685800"/>
            <a:ext cx="2514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The Nervous Tissue </a:t>
            </a:r>
          </a:p>
          <a:p>
            <a:pPr algn="ctr"/>
            <a:r>
              <a:rPr lang="en-US" b="1">
                <a:solidFill>
                  <a:schemeClr val="bg1"/>
                </a:solidFill>
              </a:rPr>
              <a:t>Spinal Cord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Spinal Cord Function &lt;ul&gt;&lt;li&gt;The Spinal Cord is a long, thin bundle of nervous tissue and support cells connected to the b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799" y="381000"/>
            <a:ext cx="7823199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4481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696200" y="6492081"/>
            <a:ext cx="1219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/>
            <a:endParaRPr lang="en-US" altLang="en-US" sz="120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624681"/>
            <a:ext cx="91440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1081881"/>
            <a:ext cx="9144000" cy="76200"/>
          </a:xfrm>
          <a:prstGeom prst="rect">
            <a:avLst/>
          </a:prstGeom>
          <a:solidFill>
            <a:srgbClr val="CC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/>
        </p:nvSpPr>
        <p:spPr bwMode="auto">
          <a:xfrm>
            <a:off x="990600" y="184868"/>
            <a:ext cx="8763000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33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33"/>
                </a:solidFill>
                <a:latin typeface="Times New Roman" pitchFamily="18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33"/>
                </a:solidFill>
                <a:latin typeface="Times New Roman" pitchFamily="18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33"/>
                </a:solidFill>
                <a:latin typeface="Times New Roman" pitchFamily="18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33"/>
                </a:solidFill>
                <a:latin typeface="Times New Roman" pitchFamily="18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33"/>
                </a:solidFill>
                <a:latin typeface="Times New Roman" pitchFamily="18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33"/>
                </a:solidFill>
                <a:latin typeface="Times New Roman" pitchFamily="18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33"/>
                </a:solidFill>
                <a:latin typeface="Times New Roman" pitchFamily="18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993333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400" dirty="0">
                <a:solidFill>
                  <a:schemeClr val="bg1"/>
                </a:solidFill>
              </a:rPr>
              <a:t>The Sectional Organization of the Spinal Cord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414"/>
          <a:stretch>
            <a:fillRect/>
          </a:stretch>
        </p:blipFill>
        <p:spPr bwMode="auto">
          <a:xfrm>
            <a:off x="205924" y="1447799"/>
            <a:ext cx="8785675" cy="4891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1051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304800" y="4267200"/>
            <a:ext cx="8915400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Char char="•"/>
            </a:pPr>
            <a:r>
              <a:rPr lang="en-US" sz="1600">
                <a:solidFill>
                  <a:schemeClr val="bg1"/>
                </a:solidFill>
              </a:rPr>
              <a:t>The basic structure of the artery is composed of three layers of different kinds of tissues: </a:t>
            </a:r>
          </a:p>
          <a:p>
            <a:pPr marL="342900" indent="-342900">
              <a:buFontTx/>
              <a:buChar char="•"/>
            </a:pPr>
            <a:r>
              <a:rPr lang="en-US" sz="1600">
                <a:solidFill>
                  <a:schemeClr val="bg1"/>
                </a:solidFill>
              </a:rPr>
              <a:t>outer most layer is composed of connective tissue and is called tunica adventitia. </a:t>
            </a:r>
          </a:p>
          <a:p>
            <a:pPr marL="342900" indent="-342900">
              <a:buFontTx/>
              <a:buChar char="•"/>
            </a:pPr>
            <a:r>
              <a:rPr lang="en-US" sz="1600">
                <a:solidFill>
                  <a:schemeClr val="bg1"/>
                </a:solidFill>
              </a:rPr>
              <a:t>the median layer is formed of unstriated muscles and is termed tunica media.</a:t>
            </a:r>
          </a:p>
          <a:p>
            <a:pPr marL="342900" indent="-342900">
              <a:buFontTx/>
              <a:buChar char="•"/>
            </a:pPr>
            <a:r>
              <a:rPr lang="en-US" sz="1600">
                <a:solidFill>
                  <a:schemeClr val="bg1"/>
                </a:solidFill>
              </a:rPr>
              <a:t>the inner most layer is formed of epithelial tissue and is termed as tunica intima.</a:t>
            </a:r>
          </a:p>
          <a:p>
            <a:pPr marL="342900" indent="-342900">
              <a:buFontTx/>
              <a:buChar char="•"/>
            </a:pPr>
            <a:endParaRPr lang="en-US" sz="1600">
              <a:solidFill>
                <a:schemeClr val="bg1"/>
              </a:solidFill>
            </a:endParaRPr>
          </a:p>
          <a:p>
            <a:pPr marL="342900" indent="-342900">
              <a:buFontTx/>
              <a:buChar char="•"/>
            </a:pPr>
            <a:r>
              <a:rPr lang="en-US" sz="1600">
                <a:solidFill>
                  <a:schemeClr val="bg1"/>
                </a:solidFill>
              </a:rPr>
              <a:t>The veins also contain three different layers of different tissue like arteries viz, Tunica Adventitia, Tunica Media and Tunica Intima. </a:t>
            </a:r>
          </a:p>
          <a:p>
            <a:pPr marL="342900" indent="-342900">
              <a:buFontTx/>
              <a:buChar char="•"/>
            </a:pPr>
            <a:r>
              <a:rPr lang="en-US" sz="1600">
                <a:solidFill>
                  <a:schemeClr val="bg1"/>
                </a:solidFill>
              </a:rPr>
              <a:t>The difference lies only in the thickness of these three layers. As a fact, the veins are thin walled vessels comparatively due to the thin muscular layer</a:t>
            </a:r>
          </a:p>
        </p:txBody>
      </p:sp>
      <p:grpSp>
        <p:nvGrpSpPr>
          <p:cNvPr id="10244" name="Group 6"/>
          <p:cNvGrpSpPr>
            <a:grpSpLocks/>
          </p:cNvGrpSpPr>
          <p:nvPr/>
        </p:nvGrpSpPr>
        <p:grpSpPr bwMode="auto">
          <a:xfrm>
            <a:off x="0" y="304800"/>
            <a:ext cx="9144000" cy="366713"/>
            <a:chOff x="0" y="192"/>
            <a:chExt cx="5760" cy="231"/>
          </a:xfrm>
        </p:grpSpPr>
        <p:sp>
          <p:nvSpPr>
            <p:cNvPr id="10245" name="Text Box 5"/>
            <p:cNvSpPr txBox="1">
              <a:spLocks noChangeArrowheads="1"/>
            </p:cNvSpPr>
            <p:nvPr/>
          </p:nvSpPr>
          <p:spPr bwMode="auto">
            <a:xfrm>
              <a:off x="192" y="192"/>
              <a:ext cx="13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chemeClr val="bg1"/>
                  </a:solidFill>
                  <a:latin typeface="Monotype Corsiva" pitchFamily="66" charset="0"/>
                  <a:cs typeface="Arial" charset="0"/>
                </a:rPr>
                <a:t>Lab Exercise # </a:t>
              </a:r>
              <a:r>
                <a:rPr lang="en-US" dirty="0" smtClean="0">
                  <a:solidFill>
                    <a:schemeClr val="bg1"/>
                  </a:solidFill>
                  <a:latin typeface="Monotype Corsiva" pitchFamily="66" charset="0"/>
                  <a:cs typeface="Arial" charset="0"/>
                </a:rPr>
                <a:t>4</a:t>
              </a:r>
              <a:endParaRPr lang="en-US" dirty="0">
                <a:solidFill>
                  <a:schemeClr val="bg1"/>
                </a:solidFill>
                <a:latin typeface="Monotype Corsiva" pitchFamily="66" charset="0"/>
                <a:cs typeface="Arial" charset="0"/>
              </a:endParaRPr>
            </a:p>
          </p:txBody>
        </p:sp>
        <p:sp>
          <p:nvSpPr>
            <p:cNvPr id="10246" name="Text Box 6"/>
            <p:cNvSpPr txBox="1">
              <a:spLocks noChangeArrowheads="1"/>
            </p:cNvSpPr>
            <p:nvPr/>
          </p:nvSpPr>
          <p:spPr bwMode="auto">
            <a:xfrm>
              <a:off x="5040" y="192"/>
              <a:ext cx="6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  <a:latin typeface="Monotype Corsiva" pitchFamily="66" charset="0"/>
                  <a:cs typeface="Arial" charset="0"/>
                </a:rPr>
                <a:t>Zoo- 145</a:t>
              </a:r>
            </a:p>
          </p:txBody>
        </p:sp>
        <p:sp>
          <p:nvSpPr>
            <p:cNvPr id="10247" name="Line 7"/>
            <p:cNvSpPr>
              <a:spLocks noChangeShapeType="1"/>
            </p:cNvSpPr>
            <p:nvPr/>
          </p:nvSpPr>
          <p:spPr bwMode="auto">
            <a:xfrm>
              <a:off x="0" y="384"/>
              <a:ext cx="576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0250" name="Picture 6" descr="F:\ex 4\artery&amp; ve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2192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1" name="Text Box 21"/>
          <p:cNvSpPr txBox="1">
            <a:spLocks noChangeArrowheads="1"/>
          </p:cNvSpPr>
          <p:nvPr/>
        </p:nvSpPr>
        <p:spPr bwMode="auto">
          <a:xfrm>
            <a:off x="3048000" y="838200"/>
            <a:ext cx="2514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Arteries and Veins</a:t>
            </a:r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>
            <a:off x="1752600" y="1981200"/>
            <a:ext cx="1066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>
            <a:off x="1752600" y="3429000"/>
            <a:ext cx="1066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1066800" y="18288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</a:rPr>
              <a:t>Artery</a:t>
            </a: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1066800" y="32766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</a:rPr>
              <a:t>Vein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image.wikifoundry.com/image/3/VBLOLpLJLbaS3mNksYu2Rw154218/GW894H26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420100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3048000"/>
            <a:ext cx="8610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Arteries carry blood away from the heart; the main artery is the aorta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Smaller </a:t>
            </a:r>
            <a:r>
              <a:rPr lang="en-US" dirty="0">
                <a:solidFill>
                  <a:schemeClr val="bg1"/>
                </a:solidFill>
              </a:rPr>
              <a:t>arteries called arterioles diverge into capillary beds, which contain 10-100 capillaries that branch among the cells and tissues of the body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Capillaries </a:t>
            </a:r>
            <a:r>
              <a:rPr lang="en-US" dirty="0">
                <a:solidFill>
                  <a:schemeClr val="bg1"/>
                </a:solidFill>
              </a:rPr>
              <a:t>carry blood away from the body and exchange nutrients, waste, and oxygen with tissues at the cellular </a:t>
            </a:r>
            <a:r>
              <a:rPr lang="en-US" dirty="0" smtClean="0">
                <a:solidFill>
                  <a:schemeClr val="bg1"/>
                </a:solidFill>
              </a:rPr>
              <a:t>level.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Veins</a:t>
            </a:r>
            <a:r>
              <a:rPr lang="en-US" dirty="0">
                <a:solidFill>
                  <a:schemeClr val="bg1"/>
                </a:solidFill>
              </a:rPr>
              <a:t> are blood vessels that bring blood back to the heart and drain blood from organs and limbs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Capillaries </a:t>
            </a:r>
            <a:r>
              <a:rPr lang="en-US" dirty="0">
                <a:solidFill>
                  <a:schemeClr val="bg1"/>
                </a:solidFill>
              </a:rPr>
              <a:t>have one layer of cells (the endothelial tunic or tunica intima) where diffusion and exchange of materials takes place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Veins </a:t>
            </a:r>
            <a:r>
              <a:rPr lang="en-US" dirty="0">
                <a:solidFill>
                  <a:schemeClr val="bg1"/>
                </a:solidFill>
              </a:rPr>
              <a:t>and arteries have two more tunics that surround the endothelium: the middle tunica media is composed of smooth muscle that regulates blood flow, while the outer tunica externa is connective tissue that supports blood vessels.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1566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2565</TotalTime>
  <Words>421</Words>
  <Application>Microsoft Office PowerPoint</Application>
  <PresentationFormat>On-screen Show (4:3)</PresentationFormat>
  <Paragraphs>63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personal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Abul Farah</dc:creator>
  <cp:lastModifiedBy>mfarah</cp:lastModifiedBy>
  <cp:revision>61</cp:revision>
  <dcterms:created xsi:type="dcterms:W3CDTF">2011-03-04T07:04:15Z</dcterms:created>
  <dcterms:modified xsi:type="dcterms:W3CDTF">2017-02-18T08:11:29Z</dcterms:modified>
</cp:coreProperties>
</file>