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2307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7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2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2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9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2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8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2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6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layerR@g3!$$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es.online-domain-tool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3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97" y="229548"/>
            <a:ext cx="2237790" cy="676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763" marR="151460" algn="ctr">
              <a:lnSpc>
                <a:spcPct val="95825"/>
              </a:lnSpc>
            </a:pP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4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sz="12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CURITY</a:t>
            </a:r>
            <a:r>
              <a:rPr sz="12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39" y="2883137"/>
            <a:ext cx="8571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48416" y="2883137"/>
            <a:ext cx="58129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&amp;3.</a:t>
            </a:r>
            <a:r>
              <a:rPr sz="3600" spc="-1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AES &amp; 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3600" spc="-1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cry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200144" y="4049267"/>
            <a:ext cx="352165" cy="938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6989">
              <a:lnSpc>
                <a:spcPts val="1000"/>
              </a:lnSpc>
            </a:pPr>
            <a:endParaRPr sz="1000"/>
          </a:p>
          <a:p>
            <a:pPr marL="659">
              <a:lnSpc>
                <a:spcPts val="2165"/>
              </a:lnSpc>
              <a:spcBef>
                <a:spcPts val="4330"/>
              </a:spcBef>
            </a:pPr>
            <a:r>
              <a:rPr sz="1800" spc="9" dirty="0" smtClean="0">
                <a:solidFill>
                  <a:srgbClr val="111517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yp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8362" y="3124965"/>
            <a:ext cx="1371600" cy="990600"/>
          </a:xfrm>
          <a:custGeom>
            <a:avLst/>
            <a:gdLst/>
            <a:ahLst/>
            <a:cxnLst/>
            <a:rect l="l" t="t" r="r" b="b"/>
            <a:pathLst>
              <a:path w="1371600" h="990600">
                <a:moveTo>
                  <a:pt x="0" y="165100"/>
                </a:moveTo>
                <a:lnTo>
                  <a:pt x="96" y="831199"/>
                </a:lnTo>
                <a:lnTo>
                  <a:pt x="7164" y="873750"/>
                </a:lnTo>
                <a:lnTo>
                  <a:pt x="24374" y="911877"/>
                </a:lnTo>
                <a:lnTo>
                  <a:pt x="50249" y="944102"/>
                </a:lnTo>
                <a:lnTo>
                  <a:pt x="83312" y="968949"/>
                </a:lnTo>
                <a:lnTo>
                  <a:pt x="122088" y="984941"/>
                </a:lnTo>
                <a:lnTo>
                  <a:pt x="165100" y="990600"/>
                </a:lnTo>
                <a:lnTo>
                  <a:pt x="1212212" y="990503"/>
                </a:lnTo>
                <a:lnTo>
                  <a:pt x="1254762" y="983433"/>
                </a:lnTo>
                <a:lnTo>
                  <a:pt x="1292886" y="966221"/>
                </a:lnTo>
                <a:lnTo>
                  <a:pt x="1325108" y="940343"/>
                </a:lnTo>
                <a:lnTo>
                  <a:pt x="1349952" y="907277"/>
                </a:lnTo>
                <a:lnTo>
                  <a:pt x="1365942" y="868499"/>
                </a:lnTo>
                <a:lnTo>
                  <a:pt x="1371600" y="825487"/>
                </a:lnTo>
                <a:lnTo>
                  <a:pt x="1371503" y="159397"/>
                </a:lnTo>
                <a:lnTo>
                  <a:pt x="1364437" y="116845"/>
                </a:lnTo>
                <a:lnTo>
                  <a:pt x="1347228" y="78718"/>
                </a:lnTo>
                <a:lnTo>
                  <a:pt x="1321353" y="46494"/>
                </a:lnTo>
                <a:lnTo>
                  <a:pt x="1288289" y="21648"/>
                </a:lnTo>
                <a:lnTo>
                  <a:pt x="1249512" y="5658"/>
                </a:lnTo>
                <a:lnTo>
                  <a:pt x="1206500" y="0"/>
                </a:ln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8362" y="3124965"/>
            <a:ext cx="1371600" cy="990600"/>
          </a:xfrm>
          <a:custGeom>
            <a:avLst/>
            <a:gdLst/>
            <a:ahLst/>
            <a:cxnLst/>
            <a:rect l="l" t="t" r="r" b="b"/>
            <a:pathLst>
              <a:path w="13716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165100" y="0"/>
                </a:lnTo>
                <a:lnTo>
                  <a:pt x="1206500" y="0"/>
                </a:lnTo>
                <a:lnTo>
                  <a:pt x="1249512" y="5658"/>
                </a:lnTo>
                <a:lnTo>
                  <a:pt x="1288289" y="21648"/>
                </a:lnTo>
                <a:lnTo>
                  <a:pt x="1321353" y="46494"/>
                </a:lnTo>
                <a:lnTo>
                  <a:pt x="1347228" y="78718"/>
                </a:lnTo>
                <a:lnTo>
                  <a:pt x="1364437" y="116845"/>
                </a:lnTo>
                <a:lnTo>
                  <a:pt x="1371503" y="159397"/>
                </a:lnTo>
                <a:lnTo>
                  <a:pt x="1371600" y="165100"/>
                </a:lnTo>
                <a:lnTo>
                  <a:pt x="1371600" y="825487"/>
                </a:lnTo>
                <a:lnTo>
                  <a:pt x="1365942" y="868499"/>
                </a:lnTo>
                <a:lnTo>
                  <a:pt x="1349952" y="907277"/>
                </a:lnTo>
                <a:lnTo>
                  <a:pt x="1325108" y="940343"/>
                </a:lnTo>
                <a:lnTo>
                  <a:pt x="1292886" y="966221"/>
                </a:lnTo>
                <a:lnTo>
                  <a:pt x="1254762" y="983433"/>
                </a:lnTo>
                <a:lnTo>
                  <a:pt x="1212212" y="990503"/>
                </a:lnTo>
                <a:lnTo>
                  <a:pt x="1206500" y="990600"/>
                </a:lnTo>
                <a:lnTo>
                  <a:pt x="165100" y="990600"/>
                </a:lnTo>
                <a:lnTo>
                  <a:pt x="122088" y="984941"/>
                </a:lnTo>
                <a:lnTo>
                  <a:pt x="83312" y="968949"/>
                </a:lnTo>
                <a:lnTo>
                  <a:pt x="50249" y="944102"/>
                </a:lnTo>
                <a:lnTo>
                  <a:pt x="24374" y="911877"/>
                </a:lnTo>
                <a:lnTo>
                  <a:pt x="7164" y="873750"/>
                </a:lnTo>
                <a:lnTo>
                  <a:pt x="96" y="831199"/>
                </a:lnTo>
                <a:lnTo>
                  <a:pt x="0" y="825487"/>
                </a:lnTo>
                <a:lnTo>
                  <a:pt x="0" y="165100"/>
                </a:lnTo>
                <a:close/>
              </a:path>
            </a:pathLst>
          </a:custGeom>
          <a:ln w="19812">
            <a:solidFill>
              <a:srgbClr val="948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762" y="3429762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0"/>
                </a:moveTo>
                <a:lnTo>
                  <a:pt x="0" y="381000"/>
                </a:lnTo>
                <a:lnTo>
                  <a:pt x="1219200" y="38100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8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762" y="3429762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0"/>
                </a:moveTo>
                <a:lnTo>
                  <a:pt x="1219200" y="0"/>
                </a:lnTo>
                <a:lnTo>
                  <a:pt x="1219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3362" y="3429762"/>
            <a:ext cx="1219199" cy="381000"/>
          </a:xfrm>
          <a:custGeom>
            <a:avLst/>
            <a:gdLst/>
            <a:ahLst/>
            <a:cxnLst/>
            <a:rect l="l" t="t" r="r" b="b"/>
            <a:pathLst>
              <a:path w="1219199" h="381000">
                <a:moveTo>
                  <a:pt x="0" y="0"/>
                </a:moveTo>
                <a:lnTo>
                  <a:pt x="0" y="381000"/>
                </a:lnTo>
                <a:lnTo>
                  <a:pt x="1219199" y="381000"/>
                </a:lnTo>
                <a:lnTo>
                  <a:pt x="1219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8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3362" y="3429762"/>
            <a:ext cx="1219199" cy="381000"/>
          </a:xfrm>
          <a:custGeom>
            <a:avLst/>
            <a:gdLst/>
            <a:ahLst/>
            <a:cxnLst/>
            <a:rect l="l" t="t" r="r" b="b"/>
            <a:pathLst>
              <a:path w="1219199" h="381000">
                <a:moveTo>
                  <a:pt x="0" y="0"/>
                </a:moveTo>
                <a:lnTo>
                  <a:pt x="1219199" y="0"/>
                </a:lnTo>
                <a:lnTo>
                  <a:pt x="1219199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2571" y="3488435"/>
            <a:ext cx="754379" cy="286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962" y="3620262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19812">
            <a:solidFill>
              <a:srgbClr val="CCB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2164" y="358215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1371" y="3488435"/>
            <a:ext cx="754379" cy="286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3462" y="3620262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4699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CCB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959" y="358215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2359" y="4646675"/>
            <a:ext cx="140360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4562" y="4725162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0"/>
                </a:moveTo>
                <a:lnTo>
                  <a:pt x="0" y="533400"/>
                </a:lnTo>
                <a:lnTo>
                  <a:pt x="1219200" y="533400"/>
                </a:lnTo>
                <a:lnTo>
                  <a:pt x="121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90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4562" y="4725162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0"/>
                </a:moveTo>
                <a:lnTo>
                  <a:pt x="1219200" y="0"/>
                </a:lnTo>
                <a:lnTo>
                  <a:pt x="1219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00144" y="4049267"/>
            <a:ext cx="288035" cy="8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4162" y="4115562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19812">
            <a:solidFill>
              <a:srgbClr val="CCB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06065" y="464896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CCB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900" y="368159"/>
            <a:ext cx="450092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OW</a:t>
            </a:r>
            <a:r>
              <a:rPr sz="4000" b="1" spc="-18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</a:t>
            </a:r>
            <a:r>
              <a:rPr sz="4000" b="1" spc="-5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7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ks?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62" y="4725162"/>
            <a:ext cx="12192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093462" y="3429762"/>
            <a:ext cx="469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563362" y="3429762"/>
            <a:ext cx="121919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093462" y="3620262"/>
            <a:ext cx="469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905762" y="3429762"/>
            <a:ext cx="1219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24962" y="3429762"/>
            <a:ext cx="469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124962" y="3620262"/>
            <a:ext cx="469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8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equi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ement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8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oft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ple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lgorithm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7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spc="-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(credi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-1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plai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 marL="835507">
              <a:lnSpc>
                <a:spcPts val="3025"/>
              </a:lnSpc>
              <a:spcBef>
                <a:spcPts val="151"/>
              </a:spcBef>
            </a:pP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-3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(encryptio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key)</a:t>
            </a:r>
            <a:endParaRPr sz="2800" dirty="0">
              <a:latin typeface="Arial"/>
              <a:cs typeface="Arial"/>
            </a:endParaRPr>
          </a:p>
          <a:p>
            <a:pPr marL="1692306">
              <a:lnSpc>
                <a:spcPct val="101725"/>
              </a:lnSpc>
              <a:spcBef>
                <a:spcPts val="5244"/>
              </a:spcBef>
            </a:pPr>
            <a:r>
              <a:rPr sz="1800" spc="-4" dirty="0" smtClean="0">
                <a:solidFill>
                  <a:srgbClr val="111517"/>
                </a:solidFill>
                <a:latin typeface="Calibri"/>
                <a:cs typeface="Calibri"/>
              </a:rPr>
              <a:t>Pl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a</a:t>
            </a:r>
            <a:r>
              <a:rPr sz="1800" spc="-4" dirty="0" smtClean="0">
                <a:solidFill>
                  <a:srgbClr val="111517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n</a:t>
            </a:r>
            <a:r>
              <a:rPr sz="1800" spc="14" dirty="0" smtClean="0">
                <a:solidFill>
                  <a:srgbClr val="111517"/>
                </a:solidFill>
                <a:latin typeface="Calibri"/>
                <a:cs typeface="Calibri"/>
              </a:rPr>
              <a:t> </a:t>
            </a:r>
            <a:r>
              <a:rPr sz="1800" spc="-154" dirty="0" smtClean="0">
                <a:solidFill>
                  <a:srgbClr val="111517"/>
                </a:solidFill>
                <a:latin typeface="Calibri"/>
                <a:cs typeface="Calibri"/>
              </a:rPr>
              <a:t>T</a:t>
            </a:r>
            <a:r>
              <a:rPr sz="1800" spc="-19" dirty="0" smtClean="0">
                <a:solidFill>
                  <a:srgbClr val="111517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xt               </a:t>
            </a:r>
            <a:r>
              <a:rPr sz="1800" spc="386" dirty="0" smtClean="0">
                <a:solidFill>
                  <a:srgbClr val="111517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ne                     </a:t>
            </a:r>
            <a:r>
              <a:rPr sz="1800" spc="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4" dirty="0" smtClean="0">
                <a:solidFill>
                  <a:srgbClr val="111517"/>
                </a:solidFill>
                <a:latin typeface="Calibri"/>
                <a:cs typeface="Calibri"/>
              </a:rPr>
              <a:t>K</a:t>
            </a:r>
            <a:r>
              <a:rPr sz="1800" spc="-9" dirty="0" smtClean="0">
                <a:solidFill>
                  <a:srgbClr val="111517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y</a:t>
            </a:r>
            <a:endParaRPr sz="1800" dirty="0">
              <a:latin typeface="Calibri"/>
              <a:cs typeface="Calibri"/>
            </a:endParaRPr>
          </a:p>
          <a:p>
            <a:pPr marL="3458045" marR="2106038" algn="ctr">
              <a:lnSpc>
                <a:spcPts val="2247"/>
              </a:lnSpc>
              <a:spcBef>
                <a:spcPts val="7472"/>
              </a:spcBef>
            </a:pPr>
            <a:r>
              <a:rPr sz="1800" spc="-4" dirty="0" smtClean="0">
                <a:solidFill>
                  <a:srgbClr val="111517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nc</a:t>
            </a:r>
            <a:r>
              <a:rPr lang="en-US" sz="1800" spc="0" dirty="0" smtClean="0">
                <a:solidFill>
                  <a:srgbClr val="111517"/>
                </a:solidFill>
                <a:latin typeface="Calibri"/>
                <a:cs typeface="Calibri"/>
              </a:rPr>
              <a:t>ryp</a:t>
            </a:r>
            <a:r>
              <a:rPr sz="1800" spc="-25" dirty="0" smtClean="0">
                <a:solidFill>
                  <a:srgbClr val="111517"/>
                </a:solidFill>
                <a:latin typeface="Calibri"/>
                <a:cs typeface="Calibri"/>
              </a:rPr>
              <a:t>t</a:t>
            </a:r>
            <a:r>
              <a:rPr sz="1800" spc="4" dirty="0" smtClean="0">
                <a:solidFill>
                  <a:srgbClr val="111517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111517"/>
                </a:solidFill>
                <a:latin typeface="Calibri"/>
                <a:cs typeface="Calibri"/>
              </a:rPr>
              <a:t>d   </a:t>
            </a:r>
            <a:r>
              <a:rPr sz="1800" spc="266" dirty="0" smtClean="0">
                <a:solidFill>
                  <a:srgbClr val="111517"/>
                </a:solidFill>
                <a:latin typeface="Calibri"/>
                <a:cs typeface="Calibri"/>
              </a:rPr>
              <a:t> 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29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adab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14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700" spc="9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 dirty="0">
              <a:latin typeface="Calibri"/>
              <a:cs typeface="Calibri"/>
            </a:endParaRPr>
          </a:p>
          <a:p>
            <a:pPr marL="3716116" marR="2423713" algn="ctr">
              <a:lnSpc>
                <a:spcPts val="2160"/>
              </a:lnSpc>
              <a:spcBef>
                <a:spcPts val="108"/>
              </a:spcBef>
            </a:pPr>
            <a:r>
              <a:rPr sz="2700" spc="-4" baseline="1517" dirty="0" smtClean="0">
                <a:solidFill>
                  <a:srgbClr val="111517"/>
                </a:solidFill>
                <a:latin typeface="Calibri"/>
                <a:cs typeface="Calibri"/>
              </a:rPr>
              <a:t>D</a:t>
            </a:r>
            <a:r>
              <a:rPr sz="2700" spc="-9" baseline="1517" dirty="0" smtClean="0">
                <a:solidFill>
                  <a:srgbClr val="111517"/>
                </a:solidFill>
                <a:latin typeface="Calibri"/>
                <a:cs typeface="Calibri"/>
              </a:rPr>
              <a:t>a</a:t>
            </a:r>
            <a:r>
              <a:rPr sz="2700" spc="-25" baseline="1517" dirty="0" smtClean="0">
                <a:solidFill>
                  <a:srgbClr val="111517"/>
                </a:solidFill>
                <a:latin typeface="Calibri"/>
                <a:cs typeface="Calibri"/>
              </a:rPr>
              <a:t>t</a:t>
            </a:r>
            <a:r>
              <a:rPr sz="2700" spc="0" baseline="1517" dirty="0" smtClean="0">
                <a:solidFill>
                  <a:srgbClr val="111517"/>
                </a:solidFill>
                <a:latin typeface="Calibri"/>
                <a:cs typeface="Calibri"/>
              </a:rPr>
              <a:t>a              </a:t>
            </a:r>
            <a:r>
              <a:rPr sz="2700" spc="251" baseline="1517" dirty="0" smtClean="0">
                <a:solidFill>
                  <a:srgbClr val="111517"/>
                </a:solidFill>
                <a:latin typeface="Calibri"/>
                <a:cs typeface="Calibri"/>
              </a:rPr>
              <a:t> </a:t>
            </a:r>
            <a:r>
              <a:rPr sz="27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 d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2179320">
              <a:lnSpc>
                <a:spcPct val="95825"/>
              </a:lnSpc>
              <a:spcBef>
                <a:spcPts val="1543"/>
              </a:spcBef>
            </a:pP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900" y="368159"/>
            <a:ext cx="571342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4000" b="1" spc="-4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4000" b="1" spc="-5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639" y="2191171"/>
            <a:ext cx="56236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encryptio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block.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ts val="3005"/>
              </a:lnSpc>
              <a:spcBef>
                <a:spcPts val="15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cipher</a:t>
            </a:r>
            <a:endParaRPr sz="28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35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Initializatio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5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ecto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6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(I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round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8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618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bloc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bytes</a:t>
            </a:r>
            <a:endParaRPr sz="28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50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ncryptio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0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izes: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2800" spc="-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bi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(1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800" spc="-3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ytes)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19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-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bi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(2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800" spc="-3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ytes)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800" spc="-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bi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(3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-3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ytes)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6900" y="368159"/>
            <a:ext cx="588211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4000" b="1" spc="-4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sz="4000" b="1" spc="-28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0752" y="368159"/>
            <a:ext cx="103155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ey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2191171"/>
            <a:ext cx="11883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special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1160" y="2191171"/>
            <a:ext cx="18424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characters.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3452" y="5092867"/>
            <a:ext cx="40474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oft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encryption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314" y="5092867"/>
            <a:ext cx="211976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hashing.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452" y="5860963"/>
            <a:ext cx="196121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4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users.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ts val="3005"/>
              </a:lnSpc>
              <a:spcBef>
                <a:spcPts val="15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ncryptio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0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800" spc="-154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passphrase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</a:pP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houl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2800" spc="-48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co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ple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x</a:t>
            </a:r>
            <a:r>
              <a:rPr sz="2800" spc="-94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no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2800" spc="-38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eas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y</a:t>
            </a:r>
            <a:r>
              <a:rPr sz="2800" spc="-59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guess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1F1F1"/>
                </a:solidFill>
                <a:latin typeface="Arial"/>
                <a:cs typeface="Arial"/>
              </a:rPr>
              <a:t>U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2800" spc="-39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co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binatio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n</a:t>
            </a:r>
            <a:r>
              <a:rPr sz="2800" spc="-130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letters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,</a:t>
            </a:r>
            <a:r>
              <a:rPr sz="2800" spc="-91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nu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bers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,</a:t>
            </a:r>
            <a:r>
              <a:rPr sz="2800" spc="-96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case</a:t>
            </a:r>
            <a:r>
              <a:rPr sz="2800" spc="0" dirty="0" smtClean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800" spc="-73" dirty="0" smtClean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2930636">
              <a:lnSpc>
                <a:spcPct val="95825"/>
              </a:lnSpc>
              <a:spcBef>
                <a:spcPts val="2828"/>
              </a:spcBef>
            </a:pP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P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layer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R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@g3!$$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686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-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key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3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generated?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ando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enerate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RNG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ncryptio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PBE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282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pli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entere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549890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Whe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107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</a:t>
            </a:r>
            <a:r>
              <a:rPr sz="4000" b="1" spc="-2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1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4000" b="1" spc="-16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ES?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ts val="3005"/>
              </a:lnSpc>
              <a:spcBef>
                <a:spcPts val="15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oft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7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5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endors: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endParaRPr sz="27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BM</a:t>
            </a:r>
            <a:endParaRPr sz="27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S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endParaRPr sz="27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135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roduct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9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it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ncryption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ird p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27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497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subscriptions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O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line a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pli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27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ree 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b a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pli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943099"/>
            <a:ext cx="5817107" cy="33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444266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</a:t>
            </a:r>
            <a:r>
              <a:rPr sz="4000" b="1" spc="-5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Fun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ty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40">
              <a:lnSpc>
                <a:spcPts val="3575"/>
              </a:lnSpc>
              <a:spcBef>
                <a:spcPts val="178"/>
              </a:spcBef>
            </a:pP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-2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400" spc="-7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1981199"/>
            <a:ext cx="6426707" cy="3569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275083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40">
              <a:lnSpc>
                <a:spcPts val="3575"/>
              </a:lnSpc>
              <a:spcBef>
                <a:spcPts val="178"/>
              </a:spcBef>
            </a:pP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4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1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4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(128b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912" y="1600200"/>
            <a:ext cx="6736079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275083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40">
              <a:lnSpc>
                <a:spcPts val="3575"/>
              </a:lnSpc>
              <a:spcBef>
                <a:spcPts val="178"/>
              </a:spcBef>
            </a:pP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10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hn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-1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8740" y="1524000"/>
            <a:ext cx="6440423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348669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eep</a:t>
            </a:r>
            <a:r>
              <a:rPr sz="4000" b="1" spc="-58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ng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40">
              <a:lnSpc>
                <a:spcPts val="3575"/>
              </a:lnSpc>
              <a:spcBef>
                <a:spcPts val="178"/>
              </a:spcBef>
            </a:pP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spc="-10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hn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-1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900" y="368159"/>
            <a:ext cx="286395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907" y="2853800"/>
            <a:ext cx="225466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Encryp</a:t>
            </a:r>
            <a:r>
              <a:rPr sz="36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5"/>
              </a:spcBef>
            </a:pPr>
            <a:endParaRPr sz="850" dirty="0"/>
          </a:p>
          <a:p>
            <a:pPr marL="1455726" marR="998846" algn="ctr">
              <a:lnSpc>
                <a:spcPct val="95825"/>
              </a:lnSpc>
              <a:spcBef>
                <a:spcPts val="10000"/>
              </a:spcBef>
            </a:pP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1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ppli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1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AES</a:t>
            </a:r>
            <a:endParaRPr sz="3600" dirty="0">
              <a:latin typeface="Arial"/>
              <a:cs typeface="Arial"/>
            </a:endParaRPr>
          </a:p>
          <a:p>
            <a:pPr marL="1030478" marR="574970" algn="ctr">
              <a:lnSpc>
                <a:spcPct val="101725"/>
              </a:lnSpc>
              <a:spcBef>
                <a:spcPts val="12177"/>
              </a:spcBef>
            </a:pPr>
            <a:r>
              <a:rPr sz="3600" u="heavy" spc="-2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3600" u="heavy" spc="-5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600" u="heavy" spc="-5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es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nli</a:t>
            </a:r>
            <a:r>
              <a:rPr sz="3600" u="heavy" spc="-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3600" u="heavy" spc="-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3600" u="heavy" spc="0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mai</a:t>
            </a:r>
            <a:r>
              <a:rPr sz="3600" u="heavy" spc="-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3600" u="heavy" spc="-3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spc="0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ool</a:t>
            </a:r>
            <a:r>
              <a:rPr sz="3600" u="heavy" spc="-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600" u="heavy" spc="-19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3600" u="heavy" spc="0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600" u="heavy" spc="4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3600" u="heavy" spc="0" dirty="0" smtClean="0">
                <a:solidFill>
                  <a:srgbClr val="00A2D5"/>
                </a:solidFill>
                <a:latin typeface="Calibri"/>
                <a:cs typeface="Calibri"/>
                <a:hlinkClick r:id="rId3"/>
              </a:rPr>
              <a:t>/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718748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symmet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-16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4000" b="1" spc="-67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ubli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-Pr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ptio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0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AKA</a:t>
            </a:r>
            <a:r>
              <a:rPr sz="3200" spc="-1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PKI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elope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hami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dlema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434339">
              <a:lnSpc>
                <a:spcPct val="95825"/>
              </a:lnSpc>
              <a:spcBef>
                <a:spcPts val="155"/>
              </a:spcBef>
            </a:pP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1997.</a:t>
            </a:r>
            <a:endParaRPr sz="3200">
              <a:latin typeface="Arial"/>
              <a:cs typeface="Arial"/>
            </a:endParaRPr>
          </a:p>
          <a:p>
            <a:pPr marL="434340" marR="154827" indent="-342900">
              <a:lnSpc>
                <a:spcPct val="99945"/>
              </a:lnSpc>
              <a:spcBef>
                <a:spcPts val="929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ubli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 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 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endParaRPr sz="3200">
              <a:latin typeface="Arial"/>
              <a:cs typeface="Arial"/>
            </a:endParaRPr>
          </a:p>
          <a:p>
            <a:pPr marL="434340" marR="136557" indent="-342900">
              <a:lnSpc>
                <a:spcPct val="99945"/>
              </a:lnSpc>
              <a:spcBef>
                <a:spcPts val="776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E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publi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ing 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5344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0" y="0"/>
                </a:move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971800"/>
            <a:ext cx="7315199" cy="297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549"/>
            <a:ext cx="432014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Wh</a:t>
            </a:r>
            <a:r>
              <a:rPr sz="6000" b="1" spc="-3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-57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is 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6000" b="1" spc="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6000" b="1" spc="-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io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sz="4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1295400"/>
            <a:ext cx="85344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21544">
              <a:lnSpc>
                <a:spcPts val="3840"/>
              </a:lnSpc>
              <a:spcBef>
                <a:spcPts val="476"/>
              </a:spcBef>
            </a:pP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ss of </a:t>
            </a:r>
            <a:r>
              <a:rPr sz="32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-6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i="1" spc="-4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mati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32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unauth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ss’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367259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36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hm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numbe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32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Modulu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N = P*Q</a:t>
            </a:r>
            <a:endParaRPr sz="32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otien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 X(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endParaRPr sz="32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intege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32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u="sng" spc="0" dirty="0" smtClean="0">
                <a:solidFill>
                  <a:srgbClr val="FFFFFF"/>
                </a:solidFill>
                <a:latin typeface="Arial"/>
                <a:cs typeface="Arial"/>
              </a:rPr>
              <a:t>(Public Key)</a:t>
            </a:r>
            <a:endParaRPr sz="3200" u="sng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houl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4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bet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4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1</a:t>
            </a:r>
            <a:endParaRPr sz="2800" dirty="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17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32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u="sng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3200" b="1" u="sng" dirty="0" smtClean="0">
                <a:solidFill>
                  <a:srgbClr val="FFFFFF"/>
                </a:solidFill>
                <a:latin typeface="Arial"/>
                <a:cs typeface="Arial"/>
              </a:rPr>
              <a:t>Private </a:t>
            </a:r>
            <a:r>
              <a:rPr lang="en-US" sz="3200" b="1" u="sng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lang="en-US" sz="3200" b="1" u="sng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1 + K *</a:t>
            </a:r>
            <a:r>
              <a:rPr sz="32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X(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/ 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545211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36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r>
              <a:rPr sz="4000" b="1" spc="-4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ue)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numbe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=3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Q =5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Modulu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N = P*Q =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otien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 X(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endParaRPr sz="3200">
              <a:latin typeface="Arial"/>
              <a:cs typeface="Arial"/>
            </a:endParaRPr>
          </a:p>
          <a:p>
            <a:pPr marL="3139440">
              <a:lnSpc>
                <a:spcPct val="95825"/>
              </a:lnSpc>
              <a:spcBef>
                <a:spcPts val="823"/>
              </a:spcBef>
            </a:pP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(2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(4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587784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36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r>
              <a:rPr sz="4000" b="1" spc="-4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8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2)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21" marR="2053850" algn="ctr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intege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(P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ubli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 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ando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selectio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shoul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satisfy: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houl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4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bet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N)</a:t>
            </a:r>
            <a:r>
              <a:rPr sz="2800" spc="-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(8)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4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1</a:t>
            </a:r>
            <a:endParaRPr sz="28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herefor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=7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ber</a:t>
            </a:r>
            <a:endParaRPr sz="2800" dirty="0">
              <a:latin typeface="Arial"/>
              <a:cs typeface="Arial"/>
            </a:endParaRPr>
          </a:p>
          <a:p>
            <a:pPr marL="1005840">
              <a:lnSpc>
                <a:spcPct val="95825"/>
              </a:lnSpc>
              <a:spcBef>
                <a:spcPts val="70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 and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  <a:p>
            <a:pPr marL="1005840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 of 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587784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36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r>
              <a:rPr sz="4000" b="1" spc="-4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8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3)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8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(Pr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8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+ K *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/ E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75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K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rando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-6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valu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6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startin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spc="-8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fro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-4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0,1,2…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75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20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alu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4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shoul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6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les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tha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valu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=7</a:t>
            </a:r>
            <a:endParaRPr sz="2800">
              <a:latin typeface="Arial"/>
              <a:cs typeface="Arial"/>
            </a:endParaRPr>
          </a:p>
          <a:p>
            <a:pPr marL="835152" marR="151330" indent="-286512">
              <a:lnSpc>
                <a:spcPts val="3030"/>
              </a:lnSpc>
              <a:spcBef>
                <a:spcPts val="83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valu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800" spc="-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1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change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unti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5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valu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of equatio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intege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3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fraction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308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ssu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2800" spc="-7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K =1</a:t>
            </a:r>
            <a:endParaRPr sz="2800">
              <a:latin typeface="Arial"/>
              <a:cs typeface="Arial"/>
            </a:endParaRPr>
          </a:p>
          <a:p>
            <a:pPr marL="1005840">
              <a:lnSpc>
                <a:spcPct val="95825"/>
              </a:lnSpc>
              <a:spcBef>
                <a:spcPts val="420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1+1*8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 = 1+8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7= 9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= 1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endParaRPr sz="2400">
              <a:latin typeface="Arial"/>
              <a:cs typeface="Arial"/>
            </a:endParaRPr>
          </a:p>
          <a:p>
            <a:pPr marL="1005840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1+2*8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 = 1+16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7=</a:t>
            </a:r>
            <a:r>
              <a:rPr sz="24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17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=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42</a:t>
            </a:r>
            <a:endParaRPr sz="2400">
              <a:latin typeface="Arial"/>
              <a:cs typeface="Arial"/>
            </a:endParaRPr>
          </a:p>
          <a:p>
            <a:pPr marL="1005840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1+6*8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 = 1+48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7=</a:t>
            </a:r>
            <a:r>
              <a:rPr sz="24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49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= </a:t>
            </a:r>
            <a:r>
              <a:rPr sz="2400" spc="0" dirty="0" smtClean="0">
                <a:solidFill>
                  <a:srgbClr val="00AF50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46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herefor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valu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422631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20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ption: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iphe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C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, 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essag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M</a:t>
            </a:r>
            <a:r>
              <a:rPr sz="2800" spc="-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2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((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^E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pq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((2)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^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6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(128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800" spc="-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= 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499044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20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-76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2)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iphe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r:</a:t>
            </a:r>
            <a:endParaRPr sz="3200">
              <a:latin typeface="Arial"/>
              <a:cs typeface="Arial"/>
            </a:endParaRPr>
          </a:p>
          <a:p>
            <a:pPr marL="662940">
              <a:lnSpc>
                <a:spcPct val="101725"/>
              </a:lnSpc>
            </a:pP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1446436027249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78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76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-4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400" spc="9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spc="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  <a:spcBef>
                <a:spcPts val="84"/>
              </a:spcBef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5726366662225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1900336928606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3158926727411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7540055893001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8463658830038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8623905950509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5401346837727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3504142648252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1615536441987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5897118534509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4818223044281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662940">
              <a:lnSpc>
                <a:spcPts val="1680"/>
              </a:lnSpc>
            </a:pP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0364295690558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63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59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78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r>
              <a:rPr sz="2100" spc="9" baseline="195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95825"/>
              </a:lnSpc>
              <a:spcBef>
                <a:spcPts val="4309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Mod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391547"/>
            <a:ext cx="422601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</a:t>
            </a:r>
            <a:r>
              <a:rPr sz="4000" b="1" spc="-20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 = (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^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PQ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 = (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8^7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 =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209715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 = </a:t>
            </a:r>
            <a:r>
              <a:rPr sz="3200" spc="0" dirty="0" smtClean="0">
                <a:solidFill>
                  <a:srgbClr val="00AF5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0"/>
                </a:moveTo>
                <a:lnTo>
                  <a:pt x="0" y="5701284"/>
                </a:ln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227"/>
            <a:ext cx="396252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EPO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9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RK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605002" indent="-342900">
              <a:lnSpc>
                <a:spcPct val="99945"/>
              </a:lnSpc>
              <a:spcBef>
                <a:spcPts val="465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re a br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f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E946"/>
                </a:solidFill>
                <a:latin typeface="Arial"/>
                <a:cs typeface="Arial"/>
              </a:rPr>
              <a:t>w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te</a:t>
            </a:r>
            <a:r>
              <a:rPr sz="3200" b="1" spc="-2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up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the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d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ff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nt 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pon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nts</a:t>
            </a:r>
            <a:r>
              <a:rPr sz="3200" b="1" spc="-3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of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the</a:t>
            </a:r>
            <a:r>
              <a:rPr sz="3200" b="1" spc="-13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ES En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pt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on.</a:t>
            </a:r>
            <a:endParaRPr sz="3200">
              <a:latin typeface="Arial"/>
              <a:cs typeface="Arial"/>
            </a:endParaRPr>
          </a:p>
          <a:p>
            <a:pPr marL="434340" marR="64710" indent="-342900">
              <a:lnSpc>
                <a:spcPct val="99945"/>
              </a:lnSpc>
              <a:spcBef>
                <a:spcPts val="776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x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lai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hort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the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pro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ces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of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pt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on 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-12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549"/>
            <a:ext cx="237063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ry</a:t>
            </a:r>
            <a:r>
              <a:rPr sz="6000" b="1" spc="-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on</a:t>
            </a:r>
            <a:endParaRPr sz="4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1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mati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i="1" spc="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2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 c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iph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 C</a:t>
            </a:r>
            <a:endParaRPr sz="32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2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i="1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Alg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2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i="1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6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3200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plai</a:t>
            </a:r>
            <a:r>
              <a:rPr sz="3200" i="1" spc="-4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2610483">
              <a:lnSpc>
                <a:spcPts val="3906"/>
              </a:lnSpc>
              <a:spcBef>
                <a:spcPts val="5309"/>
              </a:spcBef>
            </a:pPr>
            <a:r>
              <a:rPr sz="3200" i="1" spc="-4" dirty="0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3200" i="1" spc="-4" dirty="0" smtClean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K,C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r>
              <a:rPr sz="3200" i="1" spc="72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200" i="1" spc="72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= E</a:t>
            </a:r>
            <a:r>
              <a:rPr sz="3150" i="1" spc="-4" baseline="-20805" dirty="0" smtClean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(i)</a:t>
            </a:r>
            <a:endParaRPr sz="3200">
              <a:latin typeface="Calibri"/>
              <a:cs typeface="Calibri"/>
            </a:endParaRPr>
          </a:p>
          <a:p>
            <a:pPr marL="2587672">
              <a:lnSpc>
                <a:spcPts val="3906"/>
              </a:lnSpc>
              <a:spcBef>
                <a:spcPts val="195"/>
              </a:spcBef>
            </a:pPr>
            <a:r>
              <a:rPr sz="3200" i="1" spc="-4" dirty="0" smtClean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3200" i="1" spc="-4" dirty="0" smtClean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K,C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r>
              <a:rPr sz="3200" i="1" spc="72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R </a:t>
            </a:r>
            <a:r>
              <a:rPr sz="3200" i="1" spc="-4" dirty="0" smtClean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=E</a:t>
            </a:r>
            <a:r>
              <a:rPr sz="3150" i="1" spc="-4" baseline="-20805" dirty="0" smtClean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sz="3200" i="1" spc="4" dirty="0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621020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-12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4000" b="1" spc="-13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30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ogy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1667833" indent="-342900">
              <a:lnSpc>
                <a:spcPct val="100041"/>
              </a:lnSpc>
              <a:spcBef>
                <a:spcPts val="459"/>
              </a:spcBef>
              <a:tabLst>
                <a:tab pos="431800" algn="l"/>
              </a:tabLst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nc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on</a:t>
            </a:r>
            <a:r>
              <a:rPr sz="3000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or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nc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phe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000" spc="-9" dirty="0" smtClean="0">
                <a:solidFill>
                  <a:srgbClr val="FFE946"/>
                </a:solidFill>
                <a:latin typeface="Arial"/>
                <a:cs typeface="Arial"/>
              </a:rPr>
              <a:t>g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r>
              <a:rPr sz="3000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ocess of conve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ext</a:t>
            </a:r>
            <a:r>
              <a:rPr sz="30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pher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5042"/>
              </a:spcBef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000" spc="820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nc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on</a:t>
            </a:r>
            <a:r>
              <a:rPr sz="3000" spc="-18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Al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go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h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m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r>
              <a:rPr sz="3000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enc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0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765"/>
              </a:spcBef>
            </a:pP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npu</a:t>
            </a:r>
            <a:r>
              <a:rPr sz="26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6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2600" spc="0" dirty="0" smtClean="0">
                <a:solidFill>
                  <a:srgbClr val="FFE946"/>
                </a:solidFill>
                <a:latin typeface="Arial"/>
                <a:cs typeface="Arial"/>
              </a:rPr>
              <a:t>l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FFE946"/>
                </a:solidFill>
                <a:latin typeface="Arial"/>
                <a:cs typeface="Arial"/>
              </a:rPr>
              <a:t>in </a:t>
            </a:r>
            <a:r>
              <a:rPr sz="2600" spc="-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ex</a:t>
            </a:r>
            <a:r>
              <a:rPr sz="2600" spc="0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600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sec</a:t>
            </a:r>
            <a:r>
              <a:rPr sz="26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2600" spc="0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600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E946"/>
                </a:solidFill>
                <a:latin typeface="Arial"/>
                <a:cs typeface="Arial"/>
              </a:rPr>
              <a:t>key</a:t>
            </a:r>
            <a:endParaRPr sz="2600">
              <a:latin typeface="Arial"/>
              <a:cs typeface="Arial"/>
            </a:endParaRPr>
          </a:p>
          <a:p>
            <a:pPr marL="434340" marR="1626685" indent="-342900">
              <a:lnSpc>
                <a:spcPct val="100041"/>
              </a:lnSpc>
              <a:spcBef>
                <a:spcPts val="4603"/>
              </a:spcBef>
              <a:tabLst>
                <a:tab pos="431800" algn="l"/>
              </a:tabLst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D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ec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phe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ng</a:t>
            </a:r>
            <a:r>
              <a:rPr sz="3000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or</a:t>
            </a:r>
            <a:r>
              <a:rPr sz="3000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D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ec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on:</a:t>
            </a:r>
            <a:r>
              <a:rPr sz="3000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ocess of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ecove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3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ext</a:t>
            </a:r>
            <a:r>
              <a:rPr sz="30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30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pher</a:t>
            </a:r>
            <a:endParaRPr sz="30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5042"/>
              </a:spcBef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000" spc="820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ec</a:t>
            </a:r>
            <a:r>
              <a:rPr sz="3000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et </a:t>
            </a:r>
            <a:r>
              <a:rPr sz="3000" spc="4" dirty="0" smtClean="0">
                <a:solidFill>
                  <a:srgbClr val="FFE946"/>
                </a:solidFill>
                <a:latin typeface="Arial"/>
                <a:cs typeface="Arial"/>
              </a:rPr>
              <a:t>K</a:t>
            </a: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ey:</a:t>
            </a:r>
            <a:r>
              <a:rPr sz="3000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or enc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or dec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yp</a:t>
            </a:r>
            <a:r>
              <a:rPr sz="3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2528315"/>
            <a:ext cx="7619999" cy="3262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549"/>
            <a:ext cx="397158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6000" b="1" spc="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6000" b="1" spc="-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6000" b="1" spc="-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ion</a:t>
            </a:r>
            <a:r>
              <a:rPr sz="6000" b="1" spc="4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sz="6000" b="1" spc="-12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119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4" baseline="3413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ypes</a:t>
            </a:r>
            <a:endParaRPr sz="4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39" marR="38188" indent="-342899">
              <a:lnSpc>
                <a:spcPts val="3840"/>
              </a:lnSpc>
              <a:spcBef>
                <a:spcPts val="476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200" i="1" spc="-34" dirty="0" smtClean="0">
                <a:solidFill>
                  <a:srgbClr val="FFE946"/>
                </a:solidFill>
                <a:latin typeface="Calibri"/>
                <a:cs typeface="Calibri"/>
              </a:rPr>
              <a:t>S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y</a:t>
            </a:r>
            <a:r>
              <a:rPr sz="3200" i="1" spc="0" dirty="0" smtClean="0">
                <a:solidFill>
                  <a:srgbClr val="FFE946"/>
                </a:solidFill>
                <a:latin typeface="Calibri"/>
                <a:cs typeface="Calibri"/>
              </a:rPr>
              <a:t>mm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et</a:t>
            </a:r>
            <a:r>
              <a:rPr sz="3200" i="1" spc="4" dirty="0" smtClean="0">
                <a:solidFill>
                  <a:srgbClr val="FFE946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i</a:t>
            </a:r>
            <a:r>
              <a:rPr sz="3200" i="1" spc="0" dirty="0" smtClean="0">
                <a:solidFill>
                  <a:srgbClr val="FFE946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E946"/>
                </a:solidFill>
                <a:latin typeface="Calibri"/>
                <a:cs typeface="Calibri"/>
              </a:rPr>
              <a:t> </a:t>
            </a:r>
            <a:r>
              <a:rPr sz="3200" i="1" spc="-29" dirty="0" smtClean="0">
                <a:solidFill>
                  <a:srgbClr val="FFE946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E946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E946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E946"/>
                </a:solidFill>
                <a:latin typeface="Calibri"/>
                <a:cs typeface="Calibri"/>
              </a:rPr>
              <a:t>p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ti</a:t>
            </a:r>
            <a:r>
              <a:rPr sz="3200" i="1" spc="0" dirty="0" smtClean="0">
                <a:solidFill>
                  <a:srgbClr val="FFE946"/>
                </a:solidFill>
                <a:latin typeface="Calibri"/>
                <a:cs typeface="Calibri"/>
              </a:rPr>
              <a:t>o</a:t>
            </a:r>
            <a:r>
              <a:rPr sz="3200" i="1" spc="-4" dirty="0" smtClean="0">
                <a:solidFill>
                  <a:srgbClr val="FFE946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E946"/>
                </a:solidFill>
                <a:latin typeface="Calibri"/>
                <a:cs typeface="Calibri"/>
              </a:rPr>
              <a:t>:</a:t>
            </a:r>
            <a:r>
              <a:rPr sz="3200" i="1" spc="39" dirty="0" smtClean="0">
                <a:solidFill>
                  <a:srgbClr val="FFE946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e s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11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i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3200" i="1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i="1" spc="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i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 dirty="0">
              <a:latin typeface="Calibri"/>
              <a:cs typeface="Calibri"/>
            </a:endParaRPr>
          </a:p>
          <a:p>
            <a:pPr marL="434339">
              <a:lnSpc>
                <a:spcPct val="101725"/>
              </a:lnSpc>
            </a:pP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200" i="1" spc="-5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i="1" spc="-4" dirty="0" smtClean="0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" y="2590799"/>
            <a:ext cx="7848599" cy="35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227"/>
            <a:ext cx="550778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</a:t>
            </a:r>
            <a:r>
              <a:rPr sz="4000" b="1" spc="-12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–</a:t>
            </a:r>
            <a:r>
              <a:rPr sz="4000" b="1" spc="-22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30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es</a:t>
            </a:r>
            <a:r>
              <a:rPr sz="4000" b="1" spc="-6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2)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39" marR="114988" indent="-342899">
              <a:lnSpc>
                <a:spcPct val="100041"/>
              </a:lnSpc>
              <a:spcBef>
                <a:spcPts val="455"/>
              </a:spcBef>
              <a:tabLst>
                <a:tab pos="431800" algn="l"/>
              </a:tabLst>
            </a:pP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2800" spc="-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E946"/>
                </a:solidFill>
                <a:latin typeface="Arial"/>
                <a:cs typeface="Arial"/>
              </a:rPr>
              <a:t>sy</a:t>
            </a: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mm</a:t>
            </a:r>
            <a:r>
              <a:rPr sz="2800" spc="4" dirty="0" smtClean="0">
                <a:solidFill>
                  <a:srgbClr val="FFE946"/>
                </a:solidFill>
                <a:latin typeface="Arial"/>
                <a:cs typeface="Arial"/>
              </a:rPr>
              <a:t>etri</a:t>
            </a: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2800" spc="-117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2800" spc="4" dirty="0" smtClean="0">
                <a:solidFill>
                  <a:srgbClr val="FFE946"/>
                </a:solidFill>
                <a:latin typeface="Arial"/>
                <a:cs typeface="Arial"/>
              </a:rPr>
              <a:t>ncryptio</a:t>
            </a: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2800" spc="-258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E946"/>
                </a:solidFill>
                <a:latin typeface="Arial"/>
                <a:cs typeface="Arial"/>
              </a:rPr>
              <a:t>AK</a:t>
            </a: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spc="-14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E946"/>
                </a:solidFill>
                <a:latin typeface="Arial"/>
                <a:cs typeface="Arial"/>
              </a:rPr>
              <a:t>PK</a:t>
            </a:r>
            <a:r>
              <a:rPr sz="2800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: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rocess encryptio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publi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6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privat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used 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encryp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decryp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368159"/>
            <a:ext cx="701772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mmet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4000" b="1" spc="-126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nc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4000" b="1" spc="-67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ses</a:t>
            </a:r>
            <a:endParaRPr sz="4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47647" indent="-342900" algn="just">
              <a:lnSpc>
                <a:spcPct val="99945"/>
              </a:lnSpc>
              <a:spcBef>
                <a:spcPts val="465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ommonl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databa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no t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o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epa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point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ei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3200">
              <a:latin typeface="Arial"/>
              <a:cs typeface="Arial"/>
            </a:endParaRPr>
          </a:p>
          <a:p>
            <a:pPr marL="434339" marR="1714587" indent="-342899">
              <a:lnSpc>
                <a:spcPct val="99945"/>
              </a:lnSpc>
              <a:spcBef>
                <a:spcPts val="777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W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idel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pee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fa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tor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ompa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PK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434340" marR="523038" indent="-342900">
              <a:lnSpc>
                <a:spcPct val="99945"/>
              </a:lnSpc>
              <a:spcBef>
                <a:spcPts val="776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fte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ptin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for o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flin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digita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eaming.</a:t>
            </a:r>
            <a:endParaRPr sz="3200">
              <a:latin typeface="Arial"/>
              <a:cs typeface="Arial"/>
            </a:endParaRPr>
          </a:p>
          <a:p>
            <a:pPr marL="434340" marR="432419" indent="-342900">
              <a:lnSpc>
                <a:spcPct val="99945"/>
              </a:lnSpc>
              <a:spcBef>
                <a:spcPts val="776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info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mation,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info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mation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472524"/>
            <a:ext cx="660697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ymme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 En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pt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on-</a:t>
            </a:r>
            <a:r>
              <a:rPr sz="3200" b="1" spc="-3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ee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3200" b="1" spc="-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ive</a:t>
            </a:r>
            <a:endParaRPr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883396" indent="-342900">
              <a:lnSpc>
                <a:spcPct val="99945"/>
              </a:lnSpc>
              <a:spcBef>
                <a:spcPts val="465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S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mmet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ptio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a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numbe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of algo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ithm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671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6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source)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AES</a:t>
            </a:r>
            <a:endParaRPr sz="2800">
              <a:latin typeface="Arial"/>
              <a:cs typeface="Arial"/>
            </a:endParaRPr>
          </a:p>
          <a:p>
            <a:pPr marL="434340" marR="595467" indent="-342900">
              <a:lnSpc>
                <a:spcPct val="99945"/>
              </a:lnSpc>
              <a:spcBef>
                <a:spcPts val="917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lat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1990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ationa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titut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tanda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hnolog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ST)</a:t>
            </a:r>
            <a:r>
              <a:rPr sz="3200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fel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nee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tanda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ptog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3200" spc="-2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90600"/>
            <a:ext cx="8534400" cy="5257800"/>
          </a:xfrm>
          <a:custGeom>
            <a:avLst/>
            <a:gdLst/>
            <a:ahLst/>
            <a:cxnLst/>
            <a:rect l="l" t="t" r="r" b="b"/>
            <a:pathLst>
              <a:path w="8534400" h="5257800">
                <a:moveTo>
                  <a:pt x="0" y="0"/>
                </a:moveTo>
                <a:lnTo>
                  <a:pt x="0" y="5257800"/>
                </a:lnTo>
                <a:lnTo>
                  <a:pt x="8534400" y="52578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00" y="472524"/>
            <a:ext cx="72139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ymme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 En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pt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on-</a:t>
            </a:r>
            <a:r>
              <a:rPr sz="3200" b="1" spc="-3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ee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3200" b="1" spc="-9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iv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3200" b="1" spc="-1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sz="3200" b="1" spc="-4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2)</a:t>
            </a:r>
            <a:endParaRPr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5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elgia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ryptographer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spc="-5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incen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Joan</a:t>
            </a:r>
            <a:endParaRPr sz="2800">
              <a:latin typeface="Arial"/>
              <a:cs typeface="Arial"/>
            </a:endParaRPr>
          </a:p>
          <a:p>
            <a:pPr marL="434339">
              <a:lnSpc>
                <a:spcPct val="95825"/>
              </a:lnSpc>
              <a:spcBef>
                <a:spcPts val="140"/>
              </a:spcBef>
            </a:pP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develope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0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AES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4843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cquire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8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edera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-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overn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13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2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434340">
              <a:lnSpc>
                <a:spcPct val="95825"/>
              </a:lnSpc>
              <a:spcBef>
                <a:spcPts val="140"/>
              </a:spcBef>
            </a:pP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PS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197.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484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idel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7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accepte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1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privat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secto</a:t>
            </a:r>
            <a:r>
              <a:rPr sz="2800" spc="-1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484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estin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</TotalTime>
  <Words>810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Rehab Al-Fallaj</cp:lastModifiedBy>
  <cp:revision>6</cp:revision>
  <dcterms:modified xsi:type="dcterms:W3CDTF">2018-01-30T06:56:34Z</dcterms:modified>
</cp:coreProperties>
</file>