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5"/>
  </p:notesMasterIdLst>
  <p:sldIdLst>
    <p:sldId id="256" r:id="rId2"/>
    <p:sldId id="309" r:id="rId3"/>
    <p:sldId id="257" r:id="rId4"/>
    <p:sldId id="261" r:id="rId5"/>
    <p:sldId id="262" r:id="rId6"/>
    <p:sldId id="303" r:id="rId7"/>
    <p:sldId id="263" r:id="rId8"/>
    <p:sldId id="264" r:id="rId9"/>
    <p:sldId id="265" r:id="rId10"/>
    <p:sldId id="267" r:id="rId11"/>
    <p:sldId id="269" r:id="rId12"/>
    <p:sldId id="266" r:id="rId13"/>
    <p:sldId id="268" r:id="rId14"/>
    <p:sldId id="270" r:id="rId15"/>
    <p:sldId id="272" r:id="rId16"/>
    <p:sldId id="273" r:id="rId17"/>
    <p:sldId id="274" r:id="rId18"/>
    <p:sldId id="276" r:id="rId19"/>
    <p:sldId id="304" r:id="rId20"/>
    <p:sldId id="305" r:id="rId21"/>
    <p:sldId id="277" r:id="rId22"/>
    <p:sldId id="278" r:id="rId23"/>
    <p:sldId id="289" r:id="rId24"/>
    <p:sldId id="293" r:id="rId25"/>
    <p:sldId id="295" r:id="rId26"/>
    <p:sldId id="296" r:id="rId27"/>
    <p:sldId id="306" r:id="rId28"/>
    <p:sldId id="297" r:id="rId29"/>
    <p:sldId id="298" r:id="rId30"/>
    <p:sldId id="307" r:id="rId31"/>
    <p:sldId id="308" r:id="rId32"/>
    <p:sldId id="301" r:id="rId33"/>
    <p:sldId id="302"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244" autoAdjust="0"/>
  </p:normalViewPr>
  <p:slideViewPr>
    <p:cSldViewPr snapToGrid="0" snapToObjects="1">
      <p:cViewPr varScale="1">
        <p:scale>
          <a:sx n="82" d="100"/>
          <a:sy n="82" d="100"/>
        </p:scale>
        <p:origin x="-17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AA4557-61EE-B249-9339-CD1FC2B6CAD0}" type="datetimeFigureOut">
              <a:rPr lang="en-US" smtClean="0"/>
              <a:t>4/8/17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CA75C7-41DA-E143-A247-260A83D7E51C}" type="slidenum">
              <a:rPr lang="en-US" smtClean="0"/>
              <a:t>‹#›</a:t>
            </a:fld>
            <a:endParaRPr lang="en-US"/>
          </a:p>
        </p:txBody>
      </p:sp>
    </p:spTree>
    <p:extLst>
      <p:ext uri="{BB962C8B-B14F-4D97-AF65-F5344CB8AC3E}">
        <p14:creationId xmlns:p14="http://schemas.microsoft.com/office/powerpoint/2010/main" val="18707833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4</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3.1.1.1 Serial and Parallel</a:t>
            </a:r>
            <a:r>
              <a:rPr lang="en-US" b="1" baseline="0" dirty="0" smtClean="0"/>
              <a:t> Ports</a:t>
            </a:r>
            <a:endParaRPr lang="en-US" b="1" dirty="0" smtClean="0"/>
          </a:p>
          <a:p>
            <a:pPr>
              <a:buFontTx/>
              <a:buNone/>
            </a:pPr>
            <a:endParaRPr lang="en-US" b="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18</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3.2.3.1</a:t>
            </a:r>
            <a:r>
              <a:rPr lang="en-US" b="1" baseline="0" dirty="0" smtClean="0"/>
              <a:t> Establishing a PPP Session</a:t>
            </a:r>
            <a:endParaRPr lang="en-US" b="1"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19</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3.2.3.4</a:t>
            </a:r>
            <a:r>
              <a:rPr lang="en-US" b="1" baseline="0" dirty="0" smtClean="0"/>
              <a:t> PPP Configuration Options</a:t>
            </a:r>
            <a:endParaRPr lang="en-US" b="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20</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3.3.1.1</a:t>
            </a:r>
            <a:r>
              <a:rPr lang="en-US" b="1" baseline="0" dirty="0" smtClean="0"/>
              <a:t> PPP Configuration Options</a:t>
            </a:r>
            <a:endParaRPr lang="en-US" b="1"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21</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3.2.3.1</a:t>
            </a:r>
            <a:r>
              <a:rPr lang="en-US" b="1" baseline="0" dirty="0" smtClean="0"/>
              <a:t> Establishing a PPP Session</a:t>
            </a:r>
            <a:endParaRPr lang="en-US" b="1"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22</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3.2.3.1</a:t>
            </a:r>
            <a:r>
              <a:rPr lang="en-US" b="1" baseline="0" dirty="0" smtClean="0"/>
              <a:t> Establishing a PPP Session</a:t>
            </a:r>
            <a:endParaRPr lang="en-US" b="1"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23</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3.3.1.2</a:t>
            </a:r>
            <a:r>
              <a:rPr lang="en-US" b="1" baseline="0" dirty="0" smtClean="0"/>
              <a:t> PPP Basic Configuration Command</a:t>
            </a:r>
            <a:endParaRPr lang="en-US" b="1"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24</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3.3.1.6</a:t>
            </a:r>
            <a:r>
              <a:rPr lang="en-US" b="1" baseline="0" dirty="0" smtClean="0"/>
              <a:t> Verifying PPP Configuration</a:t>
            </a:r>
            <a:endParaRPr lang="en-US" b="1"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25</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3.3.2.1</a:t>
            </a:r>
            <a:r>
              <a:rPr lang="en-US" b="1" baseline="0" dirty="0" smtClean="0"/>
              <a:t> PPP Authentication Protocols</a:t>
            </a:r>
            <a:endParaRPr lang="en-US" b="1"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26</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3.3.2.2</a:t>
            </a:r>
            <a:r>
              <a:rPr lang="en-US" b="1" baseline="0" dirty="0" smtClean="0"/>
              <a:t> Password Authentication Protocol (PAP)</a:t>
            </a:r>
            <a:endParaRPr lang="en-US" b="1"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dirty="0" smtClean="0">
                <a:latin typeface="+mn-lt"/>
                <a:cs typeface="Calibri"/>
              </a:rPr>
              <a:t>After </a:t>
            </a:r>
            <a:r>
              <a:rPr lang="de-DE" dirty="0" err="1" smtClean="0">
                <a:latin typeface="+mn-lt"/>
                <a:cs typeface="Calibri"/>
              </a:rPr>
              <a:t>the</a:t>
            </a:r>
            <a:r>
              <a:rPr lang="de-DE" dirty="0" smtClean="0">
                <a:latin typeface="+mn-lt"/>
                <a:cs typeface="Calibri"/>
              </a:rPr>
              <a:t> PPP link </a:t>
            </a:r>
            <a:r>
              <a:rPr lang="de-DE" dirty="0" err="1" smtClean="0">
                <a:latin typeface="+mn-lt"/>
                <a:cs typeface="Calibri"/>
              </a:rPr>
              <a:t>establishment</a:t>
            </a:r>
            <a:r>
              <a:rPr lang="de-DE" dirty="0" smtClean="0">
                <a:latin typeface="+mn-lt"/>
                <a:cs typeface="Calibri"/>
              </a:rPr>
              <a:t> </a:t>
            </a:r>
            <a:r>
              <a:rPr lang="de-DE" dirty="0" err="1" smtClean="0">
                <a:latin typeface="+mn-lt"/>
                <a:cs typeface="Calibri"/>
              </a:rPr>
              <a:t>phase</a:t>
            </a:r>
            <a:r>
              <a:rPr lang="de-DE" dirty="0" smtClean="0">
                <a:latin typeface="+mn-lt"/>
                <a:cs typeface="Calibri"/>
              </a:rPr>
              <a:t> </a:t>
            </a:r>
            <a:r>
              <a:rPr lang="de-DE" dirty="0" err="1" smtClean="0">
                <a:latin typeface="+mn-lt"/>
                <a:cs typeface="Calibri"/>
              </a:rPr>
              <a:t>is</a:t>
            </a:r>
            <a:r>
              <a:rPr lang="de-DE" dirty="0" smtClean="0">
                <a:latin typeface="+mn-lt"/>
                <a:cs typeface="Calibri"/>
              </a:rPr>
              <a:t> </a:t>
            </a:r>
            <a:r>
              <a:rPr lang="de-DE" dirty="0" err="1" smtClean="0">
                <a:latin typeface="+mn-lt"/>
                <a:cs typeface="Calibri"/>
              </a:rPr>
              <a:t>complete</a:t>
            </a:r>
            <a:r>
              <a:rPr lang="de-DE" dirty="0" smtClean="0">
                <a:latin typeface="+mn-lt"/>
                <a:cs typeface="Calibri"/>
              </a:rPr>
              <a:t>, a </a:t>
            </a:r>
            <a:r>
              <a:rPr lang="de-DE" b="1" dirty="0" err="1" smtClean="0">
                <a:latin typeface="+mn-lt"/>
                <a:cs typeface="Calibri"/>
              </a:rPr>
              <a:t>username</a:t>
            </a:r>
            <a:r>
              <a:rPr lang="de-DE" b="1" dirty="0" smtClean="0">
                <a:latin typeface="+mn-lt"/>
                <a:cs typeface="Calibri"/>
              </a:rPr>
              <a:t>/</a:t>
            </a:r>
            <a:r>
              <a:rPr lang="de-DE" b="1" dirty="0" err="1" smtClean="0">
                <a:latin typeface="+mn-lt"/>
                <a:cs typeface="Calibri"/>
              </a:rPr>
              <a:t>password</a:t>
            </a:r>
            <a:r>
              <a:rPr lang="de-DE" b="1" dirty="0" smtClean="0">
                <a:latin typeface="+mn-lt"/>
                <a:cs typeface="Calibri"/>
              </a:rPr>
              <a:t> pair </a:t>
            </a:r>
            <a:r>
              <a:rPr lang="de-DE" b="1" dirty="0" err="1" smtClean="0">
                <a:latin typeface="+mn-lt"/>
                <a:cs typeface="Calibri"/>
              </a:rPr>
              <a:t>is</a:t>
            </a:r>
            <a:r>
              <a:rPr lang="de-DE" b="1" dirty="0" smtClean="0">
                <a:latin typeface="+mn-lt"/>
                <a:cs typeface="Calibri"/>
              </a:rPr>
              <a:t> </a:t>
            </a:r>
            <a:r>
              <a:rPr lang="de-DE" b="1" dirty="0" err="1" smtClean="0">
                <a:latin typeface="+mn-lt"/>
                <a:cs typeface="Calibri"/>
              </a:rPr>
              <a:t>repeatedly</a:t>
            </a:r>
            <a:r>
              <a:rPr lang="de-DE" b="1" dirty="0" smtClean="0">
                <a:latin typeface="+mn-lt"/>
                <a:cs typeface="Calibri"/>
              </a:rPr>
              <a:t> </a:t>
            </a:r>
            <a:r>
              <a:rPr lang="de-DE" b="1" dirty="0" err="1" smtClean="0">
                <a:latin typeface="+mn-lt"/>
                <a:cs typeface="Calibri"/>
              </a:rPr>
              <a:t>sent</a:t>
            </a:r>
            <a:r>
              <a:rPr lang="de-DE" dirty="0" smtClean="0">
                <a:latin typeface="+mn-lt"/>
                <a:cs typeface="Calibri"/>
              </a:rPr>
              <a:t> </a:t>
            </a:r>
            <a:r>
              <a:rPr lang="de-DE" dirty="0" err="1" smtClean="0">
                <a:latin typeface="+mn-lt"/>
                <a:cs typeface="Calibri"/>
              </a:rPr>
              <a:t>by</a:t>
            </a:r>
            <a:r>
              <a:rPr lang="de-DE" dirty="0" smtClean="0">
                <a:latin typeface="+mn-lt"/>
                <a:cs typeface="Calibri"/>
              </a:rPr>
              <a:t> </a:t>
            </a:r>
            <a:r>
              <a:rPr lang="de-DE" dirty="0" err="1" smtClean="0">
                <a:latin typeface="+mn-lt"/>
                <a:cs typeface="Calibri"/>
              </a:rPr>
              <a:t>the</a:t>
            </a:r>
            <a:r>
              <a:rPr lang="de-DE" dirty="0" smtClean="0">
                <a:latin typeface="+mn-lt"/>
                <a:cs typeface="Calibri"/>
              </a:rPr>
              <a:t> remote </a:t>
            </a:r>
            <a:r>
              <a:rPr lang="de-DE" dirty="0" err="1" smtClean="0">
                <a:latin typeface="+mn-lt"/>
                <a:cs typeface="Calibri"/>
              </a:rPr>
              <a:t>node</a:t>
            </a:r>
            <a:r>
              <a:rPr lang="de-DE" dirty="0" smtClean="0">
                <a:latin typeface="+mn-lt"/>
                <a:cs typeface="Calibri"/>
              </a:rPr>
              <a:t> </a:t>
            </a:r>
            <a:r>
              <a:rPr lang="de-DE" dirty="0" err="1" smtClean="0">
                <a:latin typeface="+mn-lt"/>
                <a:cs typeface="Calibri"/>
              </a:rPr>
              <a:t>across</a:t>
            </a:r>
            <a:r>
              <a:rPr lang="de-DE" dirty="0" smtClean="0">
                <a:latin typeface="+mn-lt"/>
                <a:cs typeface="Calibri"/>
              </a:rPr>
              <a:t> </a:t>
            </a:r>
            <a:r>
              <a:rPr lang="de-DE" dirty="0" err="1" smtClean="0">
                <a:latin typeface="+mn-lt"/>
                <a:cs typeface="Calibri"/>
              </a:rPr>
              <a:t>the</a:t>
            </a:r>
            <a:r>
              <a:rPr lang="de-DE" dirty="0" smtClean="0">
                <a:latin typeface="+mn-lt"/>
                <a:cs typeface="Calibri"/>
              </a:rPr>
              <a:t> link </a:t>
            </a:r>
            <a:r>
              <a:rPr lang="de-DE" dirty="0" err="1" smtClean="0">
                <a:latin typeface="+mn-lt"/>
                <a:cs typeface="Calibri"/>
              </a:rPr>
              <a:t>until</a:t>
            </a:r>
            <a:r>
              <a:rPr lang="de-DE" dirty="0" smtClean="0">
                <a:latin typeface="+mn-lt"/>
                <a:cs typeface="Calibri"/>
              </a:rPr>
              <a:t> </a:t>
            </a:r>
            <a:r>
              <a:rPr lang="de-DE" dirty="0" err="1" smtClean="0">
                <a:latin typeface="+mn-lt"/>
                <a:cs typeface="Calibri"/>
              </a:rPr>
              <a:t>authentication</a:t>
            </a:r>
            <a:r>
              <a:rPr lang="de-DE" dirty="0" smtClean="0">
                <a:latin typeface="+mn-lt"/>
                <a:cs typeface="Calibri"/>
              </a:rPr>
              <a:t> </a:t>
            </a:r>
            <a:r>
              <a:rPr lang="de-DE" dirty="0" err="1" smtClean="0">
                <a:latin typeface="+mn-lt"/>
                <a:cs typeface="Calibri"/>
              </a:rPr>
              <a:t>is</a:t>
            </a:r>
            <a:r>
              <a:rPr lang="de-DE" dirty="0" smtClean="0">
                <a:latin typeface="+mn-lt"/>
                <a:cs typeface="Calibri"/>
              </a:rPr>
              <a:t> </a:t>
            </a:r>
            <a:r>
              <a:rPr lang="de-DE" dirty="0" err="1" smtClean="0">
                <a:latin typeface="+mn-lt"/>
                <a:cs typeface="Calibri"/>
              </a:rPr>
              <a:t>acknowledged</a:t>
            </a:r>
            <a:r>
              <a:rPr lang="de-DE" dirty="0" smtClean="0">
                <a:latin typeface="+mn-lt"/>
                <a:cs typeface="Calibri"/>
              </a:rPr>
              <a:t> </a:t>
            </a:r>
            <a:r>
              <a:rPr lang="de-DE" dirty="0" err="1" smtClean="0">
                <a:latin typeface="+mn-lt"/>
                <a:cs typeface="Calibri"/>
              </a:rPr>
              <a:t>or</a:t>
            </a:r>
            <a:r>
              <a:rPr lang="de-DE" dirty="0" smtClean="0">
                <a:latin typeface="+mn-lt"/>
                <a:cs typeface="Calibri"/>
              </a:rPr>
              <a:t> </a:t>
            </a:r>
            <a:r>
              <a:rPr lang="de-DE" dirty="0" err="1" smtClean="0">
                <a:latin typeface="+mn-lt"/>
                <a:cs typeface="Calibri"/>
              </a:rPr>
              <a:t>the</a:t>
            </a:r>
            <a:r>
              <a:rPr lang="de-DE" dirty="0" smtClean="0">
                <a:latin typeface="+mn-lt"/>
                <a:cs typeface="Calibri"/>
              </a:rPr>
              <a:t> </a:t>
            </a:r>
            <a:r>
              <a:rPr lang="de-DE" dirty="0" err="1" smtClean="0">
                <a:latin typeface="+mn-lt"/>
                <a:cs typeface="Calibri"/>
              </a:rPr>
              <a:t>connection</a:t>
            </a:r>
            <a:r>
              <a:rPr lang="de-DE" dirty="0" smtClean="0">
                <a:latin typeface="+mn-lt"/>
                <a:cs typeface="Calibri"/>
              </a:rPr>
              <a:t> </a:t>
            </a:r>
            <a:r>
              <a:rPr lang="de-DE" dirty="0" err="1" smtClean="0">
                <a:latin typeface="+mn-lt"/>
                <a:cs typeface="Calibri"/>
              </a:rPr>
              <a:t>is</a:t>
            </a:r>
            <a:r>
              <a:rPr lang="de-DE" dirty="0" smtClean="0">
                <a:latin typeface="+mn-lt"/>
                <a:cs typeface="Calibri"/>
              </a:rPr>
              <a:t> </a:t>
            </a:r>
            <a:r>
              <a:rPr lang="de-DE" dirty="0" err="1" smtClean="0">
                <a:latin typeface="+mn-lt"/>
                <a:cs typeface="Calibri"/>
              </a:rPr>
              <a:t>terminated</a:t>
            </a:r>
            <a:r>
              <a:rPr lang="de-DE" dirty="0" smtClean="0">
                <a:latin typeface="+mn-lt"/>
                <a:cs typeface="Calibri"/>
              </a:rPr>
              <a:t>.   </a:t>
            </a:r>
          </a:p>
          <a:p>
            <a:endParaRPr lang="en-US" dirty="0"/>
          </a:p>
        </p:txBody>
      </p:sp>
      <p:sp>
        <p:nvSpPr>
          <p:cNvPr id="4" name="Slide Number Placeholder 3"/>
          <p:cNvSpPr>
            <a:spLocks noGrp="1"/>
          </p:cNvSpPr>
          <p:nvPr>
            <p:ph type="sldNum" sz="quarter" idx="10"/>
          </p:nvPr>
        </p:nvSpPr>
        <p:spPr/>
        <p:txBody>
          <a:bodyPr/>
          <a:lstStyle/>
          <a:p>
            <a:fld id="{E2AC41EE-D456-9747-B94A-C94BC2457777}" type="slidenum">
              <a:rPr lang="en-US" smtClean="0"/>
              <a:t>27</a:t>
            </a:fld>
            <a:endParaRPr lang="en-US"/>
          </a:p>
        </p:txBody>
      </p:sp>
    </p:spTree>
    <p:extLst>
      <p:ext uri="{BB962C8B-B14F-4D97-AF65-F5344CB8AC3E}">
        <p14:creationId xmlns:p14="http://schemas.microsoft.com/office/powerpoint/2010/main" val="2462576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5</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3.1.1.2</a:t>
            </a:r>
            <a:r>
              <a:rPr lang="en-US" b="1" baseline="0" dirty="0" smtClean="0"/>
              <a:t> </a:t>
            </a:r>
            <a:r>
              <a:rPr lang="en-US" b="1" dirty="0" smtClean="0"/>
              <a:t> Serial Communication</a:t>
            </a:r>
          </a:p>
          <a:p>
            <a:pPr>
              <a:buFontTx/>
              <a:buNone/>
            </a:pPr>
            <a:endParaRPr lang="en-US" b="1"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28</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3.3.2.3</a:t>
            </a:r>
            <a:r>
              <a:rPr lang="en-US" b="1" baseline="0" dirty="0" smtClean="0"/>
              <a:t> Challenge Handshake Authentication Protocol (CHAP)</a:t>
            </a:r>
            <a:endParaRPr lang="en-US" b="1"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29</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3.3.2.3</a:t>
            </a:r>
            <a:r>
              <a:rPr lang="en-US" b="1" baseline="0" dirty="0" smtClean="0"/>
              <a:t> Challenge Handshake Authentication Protocol (CHAP)</a:t>
            </a:r>
            <a:endParaRPr lang="en-US" b="1"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32</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3.3.2.6</a:t>
            </a:r>
            <a:r>
              <a:rPr lang="en-US" b="1" baseline="0" dirty="0" smtClean="0"/>
              <a:t> Configuring PPP with Authentication</a:t>
            </a:r>
            <a:endParaRPr lang="en-US" b="1"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33</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3.3.2.6</a:t>
            </a:r>
            <a:r>
              <a:rPr lang="en-US" b="1" baseline="0" dirty="0" smtClean="0"/>
              <a:t> Configuring PPP with Authentication</a:t>
            </a:r>
            <a:endParaRPr lang="en-US" b="1"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7</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3.1.1.3 Point-to-Point Communication Links</a:t>
            </a:r>
          </a:p>
          <a:p>
            <a:pPr>
              <a:buFontTx/>
              <a:buNone/>
            </a:pPr>
            <a:endParaRPr lang="en-US" b="1"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8</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3.1.2.2</a:t>
            </a:r>
            <a:r>
              <a:rPr lang="en-US" b="1" baseline="0" dirty="0" smtClean="0"/>
              <a:t> HDLC Encapsulation</a:t>
            </a:r>
            <a:endParaRPr lang="en-US" b="1"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12</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3.1.2.4</a:t>
            </a:r>
            <a:r>
              <a:rPr lang="en-US" b="1" baseline="0" dirty="0" smtClean="0"/>
              <a:t> Configuring HDLC Encapsulation</a:t>
            </a:r>
            <a:endParaRPr lang="en-US" b="1"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14</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3.2.1.1</a:t>
            </a:r>
            <a:r>
              <a:rPr lang="en-US" b="1" baseline="0" dirty="0" smtClean="0"/>
              <a:t> Introducing PPP</a:t>
            </a:r>
            <a:endParaRPr lang="en-US" b="1"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15</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3.2.2.1</a:t>
            </a:r>
            <a:r>
              <a:rPr lang="en-US" b="1" baseline="0" dirty="0" smtClean="0"/>
              <a:t> PPP Layered Architecture</a:t>
            </a:r>
            <a:endParaRPr lang="en-US" b="1"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16</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3.2.2.2</a:t>
            </a:r>
            <a:r>
              <a:rPr lang="en-US" b="1" baseline="0" dirty="0" smtClean="0"/>
              <a:t>  PPP – Link Control Protocol (LCP)</a:t>
            </a:r>
            <a:endParaRPr lang="en-US" b="1"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1"/>
          <p:cNvSpPr>
            <a:spLocks noGrp="1" noChangeArrowheads="1"/>
          </p:cNvSpPr>
          <p:nvPr>
            <p:ph type="sldNum" sz="quarter" idx="5"/>
          </p:nvPr>
        </p:nvSpPr>
        <p:spPr>
          <a:noFill/>
        </p:spPr>
        <p:txBody>
          <a:bodyPr/>
          <a:lstStyle/>
          <a:p>
            <a:fld id="{E2906053-E8A2-4DAD-B57C-C8945C1AD1DD}" type="slidenum">
              <a:rPr lang="en-US" smtClean="0"/>
              <a:pPr/>
              <a:t>17</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a:buFontTx/>
              <a:buNone/>
            </a:pPr>
            <a:r>
              <a:rPr lang="en-US" b="1" dirty="0" smtClean="0"/>
              <a:t>3.2.2.3</a:t>
            </a:r>
            <a:r>
              <a:rPr lang="en-US" b="1" baseline="0" dirty="0" smtClean="0"/>
              <a:t> PPP – Network Control Protocol (NCP)</a:t>
            </a:r>
            <a:endParaRPr lang="en-US" b="1"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88B0100-9208-3F4D-90C5-671EA61F2D9D}" type="datetimeFigureOut">
              <a:rPr lang="en-US" smtClean="0"/>
              <a:t>4/8/17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C849A75-C285-6B48-9F28-FD26AF35A95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8B0100-9208-3F4D-90C5-671EA61F2D9D}" type="datetimeFigureOut">
              <a:rPr lang="en-US" smtClean="0"/>
              <a:t>4/8/17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49A75-C285-6B48-9F28-FD26AF35A9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88B0100-9208-3F4D-90C5-671EA61F2D9D}" type="datetimeFigureOut">
              <a:rPr lang="en-US" smtClean="0"/>
              <a:t>4/8/17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C849A75-C285-6B48-9F28-FD26AF35A95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88B0100-9208-3F4D-90C5-671EA61F2D9D}" type="datetimeFigureOut">
              <a:rPr lang="en-US" smtClean="0"/>
              <a:t>4/8/17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C849A75-C285-6B48-9F28-FD26AF35A952}"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88B0100-9208-3F4D-90C5-671EA61F2D9D}" type="datetimeFigureOut">
              <a:rPr lang="en-US" smtClean="0"/>
              <a:t>4/8/17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C849A75-C285-6B48-9F28-FD26AF35A952}"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88B0100-9208-3F4D-90C5-671EA61F2D9D}" type="datetimeFigureOut">
              <a:rPr lang="en-US" smtClean="0"/>
              <a:t>4/8/17</a:t>
            </a:fld>
            <a:endParaRPr lang="en-US"/>
          </a:p>
        </p:txBody>
      </p:sp>
      <p:sp>
        <p:nvSpPr>
          <p:cNvPr id="10" name="Slide Number Placeholder 9"/>
          <p:cNvSpPr>
            <a:spLocks noGrp="1"/>
          </p:cNvSpPr>
          <p:nvPr>
            <p:ph type="sldNum" sz="quarter" idx="16"/>
          </p:nvPr>
        </p:nvSpPr>
        <p:spPr/>
        <p:txBody>
          <a:bodyPr rtlCol="0"/>
          <a:lstStyle/>
          <a:p>
            <a:fld id="{AC849A75-C285-6B48-9F28-FD26AF35A952}"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88B0100-9208-3F4D-90C5-671EA61F2D9D}" type="datetimeFigureOut">
              <a:rPr lang="en-US" smtClean="0"/>
              <a:t>4/8/17</a:t>
            </a:fld>
            <a:endParaRPr lang="en-US"/>
          </a:p>
        </p:txBody>
      </p:sp>
      <p:sp>
        <p:nvSpPr>
          <p:cNvPr id="12" name="Slide Number Placeholder 11"/>
          <p:cNvSpPr>
            <a:spLocks noGrp="1"/>
          </p:cNvSpPr>
          <p:nvPr>
            <p:ph type="sldNum" sz="quarter" idx="16"/>
          </p:nvPr>
        </p:nvSpPr>
        <p:spPr/>
        <p:txBody>
          <a:bodyPr rtlCol="0"/>
          <a:lstStyle/>
          <a:p>
            <a:fld id="{AC849A75-C285-6B48-9F28-FD26AF35A952}"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8B0100-9208-3F4D-90C5-671EA61F2D9D}" type="datetimeFigureOut">
              <a:rPr lang="en-US" smtClean="0"/>
              <a:t>4/8/17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C849A75-C285-6B48-9F28-FD26AF35A9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B0100-9208-3F4D-90C5-671EA61F2D9D}" type="datetimeFigureOut">
              <a:rPr lang="en-US" smtClean="0"/>
              <a:t>4/8/17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C849A75-C285-6B48-9F28-FD26AF35A9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8B0100-9208-3F4D-90C5-671EA61F2D9D}" type="datetimeFigureOut">
              <a:rPr lang="en-US" smtClean="0"/>
              <a:t>4/8/17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C849A75-C285-6B48-9F28-FD26AF35A952}"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88B0100-9208-3F4D-90C5-671EA61F2D9D}" type="datetimeFigureOut">
              <a:rPr lang="en-US" smtClean="0"/>
              <a:t>4/8/17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C849A75-C285-6B48-9F28-FD26AF35A952}"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88B0100-9208-3F4D-90C5-671EA61F2D9D}" type="datetimeFigureOut">
              <a:rPr lang="en-US" smtClean="0"/>
              <a:t>4/8/17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C849A75-C285-6B48-9F28-FD26AF35A9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3.png"/></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4" Type="http://schemas.openxmlformats.org/officeDocument/2006/relationships/image" Target="../media/image25.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4" Type="http://schemas.openxmlformats.org/officeDocument/2006/relationships/image" Target="../media/image27.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PPP Protocol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899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HDLC Encapsulation</a:t>
            </a:r>
            <a:endParaRPr lang="en-US" dirty="0"/>
          </a:p>
        </p:txBody>
      </p:sp>
      <p:sp>
        <p:nvSpPr>
          <p:cNvPr id="3" name="Content Placeholder 2"/>
          <p:cNvSpPr>
            <a:spLocks noGrp="1"/>
          </p:cNvSpPr>
          <p:nvPr>
            <p:ph sz="quarter" idx="1"/>
          </p:nvPr>
        </p:nvSpPr>
        <p:spPr/>
        <p:txBody>
          <a:bodyPr>
            <a:normAutofit/>
          </a:bodyPr>
          <a:lstStyle/>
          <a:p>
            <a:r>
              <a:rPr lang="en-US" sz="2400" dirty="0" smtClean="0">
                <a:solidFill>
                  <a:srgbClr val="0000CC"/>
                </a:solidFill>
                <a:latin typeface="Calibri"/>
                <a:cs typeface="Calibri"/>
              </a:rPr>
              <a:t>Standard HDLC</a:t>
            </a:r>
            <a:r>
              <a:rPr lang="en-US" sz="2400" dirty="0" smtClean="0">
                <a:latin typeface="Calibri"/>
                <a:cs typeface="Calibri"/>
              </a:rPr>
              <a:t> </a:t>
            </a:r>
            <a:endParaRPr lang="en-US" sz="2400" dirty="0" smtClean="0">
              <a:latin typeface="Calibri"/>
              <a:cs typeface="Calibri"/>
            </a:endParaRPr>
          </a:p>
          <a:p>
            <a:pPr lvl="1"/>
            <a:r>
              <a:rPr lang="en-US" sz="2100" dirty="0" smtClean="0">
                <a:solidFill>
                  <a:schemeClr val="accent2"/>
                </a:solidFill>
                <a:latin typeface="Calibri"/>
                <a:cs typeface="Calibri"/>
              </a:rPr>
              <a:t>does </a:t>
            </a:r>
            <a:r>
              <a:rPr lang="en-US" sz="2100" dirty="0" smtClean="0">
                <a:solidFill>
                  <a:schemeClr val="accent2"/>
                </a:solidFill>
                <a:latin typeface="Calibri"/>
                <a:cs typeface="Calibri"/>
              </a:rPr>
              <a:t>not</a:t>
            </a:r>
            <a:r>
              <a:rPr lang="en-US" sz="2100" dirty="0" smtClean="0">
                <a:latin typeface="Calibri"/>
                <a:cs typeface="Calibri"/>
              </a:rPr>
              <a:t> support </a:t>
            </a:r>
            <a:r>
              <a:rPr lang="en-US" sz="2100" dirty="0" smtClean="0">
                <a:solidFill>
                  <a:schemeClr val="accent2"/>
                </a:solidFill>
                <a:latin typeface="Calibri"/>
                <a:cs typeface="Calibri"/>
              </a:rPr>
              <a:t>multiple protocols</a:t>
            </a:r>
            <a:r>
              <a:rPr lang="en-US" sz="2100" dirty="0" smtClean="0">
                <a:latin typeface="Calibri"/>
                <a:cs typeface="Calibri"/>
              </a:rPr>
              <a:t> on a single link, as it does not have a way to indicate which protocol is being carried.</a:t>
            </a:r>
          </a:p>
          <a:p>
            <a:pPr marL="365760" lvl="1" indent="0">
              <a:buNone/>
            </a:pPr>
            <a:r>
              <a:rPr lang="en-US" sz="2400" dirty="0" smtClean="0">
                <a:latin typeface="Calibri"/>
                <a:cs typeface="Calibri"/>
              </a:rPr>
              <a:t> </a:t>
            </a:r>
          </a:p>
          <a:p>
            <a:pPr>
              <a:lnSpc>
                <a:spcPct val="85000"/>
              </a:lnSpc>
            </a:pPr>
            <a:r>
              <a:rPr lang="en-US" sz="2400" dirty="0" smtClean="0">
                <a:solidFill>
                  <a:srgbClr val="0000CC"/>
                </a:solidFill>
                <a:latin typeface="Calibri"/>
                <a:cs typeface="Calibri"/>
              </a:rPr>
              <a:t>Cisco HDLC</a:t>
            </a:r>
            <a:r>
              <a:rPr lang="en-US" sz="2400" dirty="0" smtClean="0">
                <a:latin typeface="Calibri"/>
                <a:cs typeface="Calibri"/>
              </a:rPr>
              <a:t> </a:t>
            </a:r>
            <a:endParaRPr lang="en-US" sz="2400" dirty="0" smtClean="0">
              <a:latin typeface="Calibri"/>
              <a:cs typeface="Calibri"/>
            </a:endParaRPr>
          </a:p>
          <a:p>
            <a:pPr lvl="1">
              <a:lnSpc>
                <a:spcPct val="85000"/>
              </a:lnSpc>
            </a:pPr>
            <a:r>
              <a:rPr lang="en-US" sz="2100" dirty="0" smtClean="0">
                <a:latin typeface="Calibri"/>
                <a:cs typeface="Calibri"/>
              </a:rPr>
              <a:t>The </a:t>
            </a:r>
            <a:r>
              <a:rPr lang="en-US" sz="2100" dirty="0" smtClean="0">
                <a:latin typeface="Calibri"/>
                <a:cs typeface="Calibri"/>
              </a:rPr>
              <a:t>frame uses a </a:t>
            </a:r>
            <a:r>
              <a:rPr lang="en-US" sz="2100" dirty="0" smtClean="0">
                <a:solidFill>
                  <a:schemeClr val="accent2"/>
                </a:solidFill>
                <a:latin typeface="Calibri"/>
                <a:cs typeface="Calibri"/>
              </a:rPr>
              <a:t>‘protocol' field</a:t>
            </a:r>
            <a:r>
              <a:rPr lang="en-US" sz="2100" dirty="0" smtClean="0">
                <a:latin typeface="Calibri"/>
                <a:cs typeface="Calibri"/>
              </a:rPr>
              <a:t> that enables </a:t>
            </a:r>
            <a:r>
              <a:rPr lang="en-US" sz="2100" dirty="0" smtClean="0">
                <a:solidFill>
                  <a:schemeClr val="accent2"/>
                </a:solidFill>
                <a:latin typeface="Calibri"/>
                <a:cs typeface="Calibri"/>
              </a:rPr>
              <a:t>multiple network layer protocols</a:t>
            </a:r>
            <a:r>
              <a:rPr lang="en-US" sz="2100" dirty="0" smtClean="0">
                <a:latin typeface="Calibri"/>
                <a:cs typeface="Calibri"/>
              </a:rPr>
              <a:t> to share the same serial link. </a:t>
            </a:r>
          </a:p>
          <a:p>
            <a:endParaRPr lang="en-US" dirty="0" smtClean="0"/>
          </a:p>
          <a:p>
            <a:endParaRPr lang="en-US" dirty="0"/>
          </a:p>
        </p:txBody>
      </p:sp>
    </p:spTree>
    <p:extLst>
      <p:ext uri="{BB962C8B-B14F-4D97-AF65-F5344CB8AC3E}">
        <p14:creationId xmlns:p14="http://schemas.microsoft.com/office/powerpoint/2010/main" val="393340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236538" indent="-236538" defTabSz="814388">
              <a:lnSpc>
                <a:spcPct val="95000"/>
              </a:lnSpc>
              <a:spcBef>
                <a:spcPct val="50000"/>
              </a:spcBef>
              <a:buClr>
                <a:srgbClr val="708CA1"/>
              </a:buClr>
              <a:buFont typeface="Wingdings" pitchFamily="2" charset="2"/>
              <a:buChar char="§"/>
            </a:pPr>
            <a:r>
              <a:rPr lang="en-US" sz="1800" dirty="0">
                <a:latin typeface="Calibri"/>
                <a:cs typeface="Calibri"/>
              </a:rPr>
              <a:t>Default encapsulation method used by Cisco devices on synchronous serial </a:t>
            </a:r>
            <a:r>
              <a:rPr lang="en-US" sz="1800" dirty="0" smtClean="0">
                <a:latin typeface="Calibri"/>
                <a:cs typeface="Calibri"/>
              </a:rPr>
              <a:t>lines</a:t>
            </a:r>
          </a:p>
          <a:p>
            <a:pPr marL="236538" indent="-236538" defTabSz="814388">
              <a:lnSpc>
                <a:spcPct val="95000"/>
              </a:lnSpc>
              <a:spcBef>
                <a:spcPct val="50000"/>
              </a:spcBef>
              <a:buClr>
                <a:srgbClr val="708CA1"/>
              </a:buClr>
              <a:buFont typeface="Wingdings" pitchFamily="2" charset="2"/>
              <a:buChar char="§"/>
            </a:pPr>
            <a:r>
              <a:rPr lang="en-US" sz="1800" dirty="0" smtClean="0">
                <a:latin typeface="Calibri"/>
                <a:cs typeface="Calibri"/>
              </a:rPr>
              <a:t>Point</a:t>
            </a:r>
            <a:r>
              <a:rPr lang="en-US" sz="1800" dirty="0">
                <a:latin typeface="Calibri"/>
                <a:cs typeface="Calibri"/>
              </a:rPr>
              <a:t>-to-point protocol on leased lines between two Cisco devices</a:t>
            </a:r>
          </a:p>
          <a:p>
            <a:pPr marL="236538" indent="-236538" defTabSz="814388">
              <a:lnSpc>
                <a:spcPct val="95000"/>
              </a:lnSpc>
              <a:spcBef>
                <a:spcPct val="50000"/>
              </a:spcBef>
              <a:buClr>
                <a:srgbClr val="708CA1"/>
              </a:buClr>
              <a:buFont typeface="Wingdings" pitchFamily="2" charset="2"/>
              <a:buChar char="§"/>
            </a:pPr>
            <a:r>
              <a:rPr lang="en-US" sz="1800" dirty="0">
                <a:latin typeface="Calibri"/>
                <a:cs typeface="Calibri"/>
              </a:rPr>
              <a:t>Connecting to a non-Cisco device, use synchronous PPP</a:t>
            </a:r>
          </a:p>
          <a:p>
            <a:pPr marL="0" indent="0">
              <a:buNone/>
            </a:pPr>
            <a:endParaRPr lang="en-US" sz="1800" dirty="0">
              <a:latin typeface="Calibri"/>
              <a:cs typeface="Calibri"/>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866" y="2980267"/>
            <a:ext cx="6781800" cy="35253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title"/>
          </p:nvPr>
        </p:nvSpPr>
        <p:spPr>
          <a:xfrm>
            <a:off x="394494" y="302102"/>
            <a:ext cx="8145462" cy="838200"/>
          </a:xfrm>
        </p:spPr>
        <p:txBody>
          <a:bodyPr>
            <a:normAutofit fontScale="90000"/>
          </a:bodyPr>
          <a:lstStyle/>
          <a:p>
            <a:pPr eaLnBrk="1" hangingPunct="1"/>
            <a:r>
              <a:rPr lang="en-US" sz="1800" dirty="0" smtClean="0">
                <a:ea typeface="ＭＳ Ｐゴシック" pitchFamily="34" charset="-128"/>
              </a:rPr>
              <a:t>HDLC Encapsulation</a:t>
            </a:r>
            <a:br>
              <a:rPr lang="en-US" sz="1800" dirty="0" smtClean="0">
                <a:ea typeface="ＭＳ Ｐゴシック" pitchFamily="34" charset="-128"/>
              </a:rPr>
            </a:br>
            <a:r>
              <a:rPr lang="en-US" dirty="0" smtClean="0">
                <a:ea typeface="ＭＳ Ｐゴシック" pitchFamily="34" charset="-128"/>
              </a:rPr>
              <a:t>HDLC Encapsulation</a:t>
            </a:r>
          </a:p>
        </p:txBody>
      </p:sp>
    </p:spTree>
    <p:extLst>
      <p:ext uri="{BB962C8B-B14F-4D97-AF65-F5344CB8AC3E}">
        <p14:creationId xmlns:p14="http://schemas.microsoft.com/office/powerpoint/2010/main" val="1862254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4494" y="454502"/>
            <a:ext cx="8145462" cy="838200"/>
          </a:xfrm>
        </p:spPr>
        <p:txBody>
          <a:bodyPr>
            <a:normAutofit fontScale="90000"/>
          </a:bodyPr>
          <a:lstStyle/>
          <a:p>
            <a:pPr eaLnBrk="1" hangingPunct="1"/>
            <a:r>
              <a:rPr lang="en-US" sz="1800" dirty="0" smtClean="0">
                <a:ea typeface="ＭＳ Ｐゴシック" pitchFamily="34" charset="-128"/>
              </a:rPr>
              <a:t>HDLC Encapsulation</a:t>
            </a:r>
            <a:br>
              <a:rPr lang="en-US" sz="1800" dirty="0" smtClean="0">
                <a:ea typeface="ＭＳ Ｐゴシック" pitchFamily="34" charset="-128"/>
              </a:rPr>
            </a:br>
            <a:r>
              <a:rPr lang="en-US" dirty="0" smtClean="0">
                <a:ea typeface="ＭＳ Ｐゴシック" pitchFamily="34" charset="-128"/>
              </a:rPr>
              <a:t>Configuring HDLC Encapsulation</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262" y="2413541"/>
            <a:ext cx="8040237" cy="1780338"/>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827552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charset="0"/>
              </a:rPr>
              <a:t>Point-to-Point Protocol (PPP)</a:t>
            </a:r>
            <a:endParaRPr lang="en-US" dirty="0"/>
          </a:p>
        </p:txBody>
      </p:sp>
      <p:sp>
        <p:nvSpPr>
          <p:cNvPr id="3" name="Content Placeholder 2"/>
          <p:cNvSpPr>
            <a:spLocks noGrp="1"/>
          </p:cNvSpPr>
          <p:nvPr>
            <p:ph sz="quarter" idx="1"/>
          </p:nvPr>
        </p:nvSpPr>
        <p:spPr/>
        <p:txBody>
          <a:bodyPr/>
          <a:lstStyle/>
          <a:p>
            <a:pPr marL="342900" lvl="1" indent="-342900">
              <a:spcBef>
                <a:spcPts val="1150"/>
              </a:spcBef>
              <a:buFont typeface="Arial"/>
              <a:buChar char="•"/>
            </a:pPr>
            <a:r>
              <a:rPr lang="en-US" sz="2000" dirty="0" smtClean="0">
                <a:latin typeface="Calibri"/>
                <a:cs typeface="Calibri"/>
              </a:rPr>
              <a:t>Point-to-Point Protocol (PPP) is also data link protocol used on serial links just like HDLC. </a:t>
            </a:r>
          </a:p>
          <a:p>
            <a:pPr marL="342900" lvl="1" indent="-342900">
              <a:spcBef>
                <a:spcPts val="1150"/>
              </a:spcBef>
              <a:buFont typeface="Arial"/>
              <a:buChar char="•"/>
            </a:pPr>
            <a:r>
              <a:rPr lang="en-US" sz="2000" dirty="0" smtClean="0">
                <a:latin typeface="Calibri"/>
                <a:cs typeface="Calibri"/>
              </a:rPr>
              <a:t>However PPP is has more advanced features when compared with HDLC which is quite primitive. </a:t>
            </a:r>
            <a:r>
              <a:rPr lang="en-US" sz="2000" dirty="0" smtClean="0">
                <a:latin typeface="Calibri"/>
                <a:cs typeface="Calibri"/>
              </a:rPr>
              <a:t>For example:</a:t>
            </a:r>
            <a:endParaRPr lang="en-US" sz="2000" dirty="0" smtClean="0">
              <a:latin typeface="Calibri"/>
              <a:cs typeface="Calibri"/>
            </a:endParaRPr>
          </a:p>
          <a:p>
            <a:pPr marL="693738" lvl="2" indent="-236538" defTabSz="814388">
              <a:lnSpc>
                <a:spcPct val="95000"/>
              </a:lnSpc>
              <a:spcBef>
                <a:spcPct val="50000"/>
              </a:spcBef>
              <a:buClr>
                <a:srgbClr val="708CA1"/>
              </a:buClr>
              <a:buFont typeface="Wingdings" pitchFamily="2" charset="2"/>
              <a:buChar char="§"/>
            </a:pPr>
            <a:r>
              <a:rPr lang="en-US" sz="1800" dirty="0">
                <a:latin typeface="Calibri"/>
                <a:cs typeface="Calibri"/>
              </a:rPr>
              <a:t>Link quality management feature monitors the quality of the link. If too many errors are detected, PPP takes down the link</a:t>
            </a:r>
          </a:p>
          <a:p>
            <a:pPr marL="693738" lvl="2" indent="-236538" defTabSz="814388">
              <a:lnSpc>
                <a:spcPct val="95000"/>
              </a:lnSpc>
              <a:spcBef>
                <a:spcPct val="50000"/>
              </a:spcBef>
              <a:buClr>
                <a:srgbClr val="708CA1"/>
              </a:buClr>
              <a:buFont typeface="Wingdings" pitchFamily="2" charset="2"/>
              <a:buChar char="§"/>
            </a:pPr>
            <a:r>
              <a:rPr lang="en-US" sz="1800" dirty="0">
                <a:latin typeface="Calibri"/>
                <a:cs typeface="Calibri"/>
              </a:rPr>
              <a:t>Supports PAP and CHAP authentication</a:t>
            </a:r>
          </a:p>
          <a:p>
            <a:pPr marL="342900" lvl="1" indent="-342900">
              <a:spcBef>
                <a:spcPts val="1150"/>
              </a:spcBef>
              <a:buFont typeface="Arial"/>
              <a:buChar char="•"/>
            </a:pPr>
            <a:endParaRPr lang="en-US" sz="2000" dirty="0" smtClean="0">
              <a:latin typeface="Calibri"/>
              <a:cs typeface="Calibri"/>
            </a:endParaRPr>
          </a:p>
          <a:p>
            <a:pPr marL="342900" lvl="1" indent="-342900">
              <a:buFont typeface="Arial"/>
              <a:buChar char="•"/>
            </a:pPr>
            <a:endParaRPr lang="en-US" dirty="0" smtClean="0">
              <a:latin typeface="Arial" charset="0"/>
            </a:endParaRP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4858" y="4569169"/>
            <a:ext cx="6447494" cy="1526831"/>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47557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18873" y="232239"/>
            <a:ext cx="8145462" cy="838200"/>
          </a:xfrm>
        </p:spPr>
        <p:txBody>
          <a:bodyPr>
            <a:normAutofit fontScale="90000"/>
          </a:bodyPr>
          <a:lstStyle/>
          <a:p>
            <a:pPr eaLnBrk="1" hangingPunct="1"/>
            <a:r>
              <a:rPr lang="en-US" sz="1800" dirty="0" smtClean="0">
                <a:ea typeface="ＭＳ Ｐゴシック" pitchFamily="34" charset="-128"/>
              </a:rPr>
              <a:t>Benefits of PPP</a:t>
            </a:r>
            <a:br>
              <a:rPr lang="en-US" sz="1800" dirty="0" smtClean="0">
                <a:ea typeface="ＭＳ Ｐゴシック" pitchFamily="34" charset="-128"/>
              </a:rPr>
            </a:br>
            <a:r>
              <a:rPr lang="en-US" dirty="0" smtClean="0">
                <a:ea typeface="ＭＳ Ｐゴシック" pitchFamily="34" charset="-128"/>
              </a:rPr>
              <a:t>Introducing PPP</a:t>
            </a:r>
          </a:p>
        </p:txBody>
      </p:sp>
      <p:sp>
        <p:nvSpPr>
          <p:cNvPr id="3" name="TextBox 2"/>
          <p:cNvSpPr txBox="1"/>
          <p:nvPr/>
        </p:nvSpPr>
        <p:spPr>
          <a:xfrm>
            <a:off x="418873" y="1617392"/>
            <a:ext cx="3644468" cy="4942378"/>
          </a:xfrm>
          <a:prstGeom prst="rect">
            <a:avLst/>
          </a:prstGeom>
          <a:noFill/>
        </p:spPr>
        <p:txBody>
          <a:bodyPr wrap="square" rtlCol="0">
            <a:spAutoFit/>
          </a:bodyPr>
          <a:lstStyle/>
          <a:p>
            <a:pPr algn="l" defTabSz="814388">
              <a:lnSpc>
                <a:spcPct val="95000"/>
              </a:lnSpc>
              <a:spcBef>
                <a:spcPct val="50000"/>
              </a:spcBef>
              <a:buClr>
                <a:srgbClr val="708CA1"/>
              </a:buClr>
            </a:pPr>
            <a:r>
              <a:rPr lang="en-US" sz="2000" dirty="0">
                <a:latin typeface="Calibri"/>
                <a:cs typeface="Calibri"/>
              </a:rPr>
              <a:t>PPP contains three main components:</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HDLC protocol for encapsulating datagrams over point-to-point links</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Extensible Link Control Protocol (LCP) to establish, configure, and test the data link </a:t>
            </a:r>
            <a:r>
              <a:rPr lang="en-US" sz="2000" dirty="0" smtClean="0">
                <a:latin typeface="Calibri"/>
                <a:cs typeface="Calibri"/>
              </a:rPr>
              <a:t>connection</a:t>
            </a:r>
            <a:endParaRPr lang="en-US" sz="2000" dirty="0">
              <a:latin typeface="Calibri"/>
              <a:cs typeface="Calibri"/>
            </a:endParaRP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Family of Network Control Protocols (NCPs) </a:t>
            </a:r>
            <a:r>
              <a:rPr lang="en-US" sz="2000" dirty="0" smtClean="0">
                <a:latin typeface="Calibri"/>
                <a:cs typeface="Calibri"/>
              </a:rPr>
              <a:t>to establish </a:t>
            </a:r>
            <a:r>
              <a:rPr lang="en-US" sz="2000" dirty="0">
                <a:latin typeface="Calibri"/>
                <a:cs typeface="Calibri"/>
              </a:rPr>
              <a:t>and </a:t>
            </a:r>
            <a:r>
              <a:rPr lang="en-US" sz="2000" dirty="0" smtClean="0">
                <a:latin typeface="Calibri"/>
                <a:cs typeface="Calibri"/>
              </a:rPr>
              <a:t>configure </a:t>
            </a:r>
            <a:r>
              <a:rPr lang="en-US" sz="2000" dirty="0">
                <a:latin typeface="Calibri"/>
                <a:cs typeface="Calibri"/>
              </a:rPr>
              <a:t>different network layer protocols (IPv4, IPv6, </a:t>
            </a:r>
            <a:r>
              <a:rPr lang="en-US" sz="2000" dirty="0" smtClean="0">
                <a:latin typeface="Calibri"/>
                <a:cs typeface="Calibri"/>
              </a:rPr>
              <a:t>AppleTalk</a:t>
            </a:r>
            <a:r>
              <a:rPr lang="en-US" sz="2000" dirty="0">
                <a:latin typeface="Calibri"/>
                <a:cs typeface="Calibri"/>
              </a:rPr>
              <a:t>, Novell </a:t>
            </a:r>
            <a:r>
              <a:rPr lang="en-US" sz="2000" dirty="0" smtClean="0">
                <a:latin typeface="Calibri"/>
                <a:cs typeface="Calibri"/>
              </a:rPr>
              <a:t>IPX, </a:t>
            </a:r>
            <a:r>
              <a:rPr lang="en-US" sz="2000" dirty="0">
                <a:latin typeface="Calibri"/>
                <a:cs typeface="Calibri"/>
              </a:rPr>
              <a:t>and SNA Control Protocol)</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1859" y="1617392"/>
            <a:ext cx="4752375" cy="4646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529403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6912" y="230432"/>
            <a:ext cx="8145462" cy="838200"/>
          </a:xfrm>
        </p:spPr>
        <p:txBody>
          <a:bodyPr>
            <a:normAutofit fontScale="90000"/>
          </a:bodyPr>
          <a:lstStyle/>
          <a:p>
            <a:pPr eaLnBrk="1" hangingPunct="1"/>
            <a:r>
              <a:rPr lang="en-US" sz="1800" dirty="0" smtClean="0">
                <a:ea typeface="ＭＳ Ｐゴシック" pitchFamily="34" charset="-128"/>
              </a:rPr>
              <a:t>LCP and NCP</a:t>
            </a:r>
            <a:br>
              <a:rPr lang="en-US" sz="1800" dirty="0" smtClean="0">
                <a:ea typeface="ＭＳ Ｐゴシック" pitchFamily="34" charset="-128"/>
              </a:rPr>
            </a:br>
            <a:r>
              <a:rPr lang="en-US" dirty="0" smtClean="0">
                <a:ea typeface="ＭＳ Ｐゴシック" pitchFamily="34" charset="-128"/>
              </a:rPr>
              <a:t>PPP Layered Architecture</a:t>
            </a:r>
          </a:p>
        </p:txBody>
      </p:sp>
      <p:sp>
        <p:nvSpPr>
          <p:cNvPr id="2" name="TextBox 1"/>
          <p:cNvSpPr txBox="1"/>
          <p:nvPr/>
        </p:nvSpPr>
        <p:spPr>
          <a:xfrm>
            <a:off x="456912" y="2591095"/>
            <a:ext cx="2462604" cy="2295500"/>
          </a:xfrm>
          <a:prstGeom prst="rect">
            <a:avLst/>
          </a:prstGeom>
          <a:noFill/>
        </p:spPr>
        <p:txBody>
          <a:bodyPr wrap="square" rtlCol="0">
            <a:spAutoFit/>
          </a:bodyPr>
          <a:lstStyle/>
          <a:p>
            <a:pPr marL="236538" lvl="1" indent="-236538" defTabSz="814388">
              <a:lnSpc>
                <a:spcPct val="95000"/>
              </a:lnSpc>
              <a:spcBef>
                <a:spcPct val="50000"/>
              </a:spcBef>
              <a:buClr>
                <a:srgbClr val="708CA1"/>
              </a:buClr>
              <a:buFont typeface="Wingdings" pitchFamily="2" charset="2"/>
              <a:buChar char="§"/>
            </a:pPr>
            <a:r>
              <a:rPr lang="en-US" sz="2000" dirty="0">
                <a:latin typeface="Calibri"/>
                <a:cs typeface="Calibri"/>
              </a:rPr>
              <a:t>LCP sets up the PPP connection and its </a:t>
            </a:r>
            <a:r>
              <a:rPr lang="en-US" sz="2000" dirty="0">
                <a:latin typeface="Calibri"/>
                <a:cs typeface="Calibri"/>
              </a:rPr>
              <a:t>parameters and </a:t>
            </a:r>
            <a:r>
              <a:rPr lang="en-US" sz="2000" dirty="0" smtClean="0">
                <a:latin typeface="Calibri"/>
                <a:cs typeface="Calibri"/>
              </a:rPr>
              <a:t>terminates it </a:t>
            </a:r>
            <a:endParaRPr lang="en-US" sz="2000" dirty="0">
              <a:latin typeface="Calibri"/>
              <a:cs typeface="Calibri"/>
            </a:endParaRP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NCPs handle higher layer protocol </a:t>
            </a:r>
            <a:r>
              <a:rPr lang="en-US" sz="2000" dirty="0" smtClean="0">
                <a:latin typeface="Calibri"/>
                <a:cs typeface="Calibri"/>
              </a:rPr>
              <a:t>configurations</a:t>
            </a:r>
            <a:endParaRPr lang="en-US" sz="2000" dirty="0">
              <a:latin typeface="Calibri"/>
              <a:cs typeface="Calibri"/>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1838" y="1861618"/>
            <a:ext cx="5343525" cy="45148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373620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6813" y="465806"/>
            <a:ext cx="8145462" cy="838200"/>
          </a:xfrm>
        </p:spPr>
        <p:txBody>
          <a:bodyPr>
            <a:normAutofit fontScale="90000"/>
          </a:bodyPr>
          <a:lstStyle/>
          <a:p>
            <a:pPr eaLnBrk="1" hangingPunct="1"/>
            <a:r>
              <a:rPr lang="en-US" sz="1800" dirty="0" smtClean="0">
                <a:ea typeface="ＭＳ Ｐゴシック" pitchFamily="34" charset="-128"/>
              </a:rPr>
              <a:t>LCP and NCP</a:t>
            </a:r>
            <a:br>
              <a:rPr lang="en-US" sz="1800" dirty="0" smtClean="0">
                <a:ea typeface="ＭＳ Ｐゴシック" pitchFamily="34" charset="-128"/>
              </a:rPr>
            </a:br>
            <a:r>
              <a:rPr lang="en-US" dirty="0" smtClean="0">
                <a:ea typeface="ＭＳ Ｐゴシック" pitchFamily="34" charset="-128"/>
              </a:rPr>
              <a:t>PPP Control Protocol (LCP)</a:t>
            </a:r>
          </a:p>
        </p:txBody>
      </p:sp>
      <p:sp>
        <p:nvSpPr>
          <p:cNvPr id="3" name="TextBox 2"/>
          <p:cNvSpPr txBox="1"/>
          <p:nvPr/>
        </p:nvSpPr>
        <p:spPr>
          <a:xfrm>
            <a:off x="1" y="1962909"/>
            <a:ext cx="3244072" cy="3816429"/>
          </a:xfrm>
          <a:prstGeom prst="rect">
            <a:avLst/>
          </a:prstGeom>
          <a:noFill/>
        </p:spPr>
        <p:txBody>
          <a:bodyPr wrap="square" rtlCol="0">
            <a:spAutoFit/>
          </a:bodyPr>
          <a:lstStyle/>
          <a:p>
            <a:pPr marL="800100" lvl="1" indent="-342900">
              <a:buFont typeface="Arial"/>
              <a:buChar char="•"/>
            </a:pPr>
            <a:r>
              <a:rPr lang="en-US" sz="2200" dirty="0">
                <a:latin typeface="Calibri"/>
                <a:cs typeface="Calibri"/>
              </a:rPr>
              <a:t>PPP uses the </a:t>
            </a:r>
            <a:r>
              <a:rPr lang="en-US" sz="2200" dirty="0" smtClean="0">
                <a:latin typeface="Calibri"/>
                <a:cs typeface="Calibri"/>
              </a:rPr>
              <a:t>LCP </a:t>
            </a:r>
            <a:r>
              <a:rPr lang="en-US" sz="2200" dirty="0">
                <a:latin typeface="Calibri"/>
                <a:cs typeface="Calibri"/>
              </a:rPr>
              <a:t>to </a:t>
            </a:r>
            <a:r>
              <a:rPr lang="en-US" sz="2200" i="1" dirty="0">
                <a:latin typeface="Calibri"/>
                <a:cs typeface="Calibri"/>
              </a:rPr>
              <a:t>negotiate</a:t>
            </a:r>
            <a:r>
              <a:rPr lang="en-US" sz="2200" dirty="0">
                <a:latin typeface="Calibri"/>
                <a:cs typeface="Calibri"/>
              </a:rPr>
              <a:t> and </a:t>
            </a:r>
            <a:r>
              <a:rPr lang="en-US" sz="2200" i="1" dirty="0">
                <a:latin typeface="Calibri"/>
                <a:cs typeface="Calibri"/>
              </a:rPr>
              <a:t>setup control options </a:t>
            </a:r>
            <a:r>
              <a:rPr lang="en-US" sz="2200" dirty="0">
                <a:latin typeface="Calibri"/>
                <a:cs typeface="Calibri"/>
              </a:rPr>
              <a:t>on the WAN link.</a:t>
            </a:r>
          </a:p>
          <a:p>
            <a:pPr marL="800100" lvl="1" indent="-342900">
              <a:buFont typeface="Arial"/>
              <a:buChar char="•"/>
            </a:pPr>
            <a:r>
              <a:rPr lang="en-US" sz="2200" dirty="0">
                <a:latin typeface="Calibri"/>
                <a:cs typeface="Calibri"/>
              </a:rPr>
              <a:t>Authentication, Compression, Error Detection, Multilink for load balancing, </a:t>
            </a:r>
            <a:r>
              <a:rPr lang="en-US" sz="2200" dirty="0" smtClean="0">
                <a:latin typeface="Calibri"/>
                <a:cs typeface="Calibri"/>
              </a:rPr>
              <a:t>and </a:t>
            </a:r>
            <a:r>
              <a:rPr lang="en-US" sz="2200" dirty="0">
                <a:latin typeface="Calibri"/>
                <a:cs typeface="Calibri"/>
              </a:rPr>
              <a:t>link monitoring functions. </a:t>
            </a:r>
            <a:endParaRPr lang="en-US" sz="2000" dirty="0">
              <a:solidFill>
                <a:srgbClr val="FF0000"/>
              </a:solidFill>
              <a:latin typeface="Calibri"/>
              <a:cs typeface="Calibri"/>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7585" y="1793576"/>
            <a:ext cx="5238750" cy="44577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01894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41672" y="450566"/>
            <a:ext cx="8145462" cy="838200"/>
          </a:xfrm>
        </p:spPr>
        <p:txBody>
          <a:bodyPr>
            <a:normAutofit fontScale="90000"/>
          </a:bodyPr>
          <a:lstStyle/>
          <a:p>
            <a:pPr eaLnBrk="1" hangingPunct="1"/>
            <a:r>
              <a:rPr lang="en-US" sz="1800" dirty="0" smtClean="0">
                <a:ea typeface="ＭＳ Ｐゴシック" pitchFamily="34" charset="-128"/>
              </a:rPr>
              <a:t>LCP and NCP</a:t>
            </a:r>
            <a:br>
              <a:rPr lang="en-US" sz="1800" dirty="0" smtClean="0">
                <a:ea typeface="ＭＳ Ｐゴシック" pitchFamily="34" charset="-128"/>
              </a:rPr>
            </a:br>
            <a:r>
              <a:rPr lang="en-US" dirty="0" smtClean="0">
                <a:ea typeface="ＭＳ Ｐゴシック" pitchFamily="34" charset="-128"/>
              </a:rPr>
              <a:t>PPP Network Control Protocol (NCP)</a:t>
            </a:r>
          </a:p>
        </p:txBody>
      </p:sp>
      <p:sp>
        <p:nvSpPr>
          <p:cNvPr id="3" name="TextBox 2"/>
          <p:cNvSpPr txBox="1"/>
          <p:nvPr/>
        </p:nvSpPr>
        <p:spPr>
          <a:xfrm>
            <a:off x="442533" y="2198374"/>
            <a:ext cx="2918463" cy="2295500"/>
          </a:xfrm>
          <a:prstGeom prst="rect">
            <a:avLst/>
          </a:prstGeom>
          <a:noFill/>
        </p:spPr>
        <p:txBody>
          <a:bodyPr wrap="square" rtlCol="0">
            <a:spAutoFit/>
          </a:bodyPr>
          <a:lstStyle/>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PPP permits multiple network layer protocols to operate on the same communications </a:t>
            </a:r>
            <a:r>
              <a:rPr lang="en-US" sz="2000" dirty="0" smtClean="0">
                <a:latin typeface="Calibri"/>
                <a:cs typeface="Calibri"/>
              </a:rPr>
              <a:t>link.</a:t>
            </a:r>
            <a:endParaRPr lang="en-US" sz="2000" dirty="0">
              <a:latin typeface="Calibri"/>
              <a:cs typeface="Calibri"/>
            </a:endParaRP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For every network layer protocol used, PPP uses a separate </a:t>
            </a:r>
            <a:r>
              <a:rPr lang="en-US" sz="2000" dirty="0" err="1" smtClean="0">
                <a:latin typeface="Calibri"/>
                <a:cs typeface="Calibri"/>
              </a:rPr>
              <a:t>NCP</a:t>
            </a:r>
            <a:r>
              <a:rPr lang="en-US" sz="2000" dirty="0" smtClean="0">
                <a:latin typeface="Calibri"/>
                <a:cs typeface="Calibri"/>
              </a:rPr>
              <a:t>.</a:t>
            </a:r>
            <a:endParaRPr lang="en-US" sz="2000" dirty="0">
              <a:latin typeface="Calibri"/>
              <a:cs typeface="Calibri"/>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1741" y="1921274"/>
            <a:ext cx="5170671" cy="441916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2852452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04931" y="438195"/>
            <a:ext cx="8145462" cy="838200"/>
          </a:xfrm>
        </p:spPr>
        <p:txBody>
          <a:bodyPr>
            <a:normAutofit fontScale="90000"/>
          </a:bodyPr>
          <a:lstStyle/>
          <a:p>
            <a:pPr eaLnBrk="1" hangingPunct="1"/>
            <a:r>
              <a:rPr lang="en-US" sz="1800" dirty="0" smtClean="0">
                <a:ea typeface="ＭＳ Ｐゴシック" pitchFamily="34" charset="-128"/>
              </a:rPr>
              <a:t>PPP Sessions</a:t>
            </a:r>
            <a:br>
              <a:rPr lang="en-US" sz="1800" dirty="0" smtClean="0">
                <a:ea typeface="ＭＳ Ｐゴシック" pitchFamily="34" charset="-128"/>
              </a:rPr>
            </a:br>
            <a:r>
              <a:rPr lang="en-US" dirty="0" smtClean="0">
                <a:ea typeface="ＭＳ Ｐゴシック" pitchFamily="34" charset="-128"/>
              </a:rPr>
              <a:t>Establishing a PPP Session</a:t>
            </a:r>
          </a:p>
        </p:txBody>
      </p:sp>
      <p:sp>
        <p:nvSpPr>
          <p:cNvPr id="2" name="TextBox 1"/>
          <p:cNvSpPr txBox="1"/>
          <p:nvPr/>
        </p:nvSpPr>
        <p:spPr>
          <a:xfrm>
            <a:off x="1244878" y="3734435"/>
            <a:ext cx="6832321" cy="679673"/>
          </a:xfrm>
          <a:prstGeom prst="rect">
            <a:avLst/>
          </a:prstGeom>
          <a:noFill/>
        </p:spPr>
        <p:txBody>
          <a:bodyPr wrap="square" rtlCol="0">
            <a:spAutoFit/>
          </a:bodyPr>
          <a:lstStyle/>
          <a:p>
            <a:pPr marL="0" lvl="1" algn="l" defTabSz="814388">
              <a:lnSpc>
                <a:spcPct val="95000"/>
              </a:lnSpc>
              <a:spcBef>
                <a:spcPct val="50000"/>
              </a:spcBef>
              <a:buClr>
                <a:srgbClr val="708CA1"/>
              </a:buClr>
            </a:pPr>
            <a:r>
              <a:rPr lang="en-US" sz="2000" b="1" dirty="0">
                <a:latin typeface="Calibri"/>
                <a:cs typeface="Calibri"/>
              </a:rPr>
              <a:t>Phase </a:t>
            </a:r>
            <a:r>
              <a:rPr lang="en-US" sz="2000" b="1" dirty="0" smtClean="0">
                <a:latin typeface="Calibri"/>
                <a:cs typeface="Calibri"/>
              </a:rPr>
              <a:t>1</a:t>
            </a:r>
            <a:r>
              <a:rPr lang="en-US" sz="2000" dirty="0" smtClean="0">
                <a:latin typeface="Calibri"/>
                <a:cs typeface="Calibri"/>
              </a:rPr>
              <a:t> – </a:t>
            </a:r>
            <a:r>
              <a:rPr lang="en-US" sz="2000" dirty="0">
                <a:latin typeface="Calibri"/>
                <a:cs typeface="Calibri"/>
              </a:rPr>
              <a:t>LCP must first open the connection and negotiate configuration </a:t>
            </a:r>
            <a:r>
              <a:rPr lang="en-US" sz="2000" dirty="0" smtClean="0">
                <a:latin typeface="Calibri"/>
                <a:cs typeface="Calibri"/>
              </a:rPr>
              <a:t>options;</a:t>
            </a:r>
            <a:endParaRPr lang="en-US" sz="2000" dirty="0">
              <a:latin typeface="+mn-lt"/>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0" y="1844040"/>
            <a:ext cx="6774815" cy="1880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53725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11192" y="333938"/>
            <a:ext cx="8145462" cy="838200"/>
          </a:xfrm>
        </p:spPr>
        <p:txBody>
          <a:bodyPr>
            <a:normAutofit fontScale="90000"/>
          </a:bodyPr>
          <a:lstStyle/>
          <a:p>
            <a:pPr eaLnBrk="1" hangingPunct="1"/>
            <a:r>
              <a:rPr lang="en-US" sz="1800" dirty="0" smtClean="0">
                <a:ea typeface="ＭＳ Ｐゴシック" pitchFamily="34" charset="-128"/>
              </a:rPr>
              <a:t>PPP Sessions</a:t>
            </a:r>
            <a:br>
              <a:rPr lang="en-US" sz="1800" dirty="0" smtClean="0">
                <a:ea typeface="ＭＳ Ｐゴシック" pitchFamily="34" charset="-128"/>
              </a:rPr>
            </a:br>
            <a:r>
              <a:rPr lang="en-US" dirty="0" smtClean="0">
                <a:ea typeface="ＭＳ Ｐゴシック" pitchFamily="34" charset="-128"/>
              </a:rPr>
              <a:t>PPP Configuration Options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7515" y="1558264"/>
            <a:ext cx="5840439" cy="5041562"/>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
        <p:nvSpPr>
          <p:cNvPr id="2" name="Rectangle 1"/>
          <p:cNvSpPr/>
          <p:nvPr/>
        </p:nvSpPr>
        <p:spPr>
          <a:xfrm>
            <a:off x="432447" y="1600658"/>
            <a:ext cx="2249793" cy="4680769"/>
          </a:xfrm>
          <a:prstGeom prst="rect">
            <a:avLst/>
          </a:prstGeom>
        </p:spPr>
        <p:txBody>
          <a:bodyPr wrap="square">
            <a:spAutoFit/>
          </a:bodyPr>
          <a:lstStyle/>
          <a:p>
            <a:pPr algn="l"/>
            <a:r>
              <a:rPr lang="en-US" sz="2000" dirty="0">
                <a:latin typeface="Calibri"/>
                <a:cs typeface="Calibri"/>
              </a:rPr>
              <a:t>O</a:t>
            </a:r>
            <a:r>
              <a:rPr lang="en-US" sz="2000" dirty="0" smtClean="0">
                <a:latin typeface="Calibri"/>
                <a:cs typeface="Calibri"/>
              </a:rPr>
              <a:t>ptional </a:t>
            </a:r>
            <a:r>
              <a:rPr lang="en-US" sz="2000" dirty="0">
                <a:latin typeface="Calibri"/>
                <a:cs typeface="Calibri"/>
              </a:rPr>
              <a:t>functions include:</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Authentication using either PAP or CHAP</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Compression using either Stacker or Predictor</a:t>
            </a:r>
          </a:p>
          <a:p>
            <a:pPr marL="236538" lvl="1" indent="-236538" algn="l" defTabSz="814388">
              <a:lnSpc>
                <a:spcPct val="95000"/>
              </a:lnSpc>
              <a:spcBef>
                <a:spcPct val="50000"/>
              </a:spcBef>
              <a:buClr>
                <a:srgbClr val="708CA1"/>
              </a:buClr>
              <a:buFont typeface="Wingdings" pitchFamily="2" charset="2"/>
              <a:buChar char="§"/>
            </a:pPr>
            <a:r>
              <a:rPr lang="en-US" sz="2000" dirty="0">
                <a:latin typeface="Calibri"/>
                <a:cs typeface="Calibri"/>
              </a:rPr>
              <a:t>Multilink that combines two or more channels to increase the WAN bandwidth</a:t>
            </a:r>
          </a:p>
        </p:txBody>
      </p:sp>
    </p:spTree>
    <p:extLst>
      <p:ext uri="{BB962C8B-B14F-4D97-AF65-F5344CB8AC3E}">
        <p14:creationId xmlns:p14="http://schemas.microsoft.com/office/powerpoint/2010/main" val="24427230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normAutofit/>
          </a:bodyPr>
          <a:lstStyle/>
          <a:p>
            <a:r>
              <a:rPr lang="en-US" sz="2000" dirty="0">
                <a:ea typeface="ＭＳ Ｐゴシック" pitchFamily="34" charset="-128"/>
              </a:rPr>
              <a:t>Serial </a:t>
            </a:r>
            <a:r>
              <a:rPr lang="en-US" sz="2000" dirty="0" smtClean="0">
                <a:ea typeface="ＭＳ Ｐゴシック" pitchFamily="34" charset="-128"/>
              </a:rPr>
              <a:t>Communication</a:t>
            </a:r>
          </a:p>
          <a:p>
            <a:r>
              <a:rPr lang="en-US" sz="2000" dirty="0">
                <a:ea typeface="ＭＳ Ｐゴシック" pitchFamily="34" charset="-128"/>
              </a:rPr>
              <a:t>Point-to-Point Communication </a:t>
            </a:r>
            <a:r>
              <a:rPr lang="en-US" sz="2000" dirty="0" smtClean="0">
                <a:ea typeface="ＭＳ Ｐゴシック" pitchFamily="34" charset="-128"/>
              </a:rPr>
              <a:t>Links</a:t>
            </a:r>
          </a:p>
          <a:p>
            <a:r>
              <a:rPr lang="en-US" sz="2000" dirty="0">
                <a:ea typeface="ＭＳ Ｐゴシック" pitchFamily="34" charset="-128"/>
              </a:rPr>
              <a:t>HDLC </a:t>
            </a:r>
            <a:r>
              <a:rPr lang="en-US" sz="2000" dirty="0" smtClean="0">
                <a:ea typeface="ＭＳ Ｐゴシック" pitchFamily="34" charset="-128"/>
              </a:rPr>
              <a:t>Encapsulation</a:t>
            </a:r>
          </a:p>
          <a:p>
            <a:r>
              <a:rPr lang="en-US" sz="2000" dirty="0"/>
              <a:t>Point-to-Point Protocol (PPP</a:t>
            </a:r>
            <a:r>
              <a:rPr lang="en-US" sz="2000" dirty="0" smtClean="0"/>
              <a:t>)</a:t>
            </a:r>
          </a:p>
          <a:p>
            <a:pPr lvl="1"/>
            <a:r>
              <a:rPr lang="en-US" sz="1700" dirty="0" smtClean="0"/>
              <a:t>PPP </a:t>
            </a:r>
            <a:r>
              <a:rPr lang="en-US" sz="1700" dirty="0" smtClean="0">
                <a:cs typeface="Calibri"/>
              </a:rPr>
              <a:t>components</a:t>
            </a:r>
          </a:p>
          <a:p>
            <a:pPr lvl="1"/>
            <a:r>
              <a:rPr lang="en-US" sz="1700" dirty="0">
                <a:ea typeface="ＭＳ Ｐゴシック" pitchFamily="34" charset="-128"/>
              </a:rPr>
              <a:t>Establishing a PPP </a:t>
            </a:r>
            <a:r>
              <a:rPr lang="en-US" sz="1700" dirty="0" smtClean="0">
                <a:ea typeface="ＭＳ Ｐゴシック" pitchFamily="34" charset="-128"/>
              </a:rPr>
              <a:t>Session</a:t>
            </a:r>
          </a:p>
          <a:p>
            <a:pPr lvl="1"/>
            <a:r>
              <a:rPr lang="en-US" sz="1700" dirty="0">
                <a:ea typeface="ＭＳ Ｐゴシック" pitchFamily="34" charset="-128"/>
              </a:rPr>
              <a:t>PPP Authentication Protocols</a:t>
            </a:r>
            <a:endParaRPr lang="en-US" sz="1700" dirty="0" smtClean="0">
              <a:ea typeface="ＭＳ Ｐゴシック" pitchFamily="34" charset="-128"/>
            </a:endParaRPr>
          </a:p>
          <a:p>
            <a:pPr lvl="1"/>
            <a:r>
              <a:rPr lang="en-US" sz="1700" dirty="0" smtClean="0">
                <a:ea typeface="ＭＳ Ｐゴシック" pitchFamily="34" charset="-128"/>
              </a:rPr>
              <a:t>PPP Configuration</a:t>
            </a:r>
          </a:p>
          <a:p>
            <a:pPr lvl="1"/>
            <a:r>
              <a:rPr lang="en-US" sz="1700" dirty="0">
                <a:ea typeface="ＭＳ Ｐゴシック" pitchFamily="34" charset="-128"/>
              </a:rPr>
              <a:t>Configuring PPP Authentication </a:t>
            </a:r>
            <a:endParaRPr lang="en-US" sz="1700" dirty="0"/>
          </a:p>
        </p:txBody>
      </p:sp>
    </p:spTree>
    <p:extLst>
      <p:ext uri="{BB962C8B-B14F-4D97-AF65-F5344CB8AC3E}">
        <p14:creationId xmlns:p14="http://schemas.microsoft.com/office/powerpoint/2010/main" val="3443453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19100" y="285741"/>
            <a:ext cx="8145462" cy="838200"/>
          </a:xfrm>
        </p:spPr>
        <p:txBody>
          <a:bodyPr>
            <a:normAutofit fontScale="90000"/>
          </a:bodyPr>
          <a:lstStyle/>
          <a:p>
            <a:pPr eaLnBrk="1" hangingPunct="1"/>
            <a:r>
              <a:rPr lang="en-US" sz="1800" dirty="0" smtClean="0">
                <a:ea typeface="ＭＳ Ｐゴシック" pitchFamily="34" charset="-128"/>
              </a:rPr>
              <a:t>Configure PPP</a:t>
            </a:r>
            <a:br>
              <a:rPr lang="en-US" sz="1800" dirty="0" smtClean="0">
                <a:ea typeface="ＭＳ Ｐゴシック" pitchFamily="34" charset="-128"/>
              </a:rPr>
            </a:br>
            <a:r>
              <a:rPr lang="en-US" dirty="0" err="1" smtClean="0">
                <a:ea typeface="ＭＳ Ｐゴシック" pitchFamily="34" charset="-128"/>
              </a:rPr>
              <a:t>PPP</a:t>
            </a:r>
            <a:r>
              <a:rPr lang="en-US" dirty="0" smtClean="0">
                <a:ea typeface="ＭＳ Ｐゴシック" pitchFamily="34" charset="-128"/>
              </a:rPr>
              <a:t> Configuration Options</a:t>
            </a:r>
          </a:p>
        </p:txBody>
      </p:sp>
      <p:sp>
        <p:nvSpPr>
          <p:cNvPr id="3" name="TextBox 2"/>
          <p:cNvSpPr txBox="1"/>
          <p:nvPr/>
        </p:nvSpPr>
        <p:spPr>
          <a:xfrm>
            <a:off x="419100" y="1785362"/>
            <a:ext cx="8401050" cy="4466607"/>
          </a:xfrm>
          <a:prstGeom prst="rect">
            <a:avLst/>
          </a:prstGeom>
          <a:noFill/>
        </p:spPr>
        <p:txBody>
          <a:bodyPr wrap="square" rtlCol="0">
            <a:spAutoFit/>
          </a:bodyPr>
          <a:lstStyle/>
          <a:p>
            <a:pPr marL="236538" lvl="1" indent="-236538" algn="l" defTabSz="814388">
              <a:lnSpc>
                <a:spcPct val="95000"/>
              </a:lnSpc>
              <a:spcBef>
                <a:spcPct val="50000"/>
              </a:spcBef>
              <a:buClr>
                <a:srgbClr val="708CA1"/>
              </a:buClr>
              <a:buFont typeface="Wingdings" pitchFamily="2" charset="2"/>
              <a:buChar char="§"/>
            </a:pPr>
            <a:r>
              <a:rPr lang="en-US" sz="2000" b="1" dirty="0" smtClean="0">
                <a:latin typeface="Calibri"/>
                <a:cs typeface="Calibri"/>
              </a:rPr>
              <a:t>Authentication</a:t>
            </a:r>
            <a:r>
              <a:rPr lang="en-US" sz="2000" dirty="0" smtClean="0">
                <a:latin typeface="Calibri"/>
                <a:cs typeface="Calibri"/>
              </a:rPr>
              <a:t> – Two authentication choices are Password Authentication Protocol (PAP) and Challenge Handshake Authentication Protocol (CHAP).</a:t>
            </a:r>
          </a:p>
          <a:p>
            <a:pPr marL="236538" lvl="1" indent="-236538" algn="l" defTabSz="814388">
              <a:lnSpc>
                <a:spcPct val="95000"/>
              </a:lnSpc>
              <a:spcBef>
                <a:spcPct val="50000"/>
              </a:spcBef>
              <a:buClr>
                <a:srgbClr val="708CA1"/>
              </a:buClr>
              <a:buFont typeface="Wingdings" pitchFamily="2" charset="2"/>
              <a:buChar char="§"/>
            </a:pPr>
            <a:r>
              <a:rPr lang="en-US" sz="2000" b="1" dirty="0" smtClean="0">
                <a:latin typeface="Calibri"/>
                <a:cs typeface="Calibri"/>
              </a:rPr>
              <a:t>Compression</a:t>
            </a:r>
            <a:r>
              <a:rPr lang="en-US" sz="2000" dirty="0" smtClean="0">
                <a:latin typeface="Calibri"/>
                <a:cs typeface="Calibri"/>
              </a:rPr>
              <a:t> – Increases the effective throughput on PPP connections by reducing the amount of data in the frame that must travel across the link. The protocol decompresses the frame at its destination. Two compression protocols available in Cisco routers are Stacker and Predictor.</a:t>
            </a:r>
          </a:p>
          <a:p>
            <a:pPr marL="236538" lvl="1" indent="-236538" defTabSz="814388">
              <a:lnSpc>
                <a:spcPct val="95000"/>
              </a:lnSpc>
              <a:spcBef>
                <a:spcPct val="50000"/>
              </a:spcBef>
              <a:buClr>
                <a:srgbClr val="708CA1"/>
              </a:buClr>
              <a:buFont typeface="Wingdings" pitchFamily="2" charset="2"/>
              <a:buChar char="§"/>
            </a:pPr>
            <a:r>
              <a:rPr lang="en-US" sz="2000" b="1" dirty="0">
                <a:latin typeface="Calibri"/>
                <a:cs typeface="Calibri"/>
              </a:rPr>
              <a:t>Multilink</a:t>
            </a:r>
            <a:r>
              <a:rPr lang="en-US" sz="2000" dirty="0">
                <a:latin typeface="Calibri"/>
                <a:cs typeface="Calibri"/>
              </a:rPr>
              <a:t> – This alternative provides load balancing over the router interfaces that PPP uses. Multilink PPP provides a method for spreading traffic across multiple physical WAN links while providing packet fragmentation and reassembly, proper sequencing, multivendor interoperability, and load balancing on inbound and outbound traffic.</a:t>
            </a:r>
          </a:p>
          <a:p>
            <a:pPr marL="236538" lvl="1" indent="-236538" algn="l" defTabSz="814388">
              <a:lnSpc>
                <a:spcPct val="95000"/>
              </a:lnSpc>
              <a:spcBef>
                <a:spcPct val="50000"/>
              </a:spcBef>
              <a:buClr>
                <a:srgbClr val="708CA1"/>
              </a:buClr>
              <a:buFont typeface="Wingdings" pitchFamily="2" charset="2"/>
              <a:buChar char="§"/>
            </a:pPr>
            <a:endParaRPr lang="en-US" sz="2000" dirty="0" smtClean="0">
              <a:latin typeface="Calibri"/>
              <a:cs typeface="Calibri"/>
            </a:endParaRPr>
          </a:p>
          <a:p>
            <a:pPr algn="l"/>
            <a:endParaRPr lang="en-US" dirty="0"/>
          </a:p>
        </p:txBody>
      </p:sp>
    </p:spTree>
    <p:extLst>
      <p:ext uri="{BB962C8B-B14F-4D97-AF65-F5344CB8AC3E}">
        <p14:creationId xmlns:p14="http://schemas.microsoft.com/office/powerpoint/2010/main" val="30613608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5472" y="438195"/>
            <a:ext cx="8145462" cy="838200"/>
          </a:xfrm>
        </p:spPr>
        <p:txBody>
          <a:bodyPr>
            <a:normAutofit fontScale="90000"/>
          </a:bodyPr>
          <a:lstStyle/>
          <a:p>
            <a:pPr eaLnBrk="1" hangingPunct="1"/>
            <a:r>
              <a:rPr lang="en-US" sz="1800" dirty="0" smtClean="0">
                <a:ea typeface="ＭＳ Ｐゴシック" pitchFamily="34" charset="-128"/>
              </a:rPr>
              <a:t>PPP Sessions</a:t>
            </a:r>
            <a:br>
              <a:rPr lang="en-US" sz="1800" dirty="0" smtClean="0">
                <a:ea typeface="ＭＳ Ｐゴシック" pitchFamily="34" charset="-128"/>
              </a:rPr>
            </a:br>
            <a:r>
              <a:rPr lang="en-US" dirty="0" smtClean="0">
                <a:ea typeface="ＭＳ Ｐゴシック" pitchFamily="34" charset="-128"/>
              </a:rPr>
              <a:t>Establishing a PPP Session (cont.)</a:t>
            </a:r>
          </a:p>
        </p:txBody>
      </p:sp>
      <p:sp>
        <p:nvSpPr>
          <p:cNvPr id="2" name="TextBox 1"/>
          <p:cNvSpPr txBox="1"/>
          <p:nvPr/>
        </p:nvSpPr>
        <p:spPr>
          <a:xfrm>
            <a:off x="944008" y="3131174"/>
            <a:ext cx="7566926" cy="3471720"/>
          </a:xfrm>
          <a:prstGeom prst="rect">
            <a:avLst/>
          </a:prstGeom>
          <a:noFill/>
        </p:spPr>
        <p:txBody>
          <a:bodyPr wrap="square" rtlCol="0">
            <a:spAutoFit/>
          </a:bodyPr>
          <a:lstStyle/>
          <a:p>
            <a:pPr>
              <a:lnSpc>
                <a:spcPct val="85000"/>
              </a:lnSpc>
            </a:pPr>
            <a:r>
              <a:rPr lang="en-US" b="1" dirty="0" smtClean="0">
                <a:latin typeface="Calibri"/>
                <a:cs typeface="Calibri"/>
              </a:rPr>
              <a:t>Phase 2</a:t>
            </a:r>
            <a:r>
              <a:rPr lang="en-US" dirty="0">
                <a:latin typeface="Calibri"/>
                <a:cs typeface="Calibri"/>
              </a:rPr>
              <a:t> </a:t>
            </a:r>
            <a:r>
              <a:rPr lang="en-US" dirty="0" smtClean="0">
                <a:latin typeface="Calibri"/>
                <a:cs typeface="Calibri"/>
              </a:rPr>
              <a:t>–</a:t>
            </a:r>
            <a:r>
              <a:rPr lang="en-US" dirty="0">
                <a:latin typeface="Calibri"/>
                <a:cs typeface="Calibri"/>
              </a:rPr>
              <a:t>Authentication </a:t>
            </a:r>
            <a:r>
              <a:rPr lang="en-US" dirty="0" smtClean="0">
                <a:latin typeface="Calibri"/>
                <a:cs typeface="Calibri"/>
              </a:rPr>
              <a:t>Phase</a:t>
            </a:r>
          </a:p>
          <a:p>
            <a:pPr>
              <a:lnSpc>
                <a:spcPct val="85000"/>
              </a:lnSpc>
            </a:pPr>
            <a:endParaRPr lang="en-US" dirty="0" smtClean="0">
              <a:latin typeface="Calibri"/>
              <a:cs typeface="Calibri"/>
            </a:endParaRPr>
          </a:p>
          <a:p>
            <a:pPr marL="285750" indent="-285750">
              <a:lnSpc>
                <a:spcPct val="85000"/>
              </a:lnSpc>
              <a:buFont typeface="Arial"/>
              <a:buChar char="•"/>
            </a:pPr>
            <a:r>
              <a:rPr lang="en-US" dirty="0" smtClean="0">
                <a:latin typeface="Calibri"/>
                <a:cs typeface="Calibri"/>
              </a:rPr>
              <a:t> </a:t>
            </a:r>
            <a:r>
              <a:rPr lang="en-US" dirty="0">
                <a:latin typeface="Calibri"/>
                <a:cs typeface="Calibri"/>
              </a:rPr>
              <a:t>After the link has been established and the authentication protocol decided on, the peer may be authenticated. </a:t>
            </a:r>
          </a:p>
          <a:p>
            <a:pPr marL="2114550" lvl="4" indent="-285750">
              <a:lnSpc>
                <a:spcPct val="85000"/>
              </a:lnSpc>
              <a:buFont typeface="Arial"/>
              <a:buChar char="•"/>
            </a:pPr>
            <a:endParaRPr lang="en-US" dirty="0">
              <a:latin typeface="Calibri"/>
              <a:cs typeface="Calibri"/>
            </a:endParaRPr>
          </a:p>
          <a:p>
            <a:pPr marL="285750" indent="-285750">
              <a:lnSpc>
                <a:spcPct val="85000"/>
              </a:lnSpc>
              <a:buFont typeface="Arial"/>
              <a:buChar char="•"/>
            </a:pPr>
            <a:r>
              <a:rPr lang="en-US" dirty="0">
                <a:latin typeface="Calibri"/>
                <a:cs typeface="Calibri"/>
              </a:rPr>
              <a:t>Authentication, if used, takes place </a:t>
            </a:r>
            <a:r>
              <a:rPr lang="en-US" i="1" dirty="0">
                <a:latin typeface="Calibri"/>
                <a:cs typeface="Calibri"/>
              </a:rPr>
              <a:t>before </a:t>
            </a:r>
            <a:r>
              <a:rPr lang="en-US" dirty="0">
                <a:latin typeface="Calibri"/>
                <a:cs typeface="Calibri"/>
              </a:rPr>
              <a:t>the network layer protocol phase is entered. </a:t>
            </a:r>
          </a:p>
          <a:p>
            <a:pPr marL="2114550" lvl="4" indent="-285750">
              <a:lnSpc>
                <a:spcPct val="85000"/>
              </a:lnSpc>
              <a:buFont typeface="Arial"/>
              <a:buChar char="•"/>
            </a:pPr>
            <a:endParaRPr lang="en-US" dirty="0">
              <a:latin typeface="Calibri"/>
              <a:cs typeface="Calibri"/>
            </a:endParaRPr>
          </a:p>
          <a:p>
            <a:pPr marL="285750" indent="-285750">
              <a:lnSpc>
                <a:spcPct val="85000"/>
              </a:lnSpc>
              <a:buFont typeface="Arial"/>
              <a:buChar char="•"/>
            </a:pPr>
            <a:r>
              <a:rPr lang="en-US" dirty="0">
                <a:latin typeface="Calibri"/>
                <a:cs typeface="Calibri"/>
              </a:rPr>
              <a:t>PPP uses PAP and CHAP as authentication </a:t>
            </a:r>
            <a:r>
              <a:rPr lang="en-US" dirty="0" smtClean="0">
                <a:latin typeface="Calibri"/>
                <a:cs typeface="Calibri"/>
              </a:rPr>
              <a:t>protocols</a:t>
            </a:r>
          </a:p>
          <a:p>
            <a:pPr>
              <a:lnSpc>
                <a:spcPct val="85000"/>
              </a:lnSpc>
            </a:pPr>
            <a:endParaRPr lang="en-US" dirty="0">
              <a:latin typeface="Calibri"/>
              <a:cs typeface="Calibri"/>
            </a:endParaRPr>
          </a:p>
          <a:p>
            <a:pPr marL="285750" indent="-285750">
              <a:lnSpc>
                <a:spcPct val="85000"/>
              </a:lnSpc>
              <a:buFont typeface="Arial"/>
              <a:buChar char="•"/>
            </a:pPr>
            <a:r>
              <a:rPr lang="en-US" dirty="0" smtClean="0">
                <a:latin typeface="Calibri"/>
                <a:cs typeface="Calibri"/>
              </a:rPr>
              <a:t>As </a:t>
            </a:r>
            <a:r>
              <a:rPr lang="en-US" dirty="0">
                <a:latin typeface="Calibri"/>
                <a:cs typeface="Calibri"/>
              </a:rPr>
              <a:t>part of this phase, LCP also allows for an optional link-quality determination test. </a:t>
            </a:r>
          </a:p>
          <a:p>
            <a:pPr marL="1023938" lvl="1" indent="-457200">
              <a:buFont typeface="Arial"/>
              <a:buChar char="•"/>
            </a:pPr>
            <a:r>
              <a:rPr lang="en-US" dirty="0">
                <a:latin typeface="Calibri"/>
                <a:cs typeface="Calibri"/>
              </a:rPr>
              <a:t>The link is tested to determine whether the link quality is good enough to bring up network layer protocols. </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681480"/>
            <a:ext cx="6374437" cy="1366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19290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04931" y="438195"/>
            <a:ext cx="8145462" cy="838200"/>
          </a:xfrm>
        </p:spPr>
        <p:txBody>
          <a:bodyPr>
            <a:normAutofit fontScale="90000"/>
          </a:bodyPr>
          <a:lstStyle/>
          <a:p>
            <a:pPr eaLnBrk="1" hangingPunct="1"/>
            <a:r>
              <a:rPr lang="en-US" sz="1800" dirty="0" smtClean="0">
                <a:ea typeface="ＭＳ Ｐゴシック" pitchFamily="34" charset="-128"/>
              </a:rPr>
              <a:t>PPP Sessions</a:t>
            </a:r>
            <a:br>
              <a:rPr lang="en-US" sz="1800" dirty="0" smtClean="0">
                <a:ea typeface="ＭＳ Ｐゴシック" pitchFamily="34" charset="-128"/>
              </a:rPr>
            </a:br>
            <a:r>
              <a:rPr lang="en-US" dirty="0" smtClean="0">
                <a:ea typeface="ＭＳ Ｐゴシック" pitchFamily="34" charset="-128"/>
              </a:rPr>
              <a:t>Establishing a PPP Session (cont.)</a:t>
            </a:r>
          </a:p>
        </p:txBody>
      </p:sp>
      <p:sp>
        <p:nvSpPr>
          <p:cNvPr id="2" name="TextBox 1"/>
          <p:cNvSpPr txBox="1"/>
          <p:nvPr/>
        </p:nvSpPr>
        <p:spPr>
          <a:xfrm>
            <a:off x="1402079" y="4328160"/>
            <a:ext cx="6995162" cy="2203167"/>
          </a:xfrm>
          <a:prstGeom prst="rect">
            <a:avLst/>
          </a:prstGeom>
          <a:noFill/>
        </p:spPr>
        <p:txBody>
          <a:bodyPr wrap="square" rtlCol="0">
            <a:spAutoFit/>
          </a:bodyPr>
          <a:lstStyle/>
          <a:p>
            <a:pPr>
              <a:lnSpc>
                <a:spcPct val="75000"/>
              </a:lnSpc>
            </a:pPr>
            <a:r>
              <a:rPr lang="en-US" b="1" dirty="0" smtClean="0">
                <a:latin typeface="Calibri"/>
                <a:cs typeface="Calibri"/>
              </a:rPr>
              <a:t>Phase 3</a:t>
            </a:r>
            <a:r>
              <a:rPr lang="en-US" dirty="0" smtClean="0">
                <a:latin typeface="Calibri"/>
                <a:cs typeface="Calibri"/>
              </a:rPr>
              <a:t> </a:t>
            </a:r>
            <a:r>
              <a:rPr lang="en-US" dirty="0">
                <a:latin typeface="Calibri"/>
                <a:cs typeface="Calibri"/>
              </a:rPr>
              <a:t>–</a:t>
            </a:r>
            <a:r>
              <a:rPr lang="en-US" dirty="0" smtClean="0">
                <a:latin typeface="Calibri"/>
                <a:cs typeface="Calibri"/>
              </a:rPr>
              <a:t> </a:t>
            </a:r>
            <a:r>
              <a:rPr lang="en-US" dirty="0">
                <a:latin typeface="Calibri"/>
                <a:cs typeface="Calibri"/>
              </a:rPr>
              <a:t>Network Layer Protocol </a:t>
            </a:r>
            <a:r>
              <a:rPr lang="en-US" dirty="0" smtClean="0">
                <a:latin typeface="Calibri"/>
                <a:cs typeface="Calibri"/>
              </a:rPr>
              <a:t>Phase.</a:t>
            </a:r>
          </a:p>
          <a:p>
            <a:pPr>
              <a:lnSpc>
                <a:spcPct val="75000"/>
              </a:lnSpc>
            </a:pPr>
            <a:endParaRPr lang="en-US" dirty="0" smtClean="0">
              <a:latin typeface="Calibri"/>
              <a:cs typeface="Calibri"/>
            </a:endParaRPr>
          </a:p>
          <a:p>
            <a:pPr marL="285750" indent="-285750">
              <a:lnSpc>
                <a:spcPct val="75000"/>
              </a:lnSpc>
              <a:buFont typeface="Arial"/>
              <a:buChar char="•"/>
            </a:pPr>
            <a:r>
              <a:rPr lang="en-US" dirty="0" smtClean="0">
                <a:latin typeface="Calibri"/>
                <a:cs typeface="Calibri"/>
              </a:rPr>
              <a:t> </a:t>
            </a:r>
            <a:r>
              <a:rPr lang="en-US" dirty="0">
                <a:latin typeface="Calibri"/>
                <a:cs typeface="Calibri"/>
              </a:rPr>
              <a:t>In this phase the PPP devices send NCP packets to choose and configure one or more network layer protocols, such as IP. </a:t>
            </a:r>
          </a:p>
          <a:p>
            <a:pPr lvl="4">
              <a:lnSpc>
                <a:spcPct val="75000"/>
              </a:lnSpc>
            </a:pPr>
            <a:endParaRPr lang="en-US" dirty="0">
              <a:latin typeface="Calibri"/>
              <a:cs typeface="Calibri"/>
            </a:endParaRPr>
          </a:p>
          <a:p>
            <a:pPr marL="285750" indent="-285750">
              <a:lnSpc>
                <a:spcPct val="75000"/>
              </a:lnSpc>
              <a:buFont typeface="Arial"/>
              <a:buChar char="•"/>
            </a:pPr>
            <a:r>
              <a:rPr lang="en-US" dirty="0">
                <a:latin typeface="Calibri"/>
                <a:cs typeface="Calibri"/>
              </a:rPr>
              <a:t>Once each of the chosen network layer protocols has been configured, packets from each network layer protocol can be sent over the link. </a:t>
            </a:r>
          </a:p>
          <a:p>
            <a:pPr marL="0" lvl="1" defTabSz="814388">
              <a:lnSpc>
                <a:spcPct val="95000"/>
              </a:lnSpc>
              <a:spcBef>
                <a:spcPct val="50000"/>
              </a:spcBef>
              <a:buClr>
                <a:srgbClr val="708CA1"/>
              </a:buClr>
            </a:pPr>
            <a:endParaRPr lang="en-US" sz="2000" dirty="0">
              <a:latin typeface="+mn-lt"/>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1699" y="1996440"/>
            <a:ext cx="6347844" cy="19631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63982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36563" y="487248"/>
            <a:ext cx="8145462" cy="838200"/>
          </a:xfrm>
        </p:spPr>
        <p:txBody>
          <a:bodyPr>
            <a:normAutofit fontScale="90000"/>
          </a:bodyPr>
          <a:lstStyle/>
          <a:p>
            <a:pPr eaLnBrk="1" hangingPunct="1"/>
            <a:r>
              <a:rPr lang="en-US" sz="1800" dirty="0" smtClean="0">
                <a:ea typeface="ＭＳ Ｐゴシック" pitchFamily="34" charset="-128"/>
              </a:rPr>
              <a:t>Configure PPP</a:t>
            </a:r>
            <a:br>
              <a:rPr lang="en-US" sz="1800" dirty="0" smtClean="0">
                <a:ea typeface="ＭＳ Ｐゴシック" pitchFamily="34" charset="-128"/>
              </a:rPr>
            </a:br>
            <a:r>
              <a:rPr lang="en-US" dirty="0" err="1" smtClean="0">
                <a:ea typeface="ＭＳ Ｐゴシック" pitchFamily="34" charset="-128"/>
              </a:rPr>
              <a:t>PPP</a:t>
            </a:r>
            <a:r>
              <a:rPr lang="en-US" dirty="0" smtClean="0">
                <a:ea typeface="ＭＳ Ｐゴシック" pitchFamily="34" charset="-128"/>
              </a:rPr>
              <a:t> Basic Configuration Command</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685" y="1824990"/>
            <a:ext cx="8135340" cy="3695700"/>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1804545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49122" y="287435"/>
            <a:ext cx="8145462" cy="838200"/>
          </a:xfrm>
        </p:spPr>
        <p:txBody>
          <a:bodyPr>
            <a:normAutofit fontScale="90000"/>
          </a:bodyPr>
          <a:lstStyle/>
          <a:p>
            <a:pPr eaLnBrk="1" hangingPunct="1"/>
            <a:r>
              <a:rPr lang="en-US" sz="1800" dirty="0" smtClean="0">
                <a:ea typeface="ＭＳ Ｐゴシック" pitchFamily="34" charset="-128"/>
              </a:rPr>
              <a:t>Configure PPP</a:t>
            </a:r>
            <a:br>
              <a:rPr lang="en-US" sz="1800" dirty="0" smtClean="0">
                <a:ea typeface="ＭＳ Ｐゴシック" pitchFamily="34" charset="-128"/>
              </a:rPr>
            </a:br>
            <a:r>
              <a:rPr lang="en-US" dirty="0" smtClean="0">
                <a:ea typeface="ＭＳ Ｐゴシック" pitchFamily="34" charset="-128"/>
              </a:rPr>
              <a:t>Verifying PPP Configuration</a:t>
            </a: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376" y="1577990"/>
            <a:ext cx="7503756" cy="48686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69885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0753" y="441528"/>
            <a:ext cx="8145462" cy="838200"/>
          </a:xfrm>
        </p:spPr>
        <p:txBody>
          <a:bodyPr>
            <a:normAutofit fontScale="90000"/>
          </a:bodyPr>
          <a:lstStyle/>
          <a:p>
            <a:pPr eaLnBrk="1" hangingPunct="1"/>
            <a:r>
              <a:rPr lang="en-US" sz="1800" dirty="0" smtClean="0">
                <a:ea typeface="ＭＳ Ｐゴシック" pitchFamily="34" charset="-128"/>
              </a:rPr>
              <a:t>PPP Authentication</a:t>
            </a:r>
            <a:br>
              <a:rPr lang="en-US" sz="1800" dirty="0" smtClean="0">
                <a:ea typeface="ＭＳ Ｐゴシック" pitchFamily="34" charset="-128"/>
              </a:rPr>
            </a:br>
            <a:r>
              <a:rPr lang="en-US" dirty="0" smtClean="0">
                <a:ea typeface="ＭＳ Ｐゴシック" pitchFamily="34" charset="-128"/>
              </a:rPr>
              <a:t>PPP Authentication Protocols</a:t>
            </a: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2411" y="1590685"/>
            <a:ext cx="6102334" cy="4825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234105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442" y="3815632"/>
            <a:ext cx="4189793" cy="2890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901" y="1612433"/>
            <a:ext cx="4255334" cy="2356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70901" y="1295552"/>
            <a:ext cx="8576192" cy="5410712"/>
          </a:xfrm>
          <a:prstGeom prst="rect">
            <a:avLst/>
          </a:prstGeom>
          <a:noFill/>
          <a:ln>
            <a:solidFill>
              <a:schemeClr val="tx1"/>
            </a:solidFill>
            <a:beve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7170" name="Rectangle 2"/>
          <p:cNvSpPr>
            <a:spLocks noGrp="1" noChangeArrowheads="1"/>
          </p:cNvSpPr>
          <p:nvPr>
            <p:ph type="title"/>
          </p:nvPr>
        </p:nvSpPr>
        <p:spPr>
          <a:xfrm>
            <a:off x="382791" y="511534"/>
            <a:ext cx="8145462" cy="838200"/>
          </a:xfrm>
        </p:spPr>
        <p:txBody>
          <a:bodyPr>
            <a:normAutofit fontScale="90000"/>
          </a:bodyPr>
          <a:lstStyle/>
          <a:p>
            <a:pPr eaLnBrk="1" hangingPunct="1"/>
            <a:r>
              <a:rPr lang="en-US" sz="1800" dirty="0" smtClean="0">
                <a:ea typeface="ＭＳ Ｐゴシック" pitchFamily="34" charset="-128"/>
              </a:rPr>
              <a:t>PPP Authentication</a:t>
            </a:r>
            <a:br>
              <a:rPr lang="en-US" sz="1800" dirty="0" smtClean="0">
                <a:ea typeface="ＭＳ Ｐゴシック" pitchFamily="34" charset="-128"/>
              </a:rPr>
            </a:br>
            <a:r>
              <a:rPr lang="en-US" dirty="0" smtClean="0">
                <a:ea typeface="ＭＳ Ｐゴシック" pitchFamily="34" charset="-128"/>
              </a:rPr>
              <a:t>Password Authentication Protocol (PAP)</a:t>
            </a:r>
          </a:p>
        </p:txBody>
      </p:sp>
      <p:sp>
        <p:nvSpPr>
          <p:cNvPr id="2" name="TextBox 1"/>
          <p:cNvSpPr txBox="1"/>
          <p:nvPr/>
        </p:nvSpPr>
        <p:spPr>
          <a:xfrm>
            <a:off x="438150" y="1349734"/>
            <a:ext cx="2190750" cy="424732"/>
          </a:xfrm>
          <a:prstGeom prst="rect">
            <a:avLst/>
          </a:prstGeom>
          <a:noFill/>
        </p:spPr>
        <p:txBody>
          <a:bodyPr wrap="square" rtlCol="0">
            <a:spAutoFit/>
          </a:bodyPr>
          <a:lstStyle/>
          <a:p>
            <a:r>
              <a:rPr lang="en-US" b="1" dirty="0" smtClean="0"/>
              <a:t>Initiating PAP</a:t>
            </a:r>
            <a:endParaRPr lang="en-US" b="1" dirty="0"/>
          </a:p>
        </p:txBody>
      </p:sp>
      <p:sp>
        <p:nvSpPr>
          <p:cNvPr id="3" name="TextBox 2"/>
          <p:cNvSpPr txBox="1"/>
          <p:nvPr/>
        </p:nvSpPr>
        <p:spPr>
          <a:xfrm>
            <a:off x="5989909" y="3418958"/>
            <a:ext cx="2600325" cy="424732"/>
          </a:xfrm>
          <a:prstGeom prst="rect">
            <a:avLst/>
          </a:prstGeom>
          <a:noFill/>
        </p:spPr>
        <p:txBody>
          <a:bodyPr wrap="square" rtlCol="0">
            <a:spAutoFit/>
          </a:bodyPr>
          <a:lstStyle/>
          <a:p>
            <a:pPr algn="l"/>
            <a:r>
              <a:rPr lang="en-US" b="1" dirty="0" smtClean="0"/>
              <a:t>Completing PAP</a:t>
            </a:r>
            <a:endParaRPr lang="en-US" b="1" dirty="0"/>
          </a:p>
        </p:txBody>
      </p:sp>
    </p:spTree>
    <p:extLst>
      <p:ext uri="{BB962C8B-B14F-4D97-AF65-F5344CB8AC3E}">
        <p14:creationId xmlns:p14="http://schemas.microsoft.com/office/powerpoint/2010/main" val="24435942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98474" y="0"/>
            <a:ext cx="7556313" cy="1116106"/>
          </a:xfrm>
        </p:spPr>
        <p:txBody>
          <a:bodyPr/>
          <a:lstStyle/>
          <a:p>
            <a:r>
              <a:rPr lang="en-US" sz="3200" dirty="0"/>
              <a:t>Password Authentication Protocol (PAP)</a:t>
            </a:r>
          </a:p>
        </p:txBody>
      </p:sp>
      <p:sp>
        <p:nvSpPr>
          <p:cNvPr id="29699" name="Rectangle 3"/>
          <p:cNvSpPr>
            <a:spLocks noGrp="1" noChangeArrowheads="1"/>
          </p:cNvSpPr>
          <p:nvPr>
            <p:ph type="body" idx="1"/>
          </p:nvPr>
        </p:nvSpPr>
        <p:spPr>
          <a:xfrm>
            <a:off x="498474" y="1632947"/>
            <a:ext cx="8534400" cy="3124200"/>
          </a:xfrm>
        </p:spPr>
        <p:txBody>
          <a:bodyPr>
            <a:noAutofit/>
          </a:bodyPr>
          <a:lstStyle/>
          <a:p>
            <a:pPr>
              <a:lnSpc>
                <a:spcPct val="110000"/>
              </a:lnSpc>
              <a:spcBef>
                <a:spcPts val="1400"/>
              </a:spcBef>
            </a:pPr>
            <a:r>
              <a:rPr lang="de-DE" sz="2400" dirty="0">
                <a:latin typeface="Calibri"/>
                <a:cs typeface="Calibri"/>
              </a:rPr>
              <a:t>PAP </a:t>
            </a:r>
            <a:r>
              <a:rPr lang="de-DE" sz="2400" dirty="0" err="1">
                <a:latin typeface="Calibri"/>
                <a:cs typeface="Calibri"/>
              </a:rPr>
              <a:t>provides</a:t>
            </a:r>
            <a:r>
              <a:rPr lang="de-DE" sz="2400" dirty="0">
                <a:latin typeface="Calibri"/>
                <a:cs typeface="Calibri"/>
              </a:rPr>
              <a:t> a simple </a:t>
            </a:r>
            <a:r>
              <a:rPr lang="de-DE" sz="2400" dirty="0" err="1" smtClean="0">
                <a:latin typeface="Calibri"/>
                <a:cs typeface="Calibri"/>
              </a:rPr>
              <a:t>method</a:t>
            </a:r>
            <a:r>
              <a:rPr lang="de-DE" sz="2400" dirty="0">
                <a:latin typeface="Calibri"/>
                <a:cs typeface="Calibri"/>
              </a:rPr>
              <a:t> </a:t>
            </a:r>
            <a:r>
              <a:rPr lang="de-DE" sz="2400" dirty="0" err="1" smtClean="0">
                <a:latin typeface="Calibri"/>
                <a:cs typeface="Calibri"/>
              </a:rPr>
              <a:t>for</a:t>
            </a:r>
            <a:r>
              <a:rPr lang="de-DE" sz="2400" dirty="0" smtClean="0">
                <a:latin typeface="Calibri"/>
                <a:cs typeface="Calibri"/>
              </a:rPr>
              <a:t> </a:t>
            </a:r>
            <a:r>
              <a:rPr lang="de-DE" sz="2400" dirty="0">
                <a:latin typeface="Calibri"/>
                <a:cs typeface="Calibri"/>
              </a:rPr>
              <a:t>a remote </a:t>
            </a:r>
            <a:r>
              <a:rPr lang="de-DE" sz="2400" dirty="0" err="1">
                <a:latin typeface="Calibri"/>
                <a:cs typeface="Calibri"/>
              </a:rPr>
              <a:t>node</a:t>
            </a:r>
            <a:r>
              <a:rPr lang="de-DE" sz="2400" dirty="0">
                <a:latin typeface="Calibri"/>
                <a:cs typeface="Calibri"/>
              </a:rPr>
              <a:t> </a:t>
            </a:r>
            <a:r>
              <a:rPr lang="de-DE" sz="2400" dirty="0" err="1">
                <a:latin typeface="Calibri"/>
                <a:cs typeface="Calibri"/>
              </a:rPr>
              <a:t>to</a:t>
            </a:r>
            <a:r>
              <a:rPr lang="de-DE" sz="2400" dirty="0">
                <a:latin typeface="Calibri"/>
                <a:cs typeface="Calibri"/>
              </a:rPr>
              <a:t> </a:t>
            </a:r>
            <a:r>
              <a:rPr lang="de-DE" sz="2400" dirty="0" err="1">
                <a:latin typeface="Calibri"/>
                <a:cs typeface="Calibri"/>
              </a:rPr>
              <a:t>establish</a:t>
            </a:r>
            <a:r>
              <a:rPr lang="de-DE" sz="2400" dirty="0">
                <a:latin typeface="Calibri"/>
                <a:cs typeface="Calibri"/>
              </a:rPr>
              <a:t> </a:t>
            </a:r>
            <a:r>
              <a:rPr lang="de-DE" sz="2400" dirty="0" err="1">
                <a:latin typeface="Calibri"/>
                <a:cs typeface="Calibri"/>
              </a:rPr>
              <a:t>its</a:t>
            </a:r>
            <a:r>
              <a:rPr lang="de-DE" sz="2400" dirty="0">
                <a:latin typeface="Calibri"/>
                <a:cs typeface="Calibri"/>
              </a:rPr>
              <a:t> </a:t>
            </a:r>
            <a:r>
              <a:rPr lang="de-DE" sz="2400" dirty="0" err="1">
                <a:latin typeface="Calibri"/>
                <a:cs typeface="Calibri"/>
              </a:rPr>
              <a:t>identity</a:t>
            </a:r>
            <a:r>
              <a:rPr lang="de-DE" sz="2400" dirty="0">
                <a:latin typeface="Calibri"/>
                <a:cs typeface="Calibri"/>
              </a:rPr>
              <a:t>, </a:t>
            </a:r>
            <a:r>
              <a:rPr lang="de-DE" sz="2400" dirty="0" err="1">
                <a:latin typeface="Calibri"/>
                <a:cs typeface="Calibri"/>
              </a:rPr>
              <a:t>using</a:t>
            </a:r>
            <a:r>
              <a:rPr lang="de-DE" sz="2400" b="1" dirty="0">
                <a:latin typeface="Calibri"/>
                <a:cs typeface="Calibri"/>
              </a:rPr>
              <a:t> a </a:t>
            </a:r>
            <a:r>
              <a:rPr lang="de-DE" sz="2400" b="1" dirty="0" err="1">
                <a:latin typeface="Calibri"/>
                <a:cs typeface="Calibri"/>
              </a:rPr>
              <a:t>two-way</a:t>
            </a:r>
            <a:r>
              <a:rPr lang="de-DE" sz="2400" b="1" dirty="0">
                <a:latin typeface="Calibri"/>
                <a:cs typeface="Calibri"/>
              </a:rPr>
              <a:t> </a:t>
            </a:r>
            <a:r>
              <a:rPr lang="de-DE" sz="2400" b="1" dirty="0" err="1">
                <a:latin typeface="Calibri"/>
                <a:cs typeface="Calibri"/>
              </a:rPr>
              <a:t>handshake</a:t>
            </a:r>
            <a:r>
              <a:rPr lang="de-DE" sz="2400" dirty="0">
                <a:latin typeface="Calibri"/>
                <a:cs typeface="Calibri"/>
              </a:rPr>
              <a:t>.  </a:t>
            </a:r>
            <a:endParaRPr lang="de-DE" sz="2400" dirty="0" smtClean="0">
              <a:latin typeface="Calibri"/>
              <a:cs typeface="Calibri"/>
            </a:endParaRPr>
          </a:p>
          <a:p>
            <a:pPr>
              <a:lnSpc>
                <a:spcPct val="110000"/>
              </a:lnSpc>
              <a:spcBef>
                <a:spcPts val="1400"/>
              </a:spcBef>
            </a:pPr>
            <a:r>
              <a:rPr lang="en-US" sz="2400" dirty="0">
                <a:latin typeface="Calibri"/>
                <a:cs typeface="Calibri"/>
              </a:rPr>
              <a:t>The authentication process is </a:t>
            </a:r>
            <a:r>
              <a:rPr lang="en-US" sz="2400" b="1" dirty="0">
                <a:latin typeface="Calibri"/>
                <a:cs typeface="Calibri"/>
              </a:rPr>
              <a:t>one way authentication </a:t>
            </a:r>
            <a:r>
              <a:rPr lang="en-US" sz="2400" b="1" dirty="0" smtClean="0">
                <a:latin typeface="Calibri"/>
                <a:cs typeface="Calibri"/>
              </a:rPr>
              <a:t>method </a:t>
            </a:r>
            <a:r>
              <a:rPr lang="en-US" sz="2400" dirty="0" smtClean="0">
                <a:latin typeface="Calibri"/>
                <a:cs typeface="Calibri"/>
              </a:rPr>
              <a:t>and </a:t>
            </a:r>
            <a:r>
              <a:rPr lang="en-US" sz="2400" dirty="0">
                <a:latin typeface="Calibri"/>
                <a:cs typeface="Calibri"/>
              </a:rPr>
              <a:t>one or both devices can authenticate each other separately. </a:t>
            </a:r>
            <a:endParaRPr lang="de-DE" sz="2400" dirty="0">
              <a:latin typeface="Calibri"/>
              <a:cs typeface="Calibri"/>
            </a:endParaRPr>
          </a:p>
          <a:p>
            <a:pPr>
              <a:lnSpc>
                <a:spcPct val="110000"/>
              </a:lnSpc>
              <a:spcBef>
                <a:spcPts val="1400"/>
              </a:spcBef>
            </a:pPr>
            <a:r>
              <a:rPr lang="de-DE" sz="2400" dirty="0" smtClean="0">
                <a:latin typeface="Calibri"/>
                <a:cs typeface="Calibri"/>
              </a:rPr>
              <a:t>PAP </a:t>
            </a:r>
            <a:r>
              <a:rPr lang="de-DE" sz="2400" dirty="0" err="1">
                <a:latin typeface="Calibri"/>
                <a:cs typeface="Calibri"/>
              </a:rPr>
              <a:t>is</a:t>
            </a:r>
            <a:r>
              <a:rPr lang="de-DE" sz="2400" dirty="0">
                <a:latin typeface="Calibri"/>
                <a:cs typeface="Calibri"/>
              </a:rPr>
              <a:t> not a strong </a:t>
            </a:r>
            <a:r>
              <a:rPr lang="de-DE" sz="2400" dirty="0" err="1">
                <a:latin typeface="Calibri"/>
                <a:cs typeface="Calibri"/>
              </a:rPr>
              <a:t>authentication</a:t>
            </a:r>
            <a:r>
              <a:rPr lang="de-DE" sz="2400" dirty="0">
                <a:latin typeface="Calibri"/>
                <a:cs typeface="Calibri"/>
              </a:rPr>
              <a:t> </a:t>
            </a:r>
            <a:r>
              <a:rPr lang="de-DE" sz="2400" dirty="0" err="1">
                <a:latin typeface="Calibri"/>
                <a:cs typeface="Calibri"/>
              </a:rPr>
              <a:t>protocol</a:t>
            </a:r>
            <a:r>
              <a:rPr lang="de-DE" sz="2400" dirty="0">
                <a:latin typeface="Calibri"/>
                <a:cs typeface="Calibri"/>
              </a:rPr>
              <a:t>. </a:t>
            </a:r>
          </a:p>
          <a:p>
            <a:pPr>
              <a:lnSpc>
                <a:spcPct val="110000"/>
              </a:lnSpc>
              <a:spcBef>
                <a:spcPts val="1400"/>
              </a:spcBef>
            </a:pPr>
            <a:r>
              <a:rPr lang="de-DE" sz="2400" dirty="0">
                <a:latin typeface="Calibri"/>
                <a:cs typeface="Calibri"/>
              </a:rPr>
              <a:t>Passwords </a:t>
            </a:r>
            <a:r>
              <a:rPr lang="de-DE" sz="2400" dirty="0" err="1">
                <a:latin typeface="Calibri"/>
                <a:cs typeface="Calibri"/>
              </a:rPr>
              <a:t>are</a:t>
            </a:r>
            <a:r>
              <a:rPr lang="de-DE" sz="2400" dirty="0">
                <a:latin typeface="Calibri"/>
                <a:cs typeface="Calibri"/>
              </a:rPr>
              <a:t> </a:t>
            </a:r>
            <a:r>
              <a:rPr lang="de-DE" sz="2400" dirty="0" err="1">
                <a:latin typeface="Calibri"/>
                <a:cs typeface="Calibri"/>
              </a:rPr>
              <a:t>sent</a:t>
            </a:r>
            <a:r>
              <a:rPr lang="de-DE" sz="2400" dirty="0">
                <a:latin typeface="Calibri"/>
                <a:cs typeface="Calibri"/>
              </a:rPr>
              <a:t> </a:t>
            </a:r>
            <a:r>
              <a:rPr lang="de-DE" sz="2400" dirty="0" err="1">
                <a:latin typeface="Calibri"/>
                <a:cs typeface="Calibri"/>
              </a:rPr>
              <a:t>across</a:t>
            </a:r>
            <a:r>
              <a:rPr lang="de-DE" sz="2400" dirty="0">
                <a:latin typeface="Calibri"/>
                <a:cs typeface="Calibri"/>
              </a:rPr>
              <a:t> </a:t>
            </a:r>
            <a:r>
              <a:rPr lang="de-DE" sz="2400" dirty="0" err="1">
                <a:latin typeface="Calibri"/>
                <a:cs typeface="Calibri"/>
              </a:rPr>
              <a:t>the</a:t>
            </a:r>
            <a:r>
              <a:rPr lang="de-DE" sz="2400" dirty="0">
                <a:latin typeface="Calibri"/>
                <a:cs typeface="Calibri"/>
              </a:rPr>
              <a:t> link in </a:t>
            </a:r>
            <a:r>
              <a:rPr lang="de-DE" sz="2400" b="1" dirty="0" err="1">
                <a:latin typeface="Calibri"/>
                <a:cs typeface="Calibri"/>
              </a:rPr>
              <a:t>clear</a:t>
            </a:r>
            <a:r>
              <a:rPr lang="de-DE" sz="2400" b="1" dirty="0">
                <a:latin typeface="Calibri"/>
                <a:cs typeface="Calibri"/>
              </a:rPr>
              <a:t> </a:t>
            </a:r>
            <a:r>
              <a:rPr lang="de-DE" sz="2400" b="1" dirty="0" err="1">
                <a:latin typeface="Calibri"/>
                <a:cs typeface="Calibri"/>
              </a:rPr>
              <a:t>text</a:t>
            </a:r>
            <a:r>
              <a:rPr lang="de-DE" sz="2400" dirty="0">
                <a:latin typeface="Calibri"/>
                <a:cs typeface="Calibri"/>
              </a:rPr>
              <a:t> </a:t>
            </a:r>
            <a:r>
              <a:rPr lang="de-DE" sz="2400" dirty="0" err="1">
                <a:latin typeface="Calibri"/>
                <a:cs typeface="Calibri"/>
              </a:rPr>
              <a:t>and</a:t>
            </a:r>
            <a:r>
              <a:rPr lang="de-DE" sz="2400" dirty="0">
                <a:latin typeface="Calibri"/>
                <a:cs typeface="Calibri"/>
              </a:rPr>
              <a:t> </a:t>
            </a:r>
            <a:r>
              <a:rPr lang="de-DE" sz="2400" dirty="0" err="1">
                <a:latin typeface="Calibri"/>
                <a:cs typeface="Calibri"/>
              </a:rPr>
              <a:t>there</a:t>
            </a:r>
            <a:r>
              <a:rPr lang="de-DE" sz="2400" dirty="0">
                <a:latin typeface="Calibri"/>
                <a:cs typeface="Calibri"/>
              </a:rPr>
              <a:t> </a:t>
            </a:r>
            <a:r>
              <a:rPr lang="de-DE" sz="2400" dirty="0" err="1">
                <a:latin typeface="Calibri"/>
                <a:cs typeface="Calibri"/>
              </a:rPr>
              <a:t>is</a:t>
            </a:r>
            <a:r>
              <a:rPr lang="de-DE" sz="2400" dirty="0">
                <a:latin typeface="Calibri"/>
                <a:cs typeface="Calibri"/>
              </a:rPr>
              <a:t> </a:t>
            </a:r>
            <a:r>
              <a:rPr lang="de-DE" sz="2400" dirty="0" err="1">
                <a:latin typeface="Calibri"/>
                <a:cs typeface="Calibri"/>
              </a:rPr>
              <a:t>no</a:t>
            </a:r>
            <a:r>
              <a:rPr lang="de-DE" sz="2400" dirty="0">
                <a:latin typeface="Calibri"/>
                <a:cs typeface="Calibri"/>
              </a:rPr>
              <a:t> </a:t>
            </a:r>
            <a:r>
              <a:rPr lang="de-DE" sz="2400" dirty="0" err="1">
                <a:latin typeface="Calibri"/>
                <a:cs typeface="Calibri"/>
              </a:rPr>
              <a:t>protection</a:t>
            </a:r>
            <a:r>
              <a:rPr lang="de-DE" sz="2400" dirty="0">
                <a:latin typeface="Calibri"/>
                <a:cs typeface="Calibri"/>
              </a:rPr>
              <a:t> </a:t>
            </a:r>
            <a:r>
              <a:rPr lang="de-DE" sz="2400" dirty="0" err="1">
                <a:latin typeface="Calibri"/>
                <a:cs typeface="Calibri"/>
              </a:rPr>
              <a:t>from</a:t>
            </a:r>
            <a:r>
              <a:rPr lang="de-DE" sz="2400" dirty="0">
                <a:latin typeface="Calibri"/>
                <a:cs typeface="Calibri"/>
              </a:rPr>
              <a:t> </a:t>
            </a:r>
            <a:r>
              <a:rPr lang="de-DE" sz="2400" dirty="0" err="1">
                <a:latin typeface="Calibri"/>
                <a:cs typeface="Calibri"/>
              </a:rPr>
              <a:t>playback</a:t>
            </a:r>
            <a:r>
              <a:rPr lang="de-DE" sz="2400" dirty="0">
                <a:latin typeface="Calibri"/>
                <a:cs typeface="Calibri"/>
              </a:rPr>
              <a:t> </a:t>
            </a:r>
            <a:r>
              <a:rPr lang="de-DE" sz="2400" dirty="0" err="1">
                <a:latin typeface="Calibri"/>
                <a:cs typeface="Calibri"/>
              </a:rPr>
              <a:t>or</a:t>
            </a:r>
            <a:r>
              <a:rPr lang="de-DE" sz="2400" dirty="0">
                <a:latin typeface="Calibri"/>
                <a:cs typeface="Calibri"/>
              </a:rPr>
              <a:t> </a:t>
            </a:r>
            <a:r>
              <a:rPr lang="de-DE" sz="2400" dirty="0" err="1">
                <a:latin typeface="Calibri"/>
                <a:cs typeface="Calibri"/>
              </a:rPr>
              <a:t>repeated</a:t>
            </a:r>
            <a:r>
              <a:rPr lang="de-DE" sz="2400" dirty="0">
                <a:latin typeface="Calibri"/>
                <a:cs typeface="Calibri"/>
              </a:rPr>
              <a:t> </a:t>
            </a:r>
            <a:r>
              <a:rPr lang="de-DE" sz="2400" dirty="0" err="1">
                <a:latin typeface="Calibri"/>
                <a:cs typeface="Calibri"/>
              </a:rPr>
              <a:t>trial-and-error</a:t>
            </a:r>
            <a:r>
              <a:rPr lang="de-DE" sz="2400" dirty="0">
                <a:latin typeface="Calibri"/>
                <a:cs typeface="Calibri"/>
              </a:rPr>
              <a:t> </a:t>
            </a:r>
            <a:r>
              <a:rPr lang="de-DE" sz="2400" dirty="0" err="1">
                <a:latin typeface="Calibri"/>
                <a:cs typeface="Calibri"/>
              </a:rPr>
              <a:t>attacks</a:t>
            </a:r>
            <a:r>
              <a:rPr lang="de-DE" sz="2400" dirty="0">
                <a:latin typeface="Calibri"/>
                <a:cs typeface="Calibri"/>
              </a:rPr>
              <a:t>. </a:t>
            </a:r>
          </a:p>
        </p:txBody>
      </p:sp>
    </p:spTree>
    <p:extLst>
      <p:ext uri="{BB962C8B-B14F-4D97-AF65-F5344CB8AC3E}">
        <p14:creationId xmlns:p14="http://schemas.microsoft.com/office/powerpoint/2010/main" val="110383576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0566" y="3982936"/>
            <a:ext cx="4621546" cy="2706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32" y="1598598"/>
            <a:ext cx="4669970" cy="2491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0" name="Rectangle 2"/>
          <p:cNvSpPr>
            <a:spLocks noGrp="1" noChangeArrowheads="1"/>
          </p:cNvSpPr>
          <p:nvPr>
            <p:ph type="title"/>
          </p:nvPr>
        </p:nvSpPr>
        <p:spPr>
          <a:xfrm>
            <a:off x="412550" y="466770"/>
            <a:ext cx="8323796" cy="838200"/>
          </a:xfrm>
        </p:spPr>
        <p:txBody>
          <a:bodyPr/>
          <a:lstStyle/>
          <a:p>
            <a:pPr eaLnBrk="1" hangingPunct="1"/>
            <a:r>
              <a:rPr lang="en-US" sz="1800" dirty="0" smtClean="0">
                <a:ea typeface="ＭＳ Ｐゴシック" pitchFamily="34" charset="-128"/>
              </a:rPr>
              <a:t>PPP Authentication</a:t>
            </a:r>
            <a:br>
              <a:rPr lang="en-US" sz="1800" dirty="0" smtClean="0">
                <a:ea typeface="ＭＳ Ｐゴシック" pitchFamily="34" charset="-128"/>
              </a:rPr>
            </a:br>
            <a:r>
              <a:rPr lang="en-US" sz="2600" dirty="0" smtClean="0">
                <a:ea typeface="ＭＳ Ｐゴシック" pitchFamily="34" charset="-128"/>
              </a:rPr>
              <a:t>Challenge Handshake Authentication Protocol</a:t>
            </a:r>
          </a:p>
        </p:txBody>
      </p:sp>
      <p:sp>
        <p:nvSpPr>
          <p:cNvPr id="2" name="TextBox 1"/>
          <p:cNvSpPr txBox="1"/>
          <p:nvPr/>
        </p:nvSpPr>
        <p:spPr>
          <a:xfrm>
            <a:off x="307521" y="1415332"/>
            <a:ext cx="2762250" cy="424732"/>
          </a:xfrm>
          <a:prstGeom prst="rect">
            <a:avLst/>
          </a:prstGeom>
          <a:noFill/>
        </p:spPr>
        <p:txBody>
          <a:bodyPr wrap="square" rtlCol="0">
            <a:spAutoFit/>
          </a:bodyPr>
          <a:lstStyle/>
          <a:p>
            <a:pPr algn="l"/>
            <a:r>
              <a:rPr lang="en-US" b="1" dirty="0" smtClean="0"/>
              <a:t>Initiating CHAP</a:t>
            </a:r>
            <a:endParaRPr lang="en-US" b="1" dirty="0"/>
          </a:p>
        </p:txBody>
      </p:sp>
      <p:sp>
        <p:nvSpPr>
          <p:cNvPr id="3" name="TextBox 2"/>
          <p:cNvSpPr txBox="1"/>
          <p:nvPr/>
        </p:nvSpPr>
        <p:spPr>
          <a:xfrm>
            <a:off x="4591139" y="3676862"/>
            <a:ext cx="4082143" cy="424732"/>
          </a:xfrm>
          <a:prstGeom prst="rect">
            <a:avLst/>
          </a:prstGeom>
          <a:noFill/>
        </p:spPr>
        <p:txBody>
          <a:bodyPr wrap="square" rtlCol="0">
            <a:spAutoFit/>
          </a:bodyPr>
          <a:lstStyle/>
          <a:p>
            <a:pPr algn="r"/>
            <a:r>
              <a:rPr lang="en-US" b="1" dirty="0" smtClean="0"/>
              <a:t>Responding CHAP</a:t>
            </a:r>
            <a:endParaRPr lang="en-US" b="1" dirty="0"/>
          </a:p>
        </p:txBody>
      </p:sp>
      <p:sp>
        <p:nvSpPr>
          <p:cNvPr id="10" name="TextBox 9"/>
          <p:cNvSpPr txBox="1"/>
          <p:nvPr/>
        </p:nvSpPr>
        <p:spPr>
          <a:xfrm>
            <a:off x="236485" y="1304970"/>
            <a:ext cx="8499861" cy="5394960"/>
          </a:xfrm>
          <a:prstGeom prst="rect">
            <a:avLst/>
          </a:prstGeom>
          <a:noFill/>
          <a:ln>
            <a:solidFill>
              <a:schemeClr val="tx1"/>
            </a:solidFill>
            <a:beve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02716857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62107" y="426288"/>
            <a:ext cx="8145462" cy="838200"/>
          </a:xfrm>
        </p:spPr>
        <p:txBody>
          <a:bodyPr>
            <a:normAutofit fontScale="90000"/>
          </a:bodyPr>
          <a:lstStyle/>
          <a:p>
            <a:pPr eaLnBrk="1" hangingPunct="1"/>
            <a:r>
              <a:rPr lang="en-US" sz="1800" dirty="0" smtClean="0">
                <a:ea typeface="ＭＳ Ｐゴシック" pitchFamily="34" charset="-128"/>
              </a:rPr>
              <a:t>PPP Authentication</a:t>
            </a:r>
            <a:br>
              <a:rPr lang="en-US" sz="1800" dirty="0" smtClean="0">
                <a:ea typeface="ＭＳ Ｐゴシック" pitchFamily="34" charset="-128"/>
              </a:rPr>
            </a:br>
            <a:r>
              <a:rPr lang="en-US" dirty="0" smtClean="0">
                <a:ea typeface="ＭＳ Ｐゴシック" pitchFamily="34" charset="-128"/>
              </a:rPr>
              <a:t>CHAP</a:t>
            </a:r>
            <a:r>
              <a:rPr lang="en-US" dirty="0">
                <a:ea typeface="ＭＳ Ｐゴシック" pitchFamily="34" charset="-128"/>
              </a:rPr>
              <a:t> </a:t>
            </a:r>
            <a:r>
              <a:rPr lang="en-US" dirty="0" smtClean="0">
                <a:ea typeface="ＭＳ Ｐゴシック" pitchFamily="34" charset="-128"/>
              </a:rPr>
              <a:t>(cont.)</a:t>
            </a:r>
          </a:p>
        </p:txBody>
      </p:sp>
      <p:sp>
        <p:nvSpPr>
          <p:cNvPr id="2" name="TextBox 1"/>
          <p:cNvSpPr txBox="1"/>
          <p:nvPr/>
        </p:nvSpPr>
        <p:spPr>
          <a:xfrm>
            <a:off x="3190875" y="1945916"/>
            <a:ext cx="3242582" cy="424732"/>
          </a:xfrm>
          <a:prstGeom prst="rect">
            <a:avLst/>
          </a:prstGeom>
          <a:noFill/>
        </p:spPr>
        <p:txBody>
          <a:bodyPr wrap="square" rtlCol="0">
            <a:spAutoFit/>
          </a:bodyPr>
          <a:lstStyle/>
          <a:p>
            <a:pPr algn="l"/>
            <a:r>
              <a:rPr lang="en-US" b="1" dirty="0" smtClean="0"/>
              <a:t>Completing CHAP</a:t>
            </a:r>
            <a:endParaRPr lang="en-US" b="1" dirty="0"/>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6461" y="2842227"/>
            <a:ext cx="4791075" cy="32861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800475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eaLnBrk="1" hangingPunct="1">
              <a:defRPr/>
            </a:pPr>
            <a:r>
              <a:rPr lang="en-US" dirty="0" smtClean="0"/>
              <a:t>Introduction to WANs</a:t>
            </a:r>
          </a:p>
        </p:txBody>
      </p:sp>
      <p:sp>
        <p:nvSpPr>
          <p:cNvPr id="3" name="عنصر نائب لرقم الشريحة 2"/>
          <p:cNvSpPr>
            <a:spLocks noGrp="1"/>
          </p:cNvSpPr>
          <p:nvPr>
            <p:ph type="sldNum" sz="quarter" idx="12"/>
          </p:nvPr>
        </p:nvSpPr>
        <p:spPr/>
        <p:txBody>
          <a:bodyPr>
            <a:normAutofit fontScale="85000" lnSpcReduction="20000"/>
          </a:bodyPr>
          <a:lstStyle/>
          <a:p>
            <a:fld id="{281822F9-C57A-4751-B00C-83DE62342CE0}" type="slidenum">
              <a:rPr lang="en-US" smtClean="0"/>
              <a:t>3</a:t>
            </a:fld>
            <a:endParaRPr lang="en-US"/>
          </a:p>
        </p:txBody>
      </p:sp>
      <p:sp>
        <p:nvSpPr>
          <p:cNvPr id="215043" name="Rectangle 3"/>
          <p:cNvSpPr>
            <a:spLocks noChangeArrowheads="1"/>
          </p:cNvSpPr>
          <p:nvPr/>
        </p:nvSpPr>
        <p:spPr bwMode="auto">
          <a:xfrm>
            <a:off x="762000" y="1447800"/>
            <a:ext cx="7772400" cy="914400"/>
          </a:xfrm>
          <a:prstGeom prst="rect">
            <a:avLst/>
          </a:prstGeom>
          <a:noFill/>
          <a:ln w="9525">
            <a:noFill/>
            <a:miter lim="800000"/>
            <a:headEnd/>
            <a:tailEnd/>
          </a:ln>
          <a:effectLst/>
        </p:spPr>
        <p:txBody>
          <a:bodyPr anchor="ctr"/>
          <a:lstStyle/>
          <a:p>
            <a:pPr algn="ctr">
              <a:defRPr/>
            </a:pPr>
            <a:r>
              <a:rPr lang="en-US" sz="3200" dirty="0">
                <a:effectLst>
                  <a:outerShdw blurRad="38100" dist="38100" dir="2700000" algn="tl">
                    <a:srgbClr val="000000"/>
                  </a:outerShdw>
                </a:effectLst>
                <a:latin typeface="Arial" charset="0"/>
              </a:rPr>
              <a:t>WAN Connection Options</a:t>
            </a:r>
          </a:p>
        </p:txBody>
      </p:sp>
      <p:pic>
        <p:nvPicPr>
          <p:cNvPr id="40964" name="Picture 4" descr="wan2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362200"/>
            <a:ext cx="6527800"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526725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US" dirty="0" smtClean="0"/>
              <a:t>CHAP</a:t>
            </a:r>
            <a:endParaRPr lang="en-US" dirty="0"/>
          </a:p>
        </p:txBody>
      </p:sp>
      <p:sp>
        <p:nvSpPr>
          <p:cNvPr id="30723" name="Rectangle 3"/>
          <p:cNvSpPr>
            <a:spLocks noGrp="1" noChangeArrowheads="1"/>
          </p:cNvSpPr>
          <p:nvPr>
            <p:ph type="body" idx="1"/>
          </p:nvPr>
        </p:nvSpPr>
        <p:spPr>
          <a:xfrm>
            <a:off x="381000" y="1939528"/>
            <a:ext cx="8534400" cy="4918472"/>
          </a:xfrm>
        </p:spPr>
        <p:txBody>
          <a:bodyPr>
            <a:normAutofit/>
          </a:bodyPr>
          <a:lstStyle/>
          <a:p>
            <a:pPr>
              <a:lnSpc>
                <a:spcPct val="90000"/>
              </a:lnSpc>
              <a:spcAft>
                <a:spcPts val="1200"/>
              </a:spcAft>
            </a:pPr>
            <a:r>
              <a:rPr lang="en-US" sz="2000" dirty="0" smtClean="0">
                <a:latin typeface="Calibri"/>
                <a:cs typeface="Calibri"/>
              </a:rPr>
              <a:t>CHAP  </a:t>
            </a:r>
            <a:r>
              <a:rPr lang="en-US" sz="2000" dirty="0">
                <a:latin typeface="Calibri"/>
                <a:cs typeface="Calibri"/>
              </a:rPr>
              <a:t>uses a </a:t>
            </a:r>
            <a:r>
              <a:rPr lang="en-US" sz="2000" b="1" dirty="0">
                <a:latin typeface="Calibri"/>
                <a:cs typeface="Calibri"/>
              </a:rPr>
              <a:t>three-way </a:t>
            </a:r>
            <a:r>
              <a:rPr lang="en-US" sz="2000" b="1" dirty="0" smtClean="0">
                <a:latin typeface="Calibri"/>
                <a:cs typeface="Calibri"/>
              </a:rPr>
              <a:t>handshake </a:t>
            </a:r>
            <a:r>
              <a:rPr lang="en-US" sz="2000" dirty="0" smtClean="0">
                <a:latin typeface="Calibri"/>
                <a:cs typeface="Calibri"/>
              </a:rPr>
              <a:t>to verify the identity of the remote node. </a:t>
            </a:r>
          </a:p>
          <a:p>
            <a:pPr>
              <a:lnSpc>
                <a:spcPct val="90000"/>
              </a:lnSpc>
              <a:spcAft>
                <a:spcPts val="1200"/>
              </a:spcAft>
            </a:pPr>
            <a:r>
              <a:rPr lang="en-US" sz="2000" dirty="0" smtClean="0">
                <a:latin typeface="Calibri"/>
                <a:cs typeface="Calibri"/>
              </a:rPr>
              <a:t>After </a:t>
            </a:r>
            <a:r>
              <a:rPr lang="en-US" sz="2000" dirty="0">
                <a:latin typeface="Calibri"/>
                <a:cs typeface="Calibri"/>
              </a:rPr>
              <a:t>the PPP link establishment phase is complete, the local router sends a "</a:t>
            </a:r>
            <a:r>
              <a:rPr lang="en-US" sz="2000" dirty="0">
                <a:solidFill>
                  <a:schemeClr val="accent2">
                    <a:lumMod val="50000"/>
                    <a:lumOff val="50000"/>
                  </a:schemeClr>
                </a:solidFill>
                <a:latin typeface="Calibri"/>
                <a:cs typeface="Calibri"/>
              </a:rPr>
              <a:t>challenge</a:t>
            </a:r>
            <a:r>
              <a:rPr lang="en-US" sz="2000" dirty="0">
                <a:latin typeface="Calibri"/>
                <a:cs typeface="Calibri"/>
              </a:rPr>
              <a:t>" message to the remote node. </a:t>
            </a:r>
          </a:p>
          <a:p>
            <a:pPr>
              <a:lnSpc>
                <a:spcPct val="90000"/>
              </a:lnSpc>
              <a:spcAft>
                <a:spcPts val="1200"/>
              </a:spcAft>
            </a:pPr>
            <a:r>
              <a:rPr lang="en-US" sz="2000" dirty="0">
                <a:latin typeface="Calibri"/>
                <a:cs typeface="Calibri"/>
              </a:rPr>
              <a:t>The remote node </a:t>
            </a:r>
            <a:r>
              <a:rPr lang="en-US" sz="2000" dirty="0">
                <a:solidFill>
                  <a:srgbClr val="B050D7"/>
                </a:solidFill>
                <a:latin typeface="Calibri"/>
                <a:cs typeface="Calibri"/>
              </a:rPr>
              <a:t>responds </a:t>
            </a:r>
            <a:r>
              <a:rPr lang="en-US" sz="2000" dirty="0">
                <a:latin typeface="Calibri"/>
                <a:cs typeface="Calibri"/>
              </a:rPr>
              <a:t>with a </a:t>
            </a:r>
            <a:r>
              <a:rPr lang="en-US" sz="2000" dirty="0">
                <a:solidFill>
                  <a:srgbClr val="B050D7"/>
                </a:solidFill>
                <a:latin typeface="Calibri"/>
                <a:cs typeface="Calibri"/>
              </a:rPr>
              <a:t>value </a:t>
            </a:r>
            <a:r>
              <a:rPr lang="en-US" sz="2000" dirty="0">
                <a:latin typeface="Calibri"/>
                <a:cs typeface="Calibri"/>
              </a:rPr>
              <a:t>calculated using a one-way hash function, which is typically </a:t>
            </a:r>
            <a:r>
              <a:rPr lang="en-US" sz="2000" dirty="0">
                <a:solidFill>
                  <a:srgbClr val="B050D7"/>
                </a:solidFill>
                <a:latin typeface="Calibri"/>
                <a:cs typeface="Calibri"/>
              </a:rPr>
              <a:t>Message Digest 5 </a:t>
            </a:r>
            <a:r>
              <a:rPr lang="en-US" sz="2000" dirty="0">
                <a:latin typeface="Calibri"/>
                <a:cs typeface="Calibri"/>
              </a:rPr>
              <a:t>(MD5). </a:t>
            </a:r>
          </a:p>
          <a:p>
            <a:pPr>
              <a:lnSpc>
                <a:spcPct val="90000"/>
              </a:lnSpc>
              <a:spcAft>
                <a:spcPts val="1200"/>
              </a:spcAft>
            </a:pPr>
            <a:r>
              <a:rPr lang="en-US" sz="2000" dirty="0">
                <a:latin typeface="Calibri"/>
                <a:cs typeface="Calibri"/>
              </a:rPr>
              <a:t>This response is based on the password and challenge message. </a:t>
            </a:r>
          </a:p>
          <a:p>
            <a:pPr>
              <a:lnSpc>
                <a:spcPct val="90000"/>
              </a:lnSpc>
              <a:spcAft>
                <a:spcPts val="1200"/>
              </a:spcAft>
            </a:pPr>
            <a:r>
              <a:rPr lang="en-US" sz="2000" dirty="0">
                <a:latin typeface="Calibri"/>
                <a:cs typeface="Calibri"/>
              </a:rPr>
              <a:t>The local router checks the response against its own calculation of the expected hash value. </a:t>
            </a:r>
          </a:p>
          <a:p>
            <a:pPr>
              <a:lnSpc>
                <a:spcPct val="90000"/>
              </a:lnSpc>
              <a:spcAft>
                <a:spcPts val="1200"/>
              </a:spcAft>
            </a:pPr>
            <a:r>
              <a:rPr lang="en-US" sz="2000" dirty="0">
                <a:latin typeface="Calibri"/>
                <a:cs typeface="Calibri"/>
              </a:rPr>
              <a:t>If the values match, the authentication is acknowledged, otherwise the connection is immediately terminated. </a:t>
            </a:r>
          </a:p>
        </p:txBody>
      </p:sp>
    </p:spTree>
    <p:extLst>
      <p:ext uri="{BB962C8B-B14F-4D97-AF65-F5344CB8AC3E}">
        <p14:creationId xmlns:p14="http://schemas.microsoft.com/office/powerpoint/2010/main" val="61387297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r>
              <a:rPr lang="en-US" dirty="0" smtClean="0"/>
              <a:t>CHAP</a:t>
            </a:r>
            <a:endParaRPr lang="en-US" dirty="0"/>
          </a:p>
        </p:txBody>
      </p:sp>
      <p:sp>
        <p:nvSpPr>
          <p:cNvPr id="31747" name="Rectangle 3"/>
          <p:cNvSpPr>
            <a:spLocks noGrp="1" noChangeArrowheads="1"/>
          </p:cNvSpPr>
          <p:nvPr>
            <p:ph type="body" idx="1"/>
          </p:nvPr>
        </p:nvSpPr>
        <p:spPr>
          <a:xfrm>
            <a:off x="381000" y="1969383"/>
            <a:ext cx="8534400" cy="2971800"/>
          </a:xfrm>
        </p:spPr>
        <p:txBody>
          <a:bodyPr/>
          <a:lstStyle/>
          <a:p>
            <a:r>
              <a:rPr lang="en-US" sz="2000" dirty="0">
                <a:latin typeface="Calibri"/>
                <a:cs typeface="Calibri"/>
              </a:rPr>
              <a:t>CHAP provides protection against playback attack through the use of a variable challenge value that is unique and unpredictable. </a:t>
            </a:r>
          </a:p>
          <a:p>
            <a:r>
              <a:rPr lang="en-US" sz="2000" dirty="0">
                <a:latin typeface="Calibri"/>
                <a:cs typeface="Calibri"/>
              </a:rPr>
              <a:t>Since the challenge is unique and random, the resulting hash value will also be unique and random. </a:t>
            </a:r>
          </a:p>
          <a:p>
            <a:pPr marL="0" indent="0">
              <a:buNone/>
            </a:pPr>
            <a:endParaRPr lang="en-US" sz="2000" dirty="0">
              <a:latin typeface="Calibri"/>
              <a:cs typeface="Calibri"/>
            </a:endParaRPr>
          </a:p>
        </p:txBody>
      </p:sp>
    </p:spTree>
    <p:extLst>
      <p:ext uri="{BB962C8B-B14F-4D97-AF65-F5344CB8AC3E}">
        <p14:creationId xmlns:p14="http://schemas.microsoft.com/office/powerpoint/2010/main" val="153299488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90707" y="472008"/>
            <a:ext cx="8145462" cy="838200"/>
          </a:xfrm>
        </p:spPr>
        <p:txBody>
          <a:bodyPr>
            <a:normAutofit fontScale="90000"/>
          </a:bodyPr>
          <a:lstStyle/>
          <a:p>
            <a:pPr eaLnBrk="1" hangingPunct="1"/>
            <a:r>
              <a:rPr lang="en-US" sz="1800" dirty="0" smtClean="0">
                <a:ea typeface="ＭＳ Ｐゴシック" pitchFamily="34" charset="-128"/>
              </a:rPr>
              <a:t>PPP Authentication</a:t>
            </a:r>
            <a:br>
              <a:rPr lang="en-US" sz="1800" dirty="0" smtClean="0">
                <a:ea typeface="ＭＳ Ｐゴシック" pitchFamily="34" charset="-128"/>
              </a:rPr>
            </a:br>
            <a:r>
              <a:rPr lang="en-US" dirty="0" smtClean="0">
                <a:ea typeface="ＭＳ Ｐゴシック" pitchFamily="34" charset="-128"/>
              </a:rPr>
              <a:t>Configuring PPP Authentication (cont.)</a:t>
            </a: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0667" y="1798320"/>
            <a:ext cx="6311698" cy="4069080"/>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2127644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48227" y="455788"/>
            <a:ext cx="8145462" cy="838200"/>
          </a:xfrm>
        </p:spPr>
        <p:txBody>
          <a:bodyPr>
            <a:normAutofit fontScale="90000"/>
          </a:bodyPr>
          <a:lstStyle/>
          <a:p>
            <a:pPr eaLnBrk="1" hangingPunct="1"/>
            <a:r>
              <a:rPr lang="en-US" sz="1800" dirty="0" smtClean="0">
                <a:ea typeface="ＭＳ Ｐゴシック" pitchFamily="34" charset="-128"/>
              </a:rPr>
              <a:t>PPP Authentication</a:t>
            </a:r>
            <a:br>
              <a:rPr lang="en-US" sz="1800" dirty="0" smtClean="0">
                <a:ea typeface="ＭＳ Ｐゴシック" pitchFamily="34" charset="-128"/>
              </a:rPr>
            </a:br>
            <a:r>
              <a:rPr lang="en-US" dirty="0" smtClean="0">
                <a:ea typeface="ＭＳ Ｐゴシック" pitchFamily="34" charset="-128"/>
              </a:rPr>
              <a:t>Configuring PPP Authentication (cont.)</a:t>
            </a:r>
          </a:p>
        </p:txBody>
      </p:sp>
      <p:pic>
        <p:nvPicPr>
          <p:cNvPr id="1843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095"/>
          <a:stretch/>
        </p:blipFill>
        <p:spPr bwMode="auto">
          <a:xfrm>
            <a:off x="1217057" y="1847850"/>
            <a:ext cx="6607802" cy="3905250"/>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12323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958" y="4008448"/>
            <a:ext cx="7142404" cy="1595662"/>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
        <p:nvSpPr>
          <p:cNvPr id="7170" name="Rectangle 2"/>
          <p:cNvSpPr>
            <a:spLocks noGrp="1" noChangeArrowheads="1"/>
          </p:cNvSpPr>
          <p:nvPr>
            <p:ph type="title"/>
          </p:nvPr>
        </p:nvSpPr>
        <p:spPr>
          <a:xfrm>
            <a:off x="384685" y="76345"/>
            <a:ext cx="8145462" cy="838200"/>
          </a:xfrm>
        </p:spPr>
        <p:txBody>
          <a:bodyPr>
            <a:normAutofit fontScale="90000"/>
          </a:bodyPr>
          <a:lstStyle/>
          <a:p>
            <a:pPr eaLnBrk="1" hangingPunct="1"/>
            <a:r>
              <a:rPr lang="en-US" sz="1800" dirty="0" smtClean="0">
                <a:ea typeface="ＭＳ Ｐゴシック" pitchFamily="34" charset="-128"/>
              </a:rPr>
              <a:t/>
            </a:r>
            <a:br>
              <a:rPr lang="en-US" sz="1800" dirty="0" smtClean="0">
                <a:ea typeface="ＭＳ Ｐゴシック" pitchFamily="34" charset="-128"/>
              </a:rPr>
            </a:br>
            <a:r>
              <a:rPr lang="en-US" dirty="0" smtClean="0">
                <a:ea typeface="ＭＳ Ｐゴシック" pitchFamily="34" charset="-128"/>
              </a:rPr>
              <a:t>Serial and Parallel Ports</a:t>
            </a:r>
          </a:p>
        </p:txBody>
      </p:sp>
      <p:sp>
        <p:nvSpPr>
          <p:cNvPr id="2" name="Content Placeholder 1"/>
          <p:cNvSpPr>
            <a:spLocks noGrp="1"/>
          </p:cNvSpPr>
          <p:nvPr>
            <p:ph sz="quarter" idx="1"/>
          </p:nvPr>
        </p:nvSpPr>
        <p:spPr>
          <a:xfrm>
            <a:off x="443838" y="1692983"/>
            <a:ext cx="8553450" cy="2914080"/>
          </a:xfrm>
        </p:spPr>
        <p:txBody>
          <a:bodyPr>
            <a:noAutofit/>
          </a:bodyPr>
          <a:lstStyle/>
          <a:p>
            <a:pPr>
              <a:spcBef>
                <a:spcPts val="1200"/>
              </a:spcBef>
            </a:pPr>
            <a:r>
              <a:rPr lang="en-US" sz="2000" dirty="0" smtClean="0">
                <a:latin typeface="Calibri"/>
                <a:cs typeface="Calibri"/>
              </a:rPr>
              <a:t>Communications </a:t>
            </a:r>
            <a:r>
              <a:rPr lang="en-US" sz="2000" dirty="0">
                <a:latin typeface="Calibri"/>
                <a:cs typeface="Calibri"/>
              </a:rPr>
              <a:t>across a serial connection is a method of data transmissions in which the bits are transmitted </a:t>
            </a:r>
            <a:r>
              <a:rPr lang="en-US" sz="2000" dirty="0" smtClean="0">
                <a:latin typeface="Calibri"/>
                <a:cs typeface="Calibri"/>
              </a:rPr>
              <a:t>sequentially over </a:t>
            </a:r>
            <a:r>
              <a:rPr lang="en-US" sz="2000" dirty="0">
                <a:latin typeface="Calibri"/>
                <a:cs typeface="Calibri"/>
              </a:rPr>
              <a:t>a single </a:t>
            </a:r>
            <a:r>
              <a:rPr lang="en-US" sz="2000" dirty="0" smtClean="0">
                <a:latin typeface="Calibri"/>
                <a:cs typeface="Calibri"/>
              </a:rPr>
              <a:t>channel.</a:t>
            </a:r>
          </a:p>
          <a:p>
            <a:pPr>
              <a:spcBef>
                <a:spcPts val="1200"/>
              </a:spcBef>
            </a:pPr>
            <a:r>
              <a:rPr lang="en-US" sz="2000" dirty="0" smtClean="0">
                <a:latin typeface="Calibri"/>
                <a:cs typeface="Calibri"/>
              </a:rPr>
              <a:t>In parallel communications, </a:t>
            </a:r>
            <a:r>
              <a:rPr lang="en-US" sz="2000" dirty="0">
                <a:latin typeface="Calibri"/>
                <a:cs typeface="Calibri"/>
              </a:rPr>
              <a:t>bits can be transmitted simultaneously over multiple wires.</a:t>
            </a:r>
            <a:endParaRPr lang="en-US" sz="2000" dirty="0" smtClean="0">
              <a:latin typeface="Calibri"/>
              <a:cs typeface="Calibri"/>
            </a:endParaRPr>
          </a:p>
        </p:txBody>
      </p:sp>
    </p:spTree>
    <p:extLst>
      <p:ext uri="{BB962C8B-B14F-4D97-AF65-F5344CB8AC3E}">
        <p14:creationId xmlns:p14="http://schemas.microsoft.com/office/powerpoint/2010/main" val="23969851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35429" y="5408153"/>
            <a:ext cx="4229100" cy="1160567"/>
          </a:xfrm>
          <a:prstGeom prst="rect">
            <a:avLst/>
          </a:prstGeom>
          <a:solidFill>
            <a:srgbClr val="C0C0C4"/>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7170" name="Rectangle 2"/>
          <p:cNvSpPr>
            <a:spLocks noGrp="1" noChangeArrowheads="1"/>
          </p:cNvSpPr>
          <p:nvPr>
            <p:ph type="title"/>
          </p:nvPr>
        </p:nvSpPr>
        <p:spPr>
          <a:xfrm>
            <a:off x="435429" y="440854"/>
            <a:ext cx="8145462" cy="838200"/>
          </a:xfrm>
        </p:spPr>
        <p:txBody>
          <a:bodyPr>
            <a:normAutofit fontScale="90000"/>
          </a:bodyPr>
          <a:lstStyle/>
          <a:p>
            <a:pPr eaLnBrk="1" hangingPunct="1"/>
            <a:r>
              <a:rPr lang="en-US" sz="1800" dirty="0" smtClean="0">
                <a:ea typeface="ＭＳ Ｐゴシック" pitchFamily="34" charset="-128"/>
              </a:rPr>
              <a:t>Serial Communications</a:t>
            </a:r>
            <a:br>
              <a:rPr lang="en-US" sz="1800" dirty="0" smtClean="0">
                <a:ea typeface="ＭＳ Ｐゴシック" pitchFamily="34" charset="-128"/>
              </a:rPr>
            </a:br>
            <a:r>
              <a:rPr lang="en-US" dirty="0" smtClean="0">
                <a:ea typeface="ＭＳ Ｐゴシック" pitchFamily="34" charset="-128"/>
              </a:rPr>
              <a:t>Serial Communication</a:t>
            </a:r>
          </a:p>
        </p:txBody>
      </p:sp>
      <p:sp>
        <p:nvSpPr>
          <p:cNvPr id="2" name="Content Placeholder 1"/>
          <p:cNvSpPr>
            <a:spLocks noGrp="1"/>
          </p:cNvSpPr>
          <p:nvPr>
            <p:ph sz="quarter" idx="1"/>
          </p:nvPr>
        </p:nvSpPr>
        <p:spPr>
          <a:xfrm>
            <a:off x="4740729" y="1973094"/>
            <a:ext cx="4133849" cy="3804509"/>
          </a:xfrm>
        </p:spPr>
        <p:txBody>
          <a:bodyPr>
            <a:normAutofit/>
          </a:bodyPr>
          <a:lstStyle/>
          <a:p>
            <a:pPr>
              <a:spcBef>
                <a:spcPts val="2500"/>
              </a:spcBef>
            </a:pPr>
            <a:r>
              <a:rPr lang="en-US" sz="2000" dirty="0">
                <a:latin typeface="Calibri"/>
                <a:cs typeface="Calibri"/>
              </a:rPr>
              <a:t>On the WAN link, data is encapsulated by the </a:t>
            </a:r>
            <a:r>
              <a:rPr lang="en-US" sz="2000" dirty="0" smtClean="0">
                <a:latin typeface="Calibri"/>
                <a:cs typeface="Calibri"/>
              </a:rPr>
              <a:t>protocol </a:t>
            </a:r>
            <a:r>
              <a:rPr lang="en-US" sz="2000" dirty="0">
                <a:latin typeface="Calibri"/>
                <a:cs typeface="Calibri"/>
              </a:rPr>
              <a:t>used by the sending </a:t>
            </a:r>
            <a:r>
              <a:rPr lang="en-US" sz="2000" dirty="0" smtClean="0">
                <a:latin typeface="Calibri"/>
                <a:cs typeface="Calibri"/>
              </a:rPr>
              <a:t>router.</a:t>
            </a:r>
          </a:p>
          <a:p>
            <a:pPr>
              <a:spcBef>
                <a:spcPts val="2500"/>
              </a:spcBef>
            </a:pPr>
            <a:r>
              <a:rPr lang="en-US" sz="2000" dirty="0">
                <a:latin typeface="Calibri"/>
                <a:cs typeface="Calibri"/>
              </a:rPr>
              <a:t>E</a:t>
            </a:r>
            <a:r>
              <a:rPr lang="en-US" sz="2000" dirty="0" smtClean="0">
                <a:latin typeface="Calibri"/>
                <a:cs typeface="Calibri"/>
              </a:rPr>
              <a:t>ncapsulated </a:t>
            </a:r>
            <a:r>
              <a:rPr lang="en-US" sz="2000" dirty="0">
                <a:latin typeface="Calibri"/>
                <a:cs typeface="Calibri"/>
              </a:rPr>
              <a:t>frame is sent on a physical medium to the </a:t>
            </a:r>
            <a:r>
              <a:rPr lang="en-US" sz="2000" dirty="0" smtClean="0">
                <a:latin typeface="Calibri"/>
                <a:cs typeface="Calibri"/>
              </a:rPr>
              <a:t>WAN.</a:t>
            </a:r>
          </a:p>
          <a:p>
            <a:pPr>
              <a:spcBef>
                <a:spcPts val="2500"/>
              </a:spcBef>
            </a:pPr>
            <a:r>
              <a:rPr lang="en-US" sz="2000" dirty="0">
                <a:latin typeface="Calibri"/>
                <a:cs typeface="Calibri"/>
              </a:rPr>
              <a:t>R</a:t>
            </a:r>
            <a:r>
              <a:rPr lang="en-US" sz="2000" dirty="0" smtClean="0">
                <a:latin typeface="Calibri"/>
                <a:cs typeface="Calibri"/>
              </a:rPr>
              <a:t>eceiving </a:t>
            </a:r>
            <a:r>
              <a:rPr lang="en-US" sz="2000" dirty="0">
                <a:latin typeface="Calibri"/>
                <a:cs typeface="Calibri"/>
              </a:rPr>
              <a:t>router uses the same communications protocol to de-encapsulate the frame when it </a:t>
            </a:r>
            <a:r>
              <a:rPr lang="en-US" sz="2000" dirty="0" smtClean="0">
                <a:latin typeface="Calibri"/>
                <a:cs typeface="Calibri"/>
              </a:rPr>
              <a:t>arrives.</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429" y="1727200"/>
            <a:ext cx="4229100" cy="3671916"/>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435429" y="5499071"/>
            <a:ext cx="4229100" cy="978729"/>
          </a:xfrm>
          <a:prstGeom prst="rect">
            <a:avLst/>
          </a:prstGeom>
          <a:noFill/>
        </p:spPr>
        <p:txBody>
          <a:bodyPr wrap="square" rtlCol="0">
            <a:spAutoFit/>
          </a:bodyPr>
          <a:lstStyle/>
          <a:p>
            <a:r>
              <a:rPr lang="en-US" dirty="0"/>
              <a:t> </a:t>
            </a:r>
            <a:r>
              <a:rPr lang="en-US" sz="2000" dirty="0" smtClean="0"/>
              <a:t>Three serial </a:t>
            </a:r>
            <a:r>
              <a:rPr lang="en-US" sz="2000" dirty="0"/>
              <a:t>communication standards </a:t>
            </a:r>
            <a:r>
              <a:rPr lang="en-US" sz="2000" dirty="0" smtClean="0"/>
              <a:t>for </a:t>
            </a:r>
            <a:r>
              <a:rPr lang="en-US" sz="2000" dirty="0"/>
              <a:t>LAN-to-WAN connections</a:t>
            </a:r>
            <a:r>
              <a:rPr lang="en-US" sz="2000" dirty="0" smtClean="0"/>
              <a:t>: RS-232, V.35, HSSI</a:t>
            </a:r>
            <a:endParaRPr lang="en-US" sz="2000" dirty="0"/>
          </a:p>
        </p:txBody>
      </p:sp>
    </p:spTree>
    <p:extLst>
      <p:ext uri="{BB962C8B-B14F-4D97-AF65-F5344CB8AC3E}">
        <p14:creationId xmlns:p14="http://schemas.microsoft.com/office/powerpoint/2010/main" val="23033147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77333" y="211138"/>
            <a:ext cx="3462338" cy="1143000"/>
          </a:xfrm>
        </p:spPr>
        <p:txBody>
          <a:bodyPr>
            <a:normAutofit/>
          </a:bodyPr>
          <a:lstStyle/>
          <a:p>
            <a:pPr algn="ctr"/>
            <a:r>
              <a:rPr lang="en-US" sz="2800" dirty="0">
                <a:latin typeface="Calibri" charset="0"/>
                <a:ea typeface="+mn-ea"/>
                <a:cs typeface="+mn-cs"/>
              </a:rPr>
              <a:t>WAN Connection Types</a:t>
            </a:r>
          </a:p>
        </p:txBody>
      </p:sp>
      <p:pic>
        <p:nvPicPr>
          <p:cNvPr id="6147" name="Picture 5" descr="F11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22" y="1466382"/>
            <a:ext cx="4048632" cy="4780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8701" y="1255422"/>
            <a:ext cx="4299289" cy="49911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694862" y="304199"/>
            <a:ext cx="2376447" cy="954107"/>
          </a:xfrm>
          <a:prstGeom prst="rect">
            <a:avLst/>
          </a:prstGeom>
        </p:spPr>
        <p:txBody>
          <a:bodyPr wrap="none">
            <a:spAutoFit/>
          </a:bodyPr>
          <a:lstStyle/>
          <a:p>
            <a:pPr algn="ctr"/>
            <a:r>
              <a:rPr lang="pt-PT" sz="2800" dirty="0">
                <a:solidFill>
                  <a:schemeClr val="accent1"/>
                </a:solidFill>
                <a:latin typeface="Calibri" charset="0"/>
              </a:rPr>
              <a:t>WAN Data Link</a:t>
            </a:r>
          </a:p>
          <a:p>
            <a:pPr algn="ctr"/>
            <a:r>
              <a:rPr lang="pt-PT" sz="2800" dirty="0">
                <a:solidFill>
                  <a:schemeClr val="accent1"/>
                </a:solidFill>
                <a:latin typeface="Calibri" charset="0"/>
              </a:rPr>
              <a:t> Protocolos</a:t>
            </a:r>
            <a:endParaRPr lang="en-US" sz="2800" dirty="0">
              <a:solidFill>
                <a:schemeClr val="accent1"/>
              </a:solidFill>
              <a:latin typeface="Calibri" charset="0"/>
            </a:endParaRPr>
          </a:p>
        </p:txBody>
      </p:sp>
    </p:spTree>
    <p:extLst>
      <p:ext uri="{BB962C8B-B14F-4D97-AF65-F5344CB8AC3E}">
        <p14:creationId xmlns:p14="http://schemas.microsoft.com/office/powerpoint/2010/main" val="6931059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8617" y="4476481"/>
            <a:ext cx="5814752" cy="2244754"/>
          </a:xfrm>
          <a:prstGeom prst="rect">
            <a:avLst/>
          </a:prstGeom>
          <a:noFill/>
          <a:ln w="9525">
            <a:solidFill>
              <a:schemeClr val="tx1"/>
            </a:solidFill>
            <a:bevel/>
            <a:headEnd/>
            <a:tailEnd/>
          </a:ln>
          <a:extLst>
            <a:ext uri="{909E8E84-426E-40dd-AFC4-6F175D3DCCD1}">
              <a14:hiddenFill xmlns:a14="http://schemas.microsoft.com/office/drawing/2010/main">
                <a:solidFill>
                  <a:schemeClr val="accent1"/>
                </a:solidFill>
              </a14:hiddenFill>
            </a:ext>
          </a:extLst>
        </p:spPr>
      </p:pic>
      <p:sp>
        <p:nvSpPr>
          <p:cNvPr id="7170" name="Rectangle 2"/>
          <p:cNvSpPr>
            <a:spLocks noGrp="1" noChangeArrowheads="1"/>
          </p:cNvSpPr>
          <p:nvPr>
            <p:ph type="title"/>
          </p:nvPr>
        </p:nvSpPr>
        <p:spPr>
          <a:xfrm>
            <a:off x="403262" y="440854"/>
            <a:ext cx="8145462" cy="838200"/>
          </a:xfrm>
        </p:spPr>
        <p:txBody>
          <a:bodyPr>
            <a:normAutofit fontScale="90000"/>
          </a:bodyPr>
          <a:lstStyle/>
          <a:p>
            <a:pPr eaLnBrk="1" hangingPunct="1"/>
            <a:r>
              <a:rPr lang="en-US" sz="1800" dirty="0" smtClean="0">
                <a:ea typeface="ＭＳ Ｐゴシック" pitchFamily="34" charset="-128"/>
              </a:rPr>
              <a:t>Serial Communications</a:t>
            </a:r>
            <a:br>
              <a:rPr lang="en-US" sz="1800" dirty="0" smtClean="0">
                <a:ea typeface="ＭＳ Ｐゴシック" pitchFamily="34" charset="-128"/>
              </a:rPr>
            </a:br>
            <a:r>
              <a:rPr lang="en-US" dirty="0" smtClean="0">
                <a:ea typeface="ＭＳ Ｐゴシック" pitchFamily="34" charset="-128"/>
              </a:rPr>
              <a:t>Point-to-Point Communication Links</a:t>
            </a:r>
          </a:p>
        </p:txBody>
      </p:sp>
      <p:sp>
        <p:nvSpPr>
          <p:cNvPr id="2" name="Content Placeholder 1"/>
          <p:cNvSpPr>
            <a:spLocks noGrp="1"/>
          </p:cNvSpPr>
          <p:nvPr>
            <p:ph sz="quarter" idx="1"/>
          </p:nvPr>
        </p:nvSpPr>
        <p:spPr>
          <a:xfrm>
            <a:off x="472313" y="1619250"/>
            <a:ext cx="8477250" cy="2495550"/>
          </a:xfrm>
        </p:spPr>
        <p:txBody>
          <a:bodyPr>
            <a:normAutofit lnSpcReduction="10000"/>
          </a:bodyPr>
          <a:lstStyle/>
          <a:p>
            <a:r>
              <a:rPr lang="en-US" sz="2000" dirty="0">
                <a:latin typeface="Calibri"/>
                <a:cs typeface="Calibri"/>
              </a:rPr>
              <a:t>P</a:t>
            </a:r>
            <a:r>
              <a:rPr lang="en-US" sz="2000" dirty="0" smtClean="0">
                <a:latin typeface="Calibri"/>
                <a:cs typeface="Calibri"/>
              </a:rPr>
              <a:t>oint-to-point links </a:t>
            </a:r>
            <a:r>
              <a:rPr lang="en-US" sz="2000" dirty="0">
                <a:latin typeface="Calibri"/>
                <a:cs typeface="Calibri"/>
              </a:rPr>
              <a:t>can connect two geographically distant </a:t>
            </a:r>
            <a:r>
              <a:rPr lang="en-US" sz="2000" dirty="0" smtClean="0">
                <a:latin typeface="Calibri"/>
                <a:cs typeface="Calibri"/>
              </a:rPr>
              <a:t>sites</a:t>
            </a:r>
            <a:r>
              <a:rPr lang="en-US" sz="2000" dirty="0" smtClean="0">
                <a:latin typeface="Calibri"/>
                <a:cs typeface="Calibri"/>
              </a:rPr>
              <a:t>.</a:t>
            </a:r>
          </a:p>
          <a:p>
            <a:pPr>
              <a:spcBef>
                <a:spcPts val="1200"/>
              </a:spcBef>
            </a:pPr>
            <a:r>
              <a:rPr lang="en-US" sz="2000" dirty="0">
                <a:latin typeface="Calibri"/>
                <a:cs typeface="Calibri"/>
              </a:rPr>
              <a:t>Point-to-point connections are used to connect LANs to service provider WANs.</a:t>
            </a:r>
          </a:p>
          <a:p>
            <a:pPr lvl="1">
              <a:spcBef>
                <a:spcPts val="1200"/>
              </a:spcBef>
            </a:pPr>
            <a:r>
              <a:rPr lang="en-US" sz="1700" dirty="0">
                <a:latin typeface="Calibri"/>
                <a:cs typeface="Calibri"/>
              </a:rPr>
              <a:t>Also referred to as a serial connection or leased-line connection</a:t>
            </a:r>
            <a:endParaRPr lang="en-US" sz="2000" dirty="0" smtClean="0">
              <a:latin typeface="Calibri"/>
              <a:cs typeface="Calibri"/>
            </a:endParaRPr>
          </a:p>
          <a:p>
            <a:r>
              <a:rPr lang="en-US" sz="2000" dirty="0">
                <a:latin typeface="Calibri"/>
                <a:cs typeface="Calibri"/>
              </a:rPr>
              <a:t>C</a:t>
            </a:r>
            <a:r>
              <a:rPr lang="en-US" sz="2000" dirty="0" smtClean="0">
                <a:latin typeface="Calibri"/>
                <a:cs typeface="Calibri"/>
              </a:rPr>
              <a:t>arrier </a:t>
            </a:r>
            <a:r>
              <a:rPr lang="en-US" sz="2000" dirty="0">
                <a:latin typeface="Calibri"/>
                <a:cs typeface="Calibri"/>
              </a:rPr>
              <a:t>dedicates specific resources for a line </a:t>
            </a:r>
            <a:r>
              <a:rPr lang="en-US" sz="2000" dirty="0" smtClean="0">
                <a:latin typeface="Calibri"/>
                <a:cs typeface="Calibri"/>
              </a:rPr>
              <a:t>leased </a:t>
            </a:r>
            <a:r>
              <a:rPr lang="en-US" sz="2000" dirty="0">
                <a:latin typeface="Calibri"/>
                <a:cs typeface="Calibri"/>
              </a:rPr>
              <a:t>by the customer (leased-line</a:t>
            </a:r>
            <a:r>
              <a:rPr lang="en-US" sz="2000" dirty="0" smtClean="0">
                <a:latin typeface="Calibri"/>
                <a:cs typeface="Calibri"/>
              </a:rPr>
              <a:t>).</a:t>
            </a:r>
          </a:p>
          <a:p>
            <a:r>
              <a:rPr lang="en-US" sz="2000" dirty="0">
                <a:latin typeface="Calibri"/>
                <a:cs typeface="Calibri"/>
              </a:rPr>
              <a:t>Point-to-point links are usually more expensive than shared </a:t>
            </a:r>
            <a:r>
              <a:rPr lang="en-US" sz="2000" dirty="0" smtClean="0">
                <a:latin typeface="Calibri"/>
                <a:cs typeface="Calibri"/>
              </a:rPr>
              <a:t>services.</a:t>
            </a:r>
          </a:p>
        </p:txBody>
      </p:sp>
    </p:spTree>
    <p:extLst>
      <p:ext uri="{BB962C8B-B14F-4D97-AF65-F5344CB8AC3E}">
        <p14:creationId xmlns:p14="http://schemas.microsoft.com/office/powerpoint/2010/main" val="20498918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00050" y="468150"/>
            <a:ext cx="8145462" cy="838200"/>
          </a:xfrm>
        </p:spPr>
        <p:txBody>
          <a:bodyPr>
            <a:normAutofit fontScale="90000"/>
          </a:bodyPr>
          <a:lstStyle/>
          <a:p>
            <a:pPr eaLnBrk="1" hangingPunct="1"/>
            <a:r>
              <a:rPr lang="en-US" sz="1800" dirty="0" smtClean="0">
                <a:ea typeface="ＭＳ Ｐゴシック" pitchFamily="34" charset="-128"/>
              </a:rPr>
              <a:t>HDLC Encapsulation</a:t>
            </a:r>
            <a:br>
              <a:rPr lang="en-US" sz="1800" dirty="0" smtClean="0">
                <a:ea typeface="ＭＳ Ｐゴシック" pitchFamily="34" charset="-128"/>
              </a:rPr>
            </a:br>
            <a:r>
              <a:rPr lang="en-US" dirty="0" smtClean="0">
                <a:ea typeface="ＭＳ Ｐゴシック" pitchFamily="34" charset="-128"/>
              </a:rPr>
              <a:t>HDLC Encapsulation</a:t>
            </a:r>
          </a:p>
        </p:txBody>
      </p:sp>
      <p:sp>
        <p:nvSpPr>
          <p:cNvPr id="2" name="Rectangle 1"/>
          <p:cNvSpPr/>
          <p:nvPr/>
        </p:nvSpPr>
        <p:spPr>
          <a:xfrm>
            <a:off x="400050" y="1920522"/>
            <a:ext cx="8267700" cy="1864613"/>
          </a:xfrm>
          <a:prstGeom prst="rect">
            <a:avLst/>
          </a:prstGeom>
        </p:spPr>
        <p:txBody>
          <a:bodyPr wrap="square">
            <a:spAutoFit/>
          </a:bodyPr>
          <a:lstStyle/>
          <a:p>
            <a:pPr marL="236538" indent="-236538" defTabSz="814388">
              <a:lnSpc>
                <a:spcPct val="95000"/>
              </a:lnSpc>
              <a:spcBef>
                <a:spcPct val="50000"/>
              </a:spcBef>
              <a:buClr>
                <a:srgbClr val="708CA1"/>
              </a:buClr>
              <a:buFont typeface="Wingdings" pitchFamily="2" charset="2"/>
              <a:buChar char="§"/>
            </a:pPr>
            <a:r>
              <a:rPr lang="en-US" sz="2000" dirty="0" smtClean="0">
                <a:latin typeface="Calibri"/>
                <a:cs typeface="Calibri"/>
              </a:rPr>
              <a:t>A data </a:t>
            </a:r>
            <a:r>
              <a:rPr lang="en-US" sz="2000" dirty="0">
                <a:latin typeface="Calibri"/>
                <a:cs typeface="Calibri"/>
              </a:rPr>
              <a:t>link layer protocol developed by the International Organization for Standardization (ISO</a:t>
            </a:r>
            <a:r>
              <a:rPr lang="en-US" sz="2000" dirty="0" smtClean="0">
                <a:latin typeface="Calibri"/>
                <a:cs typeface="Calibri"/>
              </a:rPr>
              <a:t>) . (</a:t>
            </a:r>
            <a:r>
              <a:rPr lang="en-US" sz="2000" dirty="0" smtClean="0">
                <a:solidFill>
                  <a:srgbClr val="0000FF"/>
                </a:solidFill>
                <a:latin typeface="Calibri"/>
                <a:cs typeface="Calibri"/>
              </a:rPr>
              <a:t>standard HDLC</a:t>
            </a:r>
            <a:r>
              <a:rPr lang="en-US" sz="2000" dirty="0" smtClean="0">
                <a:latin typeface="Calibri"/>
                <a:cs typeface="Calibri"/>
              </a:rPr>
              <a:t>)</a:t>
            </a:r>
            <a:endParaRPr lang="en-US" sz="2000" dirty="0">
              <a:latin typeface="Calibri"/>
              <a:cs typeface="Calibri"/>
            </a:endParaRPr>
          </a:p>
          <a:p>
            <a:pPr marL="236538" indent="-236538" algn="l" defTabSz="814388">
              <a:lnSpc>
                <a:spcPct val="95000"/>
              </a:lnSpc>
              <a:spcBef>
                <a:spcPct val="50000"/>
              </a:spcBef>
              <a:buClr>
                <a:srgbClr val="708CA1"/>
              </a:buClr>
              <a:buFont typeface="Wingdings" pitchFamily="2" charset="2"/>
              <a:buChar char="§"/>
            </a:pPr>
            <a:r>
              <a:rPr lang="en-US" sz="2000" dirty="0" smtClean="0">
                <a:latin typeface="Calibri"/>
                <a:cs typeface="Calibri"/>
              </a:rPr>
              <a:t>Defines </a:t>
            </a:r>
            <a:r>
              <a:rPr lang="en-US" sz="2000" dirty="0">
                <a:latin typeface="Calibri"/>
                <a:cs typeface="Calibri"/>
              </a:rPr>
              <a:t>a Layer 2 framing structure </a:t>
            </a:r>
          </a:p>
          <a:p>
            <a:pPr marL="236538" indent="-236538" algn="l" defTabSz="814388">
              <a:lnSpc>
                <a:spcPct val="95000"/>
              </a:lnSpc>
              <a:spcBef>
                <a:spcPct val="50000"/>
              </a:spcBef>
              <a:buClr>
                <a:srgbClr val="708CA1"/>
              </a:buClr>
              <a:buFont typeface="Wingdings" pitchFamily="2" charset="2"/>
              <a:buChar char="§"/>
            </a:pPr>
            <a:r>
              <a:rPr lang="en-US" sz="2000" dirty="0" smtClean="0">
                <a:latin typeface="Calibri"/>
                <a:cs typeface="Calibri"/>
              </a:rPr>
              <a:t>Cisco </a:t>
            </a:r>
            <a:r>
              <a:rPr lang="en-US" sz="2000" dirty="0">
                <a:latin typeface="Calibri"/>
                <a:cs typeface="Calibri"/>
              </a:rPr>
              <a:t>has developed an extension to the HLDC protocol to solve the inability to provide multiprotocol support (</a:t>
            </a:r>
            <a:r>
              <a:rPr lang="en-US" sz="2000" dirty="0">
                <a:solidFill>
                  <a:srgbClr val="0000FF"/>
                </a:solidFill>
                <a:latin typeface="Calibri"/>
                <a:cs typeface="Calibri"/>
              </a:rPr>
              <a:t>Cisco HLDC also referred to as </a:t>
            </a:r>
            <a:r>
              <a:rPr lang="en-US" sz="2000" dirty="0" err="1">
                <a:solidFill>
                  <a:srgbClr val="0000FF"/>
                </a:solidFill>
                <a:latin typeface="Calibri"/>
                <a:cs typeface="Calibri"/>
              </a:rPr>
              <a:t>cHDLC</a:t>
            </a:r>
            <a:r>
              <a:rPr lang="en-US" sz="2000" dirty="0" smtClean="0">
                <a:latin typeface="Calibri"/>
                <a:cs typeface="Calibri"/>
              </a:rPr>
              <a:t>).</a:t>
            </a:r>
            <a:endParaRPr lang="en-US" sz="2000" dirty="0">
              <a:latin typeface="Calibri"/>
              <a:cs typeface="Calibri"/>
            </a:endParaRPr>
          </a:p>
        </p:txBody>
      </p:sp>
    </p:spTree>
    <p:extLst>
      <p:ext uri="{BB962C8B-B14F-4D97-AF65-F5344CB8AC3E}">
        <p14:creationId xmlns:p14="http://schemas.microsoft.com/office/powerpoint/2010/main" val="41144839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HDLC Encapsulation</a:t>
            </a:r>
            <a:endParaRPr lang="en-US" dirty="0"/>
          </a:p>
        </p:txBody>
      </p:sp>
      <p:sp>
        <p:nvSpPr>
          <p:cNvPr id="3" name="Content Placeholder 2"/>
          <p:cNvSpPr>
            <a:spLocks noGrp="1"/>
          </p:cNvSpPr>
          <p:nvPr>
            <p:ph sz="quarter" idx="1"/>
          </p:nvPr>
        </p:nvSpPr>
        <p:spPr/>
        <p:txBody>
          <a:bodyPr>
            <a:normAutofit/>
          </a:bodyPr>
          <a:lstStyle/>
          <a:p>
            <a:r>
              <a:rPr lang="en-US" sz="2000" dirty="0" smtClean="0"/>
              <a:t>HDLC defines a Layer 2 framing structure </a:t>
            </a:r>
            <a:endParaRPr lang="en-US" sz="2000"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803" y="2513952"/>
            <a:ext cx="7896090" cy="3627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107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545</TotalTime>
  <Words>1343</Words>
  <Application>Microsoft Macintosh PowerPoint</Application>
  <PresentationFormat>On-screen Show (4:3)</PresentationFormat>
  <Paragraphs>198</Paragraphs>
  <Slides>33</Slides>
  <Notes>23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Median</vt:lpstr>
      <vt:lpstr>PPP Protocol</vt:lpstr>
      <vt:lpstr>Outline</vt:lpstr>
      <vt:lpstr>Introduction to WANs</vt:lpstr>
      <vt:lpstr> Serial and Parallel Ports</vt:lpstr>
      <vt:lpstr>Serial Communications Serial Communication</vt:lpstr>
      <vt:lpstr>WAN Connection Types</vt:lpstr>
      <vt:lpstr>Serial Communications Point-to-Point Communication Links</vt:lpstr>
      <vt:lpstr>HDLC Encapsulation HDLC Encapsulation</vt:lpstr>
      <vt:lpstr>HDLC Encapsulation</vt:lpstr>
      <vt:lpstr>HDLC Encapsulation</vt:lpstr>
      <vt:lpstr>HDLC Encapsulation HDLC Encapsulation</vt:lpstr>
      <vt:lpstr>HDLC Encapsulation Configuring HDLC Encapsulation</vt:lpstr>
      <vt:lpstr>Point-to-Point Protocol (PPP)</vt:lpstr>
      <vt:lpstr>Benefits of PPP Introducing PPP</vt:lpstr>
      <vt:lpstr>LCP and NCP PPP Layered Architecture</vt:lpstr>
      <vt:lpstr>LCP and NCP PPP Control Protocol (LCP)</vt:lpstr>
      <vt:lpstr>LCP and NCP PPP Network Control Protocol (NCP)</vt:lpstr>
      <vt:lpstr>PPP Sessions Establishing a PPP Session</vt:lpstr>
      <vt:lpstr>PPP Sessions PPP Configuration Options</vt:lpstr>
      <vt:lpstr>Configure PPP PPP Configuration Options</vt:lpstr>
      <vt:lpstr>PPP Sessions Establishing a PPP Session (cont.)</vt:lpstr>
      <vt:lpstr>PPP Sessions Establishing a PPP Session (cont.)</vt:lpstr>
      <vt:lpstr>Configure PPP PPP Basic Configuration Command</vt:lpstr>
      <vt:lpstr>Configure PPP Verifying PPP Configuration</vt:lpstr>
      <vt:lpstr>PPP Authentication PPP Authentication Protocols</vt:lpstr>
      <vt:lpstr>PPP Authentication Password Authentication Protocol (PAP)</vt:lpstr>
      <vt:lpstr>Password Authentication Protocol (PAP)</vt:lpstr>
      <vt:lpstr>PPP Authentication Challenge Handshake Authentication Protocol</vt:lpstr>
      <vt:lpstr>PPP Authentication CHAP (cont.)</vt:lpstr>
      <vt:lpstr>CHAP</vt:lpstr>
      <vt:lpstr>CHAP</vt:lpstr>
      <vt:lpstr>PPP Authentication Configuring PPP Authentication (cont.)</vt:lpstr>
      <vt:lpstr>PPP Authentication Configuring PPP Authentication (cont.)</vt:lpstr>
    </vt:vector>
  </TitlesOfParts>
  <Company>KSU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Nour Alhariqi</dc:creator>
  <cp:lastModifiedBy>Nour Alhariqi</cp:lastModifiedBy>
  <cp:revision>37</cp:revision>
  <dcterms:created xsi:type="dcterms:W3CDTF">2016-03-30T05:54:08Z</dcterms:created>
  <dcterms:modified xsi:type="dcterms:W3CDTF">2017-04-08T11:21:12Z</dcterms:modified>
</cp:coreProperties>
</file>