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6"/>
  </p:notesMasterIdLst>
  <p:sldIdLst>
    <p:sldId id="256" r:id="rId2"/>
    <p:sldId id="265" r:id="rId3"/>
    <p:sldId id="266" r:id="rId4"/>
    <p:sldId id="257" r:id="rId5"/>
    <p:sldId id="259" r:id="rId6"/>
    <p:sldId id="267" r:id="rId7"/>
    <p:sldId id="270" r:id="rId8"/>
    <p:sldId id="260" r:id="rId9"/>
    <p:sldId id="261" r:id="rId10"/>
    <p:sldId id="263" r:id="rId11"/>
    <p:sldId id="262" r:id="rId12"/>
    <p:sldId id="268" r:id="rId13"/>
    <p:sldId id="269" r:id="rId14"/>
    <p:sldId id="264"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1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5DC532-E355-4CF4-84E1-C7BCE0FA54F4}" type="datetimeFigureOut">
              <a:rPr lang="ar-SA" smtClean="0"/>
              <a:pPr/>
              <a:t>8/19/1442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1C46E6C-8C51-4AB3-891B-C78DDC812F04}" type="slidenum">
              <a:rPr lang="ar-SA" smtClean="0"/>
              <a:pPr/>
              <a:t>‹#›</a:t>
            </a:fld>
            <a:endParaRPr lang="ar-SA"/>
          </a:p>
        </p:txBody>
      </p:sp>
    </p:spTree>
    <p:extLst>
      <p:ext uri="{BB962C8B-B14F-4D97-AF65-F5344CB8AC3E}">
        <p14:creationId xmlns:p14="http://schemas.microsoft.com/office/powerpoint/2010/main" val="392036554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91C46E6C-8C51-4AB3-891B-C78DDC812F04}" type="slidenum">
              <a:rPr lang="ar-SA" smtClean="0"/>
              <a:pPr/>
              <a:t>10</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fld id="{EB190076-060F-4E92-8450-45798029EFE2}" type="datetimeFigureOut">
              <a:rPr lang="ar-SA" smtClean="0"/>
              <a:pPr/>
              <a:t>8/19/1442</a:t>
            </a:fld>
            <a:endParaRPr lang="ar-SA"/>
          </a:p>
        </p:txBody>
      </p:sp>
      <p:sp>
        <p:nvSpPr>
          <p:cNvPr id="20" name="عنصر نائب للتذييل 19"/>
          <p:cNvSpPr>
            <a:spLocks noGrp="1"/>
          </p:cNvSpPr>
          <p:nvPr>
            <p:ph type="ftr" sz="quarter" idx="11"/>
          </p:nvPr>
        </p:nvSpPr>
        <p:spPr/>
        <p:txBody>
          <a:bodyPr/>
          <a:lstStyle/>
          <a:p>
            <a:endParaRPr lang="ar-SA"/>
          </a:p>
        </p:txBody>
      </p:sp>
      <p:sp>
        <p:nvSpPr>
          <p:cNvPr id="10" name="عنصر نائب لرقم الشريحة 9"/>
          <p:cNvSpPr>
            <a:spLocks noGrp="1"/>
          </p:cNvSpPr>
          <p:nvPr>
            <p:ph type="sldNum" sz="quarter" idx="12"/>
          </p:nvPr>
        </p:nvSpPr>
        <p:spPr/>
        <p:txBody>
          <a:bodyPr/>
          <a:lstStyle/>
          <a:p>
            <a:fld id="{FA5762B5-589E-4580-B2D2-ABD3F3C320F2}" type="slidenum">
              <a:rPr lang="ar-SA" smtClean="0"/>
              <a:pPr/>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B190076-060F-4E92-8450-45798029EFE2}" type="datetimeFigureOut">
              <a:rPr lang="ar-SA" smtClean="0"/>
              <a:pPr/>
              <a:t>8/19/1442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5762B5-589E-4580-B2D2-ABD3F3C320F2}"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B190076-060F-4E92-8450-45798029EFE2}" type="datetimeFigureOut">
              <a:rPr lang="ar-SA" smtClean="0"/>
              <a:pPr/>
              <a:t>8/19/1442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5762B5-589E-4580-B2D2-ABD3F3C320F2}"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B190076-060F-4E92-8450-45798029EFE2}" type="datetimeFigureOut">
              <a:rPr lang="ar-SA" smtClean="0"/>
              <a:pPr/>
              <a:t>8/19/1442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5762B5-589E-4580-B2D2-ABD3F3C320F2}"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B190076-060F-4E92-8450-45798029EFE2}" type="datetimeFigureOut">
              <a:rPr lang="ar-SA" smtClean="0"/>
              <a:pPr/>
              <a:t>8/19/1442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5762B5-589E-4580-B2D2-ABD3F3C320F2}" type="slidenum">
              <a:rPr lang="ar-SA" smtClean="0"/>
              <a:pPr/>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EB190076-060F-4E92-8450-45798029EFE2}" type="datetimeFigureOut">
              <a:rPr lang="ar-SA" smtClean="0"/>
              <a:pPr/>
              <a:t>8/19/1442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A5762B5-589E-4580-B2D2-ABD3F3C320F2}"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EB190076-060F-4E92-8450-45798029EFE2}" type="datetimeFigureOut">
              <a:rPr lang="ar-SA" smtClean="0"/>
              <a:pPr/>
              <a:t>8/19/1442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A5762B5-589E-4580-B2D2-ABD3F3C320F2}"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EB190076-060F-4E92-8450-45798029EFE2}" type="datetimeFigureOut">
              <a:rPr lang="ar-SA" smtClean="0"/>
              <a:pPr/>
              <a:t>8/19/1442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A5762B5-589E-4580-B2D2-ABD3F3C320F2}"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p>
            <a:fld id="{EB190076-060F-4E92-8450-45798029EFE2}" type="datetimeFigureOut">
              <a:rPr lang="ar-SA" smtClean="0"/>
              <a:pPr/>
              <a:t>8/19/1442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A5762B5-589E-4580-B2D2-ABD3F3C320F2}" type="slidenum">
              <a:rPr lang="ar-SA" smtClean="0"/>
              <a:pPr/>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EB190076-060F-4E92-8450-45798029EFE2}" type="datetimeFigureOut">
              <a:rPr lang="ar-SA" smtClean="0"/>
              <a:pPr/>
              <a:t>8/19/1442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A5762B5-589E-4580-B2D2-ABD3F3C320F2}"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EB190076-060F-4E92-8450-45798029EFE2}" type="datetimeFigureOut">
              <a:rPr lang="ar-SA" smtClean="0"/>
              <a:pPr/>
              <a:t>8/19/1442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A5762B5-589E-4580-B2D2-ABD3F3C320F2}" type="slidenum">
              <a:rPr lang="ar-SA" smtClean="0"/>
              <a:pPr/>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B190076-060F-4E92-8450-45798029EFE2}" type="datetimeFigureOut">
              <a:rPr lang="ar-SA" smtClean="0"/>
              <a:pPr/>
              <a:t>8/19/1442</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A5762B5-589E-4580-B2D2-ABD3F3C320F2}" type="slidenum">
              <a:rPr lang="ar-SA" smtClean="0"/>
              <a:pPr/>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i_6y6Z5UvwE" TargetMode="External"/><Relationship Id="rId2" Type="http://schemas.openxmlformats.org/officeDocument/2006/relationships/hyperlink" Target="https://www.youtube.com/watch?v=eaETFKXtNRA" TargetMode="External"/><Relationship Id="rId1" Type="http://schemas.openxmlformats.org/officeDocument/2006/relationships/slideLayout" Target="../slideLayouts/slideLayout2.xml"/><Relationship Id="rId5" Type="http://schemas.openxmlformats.org/officeDocument/2006/relationships/hyperlink" Target="https://www.youtube.com/watch?v=DDOGADWIHBw" TargetMode="External"/><Relationship Id="rId4" Type="http://schemas.openxmlformats.org/officeDocument/2006/relationships/hyperlink" Target="https://www.youtube.com/watch?v=QYhkyQBIDk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75656" y="620688"/>
            <a:ext cx="7406640" cy="2363522"/>
          </a:xfrm>
        </p:spPr>
        <p:txBody>
          <a:bodyPr>
            <a:normAutofit fontScale="90000"/>
          </a:bodyPr>
          <a:lstStyle/>
          <a:p>
            <a:r>
              <a:rPr lang="en-GB" sz="3600" b="1" dirty="0" smtClean="0">
                <a:solidFill>
                  <a:srgbClr val="FF0000"/>
                </a:solidFill>
              </a:rPr>
              <a:t>Sodium </a:t>
            </a:r>
            <a:r>
              <a:rPr lang="en-GB" sz="3600" b="1" dirty="0" err="1" smtClean="0">
                <a:solidFill>
                  <a:srgbClr val="FF0000"/>
                </a:solidFill>
              </a:rPr>
              <a:t>Dodecyl</a:t>
            </a:r>
            <a:r>
              <a:rPr lang="en-GB" sz="3600" b="1" dirty="0" smtClean="0">
                <a:solidFill>
                  <a:srgbClr val="FF0000"/>
                </a:solidFill>
              </a:rPr>
              <a:t> Sulphate </a:t>
            </a:r>
            <a:r>
              <a:rPr lang="en-GB" sz="3600" b="1" dirty="0" err="1" smtClean="0">
                <a:solidFill>
                  <a:srgbClr val="FF0000"/>
                </a:solidFill>
              </a:rPr>
              <a:t>Polyacrylamide</a:t>
            </a:r>
            <a:r>
              <a:rPr lang="en-GB" sz="3600" b="1" dirty="0" smtClean="0">
                <a:solidFill>
                  <a:srgbClr val="FF0000"/>
                </a:solidFill>
              </a:rPr>
              <a:t> Gel Electrophoresis (SDS PAGE) Analysis of Proteins  </a:t>
            </a:r>
            <a:r>
              <a:rPr lang="en-US" dirty="0" smtClean="0">
                <a:solidFill>
                  <a:srgbClr val="FF0000"/>
                </a:solidFill>
              </a:rPr>
              <a:t/>
            </a:r>
            <a:br>
              <a:rPr lang="en-US" dirty="0" smtClean="0">
                <a:solidFill>
                  <a:srgbClr val="FF0000"/>
                </a:solidFill>
              </a:rPr>
            </a:br>
            <a:endParaRPr lang="ar-SA" dirty="0">
              <a:solidFill>
                <a:srgbClr val="FF0000"/>
              </a:solidFill>
            </a:endParaRPr>
          </a:p>
        </p:txBody>
      </p:sp>
      <p:sp>
        <p:nvSpPr>
          <p:cNvPr id="3" name="عنوان فرعي 2"/>
          <p:cNvSpPr>
            <a:spLocks noGrp="1"/>
          </p:cNvSpPr>
          <p:nvPr>
            <p:ph type="subTitle" idx="1"/>
          </p:nvPr>
        </p:nvSpPr>
        <p:spPr>
          <a:xfrm>
            <a:off x="1331640" y="3068960"/>
            <a:ext cx="7406640" cy="2515040"/>
          </a:xfrm>
        </p:spPr>
        <p:txBody>
          <a:bodyPr/>
          <a:lstStyle/>
          <a:p>
            <a:r>
              <a:rPr lang="ar-SA" b="1" dirty="0" smtClean="0">
                <a:solidFill>
                  <a:srgbClr val="FF0000"/>
                </a:solidFill>
              </a:rPr>
              <a:t>التحليل الكهربائي للبروتينات المستخلصه باستخدام جل بولي أكريلاميد دوديسيل الصوديوم(</a:t>
            </a:r>
            <a:r>
              <a:rPr lang="en-US" b="1" dirty="0" smtClean="0">
                <a:solidFill>
                  <a:srgbClr val="FF0000"/>
                </a:solidFill>
              </a:rPr>
              <a:t>SDS/PAGE</a:t>
            </a:r>
            <a:r>
              <a:rPr lang="ar-SA" b="1" dirty="0" err="1" smtClean="0">
                <a:solidFill>
                  <a:srgbClr val="FF0000"/>
                </a:solidFill>
              </a:rPr>
              <a:t>)</a:t>
            </a:r>
            <a:endParaRPr lang="en-US" dirty="0" smtClean="0">
              <a:solidFill>
                <a:srgbClr val="FF0000"/>
              </a:solidFill>
            </a:endParaRPr>
          </a:p>
          <a:p>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476672"/>
            <a:ext cx="7890080" cy="6264696"/>
          </a:xfrm>
        </p:spPr>
        <p:txBody>
          <a:bodyPr/>
          <a:lstStyle/>
          <a:p>
            <a:pPr>
              <a:buNone/>
            </a:pPr>
            <a:r>
              <a:rPr lang="ar-SA" dirty="0" err="1" smtClean="0"/>
              <a:t>6</a:t>
            </a:r>
            <a:r>
              <a:rPr lang="ar-SA" sz="2400" dirty="0" err="1" smtClean="0"/>
              <a:t>.</a:t>
            </a:r>
            <a:r>
              <a:rPr lang="ar-SA" sz="2400" dirty="0" smtClean="0"/>
              <a:t> الرحلان الكهربائي او الفصل </a:t>
            </a:r>
            <a:r>
              <a:rPr lang="ar-SA" sz="2400" dirty="0" err="1" smtClean="0"/>
              <a:t>الكهربائي </a:t>
            </a:r>
            <a:r>
              <a:rPr lang="ar-SA" sz="2400" dirty="0" smtClean="0"/>
              <a:t>: يتم استخدام أنظمة عازلة مختلفة في </a:t>
            </a:r>
            <a:r>
              <a:rPr lang="en-US" sz="2400" dirty="0" smtClean="0"/>
              <a:t>SDS-PAGE </a:t>
            </a:r>
            <a:r>
              <a:rPr lang="ar-SA" sz="2400" dirty="0" smtClean="0"/>
              <a:t>اعتمادًا على طبيعة العينة والهدف </a:t>
            </a:r>
            <a:r>
              <a:rPr lang="ar-SA" sz="2400" dirty="0" err="1" smtClean="0"/>
              <a:t>التجريبي.</a:t>
            </a:r>
            <a:r>
              <a:rPr lang="ar-SA" sz="2400" dirty="0" smtClean="0"/>
              <a:t> يتم تطبيق مجال كهربائي عبر </a:t>
            </a:r>
            <a:r>
              <a:rPr lang="ar-SA" sz="2400" dirty="0" err="1" smtClean="0"/>
              <a:t>الهلام</a:t>
            </a:r>
            <a:r>
              <a:rPr lang="ar-SA" sz="2400" dirty="0" smtClean="0"/>
              <a:t> ، مما يؤدي إلى انتقال البروتينات المشحونة سلبًا عبر </a:t>
            </a:r>
            <a:r>
              <a:rPr lang="ar-SA" sz="2400" dirty="0" err="1" smtClean="0"/>
              <a:t>الهلام</a:t>
            </a:r>
            <a:r>
              <a:rPr lang="ar-SA" sz="2400" dirty="0" smtClean="0"/>
              <a:t> نحو القطب </a:t>
            </a:r>
            <a:r>
              <a:rPr lang="ar-SA" sz="2400" dirty="0" err="1" smtClean="0"/>
              <a:t>الموجب (+</a:t>
            </a:r>
            <a:r>
              <a:rPr lang="ar-SA" sz="2400" dirty="0" smtClean="0"/>
              <a:t>) </a:t>
            </a:r>
            <a:r>
              <a:rPr lang="ar-SA" sz="2400" dirty="0" err="1" smtClean="0"/>
              <a:t>الكهربائي </a:t>
            </a:r>
            <a:r>
              <a:rPr lang="ar-SA" sz="2400" dirty="0" smtClean="0"/>
              <a:t>(</a:t>
            </a:r>
            <a:r>
              <a:rPr lang="ar-SA" sz="2400" dirty="0" err="1" smtClean="0"/>
              <a:t>الأنود)</a:t>
            </a:r>
            <a:endParaRPr lang="en-US" sz="2400" dirty="0" smtClean="0"/>
          </a:p>
          <a:p>
            <a:endParaRPr lang="ar-SA" dirty="0"/>
          </a:p>
        </p:txBody>
      </p:sp>
      <p:pic>
        <p:nvPicPr>
          <p:cNvPr id="4" name="Picture 1" descr="SDS-PAGE_Electrophoresi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429000"/>
            <a:ext cx="5616624" cy="3096344"/>
          </a:xfrm>
          <a:prstGeom prst="rect">
            <a:avLst/>
          </a:prstGeom>
          <a:noFill/>
          <a:ln>
            <a:noFill/>
          </a:ln>
        </p:spPr>
      </p:pic>
      <p:pic>
        <p:nvPicPr>
          <p:cNvPr id="5" name="Picture 2" descr="800px-Gel_electrophoresis_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3356992"/>
            <a:ext cx="2009378" cy="316569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332656"/>
            <a:ext cx="7890080" cy="5915744"/>
          </a:xfrm>
        </p:spPr>
        <p:txBody>
          <a:bodyPr/>
          <a:lstStyle/>
          <a:p>
            <a:pPr>
              <a:buNone/>
            </a:pPr>
            <a:r>
              <a:rPr lang="en-GB" dirty="0" smtClean="0"/>
              <a:t> </a:t>
            </a:r>
            <a:endParaRPr lang="en-US" dirty="0" smtClean="0"/>
          </a:p>
          <a:p>
            <a:endParaRPr lang="ar-SA" dirty="0"/>
          </a:p>
        </p:txBody>
      </p:sp>
      <p:pic>
        <p:nvPicPr>
          <p:cNvPr id="4" name="Picture 2" descr="800px-Gel_electrophoresis_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1522301"/>
            <a:ext cx="3521546" cy="3165698"/>
          </a:xfrm>
          <a:prstGeom prst="rect">
            <a:avLst/>
          </a:prstGeom>
          <a:noFill/>
          <a:ln>
            <a:noFill/>
          </a:ln>
        </p:spPr>
      </p:pic>
      <p:pic>
        <p:nvPicPr>
          <p:cNvPr id="5" name="صورة 4" descr="جل كاستر.jpg"/>
          <p:cNvPicPr/>
          <p:nvPr/>
        </p:nvPicPr>
        <p:blipFill>
          <a:blip r:embed="rId5" cstate="print"/>
          <a:stretch>
            <a:fillRect/>
          </a:stretch>
        </p:blipFill>
        <p:spPr>
          <a:xfrm>
            <a:off x="6230799" y="836712"/>
            <a:ext cx="2098154" cy="2664296"/>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5618584" y="249555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3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76672"/>
            <a:ext cx="7498080" cy="5771728"/>
          </a:xfrm>
        </p:spPr>
        <p:txBody>
          <a:bodyPr>
            <a:normAutofit fontScale="92500" lnSpcReduction="10000"/>
          </a:bodyPr>
          <a:lstStyle/>
          <a:p>
            <a:r>
              <a:rPr lang="ar-SA" sz="2600" b="1" u="sng" dirty="0" smtClean="0">
                <a:solidFill>
                  <a:srgbClr val="FF0000"/>
                </a:solidFill>
              </a:rPr>
              <a:t>طريقة العمل :</a:t>
            </a:r>
          </a:p>
          <a:p>
            <a:r>
              <a:rPr lang="ar-SA" sz="1800" dirty="0" smtClean="0"/>
              <a:t>1- توضع الشرائح البلاستيكية على الجهات الثلاث بين اللوحين الزجاجيين مع ترك مسافة 2ملم عن الحافه الخارجيه  وتمسك بالمشبك .</a:t>
            </a:r>
          </a:p>
          <a:p>
            <a:r>
              <a:rPr lang="ar-SA" sz="1800" dirty="0" smtClean="0"/>
              <a:t>2- يسخن هلام الاجاروز حتى يصبح سائل وتغطى به الشرائح البلاستيكيه من الجهات الثلاث تماما.</a:t>
            </a:r>
          </a:p>
          <a:p>
            <a:r>
              <a:rPr lang="ar-SA" sz="1800" dirty="0" smtClean="0"/>
              <a:t>3- يعبأ محلول الاكرلاميد المفرغ من الهواء بسرعه بين اللوحين الزجاجيين الى مسافة 2سم من الحافه العلويه  ثم يضاف بحرص شديد ماء مشبع ببيوتانول الذي يزال بعد نهاية عملية التبلمر ثم يغسل السطع بالماء المقطر .</a:t>
            </a:r>
          </a:p>
          <a:p>
            <a:r>
              <a:rPr lang="ar-SA" sz="1800" dirty="0" smtClean="0"/>
              <a:t>4- يضاف على السطح الهلام </a:t>
            </a:r>
            <a:r>
              <a:rPr lang="en-US" sz="1800" dirty="0" smtClean="0"/>
              <a:t>Stacking gel</a:t>
            </a:r>
            <a:r>
              <a:rPr lang="ar-SA" sz="1800" dirty="0" smtClean="0"/>
              <a:t> الى مسافة 0.5 سم من الحافه العلويه ويغمس فيه مشط بلاستيكي خاص ويترك ليتبلمر .</a:t>
            </a:r>
          </a:p>
          <a:p>
            <a:r>
              <a:rPr lang="ar-SA" sz="1800" dirty="0" smtClean="0"/>
              <a:t>5- ينزع المشط بحرص وتزال الشريحه البلاستيكيه السفلى .</a:t>
            </a:r>
          </a:p>
          <a:p>
            <a:r>
              <a:rPr lang="ar-SA" sz="1800" dirty="0" smtClean="0"/>
              <a:t>6- يوضع اللوحين الزجاجيين المدعمين للوح الهلام في وحدة الفصل الكهربائي التي تحتوي خزانين  ، علوي وسفلي مملوئن بالمحلول المحتوي على</a:t>
            </a:r>
            <a:r>
              <a:rPr lang="en-GB" sz="1800" dirty="0" smtClean="0"/>
              <a:t> SDS</a:t>
            </a:r>
            <a:r>
              <a:rPr lang="en-US" sz="1800" dirty="0" smtClean="0"/>
              <a:t> PH8.3</a:t>
            </a:r>
            <a:endParaRPr lang="ar-SA" sz="1800" dirty="0" smtClean="0"/>
          </a:p>
          <a:p>
            <a:r>
              <a:rPr lang="ar-SA" sz="1800" dirty="0" smtClean="0"/>
              <a:t>7- يضاف 50ميكرولتر من البروتينات معلومه الوزن الجزيئي  الى فتحات المشط .</a:t>
            </a:r>
          </a:p>
          <a:p>
            <a:r>
              <a:rPr lang="ar-SA" sz="1800" dirty="0" smtClean="0"/>
              <a:t>8- يضاف 50 ميكرو لتر من البلازما الى فتحه المشط </a:t>
            </a:r>
          </a:p>
          <a:p>
            <a:r>
              <a:rPr lang="ar-SA" sz="1800" dirty="0" smtClean="0"/>
              <a:t>9- يوصل التيار الكهربائي ليعطي 250 ملي امبير  ويترك الى ان تصل الصبغه الى 1 سم من الحافه السفلى .</a:t>
            </a:r>
          </a:p>
          <a:p>
            <a:r>
              <a:rPr lang="ar-SA" sz="1800" dirty="0" smtClean="0"/>
              <a:t>10 يفصل التيار الكهربائي وتخرج االصفيختين من الحوض بحرص وتنزع الصفيحة الزجاجيه العلويه بحرص ثم ينزع الهلام بحرص وتقاس المسافه التي قطعتها الصبغه ، بعد ذلك يوضع اللوح الهلامي في وعاء يختوي على صبغه وتترك ساعه ثم ينقل الى وعاء يحتوي على محلول مزيل للصبغه ويترك  48 ساعه . عند ذلك تتضح حزم البروتين  وتقارن مع حزم البروتين المعلوم .</a:t>
            </a:r>
            <a:endParaRPr lang="ar-SA"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DS-PAGE_Electrophoresi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60648"/>
            <a:ext cx="7499350" cy="3096344"/>
          </a:xfrm>
          <a:prstGeom prst="rect">
            <a:avLst/>
          </a:prstGeom>
          <a:noFill/>
          <a:ln>
            <a:noFill/>
          </a:ln>
        </p:spPr>
      </p:pic>
      <p:pic>
        <p:nvPicPr>
          <p:cNvPr id="5" name="Picture 2" descr="800px-Gel_electrophoresis_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501008"/>
            <a:ext cx="6984776" cy="3165698"/>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بعض الفيديو هات </a:t>
            </a:r>
            <a:endParaRPr lang="ar-SA" dirty="0"/>
          </a:p>
        </p:txBody>
      </p:sp>
      <p:sp>
        <p:nvSpPr>
          <p:cNvPr id="3" name="عنصر نائب للمحتوى 2"/>
          <p:cNvSpPr>
            <a:spLocks noGrp="1"/>
          </p:cNvSpPr>
          <p:nvPr>
            <p:ph idx="1"/>
          </p:nvPr>
        </p:nvSpPr>
        <p:spPr/>
        <p:txBody>
          <a:bodyPr>
            <a:normAutofit/>
          </a:bodyPr>
          <a:lstStyle/>
          <a:p>
            <a:pPr algn="l">
              <a:buNone/>
            </a:pPr>
            <a:r>
              <a:rPr lang="en-US" sz="2400" u="sng" dirty="0" smtClean="0">
                <a:hlinkClick r:id="rId2"/>
              </a:rPr>
              <a:t>https://www.youtube.com/watch?v=eaETFKXtNRA</a:t>
            </a:r>
            <a:endParaRPr lang="en-US" sz="2400" dirty="0" smtClean="0"/>
          </a:p>
          <a:p>
            <a:pPr algn="l">
              <a:buNone/>
            </a:pPr>
            <a:r>
              <a:rPr lang="en-US" sz="2400" u="sng" dirty="0" smtClean="0">
                <a:hlinkClick r:id="rId3"/>
              </a:rPr>
              <a:t>https://www.youtube.com/watch?v=i_6y6Z5UvwE</a:t>
            </a:r>
            <a:endParaRPr lang="en-US" sz="2400" dirty="0" smtClean="0"/>
          </a:p>
          <a:p>
            <a:pPr algn="l">
              <a:buNone/>
            </a:pPr>
            <a:r>
              <a:rPr lang="en-US" sz="2400" u="sng" dirty="0" smtClean="0">
                <a:hlinkClick r:id="rId4"/>
              </a:rPr>
              <a:t>https://www.youtube.com/watch?v=QYhkyQBIDkQ</a:t>
            </a:r>
            <a:endParaRPr lang="en-US" sz="2400" dirty="0" smtClean="0"/>
          </a:p>
          <a:p>
            <a:pPr algn="l">
              <a:buNone/>
            </a:pPr>
            <a:r>
              <a:rPr lang="en-US" sz="2400" u="sng" dirty="0" smtClean="0">
                <a:hlinkClick r:id="rId5"/>
              </a:rPr>
              <a:t>https://www.youtube.com/watch?v=DDOGADWIHBw</a:t>
            </a:r>
            <a:endParaRPr lang="ar-SA"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31640" y="476672"/>
            <a:ext cx="7498080" cy="4800600"/>
          </a:xfrm>
        </p:spPr>
        <p:txBody>
          <a:bodyPr>
            <a:normAutofit fontScale="85000" lnSpcReduction="20000"/>
          </a:bodyPr>
          <a:lstStyle/>
          <a:p>
            <a:r>
              <a:rPr lang="ar-SA" dirty="0" smtClean="0"/>
              <a:t>التفريد الكهربائي الهلامي  هو عملية فصل الجزيئات </a:t>
            </a:r>
            <a:r>
              <a:rPr lang="ar-SA" dirty="0" err="1" smtClean="0"/>
              <a:t>المشحونه</a:t>
            </a:r>
            <a:r>
              <a:rPr lang="ar-SA" dirty="0" smtClean="0"/>
              <a:t> عن بعضها البعض في مجال كهربائي وهذه التقنيه لا تؤثر على التركيب الطبيعي للجزيئات الكبيره وهي ذات حساسيه عاليه للفروق الصغيره بين الجزيئات في الشحنات </a:t>
            </a:r>
            <a:r>
              <a:rPr lang="ar-SA" dirty="0" err="1" smtClean="0"/>
              <a:t>والكتله</a:t>
            </a:r>
            <a:r>
              <a:rPr lang="ar-SA" dirty="0" smtClean="0"/>
              <a:t> باستخدام جل البولي </a:t>
            </a:r>
            <a:r>
              <a:rPr lang="ar-SA" dirty="0" err="1" smtClean="0"/>
              <a:t>اكرلاميد</a:t>
            </a:r>
            <a:r>
              <a:rPr lang="ar-SA" dirty="0" smtClean="0"/>
              <a:t> </a:t>
            </a:r>
            <a:r>
              <a:rPr lang="ar-SA" dirty="0" smtClean="0"/>
              <a:t>.</a:t>
            </a:r>
          </a:p>
          <a:p>
            <a:endParaRPr lang="ar-SA" dirty="0" smtClean="0"/>
          </a:p>
          <a:p>
            <a:r>
              <a:rPr lang="ar-SA" dirty="0" smtClean="0"/>
              <a:t>تعتمد مسام الجل على تركيزه فمثلا عند تركيز 3% تكون فتحه المسام 0.5 نانوميتر  ويستخدم لفصل الجزيئات ذات الوزن الجزيئي الكبير نسبيا اما تركيز 30% تكون المسام بحجم 0.2نانوميتر  وتستخدم </a:t>
            </a:r>
            <a:r>
              <a:rPr lang="ar-SA" dirty="0" err="1" smtClean="0"/>
              <a:t>للاوزان</a:t>
            </a:r>
            <a:r>
              <a:rPr lang="ar-SA" dirty="0" smtClean="0"/>
              <a:t> الجزيئية الصغيره نسبيا </a:t>
            </a:r>
            <a:r>
              <a:rPr lang="ar-SA" dirty="0" smtClean="0"/>
              <a:t>.</a:t>
            </a:r>
          </a:p>
          <a:p>
            <a:pPr marL="82296" indent="0">
              <a:buNone/>
            </a:pPr>
            <a:endParaRPr lang="ar-SA" dirty="0" smtClean="0"/>
          </a:p>
          <a:p>
            <a:r>
              <a:rPr lang="ar-SA" dirty="0" smtClean="0"/>
              <a:t>اما </a:t>
            </a:r>
            <a:r>
              <a:rPr lang="ar-SA" dirty="0" err="1" smtClean="0"/>
              <a:t>التفريد</a:t>
            </a:r>
            <a:r>
              <a:rPr lang="ar-SA" dirty="0" smtClean="0"/>
              <a:t> الكهربائي المستخدم بجل البولي </a:t>
            </a:r>
            <a:r>
              <a:rPr lang="ar-SA" dirty="0" err="1" smtClean="0"/>
              <a:t>اكرلاميد</a:t>
            </a:r>
            <a:r>
              <a:rPr lang="ar-SA" dirty="0" smtClean="0"/>
              <a:t> في وجود كبريتات </a:t>
            </a:r>
            <a:r>
              <a:rPr lang="ar-SA" dirty="0" err="1" smtClean="0"/>
              <a:t>دوديسيل</a:t>
            </a:r>
            <a:r>
              <a:rPr lang="ar-SA" dirty="0" smtClean="0"/>
              <a:t> </a:t>
            </a:r>
            <a:r>
              <a:rPr lang="ar-SA" dirty="0" err="1" smtClean="0"/>
              <a:t>الصوديوم .</a:t>
            </a:r>
            <a:endParaRPr lang="ar-SA" dirty="0" smtClean="0"/>
          </a:p>
          <a:p>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03648" y="908720"/>
            <a:ext cx="7498080" cy="4800600"/>
          </a:xfrm>
        </p:spPr>
        <p:txBody>
          <a:bodyPr>
            <a:normAutofit fontScale="70000" lnSpcReduction="20000"/>
          </a:bodyPr>
          <a:lstStyle/>
          <a:p>
            <a:r>
              <a:rPr lang="ar-SA" b="1" u="sng" dirty="0" smtClean="0">
                <a:solidFill>
                  <a:srgbClr val="FF0000"/>
                </a:solidFill>
              </a:rPr>
              <a:t>مبدأ </a:t>
            </a:r>
            <a:r>
              <a:rPr lang="ar-SA" b="1" u="sng" dirty="0" err="1" smtClean="0">
                <a:solidFill>
                  <a:srgbClr val="FF0000"/>
                </a:solidFill>
              </a:rPr>
              <a:t>التجربه</a:t>
            </a:r>
            <a:r>
              <a:rPr lang="ar-SA" b="1" u="sng" dirty="0" smtClean="0">
                <a:solidFill>
                  <a:srgbClr val="FF0000"/>
                </a:solidFill>
              </a:rPr>
              <a:t> </a:t>
            </a:r>
            <a:r>
              <a:rPr lang="ar-SA" b="1" u="sng" dirty="0" err="1" smtClean="0">
                <a:solidFill>
                  <a:srgbClr val="FF0000"/>
                </a:solidFill>
              </a:rPr>
              <a:t>:</a:t>
            </a:r>
            <a:endParaRPr lang="ar-SA" b="1" u="sng" dirty="0" smtClean="0">
              <a:solidFill>
                <a:srgbClr val="FF0000"/>
              </a:solidFill>
            </a:endParaRPr>
          </a:p>
          <a:p>
            <a:r>
              <a:rPr lang="ar-SA" dirty="0" smtClean="0"/>
              <a:t>تجري عملية التفريد الكهربائي للبروتينات ذات الوزن الجزيئي العالي والحموض النوويه في وجود عوامل تغير من التركيب الطبيعي لها ومن هذه العوامل كبريتات </a:t>
            </a:r>
            <a:r>
              <a:rPr lang="ar-SA" dirty="0" err="1" smtClean="0"/>
              <a:t>دوديسيل</a:t>
            </a:r>
            <a:r>
              <a:rPr lang="ar-SA" dirty="0" smtClean="0"/>
              <a:t> الصوديوم التي ترتبط بالبروتينات مسببه تحول البروتينات من عديدة السلاسل الى سلاسل </a:t>
            </a:r>
            <a:r>
              <a:rPr lang="ar-SA" dirty="0" err="1" smtClean="0"/>
              <a:t>ببتيدية</a:t>
            </a:r>
            <a:r>
              <a:rPr lang="ar-SA" dirty="0" smtClean="0"/>
              <a:t> منفصله </a:t>
            </a:r>
            <a:r>
              <a:rPr lang="ar-SA" dirty="0" smtClean="0"/>
              <a:t>.</a:t>
            </a:r>
          </a:p>
          <a:p>
            <a:pPr marL="82296" indent="0">
              <a:buNone/>
            </a:pPr>
            <a:endParaRPr lang="ar-SA" dirty="0" smtClean="0"/>
          </a:p>
          <a:p>
            <a:r>
              <a:rPr lang="ar-SA" dirty="0" smtClean="0"/>
              <a:t>عندما تكون سلاسل البروتين مرتبطة ببعضها البعض بروابط كبريتيه </a:t>
            </a:r>
            <a:r>
              <a:rPr lang="ar-SA" dirty="0" err="1" smtClean="0"/>
              <a:t>فانها</a:t>
            </a:r>
            <a:r>
              <a:rPr lang="ar-SA" dirty="0" smtClean="0"/>
              <a:t> تعالج </a:t>
            </a:r>
            <a:r>
              <a:rPr lang="ar-SA" dirty="0" err="1" smtClean="0"/>
              <a:t>بالحراره</a:t>
            </a:r>
            <a:r>
              <a:rPr lang="ar-SA" dirty="0" smtClean="0"/>
              <a:t> في وجود عامل مختزل لتحويل البروتينات المعقده الى بروتينات ذات وحدات صغيره دون ان تعاود الارتباط مره </a:t>
            </a:r>
            <a:r>
              <a:rPr lang="ar-SA" dirty="0" smtClean="0"/>
              <a:t>اخرى.</a:t>
            </a:r>
          </a:p>
          <a:p>
            <a:pPr marL="82296" indent="0">
              <a:buNone/>
            </a:pPr>
            <a:endParaRPr lang="ar-SA" dirty="0" smtClean="0"/>
          </a:p>
          <a:p>
            <a:r>
              <a:rPr lang="ar-SA" dirty="0" smtClean="0"/>
              <a:t>عند معاملة البروتينات بكبريتات </a:t>
            </a:r>
            <a:r>
              <a:rPr lang="ar-SA" dirty="0" err="1" smtClean="0"/>
              <a:t>دوديسيل</a:t>
            </a:r>
            <a:r>
              <a:rPr lang="ar-SA" dirty="0" smtClean="0"/>
              <a:t> الصوديوم تصبح مغطاة بشحنة كهربائية سالبه  فيتجه البروتين المرتبط  بكبريتات </a:t>
            </a:r>
            <a:r>
              <a:rPr lang="ar-SA" dirty="0" err="1" smtClean="0"/>
              <a:t>دوديسيل</a:t>
            </a:r>
            <a:r>
              <a:rPr lang="ar-SA" dirty="0" smtClean="0"/>
              <a:t> الصوديوم خلال </a:t>
            </a:r>
            <a:r>
              <a:rPr lang="ar-SA" dirty="0" err="1" smtClean="0"/>
              <a:t>التفريد</a:t>
            </a:r>
            <a:r>
              <a:rPr lang="ar-SA" dirty="0" smtClean="0"/>
              <a:t> الكهربائي الى القطب الموجب تبعا للوزن </a:t>
            </a:r>
            <a:r>
              <a:rPr lang="ar-SA" dirty="0" err="1" smtClean="0"/>
              <a:t>الجزيئي .</a:t>
            </a:r>
            <a:r>
              <a:rPr lang="ar-SA" dirty="0" smtClean="0"/>
              <a:t> </a:t>
            </a:r>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03648" y="764704"/>
            <a:ext cx="7498080" cy="4800600"/>
          </a:xfrm>
        </p:spPr>
        <p:txBody>
          <a:bodyPr>
            <a:normAutofit/>
          </a:bodyPr>
          <a:lstStyle/>
          <a:p>
            <a:pPr>
              <a:buNone/>
            </a:pPr>
            <a:r>
              <a:rPr lang="ar-SA" sz="2400" b="1" u="sng" dirty="0" smtClean="0">
                <a:solidFill>
                  <a:srgbClr val="FF0000"/>
                </a:solidFill>
              </a:rPr>
              <a:t>الكواشف</a:t>
            </a:r>
            <a:r>
              <a:rPr lang="ar-SA" sz="2400" b="1" u="sng" dirty="0" smtClean="0">
                <a:solidFill>
                  <a:srgbClr val="FF0000"/>
                </a:solidFill>
              </a:rPr>
              <a:t>:</a:t>
            </a:r>
            <a:endParaRPr lang="en-US" sz="2400" dirty="0" smtClean="0">
              <a:solidFill>
                <a:srgbClr val="FF0000"/>
              </a:solidFill>
            </a:endParaRPr>
          </a:p>
          <a:p>
            <a:pPr>
              <a:buNone/>
            </a:pPr>
            <a:r>
              <a:rPr lang="ar-SA" sz="2200" dirty="0" smtClean="0"/>
              <a:t>/اكرلاميد ، ثنائي أكريلاميد</a:t>
            </a:r>
            <a:r>
              <a:rPr lang="en-GB" sz="2200" dirty="0" smtClean="0"/>
              <a:t>N </a:t>
            </a:r>
            <a:r>
              <a:rPr lang="ar-SA" sz="2200" dirty="0" err="1" smtClean="0"/>
              <a:t>،</a:t>
            </a:r>
            <a:r>
              <a:rPr lang="ar-SA" sz="2200" dirty="0" smtClean="0"/>
              <a:t> </a:t>
            </a:r>
            <a:r>
              <a:rPr lang="en-GB" sz="2200" dirty="0" smtClean="0"/>
              <a:t>N</a:t>
            </a:r>
            <a:r>
              <a:rPr lang="ar-SA" sz="2200" dirty="0" smtClean="0"/>
              <a:t> 'ميثيلين-بيس-أكريلاميد</a:t>
            </a:r>
          </a:p>
          <a:p>
            <a:pPr>
              <a:buNone/>
            </a:pPr>
            <a:r>
              <a:rPr lang="ar-SA" sz="2200" dirty="0" smtClean="0"/>
              <a:t>/ كبريتات دوديسيل الصوديوم (</a:t>
            </a:r>
            <a:r>
              <a:rPr lang="en-GB" sz="2200" dirty="0" smtClean="0"/>
              <a:t>SDS</a:t>
            </a:r>
            <a:r>
              <a:rPr lang="ar-SA" sz="2200" dirty="0" smtClean="0"/>
              <a:t>) 10 وزني /حجمي ، محلول منظم يختوي على</a:t>
            </a:r>
            <a:r>
              <a:rPr lang="en-GB" sz="2200" dirty="0" smtClean="0"/>
              <a:t> SDS</a:t>
            </a:r>
            <a:r>
              <a:rPr lang="en-US" sz="2200" dirty="0" smtClean="0"/>
              <a:t> PH8.3</a:t>
            </a:r>
            <a:endParaRPr lang="ar-SA" sz="2200" dirty="0" smtClean="0"/>
          </a:p>
          <a:p>
            <a:pPr>
              <a:buNone/>
            </a:pPr>
            <a:r>
              <a:rPr lang="ar-SA" sz="2200" dirty="0" smtClean="0"/>
              <a:t>/ بيرسلفات الأمونيوم  ( فوق كبريتات الامونيوم ) 1.5%وزني /حجمي</a:t>
            </a:r>
          </a:p>
          <a:p>
            <a:pPr>
              <a:buNone/>
            </a:pPr>
            <a:r>
              <a:rPr lang="ar-SA" sz="2200" dirty="0" smtClean="0"/>
              <a:t>/  </a:t>
            </a:r>
            <a:r>
              <a:rPr lang="en-GB" sz="2200" dirty="0" err="1" smtClean="0"/>
              <a:t>Tetramethylethylenediamine</a:t>
            </a:r>
            <a:r>
              <a:rPr lang="en-GB" sz="2200" dirty="0" smtClean="0"/>
              <a:t> (TEMED)</a:t>
            </a:r>
            <a:r>
              <a:rPr lang="ar-SA" sz="2200" dirty="0" smtClean="0"/>
              <a:t>رباعي ميثيل ثنائي الايثيلين</a:t>
            </a:r>
          </a:p>
          <a:p>
            <a:pPr>
              <a:buNone/>
            </a:pPr>
            <a:r>
              <a:rPr lang="ar-SA" sz="2200" dirty="0" smtClean="0"/>
              <a:t>/ المحلول المنظم  </a:t>
            </a:r>
            <a:r>
              <a:rPr lang="en-US" sz="2200" dirty="0" smtClean="0"/>
              <a:t>Stacking gel buffer</a:t>
            </a:r>
            <a:r>
              <a:rPr lang="ar-SA" sz="2200" dirty="0" smtClean="0"/>
              <a:t> درجة حموضته 6.8</a:t>
            </a:r>
            <a:endParaRPr lang="en-US" sz="2200" dirty="0" smtClean="0"/>
          </a:p>
          <a:p>
            <a:pPr>
              <a:buNone/>
            </a:pPr>
            <a:r>
              <a:rPr lang="ar-SA" sz="2200" dirty="0" smtClean="0"/>
              <a:t>/</a:t>
            </a:r>
            <a:r>
              <a:rPr lang="en-GB" sz="2200" dirty="0" err="1" smtClean="0"/>
              <a:t>Tris</a:t>
            </a:r>
            <a:r>
              <a:rPr lang="en-GB" sz="2200" dirty="0" smtClean="0"/>
              <a:t> (</a:t>
            </a:r>
            <a:r>
              <a:rPr lang="en-GB" sz="2200" dirty="0" err="1" smtClean="0"/>
              <a:t>hydroxymethyl</a:t>
            </a:r>
            <a:r>
              <a:rPr lang="en-GB" sz="2200" dirty="0" smtClean="0"/>
              <a:t>) </a:t>
            </a:r>
            <a:r>
              <a:rPr lang="en-GB" sz="2200" dirty="0" err="1" smtClean="0"/>
              <a:t>aminomethane</a:t>
            </a:r>
            <a:endParaRPr lang="ar-SA" sz="2200" dirty="0" smtClean="0"/>
          </a:p>
          <a:p>
            <a:pPr>
              <a:buNone/>
            </a:pPr>
            <a:r>
              <a:rPr lang="ar-SA" sz="2200" dirty="0" smtClean="0"/>
              <a:t>/المحلول المنظم للماده الهلاميه  ترس حمض الهيدروكلوريك </a:t>
            </a:r>
            <a:r>
              <a:rPr lang="en-US" sz="2200" dirty="0" smtClean="0"/>
              <a:t>PH8.8</a:t>
            </a:r>
            <a:r>
              <a:rPr lang="ar-SA" sz="2200" dirty="0" smtClean="0"/>
              <a:t> ، </a:t>
            </a:r>
          </a:p>
          <a:p>
            <a:pPr>
              <a:buNone/>
            </a:pPr>
            <a:r>
              <a:rPr lang="en-US" sz="2200" dirty="0" smtClean="0"/>
              <a:t>Glycerol, 2-Mercapthoethanol,</a:t>
            </a:r>
          </a:p>
          <a:p>
            <a:pPr>
              <a:buNone/>
            </a:pPr>
            <a:r>
              <a:rPr lang="ar-SA" sz="2200" dirty="0" smtClean="0"/>
              <a:t>/الماء منزوع الأيونات / بروموفينول الازرق </a:t>
            </a:r>
            <a:r>
              <a:rPr lang="en-US" sz="2200" dirty="0" smtClean="0"/>
              <a:t> </a:t>
            </a:r>
            <a:r>
              <a:rPr lang="en-US" sz="2200" dirty="0" err="1" smtClean="0"/>
              <a:t>Bromophenol</a:t>
            </a:r>
            <a:r>
              <a:rPr lang="en-US" sz="2200" dirty="0" smtClean="0"/>
              <a:t> Blue</a:t>
            </a:r>
            <a:endParaRPr lang="ar-SA"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332656"/>
            <a:ext cx="7858120" cy="6131768"/>
          </a:xfrm>
        </p:spPr>
        <p:txBody>
          <a:bodyPr>
            <a:normAutofit fontScale="40000" lnSpcReduction="20000"/>
          </a:bodyPr>
          <a:lstStyle/>
          <a:p>
            <a:pPr>
              <a:buNone/>
            </a:pPr>
            <a:r>
              <a:rPr lang="ar-SA" sz="4500" b="1" u="sng" dirty="0" smtClean="0">
                <a:solidFill>
                  <a:srgbClr val="FF0000"/>
                </a:solidFill>
              </a:rPr>
              <a:t>الادوات والمواد :</a:t>
            </a:r>
          </a:p>
          <a:p>
            <a:r>
              <a:rPr lang="ar-SA" dirty="0" smtClean="0"/>
              <a:t>1- </a:t>
            </a:r>
            <a:r>
              <a:rPr lang="ar-SA" sz="4000" b="1" dirty="0" smtClean="0"/>
              <a:t>قفازات مطاطيه </a:t>
            </a:r>
            <a:endParaRPr lang="en-US" sz="4000" b="1" dirty="0" smtClean="0"/>
          </a:p>
          <a:p>
            <a:r>
              <a:rPr lang="ar-SA" sz="4000" b="1" dirty="0" smtClean="0"/>
              <a:t>2- ميزان للوزن </a:t>
            </a:r>
            <a:endParaRPr lang="en-US" sz="4000" b="1" dirty="0" smtClean="0"/>
          </a:p>
          <a:p>
            <a:r>
              <a:rPr lang="ar-SA" sz="4000" b="1" dirty="0" smtClean="0"/>
              <a:t> 3- مخبار </a:t>
            </a:r>
            <a:r>
              <a:rPr lang="ar-SA" sz="4000" b="1" dirty="0" err="1" smtClean="0"/>
              <a:t>مدرجة </a:t>
            </a:r>
            <a:r>
              <a:rPr lang="ar-SA" sz="4000" b="1" dirty="0" smtClean="0"/>
              <a:t>(200 مل</a:t>
            </a:r>
            <a:r>
              <a:rPr lang="ar-SA" sz="4000" b="1" dirty="0" err="1" smtClean="0"/>
              <a:t>)</a:t>
            </a:r>
            <a:r>
              <a:rPr lang="ar-SA" sz="4000" b="1" dirty="0" smtClean="0"/>
              <a:t> </a:t>
            </a:r>
            <a:endParaRPr lang="en-US" sz="4000" b="1" dirty="0" smtClean="0"/>
          </a:p>
          <a:p>
            <a:r>
              <a:rPr lang="ar-SA" sz="4000" b="1" dirty="0" smtClean="0"/>
              <a:t> 4- حاوية واقية او مقاومه  من </a:t>
            </a:r>
            <a:r>
              <a:rPr lang="ar-SA" sz="4000" b="1" dirty="0" err="1" smtClean="0"/>
              <a:t>الضوء </a:t>
            </a:r>
            <a:r>
              <a:rPr lang="ar-SA" sz="4000" b="1" dirty="0" smtClean="0"/>
              <a:t>(200 مل</a:t>
            </a:r>
            <a:r>
              <a:rPr lang="ar-SA" sz="4000" b="1" dirty="0" err="1" smtClean="0"/>
              <a:t>)</a:t>
            </a:r>
            <a:r>
              <a:rPr lang="ar-SA" sz="4000" b="1" dirty="0" smtClean="0"/>
              <a:t> </a:t>
            </a:r>
            <a:endParaRPr lang="en-US" sz="4000" b="1" dirty="0" smtClean="0"/>
          </a:p>
          <a:p>
            <a:r>
              <a:rPr lang="ar-SA" sz="4000" b="1" dirty="0" smtClean="0"/>
              <a:t> 5- هود  </a:t>
            </a:r>
            <a:endParaRPr lang="en-US" sz="4000" b="1" dirty="0" smtClean="0"/>
          </a:p>
          <a:p>
            <a:r>
              <a:rPr lang="ar-SA" sz="4000" b="1" dirty="0" smtClean="0"/>
              <a:t> 6- جهاز الرحلان الكهربائي  او الفصل الكهربائي </a:t>
            </a:r>
            <a:endParaRPr lang="en-US" sz="4000" b="1" dirty="0" smtClean="0"/>
          </a:p>
          <a:p>
            <a:r>
              <a:rPr lang="ar-SA" sz="4000" b="1" dirty="0" smtClean="0"/>
              <a:t> 7- مصدر الطاقة </a:t>
            </a:r>
            <a:endParaRPr lang="en-US" sz="4000" b="1" dirty="0" smtClean="0"/>
          </a:p>
          <a:p>
            <a:r>
              <a:rPr lang="ar-SA" sz="4000" b="1" dirty="0" smtClean="0"/>
              <a:t>8- ماصات </a:t>
            </a:r>
            <a:endParaRPr lang="en-US" sz="4000" b="1" dirty="0" smtClean="0"/>
          </a:p>
          <a:p>
            <a:r>
              <a:rPr lang="ar-SA" sz="4000" b="1" dirty="0" smtClean="0"/>
              <a:t> 9- ماصة الأوتوماتيكية </a:t>
            </a:r>
            <a:endParaRPr lang="en-US" sz="4000" b="1" dirty="0" smtClean="0"/>
          </a:p>
          <a:p>
            <a:r>
              <a:rPr lang="ar-SA" sz="4000" b="1" dirty="0" smtClean="0"/>
              <a:t> 10- حقنة هاميلتون </a:t>
            </a:r>
            <a:endParaRPr lang="en-US" sz="4000" b="1" dirty="0" smtClean="0"/>
          </a:p>
          <a:p>
            <a:r>
              <a:rPr lang="ar-SA" sz="4000" b="1" dirty="0" smtClean="0"/>
              <a:t>11-  أنابيب </a:t>
            </a:r>
            <a:r>
              <a:rPr lang="ar-SA" sz="4000" b="1" dirty="0" err="1" smtClean="0"/>
              <a:t>إيبندورف</a:t>
            </a:r>
            <a:r>
              <a:rPr lang="ar-SA" sz="4000" b="1" dirty="0" smtClean="0"/>
              <a:t> </a:t>
            </a:r>
            <a:endParaRPr lang="en-US" sz="4000" b="1" dirty="0" smtClean="0"/>
          </a:p>
          <a:p>
            <a:r>
              <a:rPr lang="ar-SA" sz="4000" b="1" dirty="0" smtClean="0"/>
              <a:t>12-   اله للتثقيب  او مشط </a:t>
            </a:r>
            <a:r>
              <a:rPr lang="ar-SA" sz="4000" b="1" dirty="0" err="1" smtClean="0"/>
              <a:t>للتثقيب .</a:t>
            </a:r>
            <a:endParaRPr lang="en-US" sz="4000" b="1" dirty="0" smtClean="0"/>
          </a:p>
          <a:p>
            <a:r>
              <a:rPr lang="ar-SA" sz="4000" b="1" dirty="0" smtClean="0"/>
              <a:t>13-  حمام مائي على درجة الغليان </a:t>
            </a:r>
            <a:endParaRPr lang="en-US" sz="4000" b="1" dirty="0" smtClean="0"/>
          </a:p>
          <a:p>
            <a:r>
              <a:rPr lang="ar-SA" sz="4000" b="1" dirty="0" smtClean="0"/>
              <a:t>14-  قضيب التحريك المغناطيسي </a:t>
            </a:r>
            <a:endParaRPr lang="en-US" sz="4000" b="1" dirty="0" smtClean="0"/>
          </a:p>
          <a:p>
            <a:r>
              <a:rPr lang="ar-SA" sz="4000" b="1" dirty="0" smtClean="0"/>
              <a:t>15- </a:t>
            </a:r>
            <a:r>
              <a:rPr lang="ar-SA" sz="4000" b="1" dirty="0" err="1" smtClean="0"/>
              <a:t>حاويات </a:t>
            </a:r>
            <a:r>
              <a:rPr lang="ar-SA" sz="4000" b="1" dirty="0" smtClean="0"/>
              <a:t>(25 مل</a:t>
            </a:r>
            <a:r>
              <a:rPr lang="ar-SA" sz="4000" b="1" dirty="0" err="1" smtClean="0"/>
              <a:t>)</a:t>
            </a:r>
            <a:r>
              <a:rPr lang="ar-SA" sz="4000" b="1" dirty="0" smtClean="0"/>
              <a:t> </a:t>
            </a:r>
            <a:endParaRPr lang="en-US" sz="4000" b="1" dirty="0" smtClean="0"/>
          </a:p>
          <a:p>
            <a:r>
              <a:rPr lang="ar-SA" sz="4000" b="1" dirty="0" smtClean="0"/>
              <a:t>16- اسطوانات او </a:t>
            </a:r>
            <a:r>
              <a:rPr lang="ar-SA" sz="4000" b="1" dirty="0" err="1" smtClean="0"/>
              <a:t>مخابير</a:t>
            </a:r>
            <a:r>
              <a:rPr lang="ar-SA" sz="4000" b="1" dirty="0" smtClean="0"/>
              <a:t>  مدرجة </a:t>
            </a:r>
            <a:endParaRPr lang="en-US" sz="4000" b="1" dirty="0" smtClean="0"/>
          </a:p>
          <a:p>
            <a:r>
              <a:rPr lang="ar-SA" sz="4000" b="1" dirty="0" smtClean="0"/>
              <a:t>17- أكواب </a:t>
            </a:r>
            <a:r>
              <a:rPr lang="ar-SA" sz="4000" b="1" dirty="0" err="1" smtClean="0"/>
              <a:t>فلسكات</a:t>
            </a:r>
            <a:r>
              <a:rPr lang="ar-SA" sz="4000" b="1" dirty="0" smtClean="0"/>
              <a:t> </a:t>
            </a:r>
            <a:r>
              <a:rPr lang="ar-SA" sz="4000" b="1" dirty="0" err="1" smtClean="0"/>
              <a:t>.</a:t>
            </a:r>
            <a:endParaRPr lang="en-US" sz="4000" b="1" dirty="0" smtClean="0"/>
          </a:p>
          <a:p>
            <a:r>
              <a:rPr lang="ar-SA" sz="4000" b="1" dirty="0" smtClean="0"/>
              <a:t> 18- عينة بلازما دم او أي عينه بروتينات  مثل  الدقيق النباتي .</a:t>
            </a:r>
          </a:p>
          <a:p>
            <a:r>
              <a:rPr lang="ar-SA" sz="4000" b="1" dirty="0" smtClean="0"/>
              <a:t>19- محلول اجاروز 1%</a:t>
            </a:r>
            <a:endParaRPr lang="en-US" sz="4000" b="1" dirty="0" smtClean="0"/>
          </a:p>
          <a:p>
            <a:pPr algn="l">
              <a:buNone/>
            </a:pPr>
            <a:endParaRPr lang="ar-SA" sz="4000" b="1" dirty="0" smtClean="0"/>
          </a:p>
          <a:p>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332656"/>
            <a:ext cx="7498080" cy="5771728"/>
          </a:xfrm>
        </p:spPr>
        <p:txBody>
          <a:bodyPr>
            <a:normAutofit/>
          </a:bodyPr>
          <a:lstStyle/>
          <a:p>
            <a:r>
              <a:rPr lang="ar-SA" sz="2400" b="1" u="sng" dirty="0" smtClean="0">
                <a:solidFill>
                  <a:srgbClr val="FF0000"/>
                </a:solidFill>
              </a:rPr>
              <a:t>لتحضير عينة بلازما :</a:t>
            </a:r>
          </a:p>
          <a:p>
            <a:r>
              <a:rPr lang="ar-SA" sz="2000" dirty="0" smtClean="0"/>
              <a:t>1- يوخز طرف الاصبع بالابره معقمه .</a:t>
            </a:r>
          </a:p>
          <a:p>
            <a:r>
              <a:rPr lang="ar-SA" sz="2000" dirty="0" smtClean="0"/>
              <a:t>2- يغمس طرف انبوبه شعريه معامله بالهيبارين في نقطة الدم ويسد طرفها السفلي .</a:t>
            </a:r>
          </a:p>
          <a:p>
            <a:r>
              <a:rPr lang="ar-SA" sz="2000" dirty="0" smtClean="0"/>
              <a:t>3- تطرد العينه بالجهاز خاص بعينات الشعريه على سرعة 3000 /10دقائق .</a:t>
            </a:r>
          </a:p>
          <a:p>
            <a:r>
              <a:rPr lang="ar-SA" sz="2000" dirty="0" smtClean="0"/>
              <a:t>4- يفصل البلازما ويمزج 100ميكرولتر منه مع المحلول المنظم</a:t>
            </a:r>
            <a:r>
              <a:rPr lang="en-US" sz="2000" dirty="0" err="1" smtClean="0"/>
              <a:t>tris</a:t>
            </a:r>
            <a:r>
              <a:rPr lang="en-US" sz="2000" dirty="0" smtClean="0"/>
              <a:t> HCL   </a:t>
            </a:r>
          </a:p>
          <a:p>
            <a:pPr>
              <a:buNone/>
            </a:pPr>
            <a:r>
              <a:rPr lang="en-US" sz="2000" dirty="0" smtClean="0"/>
              <a:t>PH6.8 </a:t>
            </a:r>
            <a:r>
              <a:rPr lang="ar-SA" sz="2000" dirty="0" smtClean="0"/>
              <a:t> ليعطي حجم 1مل .</a:t>
            </a:r>
          </a:p>
          <a:p>
            <a:r>
              <a:rPr lang="ar-SA" sz="2000" dirty="0" smtClean="0"/>
              <a:t>5-يضاف على 50ميكرولتر من المحلول  10ميكرولتر من كبريتات دودسيل الصوديوم  10% .و 3 ميكروليتر من المركباتو ايثانول ويوضع الخليط في حمام مائي يغلي لمدة 3 دقائق ويترك ليبردويضاف 50 ميكرولتر من السكروز 20% و100ميكرولتر من صبغة البروموفينول 0.0005%</a:t>
            </a:r>
          </a:p>
          <a:p>
            <a:r>
              <a:rPr lang="ar-SA" sz="2000" dirty="0" smtClean="0"/>
              <a:t>6- تطرد العينه لازالة الغير ذائبه .</a:t>
            </a:r>
            <a:endParaRPr lang="ar-SA"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620688"/>
            <a:ext cx="7498080" cy="4800600"/>
          </a:xfrm>
        </p:spPr>
        <p:txBody>
          <a:bodyPr>
            <a:normAutofit/>
          </a:bodyPr>
          <a:lstStyle/>
          <a:p>
            <a:r>
              <a:rPr lang="ar-SA" sz="2400" b="1" u="sng" dirty="0" smtClean="0">
                <a:solidFill>
                  <a:srgbClr val="FF0000"/>
                </a:solidFill>
              </a:rPr>
              <a:t>تحضير عينة بروتين نباتيه :</a:t>
            </a:r>
          </a:p>
          <a:p>
            <a:r>
              <a:rPr lang="ar-SA" sz="2000" dirty="0" smtClean="0"/>
              <a:t>يضاف 100ملجرام من الدقيق الى امل من 0.1 </a:t>
            </a:r>
            <a:r>
              <a:rPr lang="en-US" sz="2000" dirty="0" smtClean="0"/>
              <a:t>M</a:t>
            </a:r>
            <a:r>
              <a:rPr lang="ar-SA" sz="2000" dirty="0" smtClean="0"/>
              <a:t> من </a:t>
            </a:r>
            <a:r>
              <a:rPr lang="en-US" sz="2000" dirty="0" err="1" smtClean="0"/>
              <a:t>Tris</a:t>
            </a:r>
            <a:r>
              <a:rPr lang="en-US" sz="2000" dirty="0" smtClean="0"/>
              <a:t> HCL BUFFER</a:t>
            </a:r>
            <a:r>
              <a:rPr lang="ar-SA" sz="2000" dirty="0" smtClean="0"/>
              <a:t> درجة حموضته 8.0.</a:t>
            </a:r>
          </a:p>
          <a:p>
            <a:r>
              <a:rPr lang="ar-SA" sz="2000" dirty="0" smtClean="0"/>
              <a:t>يقلب بشكل متقطع لمدة ساعتين .</a:t>
            </a:r>
          </a:p>
          <a:p>
            <a:r>
              <a:rPr lang="ar-SA" sz="2000" dirty="0" smtClean="0"/>
              <a:t>يطرد مركزيا عند 10000لفه /الدقيقة لمدة 20دقيقة .</a:t>
            </a:r>
          </a:p>
          <a:p>
            <a:r>
              <a:rPr lang="ar-SA" sz="2000" dirty="0" smtClean="0"/>
              <a:t>ينقل الرائق الى انبوبة ابندورف نظيفه ويعين كبروتين كلي للبذور في عينة القمح .</a:t>
            </a:r>
          </a:p>
          <a:p>
            <a:pPr>
              <a:buNone/>
            </a:pPr>
            <a:endParaRPr lang="ar-SA" sz="2000" dirty="0" smtClean="0"/>
          </a:p>
          <a:p>
            <a:endParaRPr lang="ar-SA" sz="20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404664"/>
            <a:ext cx="7818072" cy="5843736"/>
          </a:xfrm>
        </p:spPr>
        <p:txBody>
          <a:bodyPr>
            <a:normAutofit/>
          </a:bodyPr>
          <a:lstStyle/>
          <a:p>
            <a:pPr algn="l">
              <a:buNone/>
            </a:pPr>
            <a:r>
              <a:rPr lang="en-US" sz="2000" dirty="0" smtClean="0"/>
              <a:t>.</a:t>
            </a:r>
            <a:endParaRPr lang="en-US" sz="2000" dirty="0" smtClean="0"/>
          </a:p>
          <a:p>
            <a:pPr>
              <a:buNone/>
            </a:pPr>
            <a:r>
              <a:rPr lang="ar-SA" sz="2800" b="1" u="sng" dirty="0" smtClean="0">
                <a:solidFill>
                  <a:srgbClr val="FF0000"/>
                </a:solidFill>
              </a:rPr>
              <a:t>ملخص إجراءات </a:t>
            </a:r>
            <a:r>
              <a:rPr lang="en-US" sz="2800" b="1" u="sng" dirty="0" smtClean="0">
                <a:solidFill>
                  <a:srgbClr val="FF0000"/>
                </a:solidFill>
              </a:rPr>
              <a:t>SDS- PAGE</a:t>
            </a:r>
            <a:r>
              <a:rPr lang="ar-SA" sz="2800" b="1" u="sng" dirty="0" err="1" smtClean="0">
                <a:solidFill>
                  <a:srgbClr val="FF0000"/>
                </a:solidFill>
              </a:rPr>
              <a:t>:</a:t>
            </a:r>
            <a:endParaRPr lang="en-US" sz="2800" dirty="0" smtClean="0">
              <a:solidFill>
                <a:srgbClr val="FF0000"/>
              </a:solidFill>
            </a:endParaRPr>
          </a:p>
          <a:p>
            <a:pPr marL="596646" indent="-514350">
              <a:buAutoNum type="arabicPeriod"/>
            </a:pPr>
            <a:r>
              <a:rPr lang="ar-SA" sz="2800" dirty="0" smtClean="0"/>
              <a:t>تحضير </a:t>
            </a:r>
            <a:r>
              <a:rPr lang="ar-SA" sz="2800" dirty="0" smtClean="0"/>
              <a:t>العينة: قد تكون العينات أي مادة تحتوي على </a:t>
            </a:r>
            <a:r>
              <a:rPr lang="ar-SA" sz="2800" dirty="0" smtClean="0"/>
              <a:t>البروتينات</a:t>
            </a:r>
          </a:p>
          <a:p>
            <a:pPr marL="596646" indent="-514350">
              <a:buAutoNum type="arabicPeriod"/>
            </a:pPr>
            <a:endParaRPr lang="en-US" sz="2800" dirty="0" smtClean="0"/>
          </a:p>
          <a:p>
            <a:pPr>
              <a:buNone/>
            </a:pPr>
            <a:r>
              <a:rPr lang="ar-SA" sz="2800" dirty="0" err="1" smtClean="0"/>
              <a:t>2.</a:t>
            </a:r>
            <a:r>
              <a:rPr lang="ar-SA" sz="2800" dirty="0" smtClean="0"/>
              <a:t> الخلط مع </a:t>
            </a:r>
            <a:r>
              <a:rPr lang="en-US" sz="2800" dirty="0" smtClean="0"/>
              <a:t>SDS</a:t>
            </a:r>
            <a:r>
              <a:rPr lang="ar-SA" sz="2800" dirty="0" smtClean="0"/>
              <a:t>: يتم خلط العينة مع </a:t>
            </a:r>
            <a:r>
              <a:rPr lang="en-US" sz="2800" dirty="0" smtClean="0"/>
              <a:t>SDS </a:t>
            </a:r>
            <a:r>
              <a:rPr lang="ar-SA" sz="2800" dirty="0" smtClean="0"/>
              <a:t>، والمنظف </a:t>
            </a:r>
            <a:r>
              <a:rPr lang="ar-SA" sz="2800" dirty="0" err="1" smtClean="0"/>
              <a:t>الانيوني</a:t>
            </a:r>
            <a:r>
              <a:rPr lang="ar-SA" sz="2800" dirty="0" smtClean="0"/>
              <a:t> </a:t>
            </a:r>
            <a:r>
              <a:rPr lang="ar-SA" sz="2800" dirty="0" err="1" smtClean="0"/>
              <a:t>.</a:t>
            </a:r>
            <a:r>
              <a:rPr lang="ar-SA" sz="2800" dirty="0" smtClean="0"/>
              <a:t> لمنع الروابط  الثانوية وغير المرتبطة </a:t>
            </a:r>
            <a:r>
              <a:rPr lang="ar-SA" sz="2800" dirty="0" err="1" smtClean="0"/>
              <a:t>بالكبريتيد.</a:t>
            </a:r>
            <a:r>
              <a:rPr lang="ar-SA" sz="2800" dirty="0" smtClean="0"/>
              <a:t> لتعزيز  الشحنة السالبة على كل بروتين</a:t>
            </a:r>
            <a:r>
              <a:rPr lang="ar-SA" sz="2800" dirty="0" smtClean="0"/>
              <a:t>.</a:t>
            </a:r>
          </a:p>
          <a:p>
            <a:pPr>
              <a:buNone/>
            </a:pPr>
            <a:endParaRPr lang="en-US" sz="2800" dirty="0" smtClean="0"/>
          </a:p>
          <a:p>
            <a:pPr>
              <a:buNone/>
            </a:pPr>
            <a:r>
              <a:rPr lang="ar-SA" sz="2800" dirty="0" err="1" smtClean="0"/>
              <a:t>3.</a:t>
            </a:r>
            <a:r>
              <a:rPr lang="ar-SA" sz="2800" dirty="0" smtClean="0"/>
              <a:t> </a:t>
            </a:r>
            <a:r>
              <a:rPr lang="ar-SA" sz="2800" dirty="0" err="1" smtClean="0"/>
              <a:t>التسخين </a:t>
            </a:r>
            <a:r>
              <a:rPr lang="ar-SA" sz="2800" dirty="0" smtClean="0"/>
              <a:t>: يتم تسخين العينات عند 60 درجة </a:t>
            </a:r>
            <a:r>
              <a:rPr lang="ar-SA" sz="2800" dirty="0" err="1" smtClean="0"/>
              <a:t>مئوية.</a:t>
            </a:r>
            <a:r>
              <a:rPr lang="ar-SA" sz="2800" dirty="0" smtClean="0"/>
              <a:t> لتعزيز تمسخ </a:t>
            </a:r>
            <a:r>
              <a:rPr lang="ar-SA" sz="2800" dirty="0" err="1" smtClean="0"/>
              <a:t>البروتين </a:t>
            </a:r>
            <a:r>
              <a:rPr lang="ar-SA" sz="2800" dirty="0" smtClean="0"/>
              <a:t>، مما يساعد </a:t>
            </a:r>
            <a:r>
              <a:rPr lang="en-US" sz="2800" dirty="0" smtClean="0"/>
              <a:t>SDS </a:t>
            </a:r>
            <a:r>
              <a:rPr lang="ar-SA" sz="2800" dirty="0" smtClean="0"/>
              <a:t>على الارتباط.</a:t>
            </a:r>
            <a:endParaRPr lang="en-US" sz="2800" dirty="0" smtClean="0"/>
          </a:p>
          <a:p>
            <a:pPr>
              <a:buNone/>
            </a:pPr>
            <a:endParaRPr lang="ar-SA" sz="28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100392" y="191683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8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332656"/>
            <a:ext cx="7890080" cy="5915744"/>
          </a:xfrm>
        </p:spPr>
        <p:txBody>
          <a:bodyPr>
            <a:normAutofit/>
          </a:bodyPr>
          <a:lstStyle/>
          <a:p>
            <a:pPr>
              <a:buNone/>
            </a:pPr>
            <a:endParaRPr lang="ar-SA" dirty="0" smtClean="0"/>
          </a:p>
          <a:p>
            <a:pPr>
              <a:buNone/>
            </a:pPr>
            <a:endParaRPr lang="ar-SA" dirty="0" smtClean="0"/>
          </a:p>
          <a:p>
            <a:pPr>
              <a:buFontTx/>
              <a:buChar char="-"/>
            </a:pPr>
            <a:r>
              <a:rPr lang="ar-SA" sz="2400" dirty="0" smtClean="0"/>
              <a:t>4.اضافة </a:t>
            </a:r>
            <a:r>
              <a:rPr lang="ar-SA" sz="2400" dirty="0" smtClean="0"/>
              <a:t>صبغة التتبع: يمكن إضافة صبغة التتبع إلى محلول البروتين. لأنه يتمتع بحركة كهربائية أعلى ، مما يسمح للمُجرب بتتبع تقدم محلول البروتين من خلال الهلام</a:t>
            </a:r>
            <a:r>
              <a:rPr lang="ar-SA" sz="2400" dirty="0" smtClean="0"/>
              <a:t>.</a:t>
            </a:r>
          </a:p>
          <a:p>
            <a:pPr marL="82296" indent="0">
              <a:buNone/>
            </a:pPr>
            <a:endParaRPr lang="en-US" sz="2400" dirty="0" smtClean="0"/>
          </a:p>
          <a:p>
            <a:pPr>
              <a:buNone/>
            </a:pPr>
            <a:r>
              <a:rPr lang="ar-SA" sz="2400" dirty="0" err="1" smtClean="0"/>
              <a:t>5.</a:t>
            </a:r>
            <a:r>
              <a:rPr lang="ar-SA" sz="2400" dirty="0" smtClean="0"/>
              <a:t> تحضير المواد الهلامية من مادة </a:t>
            </a:r>
            <a:r>
              <a:rPr lang="ar-SA" sz="2400" dirty="0" err="1" smtClean="0"/>
              <a:t>الأكريلاميد</a:t>
            </a:r>
            <a:r>
              <a:rPr lang="ar-SA" sz="2400" dirty="0" smtClean="0"/>
              <a:t>: عادة ما يتم </a:t>
            </a:r>
            <a:r>
              <a:rPr lang="ar-SA" sz="2400" dirty="0" err="1" smtClean="0"/>
              <a:t>بلمرة</a:t>
            </a:r>
            <a:r>
              <a:rPr lang="ar-SA" sz="2400" dirty="0" smtClean="0"/>
              <a:t> المواد الهلامية بين لوحين زجاجيين  في الجل </a:t>
            </a:r>
            <a:r>
              <a:rPr lang="ar-SA" sz="2400" dirty="0" err="1" smtClean="0"/>
              <a:t>كاستر</a:t>
            </a:r>
            <a:r>
              <a:rPr lang="ar-SA" sz="2400" dirty="0" smtClean="0"/>
              <a:t> ، مع إدراج مشط في الأعلى لإنشاء ثقوب  </a:t>
            </a:r>
            <a:r>
              <a:rPr lang="ar-SA" sz="2400" dirty="0" err="1" smtClean="0"/>
              <a:t>العينة.</a:t>
            </a:r>
            <a:r>
              <a:rPr lang="ar-SA" sz="2400" dirty="0" smtClean="0"/>
              <a:t> بعد </a:t>
            </a:r>
            <a:r>
              <a:rPr lang="ar-SA" sz="2400" dirty="0" err="1" smtClean="0"/>
              <a:t>بلمرة</a:t>
            </a:r>
            <a:r>
              <a:rPr lang="ar-SA" sz="2400" dirty="0" smtClean="0"/>
              <a:t> </a:t>
            </a:r>
            <a:r>
              <a:rPr lang="ar-SA" sz="2400" dirty="0" err="1" smtClean="0"/>
              <a:t>الجل </a:t>
            </a:r>
            <a:r>
              <a:rPr lang="ar-SA" sz="2400" dirty="0" smtClean="0"/>
              <a:t>، يمكن إزالة المشط ويكون الجل جاهزًا </a:t>
            </a:r>
            <a:r>
              <a:rPr lang="ar-SA" sz="2400" dirty="0" err="1" smtClean="0"/>
              <a:t>للتفريد</a:t>
            </a:r>
            <a:r>
              <a:rPr lang="ar-SA" sz="2400" dirty="0" smtClean="0"/>
              <a:t>  </a:t>
            </a:r>
            <a:r>
              <a:rPr lang="ar-SA" sz="2400" dirty="0" err="1" smtClean="0"/>
              <a:t>الكهربائي .</a:t>
            </a:r>
            <a:endParaRPr lang="en-US" sz="2400" dirty="0" smtClean="0"/>
          </a:p>
          <a:p>
            <a:pPr>
              <a:buNone/>
            </a:pPr>
            <a:r>
              <a:rPr lang="ar-SA" sz="3800" dirty="0" smtClean="0"/>
              <a:t> </a:t>
            </a:r>
            <a:endParaRPr lang="en-US" sz="3800" dirty="0" smtClean="0"/>
          </a:p>
          <a:p>
            <a:endParaRPr lang="ar-SA" sz="5800"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6732240" y="24208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74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5334</TotalTime>
  <Words>977</Words>
  <Application>Microsoft Office PowerPoint</Application>
  <PresentationFormat>عرض على الشاشة (3:4)‏</PresentationFormat>
  <Paragraphs>88</Paragraphs>
  <Slides>14</Slides>
  <Notes>1</Notes>
  <HiddenSlides>0</HiddenSlides>
  <MMClips>3</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انقلاب</vt:lpstr>
      <vt:lpstr>Sodium Dodecyl Sulphate Polyacrylamide Gel Electrophoresis (SDS PAGE) Analysis of Proteins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بعض الفيديو هات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Sodium Dodecyl Sulphate Polyacrylamide Gel Electrophoresis (SDS PAGE) Analysis of Proteins</dc:title>
  <dc:creator>a</dc:creator>
  <cp:lastModifiedBy>pc</cp:lastModifiedBy>
  <cp:revision>23</cp:revision>
  <dcterms:created xsi:type="dcterms:W3CDTF">2020-10-23T14:08:11Z</dcterms:created>
  <dcterms:modified xsi:type="dcterms:W3CDTF">2021-04-01T12:53:15Z</dcterms:modified>
</cp:coreProperties>
</file>