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5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6" r:id="rId19"/>
    <p:sldId id="264" r:id="rId20"/>
    <p:sldId id="263" r:id="rId21"/>
    <p:sldId id="260" r:id="rId22"/>
    <p:sldId id="273" r:id="rId23"/>
    <p:sldId id="257" r:id="rId24"/>
    <p:sldId id="266" r:id="rId25"/>
    <p:sldId id="259" r:id="rId26"/>
    <p:sldId id="262" r:id="rId27"/>
    <p:sldId id="269" r:id="rId28"/>
    <p:sldId id="267" r:id="rId29"/>
    <p:sldId id="258" r:id="rId30"/>
    <p:sldId id="274" r:id="rId31"/>
    <p:sldId id="275" r:id="rId32"/>
    <p:sldId id="271" r:id="rId33"/>
    <p:sldId id="268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400"/>
    <a:srgbClr val="663300"/>
    <a:srgbClr val="552579"/>
    <a:srgbClr val="48259F"/>
    <a:srgbClr val="FF11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89726" autoAdjust="0"/>
  </p:normalViewPr>
  <p:slideViewPr>
    <p:cSldViewPr>
      <p:cViewPr varScale="1">
        <p:scale>
          <a:sx n="113" d="100"/>
          <a:sy n="113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69E8A-748A-433E-8108-478DF000247E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605D6B-CE28-466F-A61E-FF95029D85D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30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9989B-6A52-4668-AD58-3A8E17FDC432}" type="datetimeFigureOut">
              <a:rPr lang="ar-SA" smtClean="0"/>
              <a:pPr/>
              <a:t>7 رجب، 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ontrol" Target="../activeX/activeX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/Users/user/Desktop/&#1575;&#1604;&#1605;&#1593;&#1575;&#1605;&#1604;/140/140%20&#1581;&#1583;&#1602;/video.avi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Lab 7:</a:t>
            </a:r>
            <a:r>
              <a:rPr kumimoji="1" lang="ar-SA" sz="4400" b="1" kern="0" spc="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kumimoji="1" lang="en-US" sz="4400" b="1" kern="0" spc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stain</a:t>
            </a:r>
            <a:r>
              <a:rPr kumimoji="1" lang="ar-SA" sz="4400" b="1" kern="0" spc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rtl="0"/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 +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059164"/>
          </a:xfrm>
        </p:spPr>
        <p:txBody>
          <a:bodyPr/>
          <a:lstStyle/>
          <a:p>
            <a:r>
              <a:rPr lang="ar-SA" dirty="0"/>
              <a:t>بسم الله الرحمن الرحيم</a:t>
            </a:r>
            <a:endParaRPr lang="ar-SY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140 Micro</a:t>
            </a:r>
            <a:r>
              <a:rPr kumimoji="0" lang="ar-SA" sz="4000" b="0" i="0" u="none" strike="noStrike" kern="1200" cap="none" spc="10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ar-SY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6248400" cy="3840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/>
              <a:t>2.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Let the smear air dry completely. </a:t>
            </a:r>
          </a:p>
          <a:p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281652" cy="358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8096" y="2286000"/>
            <a:ext cx="6248400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>
                <a:latin typeface="Comic Sans MS" pitchFamily="66" charset="0"/>
              </a:rPr>
              <a:t>3.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Heat-Fix</a:t>
            </a:r>
            <a:r>
              <a:rPr lang="en-US" sz="2400" dirty="0">
                <a:latin typeface="Comic Sans MS" pitchFamily="66" charset="0"/>
              </a:rPr>
              <a:t> the smear.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Smears are heat-fixed by quickly passing the slide through a flame two or three times.</a:t>
            </a:r>
          </a:p>
          <a:p>
            <a:endParaRPr lang="en-US" dirty="0"/>
          </a:p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causes </a:t>
            </a:r>
            <a:r>
              <a:rPr lang="en-US" sz="2400" dirty="0">
                <a:latin typeface="Comic Sans MS" pitchFamily="66" charset="0"/>
              </a:rPr>
              <a:t>the microbes to </a:t>
            </a:r>
            <a:r>
              <a:rPr lang="en-US" sz="2400" b="1" dirty="0">
                <a:latin typeface="Comic Sans MS" pitchFamily="66" charset="0"/>
              </a:rPr>
              <a:t>stick</a:t>
            </a:r>
            <a:r>
              <a:rPr lang="en-US" sz="2400" dirty="0">
                <a:latin typeface="Comic Sans MS" pitchFamily="66" charset="0"/>
              </a:rPr>
              <a:t> to the slide and not get washed off during the staining process.</a:t>
            </a:r>
          </a:p>
          <a:p>
            <a:endParaRPr lang="ar-SA" dirty="0"/>
          </a:p>
        </p:txBody>
      </p:sp>
      <p:pic>
        <p:nvPicPr>
          <p:cNvPr id="4" name="Picture 5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4644" cy="348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35896" y="2204864"/>
            <a:ext cx="5112568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4. Stain the smear.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Place the slide on a rack over the sink.  Flood the smear with stain and let it for 60-90 seconds.  Rinse gently and blot dry.</a:t>
            </a:r>
          </a:p>
          <a:p>
            <a:endParaRPr lang="ar-SA" dirty="0"/>
          </a:p>
        </p:txBody>
      </p:sp>
      <p:pic>
        <p:nvPicPr>
          <p:cNvPr id="4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6073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Simple stain 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541165"/>
            <a:ext cx="6248400" cy="3840163"/>
          </a:xfrm>
        </p:spPr>
        <p:txBody>
          <a:bodyPr/>
          <a:lstStyle/>
          <a:p>
            <a:pPr algn="l" rtl="0">
              <a:buNone/>
            </a:pPr>
            <a:r>
              <a:rPr lang="en-US" sz="2400" dirty="0">
                <a:latin typeface="Comic Sans MS" pitchFamily="66" charset="0"/>
              </a:rPr>
              <a:t>5. Then, place a drop of </a:t>
            </a:r>
            <a:r>
              <a:rPr lang="en-US" sz="2400" b="1" dirty="0">
                <a:latin typeface="Comic Sans MS" pitchFamily="66" charset="0"/>
              </a:rPr>
              <a:t>oil</a:t>
            </a:r>
            <a:r>
              <a:rPr lang="en-US" sz="2400" dirty="0">
                <a:latin typeface="Comic Sans MS" pitchFamily="66" charset="0"/>
              </a:rPr>
              <a:t> directly on the stained smear .Turn the oil lens into position and fine focus to observe the cells. </a:t>
            </a:r>
          </a:p>
          <a:p>
            <a:endParaRPr lang="ar-SA" dirty="0"/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2591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Andalus" pitchFamily="2" charset="-78"/>
                <a:cs typeface="Andalus" pitchFamily="2" charset="-78"/>
              </a:rPr>
              <a:t>Result</a:t>
            </a:r>
            <a:endParaRPr lang="ar-SA" sz="7200" b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340768"/>
            <a:ext cx="7488240" cy="5084763"/>
            <a:chOff x="810" y="958"/>
            <a:chExt cx="4717" cy="3203"/>
          </a:xfrm>
        </p:grpSpPr>
        <p:pic>
          <p:nvPicPr>
            <p:cNvPr id="6" name="Picture 6" descr="coc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" y="958"/>
              <a:ext cx="2135" cy="3203"/>
            </a:xfrm>
            <a:prstGeom prst="rect">
              <a:avLst/>
            </a:prstGeom>
            <a:noFill/>
          </p:spPr>
        </p:pic>
        <p:pic>
          <p:nvPicPr>
            <p:cNvPr id="7" name="Picture 7" descr="gram+stapha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" y="973"/>
              <a:ext cx="2360" cy="3143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728" y="476672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Coccus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5612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Bacillus (Bacilli pl.)</a:t>
            </a:r>
          </a:p>
        </p:txBody>
      </p:sp>
      <p:pic>
        <p:nvPicPr>
          <p:cNvPr id="5" name="Picture 6" descr="baci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955925" cy="4408488"/>
          </a:xfrm>
          <a:prstGeom prst="rect">
            <a:avLst/>
          </a:prstGeom>
          <a:noFill/>
        </p:spPr>
      </p:pic>
      <p:pic>
        <p:nvPicPr>
          <p:cNvPr id="6" name="Picture 8" descr="bacillu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9069" y="2383781"/>
            <a:ext cx="4313238" cy="323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476672"/>
            <a:ext cx="5710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Spirillum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  <p:pic>
        <p:nvPicPr>
          <p:cNvPr id="5" name="Picture 6" descr="spirill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616624" cy="4683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400800" cy="1752600"/>
          </a:xfrm>
        </p:spPr>
        <p:txBody>
          <a:bodyPr>
            <a:normAutofit/>
          </a:bodyPr>
          <a:lstStyle/>
          <a:p>
            <a:endParaRPr lang="ar-SA" sz="4000" dirty="0"/>
          </a:p>
          <a:p>
            <a:r>
              <a:rPr lang="ar-SA" sz="4000" dirty="0"/>
              <a:t>(( صبغة جرام ))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387339"/>
            <a:ext cx="7772400" cy="1470025"/>
          </a:xfrm>
        </p:spPr>
        <p:txBody>
          <a:bodyPr/>
          <a:lstStyle/>
          <a:p>
            <a:r>
              <a:rPr lang="en-US" sz="6000" b="1" dirty="0">
                <a:solidFill>
                  <a:srgbClr val="385400"/>
                </a:solidFill>
              </a:rPr>
              <a:t>Gram stain          </a:t>
            </a:r>
            <a:r>
              <a:rPr lang="ar-SA" sz="6000" b="1" dirty="0">
                <a:solidFill>
                  <a:srgbClr val="385400"/>
                </a:solidFill>
              </a:rPr>
              <a:t>     </a:t>
            </a:r>
          </a:p>
        </p:txBody>
      </p:sp>
      <p:pic>
        <p:nvPicPr>
          <p:cNvPr id="4" name="Picture 2" descr="C:\Users\user\Pictures\gra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786082" cy="266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Purpose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pPr algn="ctr" rtl="0"/>
            <a:r>
              <a:rPr lang="en-US" sz="2800" b="1" dirty="0"/>
              <a:t>  To  recognize the three basic shapes </a:t>
            </a:r>
          </a:p>
          <a:p>
            <a:pPr algn="ctr" rtl="0">
              <a:buNone/>
            </a:pPr>
            <a:r>
              <a:rPr lang="en-US" sz="2800" b="1" dirty="0"/>
              <a:t>of bacterial cells.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2910" y="1142984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based on their cell wall structure 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جدار الخلي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061" y="1357299"/>
            <a:ext cx="6069373" cy="48577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 Have </a:t>
            </a:r>
            <a:r>
              <a:rPr lang="en-US" sz="2800" b="1" dirty="0">
                <a:solidFill>
                  <a:srgbClr val="30DE51"/>
                </a:solidFill>
              </a:rPr>
              <a:t>a thick </a:t>
            </a:r>
            <a:r>
              <a:rPr lang="en-US" sz="2800" b="1" dirty="0" err="1">
                <a:solidFill>
                  <a:srgbClr val="30DE51"/>
                </a:solidFill>
              </a:rPr>
              <a:t>peptidoglycan</a:t>
            </a:r>
            <a:r>
              <a:rPr lang="en-US" sz="2800" b="1" dirty="0">
                <a:solidFill>
                  <a:srgbClr val="30DE51"/>
                </a:solidFill>
              </a:rPr>
              <a:t> layer</a:t>
            </a:r>
            <a:r>
              <a:rPr lang="en-US" sz="2800" b="1" dirty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30DE51"/>
                </a:solidFill>
              </a:rPr>
              <a:t>The stain gets trapped</a:t>
            </a:r>
            <a:r>
              <a:rPr lang="en-US" sz="2800" b="1" dirty="0"/>
              <a:t> into this layer and the bacteria turned </a:t>
            </a:r>
            <a:r>
              <a:rPr lang="en-US" sz="2800" b="1" u="sng" dirty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800" b="1" u="sng" dirty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CC0000"/>
                </a:solidFill>
              </a:rPr>
              <a:t>Gram-negative bacteria</a:t>
            </a:r>
            <a:r>
              <a:rPr lang="en-US" sz="2800" b="1" dirty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have </a:t>
            </a:r>
            <a:r>
              <a:rPr lang="en-US" sz="2800" b="1" dirty="0">
                <a:solidFill>
                  <a:srgbClr val="30DE51"/>
                </a:solidFill>
              </a:rPr>
              <a:t>a thin </a:t>
            </a:r>
            <a:r>
              <a:rPr lang="en-US" sz="2800" b="1" dirty="0" err="1">
                <a:solidFill>
                  <a:srgbClr val="30DE51"/>
                </a:solidFill>
              </a:rPr>
              <a:t>peptidoglycan</a:t>
            </a:r>
            <a:r>
              <a:rPr lang="en-US" sz="2800" b="1" dirty="0">
                <a:solidFill>
                  <a:srgbClr val="30DE51"/>
                </a:solidFill>
              </a:rPr>
              <a:t> layer</a:t>
            </a:r>
            <a:r>
              <a:rPr lang="en-US" sz="2800" b="1" dirty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Instead, it has </a:t>
            </a:r>
            <a:r>
              <a:rPr lang="en-US" sz="2800" b="1" dirty="0">
                <a:solidFill>
                  <a:srgbClr val="30DE51"/>
                </a:solidFill>
              </a:rPr>
              <a:t>a thick lipid layer</a:t>
            </a:r>
            <a:r>
              <a:rPr lang="en-US" sz="2800" b="1" dirty="0"/>
              <a:t> which dissolved easily upon </a:t>
            </a:r>
            <a:r>
              <a:rPr lang="en-US" sz="2800" b="1" dirty="0" err="1"/>
              <a:t>decoulorization</a:t>
            </a:r>
            <a:r>
              <a:rPr lang="en-US" sz="2800" b="1" dirty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9900"/>
                </a:solidFill>
              </a:rPr>
              <a:t>Therefore, cells will be counterstained with </a:t>
            </a:r>
            <a:r>
              <a:rPr lang="en-US" sz="2800" b="1" dirty="0" err="1">
                <a:solidFill>
                  <a:srgbClr val="FF9900"/>
                </a:solidFill>
              </a:rPr>
              <a:t>safranin</a:t>
            </a:r>
            <a:r>
              <a:rPr lang="en-US" sz="2800" b="1" dirty="0">
                <a:solidFill>
                  <a:srgbClr val="FF9900"/>
                </a:solidFill>
              </a:rPr>
              <a:t> and turned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CC0000"/>
                </a:solidFill>
              </a:rPr>
              <a:t>red</a:t>
            </a:r>
            <a:r>
              <a:rPr lang="en-US" sz="2800" b="1" dirty="0"/>
              <a:t>. </a:t>
            </a:r>
          </a:p>
          <a:p>
            <a:endParaRPr lang="ar-SA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714908" cy="78581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357158" y="1196752"/>
            <a:ext cx="8247290" cy="5256584"/>
          </a:xfrm>
        </p:spPr>
        <p:txBody>
          <a:bodyPr>
            <a:normAutofit fontScale="40000" lnSpcReduction="20000"/>
          </a:bodyPr>
          <a:lstStyle/>
          <a:p>
            <a:pPr lvl="2" algn="l">
              <a:buNone/>
              <a:defRPr/>
            </a:pPr>
            <a:r>
              <a:rPr lang="en-US" sz="7000" b="1" dirty="0"/>
              <a:t>Cultures of : 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4600" b="1" dirty="0">
              <a:solidFill>
                <a:srgbClr val="552579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552579"/>
                </a:solidFill>
              </a:rPr>
              <a:t>Crystal  violet 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</a:rPr>
              <a:t>Iodine solution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/>
              <a:t>Alcohol 95%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err="1">
                <a:solidFill>
                  <a:srgbClr val="FF3300"/>
                </a:solidFill>
              </a:rPr>
              <a:t>Safranin</a:t>
            </a:r>
            <a:r>
              <a:rPr lang="en-US" sz="6000" b="1" dirty="0">
                <a:solidFill>
                  <a:srgbClr val="FF3300"/>
                </a:solidFill>
              </a:rPr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/>
              <a:t>Water . </a:t>
            </a:r>
          </a:p>
          <a:p>
            <a:pPr marL="514350" indent="-514350" algn="l" rtl="0">
              <a:buNone/>
            </a:pPr>
            <a:endParaRPr lang="en-US" sz="3600" b="1" dirty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286412" cy="3205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tx2"/>
                </a:solidFill>
              </a:rPr>
              <a:t>The method</a:t>
            </a:r>
            <a:endParaRPr lang="ar-SA" sz="6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4000528" cy="630970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373" r="61266" b="8682"/>
          <a:stretch>
            <a:fillRect/>
          </a:stretch>
        </p:blipFill>
        <p:spPr bwMode="auto">
          <a:xfrm>
            <a:off x="1643042" y="1071546"/>
            <a:ext cx="5891213" cy="407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r:id="rId1" imgW="7417085" imgH="5835008"/>
        </mc:Choice>
        <mc:Fallback>
          <p:control r:id="rId1" imgW="7417085" imgH="5835008">
            <p:pic>
              <p:nvPicPr>
                <p:cNvPr id="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04813"/>
                  <a:ext cx="7416800" cy="5835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385400"/>
                </a:solidFill>
              </a:rPr>
              <a:t>The bacteria under the microscope </a:t>
            </a:r>
            <a:endParaRPr lang="ar-SA" sz="4400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428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>
              <a:buNone/>
            </a:pPr>
            <a:r>
              <a:rPr lang="en-US" sz="3600" b="1" dirty="0"/>
              <a:t>         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1111"/>
                </a:solidFill>
              </a:rPr>
              <a:t>–</a:t>
            </a:r>
            <a:r>
              <a:rPr lang="en-US" sz="3600" b="1" dirty="0" err="1">
                <a:solidFill>
                  <a:srgbClr val="FF1111"/>
                </a:solidFill>
              </a:rPr>
              <a:t>ve</a:t>
            </a:r>
            <a:r>
              <a:rPr lang="en-US" sz="3600" b="1" dirty="0"/>
              <a:t>                  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48259F"/>
                </a:solidFill>
              </a:rPr>
              <a:t>+</a:t>
            </a:r>
            <a:r>
              <a:rPr lang="en-US" sz="3600" b="1" dirty="0" err="1">
                <a:solidFill>
                  <a:srgbClr val="48259F"/>
                </a:solidFill>
              </a:rPr>
              <a:t>ve</a:t>
            </a:r>
            <a:r>
              <a:rPr lang="en-US" sz="3600" b="1" dirty="0"/>
              <a:t>                          </a:t>
            </a:r>
            <a:endParaRPr lang="ar-SA" sz="3600" b="1" dirty="0"/>
          </a:p>
        </p:txBody>
      </p:sp>
      <p:pic>
        <p:nvPicPr>
          <p:cNvPr id="18434" name="Picture 2" descr="C:\Users\user\Pictures\M_BI_CY_2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714876" y="857232"/>
            <a:ext cx="38318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pcontent.answers.com/wikipedia/commons/thumb/2/2d/Pseudomonas_aeruginosa_Gram.jpg/300px-Pseudomonas_aeruginosa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92907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3600" b="1" dirty="0">
                <a:latin typeface="Bodoni MT" pitchFamily="18" charset="0"/>
              </a:rPr>
              <a:t>The</a:t>
            </a:r>
            <a:r>
              <a:rPr lang="ar-SA" sz="3600" b="1" dirty="0">
                <a:latin typeface="Bodoni MT" pitchFamily="18" charset="0"/>
              </a:rPr>
              <a:t> </a:t>
            </a:r>
            <a:r>
              <a:rPr lang="en-US" sz="3600" b="1" dirty="0">
                <a:latin typeface="Bodoni MT" pitchFamily="18" charset="0"/>
              </a:rPr>
              <a:t>three common  shapes of bacteria</a:t>
            </a:r>
            <a:r>
              <a:rPr lang="ar-SA" sz="3600" b="1" dirty="0">
                <a:latin typeface="Bodoni MT" pitchFamily="18" charset="0"/>
              </a:rPr>
              <a:t>  </a:t>
            </a:r>
            <a:r>
              <a:rPr lang="ar-SA" sz="3600" b="1" dirty="0" err="1">
                <a:latin typeface="Bodoni MT" pitchFamily="18" charset="0"/>
              </a:rPr>
              <a:t>:</a:t>
            </a:r>
            <a:r>
              <a:rPr lang="ar-SA" sz="3600" b="1" dirty="0">
                <a:latin typeface="Bodoni MT" pitchFamily="18" charset="0"/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59632" y="1556792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64088" y="4941168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Spiral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3-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3212976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Bacillus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2-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Cocci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irregular</a:t>
            </a:r>
            <a:r>
              <a:rPr lang="en-US" sz="2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</a:t>
            </a:r>
            <a:r>
              <a:rPr lang="en-US" sz="2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+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Staphylococci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2564904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+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microorganism: </a:t>
            </a:r>
            <a:r>
              <a:rPr lang="en-US" sz="3600" b="1" u="sng" dirty="0">
                <a:solidFill>
                  <a:srgbClr val="38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Bacillus </a:t>
            </a:r>
            <a:endParaRPr lang="en-US" sz="3600" b="1" dirty="0">
              <a:solidFill>
                <a:srgbClr val="38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ar-SA" dirty="0"/>
          </a:p>
        </p:txBody>
      </p:sp>
      <p:sp>
        <p:nvSpPr>
          <p:cNvPr id="4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1556792"/>
            <a:ext cx="3491880" cy="33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385400"/>
                </a:solidFill>
                <a:latin typeface="Harrington" pitchFamily="82" charset="0"/>
              </a:rPr>
              <a:t>Thank you </a:t>
            </a:r>
            <a:endParaRPr lang="ar-SA" sz="8000" b="1" dirty="0">
              <a:solidFill>
                <a:srgbClr val="385400"/>
              </a:solidFill>
              <a:latin typeface="Harringto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14480" y="5143512"/>
            <a:ext cx="6072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  بالتوفيق....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Let’s see </a:t>
            </a:r>
            <a:br>
              <a:rPr lang="en-US" sz="6000" b="1" dirty="0"/>
            </a:br>
            <a:endParaRPr lang="ar-SA" sz="6000" b="1" dirty="0"/>
          </a:p>
        </p:txBody>
      </p:sp>
      <p:pic>
        <p:nvPicPr>
          <p:cNvPr id="5" name="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1500174"/>
            <a:ext cx="5219082" cy="4391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7560840" cy="46805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having one of the following arrangements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2800" b="1" dirty="0" err="1"/>
              <a:t>Diplococcus</a:t>
            </a:r>
            <a:r>
              <a:rPr lang="en-US" sz="2800" b="1" dirty="0"/>
              <a:t>: a pair of </a:t>
            </a:r>
            <a:r>
              <a:rPr lang="en-US" sz="2800" b="1" dirty="0" err="1"/>
              <a:t>cocci</a:t>
            </a:r>
            <a:endParaRPr lang="ar-SA" sz="2800" b="1" dirty="0"/>
          </a:p>
          <a:p>
            <a:pPr algn="l" rtl="0"/>
            <a:r>
              <a:rPr lang="en-US" sz="2800" b="1" dirty="0"/>
              <a:t>Streptococcus: a chain of </a:t>
            </a:r>
            <a:r>
              <a:rPr lang="en-US" sz="2800" b="1" dirty="0" err="1"/>
              <a:t>cocci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/>
              <a:t>Tetrad: a square of 4 </a:t>
            </a:r>
            <a:r>
              <a:rPr lang="en-US" sz="2800" b="1" dirty="0" err="1"/>
              <a:t>cocci</a:t>
            </a:r>
            <a:endParaRPr lang="en-US" sz="2800" b="1" dirty="0"/>
          </a:p>
          <a:p>
            <a:pPr algn="l" rtl="0"/>
            <a:r>
              <a:rPr lang="en-US" sz="2800" b="1" dirty="0" err="1"/>
              <a:t>Sarcina</a:t>
            </a:r>
            <a:r>
              <a:rPr lang="en-US" sz="2800" b="1" dirty="0"/>
              <a:t>: a cube of 8 </a:t>
            </a:r>
            <a:r>
              <a:rPr lang="en-US" sz="2800" b="1" dirty="0" err="1"/>
              <a:t>cocci</a:t>
            </a:r>
            <a:endParaRPr lang="en-US" sz="2800" b="1" dirty="0"/>
          </a:p>
          <a:p>
            <a:pPr algn="l" rtl="0"/>
            <a:r>
              <a:rPr lang="en-US" sz="2800" b="1" dirty="0"/>
              <a:t>Staphylococcus: </a:t>
            </a:r>
          </a:p>
          <a:p>
            <a:pPr algn="l" rtl="0"/>
            <a:endParaRPr lang="en-US" sz="2800" b="1" dirty="0"/>
          </a:p>
          <a:p>
            <a:pPr algn="l" rtl="0">
              <a:buNone/>
            </a:pPr>
            <a:r>
              <a:rPr lang="en-US" sz="2800" b="1" dirty="0" err="1"/>
              <a:t>cocci</a:t>
            </a:r>
            <a:r>
              <a:rPr lang="en-US" sz="2800" b="1" dirty="0"/>
              <a:t> in  irregular, often grape-like clusters</a:t>
            </a:r>
            <a:endParaRPr lang="ar-SA" sz="2800" b="1" dirty="0"/>
          </a:p>
        </p:txBody>
      </p:sp>
      <p:pic>
        <p:nvPicPr>
          <p:cNvPr id="4" name="Picture 12" descr="u1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24175" cy="29337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60648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616552" cy="3840163"/>
          </a:xfrm>
        </p:spPr>
        <p:txBody>
          <a:bodyPr/>
          <a:lstStyle/>
          <a:p>
            <a:pPr algn="l" rtl="0"/>
            <a:r>
              <a:rPr lang="en-US" sz="2800" b="1" dirty="0"/>
              <a:t>Bacillus: a single bacillus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Streptobacillus</a:t>
            </a:r>
            <a:r>
              <a:rPr lang="en-US" sz="2800" b="1" dirty="0"/>
              <a:t>: bacilli in chains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Coccobacillus</a:t>
            </a:r>
            <a:r>
              <a:rPr lang="en-US" sz="2800" b="1" dirty="0"/>
              <a:t>: oval and similar to a </a:t>
            </a:r>
            <a:r>
              <a:rPr lang="en-US" sz="2800" b="1" dirty="0" err="1"/>
              <a:t>coccus</a:t>
            </a:r>
            <a:r>
              <a:rPr lang="ar-SA" sz="2800" b="1" dirty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5856" y="33265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Bacillus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2-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63855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840163"/>
          </a:xfrm>
        </p:spPr>
        <p:txBody>
          <a:bodyPr/>
          <a:lstStyle/>
          <a:p>
            <a:pPr algn="l" rtl="0"/>
            <a:r>
              <a:rPr lang="en-US" sz="2800" b="1" dirty="0" err="1"/>
              <a:t>Vibrio</a:t>
            </a:r>
            <a:r>
              <a:rPr lang="en-US" sz="2800" b="1" dirty="0"/>
              <a:t>: an incomplete spiral or comma-shaped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Spirillum</a:t>
            </a:r>
            <a:r>
              <a:rPr lang="en-US" sz="2800" b="1" dirty="0"/>
              <a:t>: a thick, rigid spiral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/>
              <a:t>Spirochete: a thin, flexible spiral</a:t>
            </a:r>
            <a:r>
              <a:rPr lang="ar-SA" sz="2800" b="1" dirty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03848" y="404664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Spiral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3-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9" descr="u1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92221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Simple stain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3840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The simple stain is a very simple staining procedure involving only one stain. </a:t>
            </a:r>
          </a:p>
          <a:p>
            <a:pPr algn="l" rtl="0"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You may choose from </a:t>
            </a:r>
            <a:r>
              <a:rPr lang="en-US" sz="2800" b="1" dirty="0" err="1">
                <a:solidFill>
                  <a:srgbClr val="0000CC"/>
                </a:solidFill>
              </a:rPr>
              <a:t>methylene</a:t>
            </a:r>
            <a:r>
              <a:rPr lang="en-US" sz="2800" b="1" dirty="0">
                <a:solidFill>
                  <a:srgbClr val="0000CC"/>
                </a:solidFill>
              </a:rPr>
              <a:t> blue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CC0000"/>
                </a:solidFill>
              </a:rPr>
              <a:t>safranin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800080"/>
                </a:solidFill>
              </a:rPr>
              <a:t>crystal violet</a:t>
            </a:r>
            <a:r>
              <a:rPr lang="en-US" sz="2800" b="1" dirty="0"/>
              <a:t>.</a:t>
            </a:r>
            <a:endParaRPr lang="ar-SA" sz="2800" b="1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48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916832"/>
            <a:ext cx="5517976" cy="3840163"/>
          </a:xfrm>
        </p:spPr>
        <p:txBody>
          <a:bodyPr/>
          <a:lstStyle/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Prepare the smear.</a:t>
            </a:r>
          </a:p>
          <a:p>
            <a:pPr marL="342900" indent="-342900" algn="l" rtl="0">
              <a:buNone/>
            </a:pPr>
            <a:r>
              <a:rPr lang="en-US" sz="2400" dirty="0"/>
              <a:t>  - place a small drop of water on a clean slide. Drag the sterile inoculating needle tip through the edge of colony.</a:t>
            </a:r>
          </a:p>
          <a:p>
            <a:pPr marL="342900" indent="-342900" algn="l" rtl="0">
              <a:buNone/>
            </a:pPr>
            <a:r>
              <a:rPr lang="en-US" sz="2400" dirty="0"/>
              <a:t>  </a:t>
            </a:r>
          </a:p>
          <a:p>
            <a:pPr marL="342900" indent="-342900" algn="l" rtl="0">
              <a:buNone/>
            </a:pPr>
            <a:r>
              <a:rPr lang="en-US" sz="2400" dirty="0"/>
              <a:t> - Gently spread the mixture into a circle to spread out.</a:t>
            </a:r>
          </a:p>
          <a:p>
            <a:pPr marL="342900" indent="-342900" algn="l" rtl="0">
              <a:buNone/>
            </a:pPr>
            <a:r>
              <a:rPr lang="en-US" sz="2400" dirty="0"/>
              <a:t>              </a:t>
            </a:r>
          </a:p>
          <a:p>
            <a:pPr algn="l" rtl="0">
              <a:buClr>
                <a:schemeClr val="accent6">
                  <a:lumMod val="25000"/>
                </a:schemeClr>
              </a:buClr>
              <a:buNone/>
            </a:pPr>
            <a:endParaRPr lang="en-US" sz="2400" b="1" dirty="0"/>
          </a:p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Picture 8" descr="fi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844824"/>
            <a:ext cx="2900363" cy="37369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947</TotalTime>
  <Words>596</Words>
  <Application>Microsoft Macintosh PowerPoint</Application>
  <PresentationFormat>On-screen Show (4:3)</PresentationFormat>
  <Paragraphs>144</Paragraphs>
  <Slides>33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Aharoni</vt:lpstr>
      <vt:lpstr>Andalus</vt:lpstr>
      <vt:lpstr>Arial</vt:lpstr>
      <vt:lpstr>Berlin Sans FB Demi</vt:lpstr>
      <vt:lpstr>Bodoni MT</vt:lpstr>
      <vt:lpstr>Calibri</vt:lpstr>
      <vt:lpstr>Comic Sans MS</vt:lpstr>
      <vt:lpstr>Constantia</vt:lpstr>
      <vt:lpstr>Harrington</vt:lpstr>
      <vt:lpstr>Tahoma</vt:lpstr>
      <vt:lpstr>Wingdings 2</vt:lpstr>
      <vt:lpstr>ورق</vt:lpstr>
      <vt:lpstr>بسم الله الرحمن الرحيم</vt:lpstr>
      <vt:lpstr>Purpose</vt:lpstr>
      <vt:lpstr>The three common  shapes of bacteria  : </vt:lpstr>
      <vt:lpstr>PowerPoint Presentation</vt:lpstr>
      <vt:lpstr>PowerPoint Presentation</vt:lpstr>
      <vt:lpstr>PowerPoint Presentation</vt:lpstr>
      <vt:lpstr>Simple stain</vt:lpstr>
      <vt:lpstr>Simple stain :</vt:lpstr>
      <vt:lpstr>Simple stain :</vt:lpstr>
      <vt:lpstr>Simple stain :</vt:lpstr>
      <vt:lpstr>Simple stain :</vt:lpstr>
      <vt:lpstr>Simple stain :</vt:lpstr>
      <vt:lpstr>Simple stain :</vt:lpstr>
      <vt:lpstr>Result</vt:lpstr>
      <vt:lpstr>PowerPoint Presentation</vt:lpstr>
      <vt:lpstr>PowerPoint Presentation</vt:lpstr>
      <vt:lpstr>PowerPoint Presentation</vt:lpstr>
      <vt:lpstr>Gram stain               </vt:lpstr>
      <vt:lpstr>It is used to differentiate between gram-positive and gram-negative bacteria, which have distinct and consistent differences in their cell walls.</vt:lpstr>
      <vt:lpstr>PowerPoint Presentation</vt:lpstr>
      <vt:lpstr>The cell wall structure</vt:lpstr>
      <vt:lpstr>PowerPoint Presentation</vt:lpstr>
      <vt:lpstr>The material :</vt:lpstr>
      <vt:lpstr>The method</vt:lpstr>
      <vt:lpstr>PowerPoint Presentation</vt:lpstr>
      <vt:lpstr>PowerPoint Presentation</vt:lpstr>
      <vt:lpstr>PowerPoint Presentation</vt:lpstr>
      <vt:lpstr>The bacteria under the microscope </vt:lpstr>
      <vt:lpstr>PowerPoint Presentation</vt:lpstr>
      <vt:lpstr>Results:</vt:lpstr>
      <vt:lpstr>Results:</vt:lpstr>
      <vt:lpstr>Thank you </vt:lpstr>
      <vt:lpstr>Let’s see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Grame stainig</dc:title>
  <dc:creator>user</dc:creator>
  <cp:lastModifiedBy>ِAmal Khalaf</cp:lastModifiedBy>
  <cp:revision>95</cp:revision>
  <dcterms:created xsi:type="dcterms:W3CDTF">2009-11-12T15:47:36Z</dcterms:created>
  <dcterms:modified xsi:type="dcterms:W3CDTF">2025-01-06T08:41:51Z</dcterms:modified>
</cp:coreProperties>
</file>