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5" r:id="rId3"/>
    <p:sldId id="258" r:id="rId4"/>
    <p:sldId id="266" r:id="rId5"/>
    <p:sldId id="267" r:id="rId6"/>
    <p:sldId id="259" r:id="rId7"/>
    <p:sldId id="263" r:id="rId8"/>
    <p:sldId id="269" r:id="rId9"/>
    <p:sldId id="264"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6" autoAdjust="0"/>
  </p:normalViewPr>
  <p:slideViewPr>
    <p:cSldViewPr>
      <p:cViewPr varScale="1">
        <p:scale>
          <a:sx n="80" d="100"/>
          <a:sy n="80" d="100"/>
        </p:scale>
        <p:origin x="111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C80AC0-750F-4384-B709-177C23735505}" type="datetimeFigureOut">
              <a:rPr lang="ar-SA" smtClean="0"/>
              <a:pPr/>
              <a:t>09/02/41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8F9B37-C834-4874-A8AA-01F7D25CF9FA}" type="slidenum">
              <a:rPr lang="ar-SA" smtClean="0"/>
              <a:pPr/>
              <a:t>‹#›</a:t>
            </a:fld>
            <a:endParaRPr lang="ar-SA"/>
          </a:p>
        </p:txBody>
      </p:sp>
    </p:spTree>
    <p:extLst>
      <p:ext uri="{BB962C8B-B14F-4D97-AF65-F5344CB8AC3E}">
        <p14:creationId xmlns:p14="http://schemas.microsoft.com/office/powerpoint/2010/main" val="9916414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abic Typesetting" pitchFamily="66" charset="-78"/>
                <a:cs typeface="Arabic Typesetting" pitchFamily="66" charset="-78"/>
              </a:rPr>
              <a:t>650 to 750 nm </a:t>
            </a:r>
            <a:endParaRPr lang="ar-SA" dirty="0"/>
          </a:p>
        </p:txBody>
      </p:sp>
      <p:sp>
        <p:nvSpPr>
          <p:cNvPr id="4" name="Slide Number Placeholder 3"/>
          <p:cNvSpPr>
            <a:spLocks noGrp="1"/>
          </p:cNvSpPr>
          <p:nvPr>
            <p:ph type="sldNum" sz="quarter" idx="10"/>
          </p:nvPr>
        </p:nvSpPr>
        <p:spPr/>
        <p:txBody>
          <a:bodyPr/>
          <a:lstStyle/>
          <a:p>
            <a:fld id="{978F9B37-C834-4874-A8AA-01F7D25CF9FA}" type="slidenum">
              <a:rPr lang="ar-SA" smtClean="0"/>
              <a:pPr/>
              <a:t>6</a:t>
            </a:fld>
            <a:endParaRPr lang="ar-SA"/>
          </a:p>
        </p:txBody>
      </p:sp>
    </p:spTree>
    <p:extLst>
      <p:ext uri="{BB962C8B-B14F-4D97-AF65-F5344CB8AC3E}">
        <p14:creationId xmlns:p14="http://schemas.microsoft.com/office/powerpoint/2010/main" val="284906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78F9B37-C834-4874-A8AA-01F7D25CF9FA}" type="slidenum">
              <a:rPr lang="ar-SA" smtClean="0"/>
              <a:pPr/>
              <a:t>9</a:t>
            </a:fld>
            <a:endParaRPr lang="ar-SA"/>
          </a:p>
        </p:txBody>
      </p:sp>
    </p:spTree>
    <p:extLst>
      <p:ext uri="{BB962C8B-B14F-4D97-AF65-F5344CB8AC3E}">
        <p14:creationId xmlns:p14="http://schemas.microsoft.com/office/powerpoint/2010/main" val="335480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10/8/2019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10/8/2019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71600"/>
            <a:ext cx="8077200" cy="2123658"/>
          </a:xfrm>
          <a:prstGeom prst="rect">
            <a:avLst/>
          </a:prstGeom>
        </p:spPr>
        <p:txBody>
          <a:bodyPr wrap="square">
            <a:spAutoFit/>
          </a:bodyPr>
          <a:lstStyle/>
          <a:p>
            <a:endParaRPr lang="ar-SA" sz="4400" dirty="0"/>
          </a:p>
          <a:p>
            <a:pPr algn="ctr" rtl="1"/>
            <a:r>
              <a:rPr lang="ar-SA" sz="4400" dirty="0">
                <a:latin typeface="Arabic Typesetting" pitchFamily="66" charset="-78"/>
              </a:rPr>
              <a:t>البروتينات (2)</a:t>
            </a:r>
          </a:p>
          <a:p>
            <a:pPr algn="ctr" rtl="1"/>
            <a:r>
              <a:rPr lang="en-US" sz="4400" dirty="0">
                <a:latin typeface="Arabic Typesetting" pitchFamily="66" charset="-78"/>
              </a:rPr>
              <a:t>Proteins [II]</a:t>
            </a:r>
            <a:endParaRPr lang="ar-SA" sz="4400" dirty="0">
              <a:latin typeface="Arabic Typesetting" pitchFamily="66" charset="-78"/>
            </a:endParaRPr>
          </a:p>
        </p:txBody>
      </p:sp>
    </p:spTree>
    <p:extLst>
      <p:ext uri="{BB962C8B-B14F-4D97-AF65-F5344CB8AC3E}">
        <p14:creationId xmlns:p14="http://schemas.microsoft.com/office/powerpoint/2010/main" val="1319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F12FB9A-89D3-4ABD-B77B-609114D3347C}"/>
              </a:ext>
            </a:extLst>
          </p:cNvPr>
          <p:cNvSpPr/>
          <p:nvPr/>
        </p:nvSpPr>
        <p:spPr>
          <a:xfrm>
            <a:off x="76200" y="457201"/>
            <a:ext cx="8915400" cy="1477328"/>
          </a:xfrm>
          <a:prstGeom prst="rect">
            <a:avLst/>
          </a:prstGeom>
        </p:spPr>
        <p:txBody>
          <a:bodyPr wrap="square">
            <a:spAutoFit/>
          </a:bodyPr>
          <a:lstStyle/>
          <a:p>
            <a:pPr algn="r"/>
            <a:r>
              <a:rPr lang="ar-SA" dirty="0"/>
              <a:t>النتائج: </a:t>
            </a:r>
          </a:p>
          <a:p>
            <a:pPr algn="r"/>
            <a:r>
              <a:rPr lang="ar-SA" dirty="0"/>
              <a:t>• ارسمي منحنى </a:t>
            </a:r>
            <a:r>
              <a:rPr lang="ar-SA" dirty="0" err="1"/>
              <a:t>قیاسي</a:t>
            </a:r>
            <a:r>
              <a:rPr lang="ar-SA" dirty="0"/>
              <a:t> </a:t>
            </a:r>
            <a:r>
              <a:rPr lang="ar-SA" dirty="0" err="1"/>
              <a:t>یوضح</a:t>
            </a:r>
            <a:r>
              <a:rPr lang="ar-SA" dirty="0"/>
              <a:t> العلاقة </a:t>
            </a:r>
            <a:r>
              <a:rPr lang="ar-SA" dirty="0" err="1"/>
              <a:t>بین</a:t>
            </a:r>
            <a:r>
              <a:rPr lang="ar-SA" dirty="0"/>
              <a:t> </a:t>
            </a:r>
            <a:r>
              <a:rPr lang="ar-SA" dirty="0" err="1"/>
              <a:t>تركیز</a:t>
            </a:r>
            <a:r>
              <a:rPr lang="ar-SA" dirty="0"/>
              <a:t> </a:t>
            </a:r>
            <a:r>
              <a:rPr lang="ar-SA" dirty="0" err="1"/>
              <a:t>البروتین</a:t>
            </a:r>
            <a:r>
              <a:rPr lang="ar-SA" dirty="0"/>
              <a:t> (على المحور الأفقي ) و </a:t>
            </a:r>
            <a:r>
              <a:rPr lang="ar-SA" dirty="0" err="1"/>
              <a:t>الإمتصاص</a:t>
            </a:r>
            <a:r>
              <a:rPr lang="ar-SA" dirty="0"/>
              <a:t> الضوئي (على المحور العمودي ) وذلك على ورقة رسم </a:t>
            </a:r>
            <a:r>
              <a:rPr lang="ar-SA" dirty="0" err="1"/>
              <a:t>بیاني</a:t>
            </a:r>
            <a:r>
              <a:rPr lang="ar-SA" dirty="0"/>
              <a:t>. </a:t>
            </a:r>
          </a:p>
          <a:p>
            <a:pPr algn="r"/>
            <a:endParaRPr lang="ar-SA" dirty="0"/>
          </a:p>
          <a:p>
            <a:pPr algn="r"/>
            <a:r>
              <a:rPr lang="ar-SA" dirty="0"/>
              <a:t>• استنتجي من الرسم </a:t>
            </a:r>
            <a:r>
              <a:rPr lang="ar-SA" dirty="0" err="1"/>
              <a:t>البیاني</a:t>
            </a:r>
            <a:r>
              <a:rPr lang="ar-SA" dirty="0"/>
              <a:t> </a:t>
            </a:r>
            <a:r>
              <a:rPr lang="ar-SA" dirty="0" err="1"/>
              <a:t>تركیز</a:t>
            </a:r>
            <a:r>
              <a:rPr lang="ar-SA" dirty="0"/>
              <a:t> محلول </a:t>
            </a:r>
            <a:r>
              <a:rPr lang="ar-SA" dirty="0" err="1"/>
              <a:t>البروتین</a:t>
            </a:r>
            <a:r>
              <a:rPr lang="ar-SA" dirty="0"/>
              <a:t> </a:t>
            </a:r>
            <a:r>
              <a:rPr lang="ar-SA" dirty="0" err="1"/>
              <a:t>المجھول</a:t>
            </a:r>
            <a:r>
              <a:rPr lang="ar-SA" dirty="0"/>
              <a:t> وذلك </a:t>
            </a:r>
            <a:r>
              <a:rPr lang="ar-SA" dirty="0" err="1"/>
              <a:t>بمعلومیة</a:t>
            </a:r>
            <a:r>
              <a:rPr lang="ar-SA" dirty="0"/>
              <a:t> الامتصاص الضوئي </a:t>
            </a:r>
            <a:r>
              <a:rPr lang="ar-SA" dirty="0" err="1"/>
              <a:t>لھ</a:t>
            </a:r>
            <a:endParaRPr lang="ar-SA" dirty="0"/>
          </a:p>
        </p:txBody>
      </p:sp>
      <p:pic>
        <p:nvPicPr>
          <p:cNvPr id="4" name="صورة 3">
            <a:extLst>
              <a:ext uri="{FF2B5EF4-FFF2-40B4-BE49-F238E27FC236}">
                <a16:creationId xmlns:a16="http://schemas.microsoft.com/office/drawing/2014/main" id="{3F771AB8-F006-4467-B153-0502DF711803}"/>
              </a:ext>
            </a:extLst>
          </p:cNvPr>
          <p:cNvPicPr>
            <a:picLocks noChangeAspect="1"/>
          </p:cNvPicPr>
          <p:nvPr/>
        </p:nvPicPr>
        <p:blipFill rotWithShape="1">
          <a:blip r:embed="rId2"/>
          <a:srcRect l="5803" t="44770" r="57718" b="14191"/>
          <a:stretch/>
        </p:blipFill>
        <p:spPr>
          <a:xfrm>
            <a:off x="533400" y="3124200"/>
            <a:ext cx="3352800" cy="2514600"/>
          </a:xfrm>
          <a:prstGeom prst="rect">
            <a:avLst/>
          </a:prstGeom>
          <a:ln>
            <a:solidFill>
              <a:schemeClr val="tx1"/>
            </a:solidFill>
          </a:ln>
        </p:spPr>
      </p:pic>
      <p:graphicFrame>
        <p:nvGraphicFramePr>
          <p:cNvPr id="5" name="جدول 4">
            <a:extLst>
              <a:ext uri="{FF2B5EF4-FFF2-40B4-BE49-F238E27FC236}">
                <a16:creationId xmlns:a16="http://schemas.microsoft.com/office/drawing/2014/main" id="{45C231B1-C53D-4B38-9DB0-EBA5F9CAE255}"/>
              </a:ext>
            </a:extLst>
          </p:cNvPr>
          <p:cNvGraphicFramePr>
            <a:graphicFrameLocks noGrp="1"/>
          </p:cNvGraphicFramePr>
          <p:nvPr>
            <p:extLst>
              <p:ext uri="{D42A27DB-BD31-4B8C-83A1-F6EECF244321}">
                <p14:modId xmlns:p14="http://schemas.microsoft.com/office/powerpoint/2010/main" val="2843290791"/>
              </p:ext>
            </p:extLst>
          </p:nvPr>
        </p:nvGraphicFramePr>
        <p:xfrm>
          <a:off x="4601882" y="2438400"/>
          <a:ext cx="3863789" cy="3814340"/>
        </p:xfrm>
        <a:graphic>
          <a:graphicData uri="http://schemas.openxmlformats.org/drawingml/2006/table">
            <a:tbl>
              <a:tblPr firstRow="1" firstCol="1" bandRow="1">
                <a:tableStyleId>{5C22544A-7EE6-4342-B048-85BDC9FD1C3A}</a:tableStyleId>
              </a:tblPr>
              <a:tblGrid>
                <a:gridCol w="939063">
                  <a:extLst>
                    <a:ext uri="{9D8B030D-6E8A-4147-A177-3AD203B41FA5}">
                      <a16:colId xmlns:a16="http://schemas.microsoft.com/office/drawing/2014/main" val="843715343"/>
                    </a:ext>
                  </a:extLst>
                </a:gridCol>
                <a:gridCol w="1594907">
                  <a:extLst>
                    <a:ext uri="{9D8B030D-6E8A-4147-A177-3AD203B41FA5}">
                      <a16:colId xmlns:a16="http://schemas.microsoft.com/office/drawing/2014/main" val="3681571913"/>
                    </a:ext>
                  </a:extLst>
                </a:gridCol>
                <a:gridCol w="1329819">
                  <a:extLst>
                    <a:ext uri="{9D8B030D-6E8A-4147-A177-3AD203B41FA5}">
                      <a16:colId xmlns:a16="http://schemas.microsoft.com/office/drawing/2014/main" val="2028507038"/>
                    </a:ext>
                  </a:extLst>
                </a:gridCol>
              </a:tblGrid>
              <a:tr h="754356">
                <a:tc>
                  <a:txBody>
                    <a:bodyPr/>
                    <a:lstStyle/>
                    <a:p>
                      <a:pPr algn="ctr" rtl="0">
                        <a:lnSpc>
                          <a:spcPct val="150000"/>
                        </a:lnSpc>
                        <a:spcAft>
                          <a:spcPts val="0"/>
                        </a:spcAft>
                      </a:pPr>
                      <a:r>
                        <a:rPr lang="ar-SA" sz="1400">
                          <a:effectLst/>
                        </a:rPr>
                        <a:t>رقم الانبوبة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ar-SA" sz="1400">
                          <a:effectLst/>
                        </a:rPr>
                        <a:t>قيم الامتصاص عند </a:t>
                      </a:r>
                      <a:endParaRPr lang="en-US" sz="1200">
                        <a:effectLst/>
                      </a:endParaRPr>
                    </a:p>
                    <a:p>
                      <a:pPr algn="ctr" rtl="0">
                        <a:lnSpc>
                          <a:spcPct val="150000"/>
                        </a:lnSpc>
                        <a:spcAft>
                          <a:spcPts val="0"/>
                        </a:spcAft>
                      </a:pPr>
                      <a:r>
                        <a:rPr lang="en-US" sz="1400">
                          <a:effectLst/>
                        </a:rPr>
                        <a:t>540 nm</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ar-SA" sz="1400" b="1" dirty="0">
                          <a:effectLst/>
                        </a:rPr>
                        <a:t>التركيز النهائي</a:t>
                      </a:r>
                      <a:endParaRPr lang="en-US" sz="1200" b="1" dirty="0">
                        <a:effectLst/>
                      </a:endParaRPr>
                    </a:p>
                    <a:p>
                      <a:pPr algn="ctr" rtl="0">
                        <a:lnSpc>
                          <a:spcPct val="150000"/>
                        </a:lnSpc>
                        <a:spcAft>
                          <a:spcPts val="0"/>
                        </a:spcAft>
                      </a:pPr>
                      <a:r>
                        <a:rPr lang="ar-SA" sz="1400" b="1" dirty="0">
                          <a:effectLst/>
                        </a:rPr>
                        <a:t>جرام /لتر</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1358435"/>
                  </a:ext>
                </a:extLst>
              </a:tr>
              <a:tr h="355724">
                <a:tc>
                  <a:txBody>
                    <a:bodyPr/>
                    <a:lstStyle/>
                    <a:p>
                      <a:pPr algn="ctr" rtl="0">
                        <a:lnSpc>
                          <a:spcPct val="150000"/>
                        </a:lnSpc>
                        <a:spcAft>
                          <a:spcPts val="0"/>
                        </a:spcAft>
                      </a:pPr>
                      <a:r>
                        <a:rPr lang="en-US" sz="14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dirty="0">
                          <a:effectLst/>
                        </a:rPr>
                        <a:t>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149652"/>
                  </a:ext>
                </a:extLst>
              </a:tr>
              <a:tr h="355724">
                <a:tc>
                  <a:txBody>
                    <a:bodyPr/>
                    <a:lstStyle/>
                    <a:p>
                      <a:pPr algn="ctr" rtl="0">
                        <a:lnSpc>
                          <a:spcPct val="150000"/>
                        </a:lnSpc>
                        <a:spcAft>
                          <a:spcPts val="0"/>
                        </a:spcAft>
                      </a:pPr>
                      <a:r>
                        <a:rPr lang="en-US" sz="1400">
                          <a:effectLst/>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dirty="0">
                          <a:effectLst/>
                        </a:rPr>
                        <a:t>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6424402"/>
                  </a:ext>
                </a:extLst>
              </a:tr>
              <a:tr h="355724">
                <a:tc>
                  <a:txBody>
                    <a:bodyPr/>
                    <a:lstStyle/>
                    <a:p>
                      <a:pPr algn="ctr" rtl="0">
                        <a:lnSpc>
                          <a:spcPct val="150000"/>
                        </a:lnSpc>
                        <a:spcAft>
                          <a:spcPts val="0"/>
                        </a:spcAft>
                      </a:pPr>
                      <a:r>
                        <a:rPr lang="en-US" sz="1400">
                          <a:effectLst/>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dirty="0">
                          <a:effectLst/>
                        </a:rPr>
                        <a:t>2.5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6387757"/>
                  </a:ext>
                </a:extLst>
              </a:tr>
              <a:tr h="355724">
                <a:tc>
                  <a:txBody>
                    <a:bodyPr/>
                    <a:lstStyle/>
                    <a:p>
                      <a:pPr algn="ctr" rtl="0">
                        <a:lnSpc>
                          <a:spcPct val="150000"/>
                        </a:lnSpc>
                        <a:spcAft>
                          <a:spcPts val="0"/>
                        </a:spcAft>
                      </a:pPr>
                      <a:r>
                        <a:rPr lang="en-US" sz="1400">
                          <a:effectLst/>
                        </a:rPr>
                        <a:t>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dirty="0">
                          <a:effectLst/>
                        </a:rPr>
                        <a:t>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1555391"/>
                  </a:ext>
                </a:extLst>
              </a:tr>
              <a:tr h="355724">
                <a:tc>
                  <a:txBody>
                    <a:bodyPr/>
                    <a:lstStyle/>
                    <a:p>
                      <a:pPr algn="ctr" rtl="0">
                        <a:lnSpc>
                          <a:spcPct val="150000"/>
                        </a:lnSpc>
                        <a:spcAft>
                          <a:spcPts val="0"/>
                        </a:spcAft>
                      </a:pPr>
                      <a:r>
                        <a:rPr lang="en-US" sz="1400">
                          <a:effectLst/>
                        </a:rPr>
                        <a:t>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a:effectLst/>
                        </a:rPr>
                        <a:t>3.5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7229971"/>
                  </a:ext>
                </a:extLst>
              </a:tr>
              <a:tr h="355724">
                <a:tc>
                  <a:txBody>
                    <a:bodyPr/>
                    <a:lstStyle/>
                    <a:p>
                      <a:pPr algn="ctr" rtl="0">
                        <a:lnSpc>
                          <a:spcPct val="150000"/>
                        </a:lnSpc>
                        <a:spcAft>
                          <a:spcPts val="0"/>
                        </a:spcAft>
                      </a:pPr>
                      <a:r>
                        <a:rPr lang="en-US" sz="1400">
                          <a:effectLst/>
                        </a:rPr>
                        <a:t>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a:effectLst/>
                        </a:rPr>
                        <a:t>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1676318"/>
                  </a:ext>
                </a:extLst>
              </a:tr>
              <a:tr h="754356">
                <a:tc>
                  <a:txBody>
                    <a:bodyPr/>
                    <a:lstStyle/>
                    <a:p>
                      <a:pPr algn="ctr" rtl="0">
                        <a:lnSpc>
                          <a:spcPct val="150000"/>
                        </a:lnSpc>
                        <a:spcAft>
                          <a:spcPts val="0"/>
                        </a:spcAft>
                      </a:pPr>
                      <a:r>
                        <a:rPr lang="ar-SA" sz="1400">
                          <a:effectLst/>
                        </a:rPr>
                        <a:t>العينة ذات التركيز المجهول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2894589"/>
                  </a:ext>
                </a:extLst>
              </a:tr>
            </a:tbl>
          </a:graphicData>
        </a:graphic>
      </p:graphicFrame>
    </p:spTree>
    <p:extLst>
      <p:ext uri="{BB962C8B-B14F-4D97-AF65-F5344CB8AC3E}">
        <p14:creationId xmlns:p14="http://schemas.microsoft.com/office/powerpoint/2010/main" val="343014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90600" y="646628"/>
            <a:ext cx="7769685" cy="1754326"/>
          </a:xfrm>
          <a:prstGeom prst="rect">
            <a:avLst/>
          </a:prstGeom>
          <a:noFill/>
        </p:spPr>
        <p:txBody>
          <a:bodyPr wrap="square" rtlCol="1">
            <a:spAutoFit/>
          </a:bodyPr>
          <a:lstStyle/>
          <a:p>
            <a:pPr algn="r" rtl="1"/>
            <a:r>
              <a:rPr lang="ar-SA" b="1" dirty="0">
                <a:solidFill>
                  <a:schemeClr val="tx2"/>
                </a:solidFill>
              </a:rPr>
              <a:t>الأهداف:</a:t>
            </a:r>
          </a:p>
          <a:p>
            <a:pPr algn="r" rtl="1"/>
            <a:endParaRPr lang="ar-SA" dirty="0"/>
          </a:p>
          <a:p>
            <a:pPr algn="r" rtl="1"/>
            <a:r>
              <a:rPr lang="ar-SA" dirty="0"/>
              <a:t>-التقدير الكمي للبروتينات باستخدام اختبار </a:t>
            </a:r>
            <a:r>
              <a:rPr lang="ar-SA" dirty="0" err="1"/>
              <a:t>بيوريت.</a:t>
            </a:r>
            <a:endParaRPr lang="ar-SA" dirty="0"/>
          </a:p>
          <a:p>
            <a:pPr algn="r" rtl="1"/>
            <a:endParaRPr lang="ar-SA" dirty="0"/>
          </a:p>
          <a:p>
            <a:pPr algn="r" rtl="1"/>
            <a:r>
              <a:rPr lang="ar-SA" dirty="0"/>
              <a:t>-ايجاد تركيز مجهول لعينة باستخدام المنحنى القياسي </a:t>
            </a:r>
            <a:r>
              <a:rPr lang="ar-SA" dirty="0" err="1"/>
              <a:t>للتراكيز.</a:t>
            </a:r>
            <a:r>
              <a:rPr lang="ar-SA" dirty="0"/>
              <a:t>(بدلالة قيمة الامتصاص).</a:t>
            </a:r>
          </a:p>
          <a:p>
            <a:pPr algn="r" rtl="1"/>
            <a:endParaRPr lang="ar-SA" dirty="0"/>
          </a:p>
        </p:txBody>
      </p:sp>
    </p:spTree>
    <p:extLst>
      <p:ext uri="{BB962C8B-B14F-4D97-AF65-F5344CB8AC3E}">
        <p14:creationId xmlns:p14="http://schemas.microsoft.com/office/powerpoint/2010/main" val="262199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184"/>
            <a:ext cx="8968993" cy="4478149"/>
          </a:xfrm>
          <a:prstGeom prst="rect">
            <a:avLst/>
          </a:prstGeom>
        </p:spPr>
        <p:txBody>
          <a:bodyPr wrap="square">
            <a:spAutoFit/>
          </a:bodyPr>
          <a:lstStyle/>
          <a:p>
            <a:pPr algn="r"/>
            <a:r>
              <a:rPr lang="en-US" sz="2400" b="1" dirty="0">
                <a:solidFill>
                  <a:schemeClr val="accent1">
                    <a:lumMod val="75000"/>
                  </a:schemeClr>
                </a:solidFill>
              </a:rPr>
              <a:t>(Quantitative Proteins Estimation</a:t>
            </a:r>
            <a:r>
              <a:rPr lang="ar-SA" sz="2400" b="1" dirty="0">
                <a:solidFill>
                  <a:schemeClr val="accent1">
                    <a:lumMod val="75000"/>
                  </a:schemeClr>
                </a:solidFill>
              </a:rPr>
              <a:t>التقدير الكمي للبروتينات  (</a:t>
            </a:r>
            <a:endParaRPr lang="en-US" sz="2400" b="1" dirty="0">
              <a:solidFill>
                <a:schemeClr val="accent1">
                  <a:lumMod val="75000"/>
                </a:schemeClr>
              </a:solidFill>
            </a:endParaRPr>
          </a:p>
          <a:p>
            <a:pPr algn="r"/>
            <a:endParaRPr lang="en-US" b="1" dirty="0"/>
          </a:p>
          <a:p>
            <a:pPr marL="285750" indent="-285750" algn="r" rtl="1">
              <a:lnSpc>
                <a:spcPct val="150000"/>
              </a:lnSpc>
              <a:buFont typeface="Arial" pitchFamily="34" charset="0"/>
              <a:buChar char="•"/>
            </a:pPr>
            <a:r>
              <a:rPr lang="ar-SA" dirty="0"/>
              <a:t>تقدير البروتينات كمياً يساعد على معرفة التراكيز القياسية لبروتينات معينة كما أن له دلالات تشخيصية عند إرتفاع أو انخفاض تركيز البروتينات عن المستوى الطبيعي, وله أهمية في معرفة المحتوى البروتيني للعينات الحيوية و الغذائية.</a:t>
            </a:r>
          </a:p>
          <a:p>
            <a:pPr algn="r" rtl="1">
              <a:lnSpc>
                <a:spcPct val="150000"/>
              </a:lnSpc>
            </a:pPr>
            <a:endParaRPr lang="ar-SA" dirty="0"/>
          </a:p>
          <a:p>
            <a:pPr marL="285750" indent="-285750" algn="r" rtl="1">
              <a:lnSpc>
                <a:spcPct val="150000"/>
              </a:lnSpc>
              <a:buFont typeface="Arial" pitchFamily="34" charset="0"/>
              <a:buChar char="•"/>
            </a:pPr>
            <a:r>
              <a:rPr lang="ar-SA" dirty="0"/>
              <a:t>تعتبر مقدرة الجزيئات على</a:t>
            </a:r>
            <a:r>
              <a:rPr lang="ar-SA" dirty="0">
                <a:solidFill>
                  <a:schemeClr val="accent3">
                    <a:lumMod val="50000"/>
                  </a:schemeClr>
                </a:solidFill>
              </a:rPr>
              <a:t> </a:t>
            </a:r>
            <a:r>
              <a:rPr lang="ar-SA" b="1" dirty="0">
                <a:solidFill>
                  <a:schemeClr val="accent3">
                    <a:lumMod val="50000"/>
                  </a:schemeClr>
                </a:solidFill>
              </a:rPr>
              <a:t>امتصاص أطياف الضوء </a:t>
            </a:r>
            <a:r>
              <a:rPr lang="ar-SA" dirty="0"/>
              <a:t>من أكثر الطرق الكيموحيوية المستخدمة في تقدير كميات الجزيئات في محاليلها، ومن هذه الجزيئات المهمة على مستوى الخلية الحية هي البروتينات التي لها القدرة على الإمتصاص الضوئي لوجود بعض الأحماض الأمينية الحلقية العطرية (تربتوفان – فينيل ألانين – تيروسين).</a:t>
            </a:r>
          </a:p>
          <a:p>
            <a:pPr marL="285750" indent="-285750" algn="r" rtl="1">
              <a:lnSpc>
                <a:spcPct val="150000"/>
              </a:lnSpc>
              <a:buFont typeface="Arial" pitchFamily="34" charset="0"/>
              <a:buChar char="•"/>
            </a:pPr>
            <a:endParaRPr lang="ar-SA" dirty="0"/>
          </a:p>
          <a:p>
            <a:pPr marL="285750" indent="-285750" algn="r" rtl="1">
              <a:lnSpc>
                <a:spcPct val="150000"/>
              </a:lnSpc>
              <a:buFont typeface="Arial" pitchFamily="34" charset="0"/>
              <a:buChar char="•"/>
            </a:pPr>
            <a:r>
              <a:rPr lang="ar-SA" dirty="0"/>
              <a:t>هناك أجهزة خاصة لقياس امتصاص الطيف الضوئي تسمى </a:t>
            </a:r>
            <a:r>
              <a:rPr lang="ar-SA" b="1" dirty="0">
                <a:solidFill>
                  <a:schemeClr val="accent3">
                    <a:lumMod val="50000"/>
                  </a:schemeClr>
                </a:solidFill>
              </a:rPr>
              <a:t>اسبكتروفوتوميتر</a:t>
            </a:r>
            <a:r>
              <a:rPr lang="en-US" b="1" dirty="0">
                <a:solidFill>
                  <a:schemeClr val="accent3">
                    <a:lumMod val="50000"/>
                  </a:schemeClr>
                </a:solidFill>
              </a:rPr>
              <a:t> (</a:t>
            </a:r>
            <a:r>
              <a:rPr lang="en-US" dirty="0">
                <a:solidFill>
                  <a:schemeClr val="accent3">
                    <a:lumMod val="50000"/>
                  </a:schemeClr>
                </a:solidFill>
              </a:rPr>
              <a:t>spectrophotometer)</a:t>
            </a:r>
          </a:p>
          <a:p>
            <a:pPr algn="r">
              <a:lnSpc>
                <a:spcPct val="150000"/>
              </a:lnSpc>
            </a:pPr>
            <a:r>
              <a:rPr lang="ar-SA" dirty="0"/>
              <a:t>     يمكن من خلالها تقديرالبروتينات عند طول موجي معين.</a:t>
            </a:r>
          </a:p>
        </p:txBody>
      </p:sp>
    </p:spTree>
    <p:extLst>
      <p:ext uri="{BB962C8B-B14F-4D97-AF65-F5344CB8AC3E}">
        <p14:creationId xmlns:p14="http://schemas.microsoft.com/office/powerpoint/2010/main" val="252451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iotek.com/assets/tech_resources/130/peptides_synht_fi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95400"/>
            <a:ext cx="68580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1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58" t="35938" r="44436" b="36523"/>
          <a:stretch/>
        </p:blipFill>
        <p:spPr bwMode="auto">
          <a:xfrm>
            <a:off x="1135908" y="1371600"/>
            <a:ext cx="6636492"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2757426" y="4724400"/>
            <a:ext cx="3591048" cy="369332"/>
          </a:xfrm>
          <a:prstGeom prst="rect">
            <a:avLst/>
          </a:prstGeom>
        </p:spPr>
        <p:txBody>
          <a:bodyPr wrap="none">
            <a:spAutoFit/>
          </a:bodyPr>
          <a:lstStyle/>
          <a:p>
            <a:r>
              <a:rPr lang="ar-SA" dirty="0" err="1">
                <a:solidFill>
                  <a:schemeClr val="tx2"/>
                </a:solidFill>
              </a:rPr>
              <a:t>اسبكتروفوتوميتر</a:t>
            </a:r>
            <a:r>
              <a:rPr lang="en-US" dirty="0">
                <a:solidFill>
                  <a:schemeClr val="tx2"/>
                </a:solidFill>
              </a:rPr>
              <a:t> (spectrophotometer)</a:t>
            </a:r>
            <a:endParaRPr lang="ar-SA" dirty="0">
              <a:solidFill>
                <a:schemeClr val="tx2"/>
              </a:solidFill>
            </a:endParaRPr>
          </a:p>
        </p:txBody>
      </p:sp>
    </p:spTree>
    <p:extLst>
      <p:ext uri="{BB962C8B-B14F-4D97-AF65-F5344CB8AC3E}">
        <p14:creationId xmlns:p14="http://schemas.microsoft.com/office/powerpoint/2010/main" val="13801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38647" y="304800"/>
            <a:ext cx="3491661" cy="461665"/>
          </a:xfrm>
          <a:prstGeom prst="rect">
            <a:avLst/>
          </a:prstGeom>
        </p:spPr>
        <p:txBody>
          <a:bodyPr wrap="none">
            <a:spAutoFit/>
          </a:bodyPr>
          <a:lstStyle/>
          <a:p>
            <a:pPr algn="r" rtl="1"/>
            <a:r>
              <a:rPr lang="ar-SA" sz="2400" b="1" dirty="0">
                <a:solidFill>
                  <a:schemeClr val="tx2"/>
                </a:solidFill>
              </a:rPr>
              <a:t>اختبار </a:t>
            </a:r>
            <a:r>
              <a:rPr lang="ar-SA" sz="2400" b="1" dirty="0" err="1">
                <a:solidFill>
                  <a:schemeClr val="tx2"/>
                </a:solidFill>
              </a:rPr>
              <a:t>بيوريت</a:t>
            </a:r>
            <a:r>
              <a:rPr lang="ar-SA" sz="2400" b="1" dirty="0">
                <a:solidFill>
                  <a:schemeClr val="tx2"/>
                </a:solidFill>
              </a:rPr>
              <a:t> </a:t>
            </a:r>
            <a:r>
              <a:rPr lang="ar-SA" sz="2400" b="1" dirty="0" err="1">
                <a:solidFill>
                  <a:schemeClr val="tx2"/>
                </a:solidFill>
              </a:rPr>
              <a:t>(</a:t>
            </a:r>
            <a:r>
              <a:rPr lang="en-US" sz="2400" b="1" dirty="0">
                <a:solidFill>
                  <a:schemeClr val="tx2"/>
                </a:solidFill>
              </a:rPr>
              <a:t>(</a:t>
            </a:r>
            <a:r>
              <a:rPr lang="en-US" sz="2400" b="1" dirty="0" err="1">
                <a:solidFill>
                  <a:schemeClr val="tx2"/>
                </a:solidFill>
              </a:rPr>
              <a:t>Biuret</a:t>
            </a:r>
            <a:r>
              <a:rPr lang="en-US" sz="2400" b="1" dirty="0">
                <a:solidFill>
                  <a:schemeClr val="tx2"/>
                </a:solidFill>
              </a:rPr>
              <a:t> test </a:t>
            </a:r>
          </a:p>
        </p:txBody>
      </p:sp>
      <p:sp>
        <p:nvSpPr>
          <p:cNvPr id="4" name="Content Placeholder 2"/>
          <p:cNvSpPr txBox="1">
            <a:spLocks/>
          </p:cNvSpPr>
          <p:nvPr/>
        </p:nvSpPr>
        <p:spPr>
          <a:xfrm>
            <a:off x="228600" y="1371600"/>
            <a:ext cx="8610600" cy="4800600"/>
          </a:xfrm>
          <a:prstGeom prst="rect">
            <a:avLst/>
          </a:prstGeom>
        </p:spPr>
        <p:txBody>
          <a:bodyPr vert="horz" lIns="91440" tIns="45720" rIns="91440" bIns="45720" rtlCol="0">
            <a:normAutofit/>
          </a:bodyPr>
          <a:lstStyle/>
          <a:p>
            <a:pPr algn="r" rtl="1">
              <a:spcBef>
                <a:spcPct val="20000"/>
              </a:spcBef>
              <a:spcAft>
                <a:spcPts val="600"/>
              </a:spcAft>
              <a:buFontTx/>
              <a:buChar char="-"/>
            </a:pPr>
            <a:r>
              <a:rPr lang="ar-SA" dirty="0" err="1"/>
              <a:t>إختبار</a:t>
            </a:r>
            <a:r>
              <a:rPr lang="ar-SA" dirty="0"/>
              <a:t> عام على البروتينات، </a:t>
            </a:r>
            <a:r>
              <a:rPr lang="ar-SA" dirty="0">
                <a:solidFill>
                  <a:schemeClr val="tx2"/>
                </a:solidFill>
              </a:rPr>
              <a:t>يهدف </a:t>
            </a:r>
            <a:r>
              <a:rPr lang="ar-SA" dirty="0"/>
              <a:t>هذا الاختبار للكشف عن وجود البروتينات في العينة ويمكن استخدامه كاختبار كمي </a:t>
            </a:r>
            <a:r>
              <a:rPr lang="ar-SA" dirty="0" err="1"/>
              <a:t>أونوعي</a:t>
            </a:r>
            <a:r>
              <a:rPr lang="ar-SA" dirty="0"/>
              <a:t> للبروتينات</a:t>
            </a:r>
            <a:r>
              <a:rPr lang="en-US" dirty="0"/>
              <a:t>.</a:t>
            </a:r>
            <a:endParaRPr lang="ar-SA" dirty="0"/>
          </a:p>
          <a:p>
            <a:pPr algn="r" rtl="1">
              <a:spcBef>
                <a:spcPct val="20000"/>
              </a:spcBef>
              <a:spcAft>
                <a:spcPts val="600"/>
              </a:spcAft>
              <a:buFontTx/>
              <a:buChar char="-"/>
            </a:pPr>
            <a:endParaRPr lang="ar-SA" dirty="0"/>
          </a:p>
          <a:p>
            <a:pPr algn="r" rtl="1">
              <a:spcBef>
                <a:spcPct val="20000"/>
              </a:spcBef>
              <a:spcAft>
                <a:spcPts val="600"/>
              </a:spcAft>
              <a:buFontTx/>
              <a:buChar char="-"/>
            </a:pPr>
            <a:r>
              <a:rPr lang="ar-SA" sz="2000" b="1" dirty="0">
                <a:solidFill>
                  <a:schemeClr val="tx2"/>
                </a:solidFill>
              </a:rPr>
              <a:t>فكرة </a:t>
            </a:r>
            <a:r>
              <a:rPr lang="ar-SA" sz="2000" b="1" dirty="0" err="1">
                <a:solidFill>
                  <a:schemeClr val="tx2"/>
                </a:solidFill>
              </a:rPr>
              <a:t>الاختبار:</a:t>
            </a:r>
            <a:r>
              <a:rPr lang="ar-SA" sz="2000" b="1" dirty="0">
                <a:solidFill>
                  <a:schemeClr val="tx2"/>
                </a:solidFill>
              </a:rPr>
              <a:t> </a:t>
            </a:r>
          </a:p>
          <a:p>
            <a:pPr marL="0" marR="0" lvl="0" indent="0" algn="r" defTabSz="914400" rtl="1" eaLnBrk="1" fontAlgn="auto" latinLnBrk="0" hangingPunct="1">
              <a:lnSpc>
                <a:spcPct val="100000"/>
              </a:lnSpc>
              <a:spcBef>
                <a:spcPct val="20000"/>
              </a:spcBef>
              <a:spcAft>
                <a:spcPts val="600"/>
              </a:spcAft>
              <a:buClrTx/>
              <a:buSzTx/>
              <a:buFont typeface="Arial" pitchFamily="34" charset="0"/>
              <a:buNone/>
              <a:tabLst/>
              <a:defRPr/>
            </a:pPr>
            <a:r>
              <a:rPr kumimoji="0" lang="ar-SA" b="0" i="0" u="none" strike="noStrike" kern="1200" cap="all" spc="120" normalizeH="0" baseline="0" noProof="0" dirty="0">
                <a:ln>
                  <a:noFill/>
                </a:ln>
                <a:effectLst/>
                <a:uLnTx/>
                <a:uFillTx/>
                <a:ea typeface="+mn-ea"/>
                <a:cs typeface="+mn-cs"/>
              </a:rPr>
              <a:t>تتفاعل كبريتات النحاس في المحلول القلوي مع المركبات التي تحتوي على رابطتين أو أكثر من الروابط </a:t>
            </a:r>
            <a:r>
              <a:rPr kumimoji="0" lang="ar-SA" b="0" i="0" u="none" strike="noStrike" kern="1200" cap="all" spc="120" normalizeH="0" baseline="0" noProof="0" dirty="0" err="1">
                <a:ln>
                  <a:noFill/>
                </a:ln>
                <a:effectLst/>
                <a:uLnTx/>
                <a:uFillTx/>
                <a:ea typeface="+mn-ea"/>
                <a:cs typeface="+mn-cs"/>
              </a:rPr>
              <a:t>الببتيدية</a:t>
            </a:r>
            <a:r>
              <a:rPr kumimoji="0" lang="en-US" b="0" i="0" u="none" strike="noStrike" kern="1200" cap="all" spc="120" normalizeH="0" baseline="0" noProof="0" dirty="0">
                <a:ln>
                  <a:noFill/>
                </a:ln>
                <a:effectLst/>
                <a:uLnTx/>
                <a:uFillTx/>
                <a:ea typeface="+mn-ea"/>
                <a:cs typeface="+mn-cs"/>
              </a:rPr>
              <a:t> </a:t>
            </a:r>
            <a:r>
              <a:rPr kumimoji="0" lang="ar-SA" b="0" i="0" u="none" strike="noStrike" kern="1200" cap="all" spc="120" normalizeH="0" baseline="0" noProof="0" dirty="0">
                <a:ln>
                  <a:noFill/>
                </a:ln>
                <a:effectLst/>
                <a:uLnTx/>
                <a:uFillTx/>
                <a:ea typeface="+mn-ea"/>
                <a:cs typeface="+mn-cs"/>
              </a:rPr>
              <a:t>(البروتين في هذا المعمل مثلا</a:t>
            </a:r>
            <a:r>
              <a:rPr kumimoji="0" lang="ar-SA" b="0" i="0" u="none" strike="noStrike" kern="1200" cap="all" spc="120" normalizeH="0" baseline="0" noProof="0" dirty="0" err="1">
                <a:ln>
                  <a:noFill/>
                </a:ln>
                <a:effectLst/>
                <a:uLnTx/>
                <a:uFillTx/>
                <a:ea typeface="+mn-ea"/>
                <a:cs typeface="+mn-cs"/>
              </a:rPr>
              <a:t>)</a:t>
            </a:r>
            <a:r>
              <a:rPr kumimoji="0" lang="en-US" b="0" i="0" u="none" strike="noStrike" kern="1200" cap="all" spc="120" normalizeH="0" baseline="0" noProof="0" dirty="0">
                <a:ln>
                  <a:noFill/>
                </a:ln>
                <a:effectLst/>
                <a:uLnTx/>
                <a:uFillTx/>
                <a:ea typeface="+mn-ea"/>
                <a:cs typeface="+mn-cs"/>
              </a:rPr>
              <a:t> </a:t>
            </a:r>
            <a:r>
              <a:rPr kumimoji="0" lang="ar-SA" b="0" i="0" u="none" strike="noStrike" kern="1200" cap="all" spc="120" normalizeH="0" baseline="0" noProof="0" dirty="0">
                <a:ln>
                  <a:noFill/>
                </a:ln>
                <a:effectLst/>
                <a:uLnTx/>
                <a:uFillTx/>
                <a:ea typeface="+mn-ea"/>
                <a:cs typeface="+mn-cs"/>
              </a:rPr>
              <a:t> ويتكون اللون </a:t>
            </a:r>
            <a:r>
              <a:rPr kumimoji="0" lang="ar-SA" b="0" i="0" u="none" strike="noStrike" kern="1200" cap="all" spc="120" normalizeH="0" baseline="0" noProof="0" dirty="0" err="1">
                <a:ln>
                  <a:noFill/>
                </a:ln>
                <a:solidFill>
                  <a:srgbClr val="7030A0"/>
                </a:solidFill>
                <a:effectLst/>
                <a:uLnTx/>
                <a:uFillTx/>
                <a:ea typeface="+mn-ea"/>
                <a:cs typeface="+mn-cs"/>
              </a:rPr>
              <a:t>البنفسجي</a:t>
            </a:r>
            <a:r>
              <a:rPr kumimoji="0" lang="ar-SA" b="0" i="0" u="none" strike="noStrike" kern="1200" cap="all" spc="120" normalizeH="0" baseline="0" noProof="0" dirty="0" err="1">
                <a:ln>
                  <a:noFill/>
                </a:ln>
                <a:effectLst/>
                <a:uLnTx/>
                <a:uFillTx/>
                <a:ea typeface="+mn-ea"/>
                <a:cs typeface="+mn-cs"/>
              </a:rPr>
              <a:t>.</a:t>
            </a:r>
            <a:r>
              <a:rPr kumimoji="0" lang="ar-SA" b="0" i="0" u="none" strike="noStrike" kern="1200" cap="all" spc="120" normalizeH="0" baseline="0" noProof="0" dirty="0">
                <a:ln>
                  <a:noFill/>
                </a:ln>
                <a:effectLst/>
                <a:uLnTx/>
                <a:uFillTx/>
                <a:ea typeface="+mn-ea"/>
                <a:cs typeface="+mn-cs"/>
              </a:rPr>
              <a:t> وتعتمد شدة اللون على تركيز البروتين في </a:t>
            </a:r>
            <a:r>
              <a:rPr kumimoji="0" lang="ar-SA" b="0" i="0" u="none" strike="noStrike" kern="1200" cap="all" spc="120" normalizeH="0" baseline="0" noProof="0" dirty="0" err="1">
                <a:ln>
                  <a:noFill/>
                </a:ln>
                <a:effectLst/>
                <a:uLnTx/>
                <a:uFillTx/>
                <a:ea typeface="+mn-ea"/>
                <a:cs typeface="+mn-cs"/>
              </a:rPr>
              <a:t>العينه.</a:t>
            </a:r>
            <a:r>
              <a:rPr kumimoji="0" lang="ar-SA" b="0" i="0" u="none" strike="noStrike" kern="1200" cap="all" spc="120" normalizeH="0" baseline="0" noProof="0" dirty="0">
                <a:ln>
                  <a:noFill/>
                </a:ln>
                <a:effectLst/>
                <a:uLnTx/>
                <a:uFillTx/>
                <a:ea typeface="+mn-ea"/>
                <a:cs typeface="+mn-cs"/>
              </a:rPr>
              <a:t>  </a:t>
            </a:r>
          </a:p>
          <a:p>
            <a:pPr marL="0" marR="0" lvl="0" indent="0" algn="l" defTabSz="914400" rtl="1" eaLnBrk="1" fontAlgn="auto" latinLnBrk="0" hangingPunct="1">
              <a:lnSpc>
                <a:spcPct val="100000"/>
              </a:lnSpc>
              <a:spcBef>
                <a:spcPct val="20000"/>
              </a:spcBef>
              <a:spcAft>
                <a:spcPts val="600"/>
              </a:spcAft>
              <a:buClrTx/>
              <a:buSzTx/>
              <a:buFont typeface="Arial" pitchFamily="34" charset="0"/>
              <a:buNone/>
              <a:tabLst/>
              <a:defRPr/>
            </a:pPr>
            <a:endParaRPr kumimoji="0" lang="ar-SA" sz="2000" b="0" i="0" u="none" strike="noStrike" kern="1200" cap="all" spc="120" normalizeH="0" baseline="0" noProof="0" dirty="0">
              <a:ln>
                <a:noFill/>
              </a:ln>
              <a:solidFill>
                <a:schemeClr val="tx2"/>
              </a:solidFill>
              <a:effectLst/>
              <a:uLnTx/>
              <a:uFillTx/>
              <a:latin typeface="+mj-lt"/>
              <a:ea typeface="+mn-ea"/>
              <a:cs typeface="+mn-cs"/>
            </a:endParaRPr>
          </a:p>
        </p:txBody>
      </p:sp>
      <p:sp>
        <p:nvSpPr>
          <p:cNvPr id="5" name="Rectangle 1"/>
          <p:cNvSpPr/>
          <p:nvPr/>
        </p:nvSpPr>
        <p:spPr>
          <a:xfrm>
            <a:off x="228600" y="5181600"/>
            <a:ext cx="8458200" cy="400110"/>
          </a:xfrm>
          <a:prstGeom prst="rect">
            <a:avLst/>
          </a:prstGeom>
        </p:spPr>
        <p:txBody>
          <a:bodyPr wrap="square">
            <a:spAutoFit/>
          </a:bodyPr>
          <a:lstStyle/>
          <a:p>
            <a:pPr algn="r"/>
            <a:r>
              <a:rPr lang="ar-SA" sz="2000" b="1" dirty="0">
                <a:solidFill>
                  <a:srgbClr val="7030A0"/>
                </a:solidFill>
              </a:rPr>
              <a:t>كلما كان تركيز البروتين في العينة عالٍ، كلما كان اللون البنفسجي المتكون أغمق، والعكس صحيح.</a:t>
            </a:r>
          </a:p>
        </p:txBody>
      </p:sp>
    </p:spTree>
    <p:extLst>
      <p:ext uri="{BB962C8B-B14F-4D97-AF65-F5344CB8AC3E}">
        <p14:creationId xmlns:p14="http://schemas.microsoft.com/office/powerpoint/2010/main" val="250823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76600"/>
            <a:ext cx="9075643" cy="2431435"/>
          </a:xfrm>
          <a:prstGeom prst="rect">
            <a:avLst/>
          </a:prstGeom>
        </p:spPr>
        <p:txBody>
          <a:bodyPr wrap="square">
            <a:spAutoFit/>
          </a:bodyPr>
          <a:lstStyle/>
          <a:p>
            <a:pPr marL="285750" indent="-285750" algn="r" rtl="1"/>
            <a:r>
              <a:rPr lang="ar-SA" sz="2000" dirty="0"/>
              <a:t>  </a:t>
            </a:r>
            <a:r>
              <a:rPr lang="ar-SA" sz="2000" dirty="0" err="1"/>
              <a:t>استخدامه:</a:t>
            </a:r>
            <a:r>
              <a:rPr lang="ar-SA" sz="2000" dirty="0"/>
              <a:t> </a:t>
            </a:r>
          </a:p>
          <a:p>
            <a:pPr marL="285750" indent="-285750" algn="r" rtl="1">
              <a:buFont typeface="Wingdings" pitchFamily="2" charset="2"/>
              <a:buChar char="§"/>
            </a:pPr>
            <a:endParaRPr lang="ar-SA" sz="2000" dirty="0"/>
          </a:p>
          <a:p>
            <a:pPr marL="285750" indent="-285750" algn="r" rtl="1">
              <a:buFont typeface="Wingdings" pitchFamily="2" charset="2"/>
              <a:buChar char="§"/>
            </a:pPr>
            <a:r>
              <a:rPr lang="ar-SA" dirty="0"/>
              <a:t>يجب إعداد </a:t>
            </a:r>
            <a:r>
              <a:rPr lang="ar-SA" dirty="0">
                <a:solidFill>
                  <a:schemeClr val="tx2"/>
                </a:solidFill>
              </a:rPr>
              <a:t>منحنى قياسي </a:t>
            </a:r>
            <a:r>
              <a:rPr lang="ar-SA" u="sng" dirty="0"/>
              <a:t>لبروتينات معلومة التراكيز </a:t>
            </a:r>
            <a:r>
              <a:rPr lang="ar-SA" dirty="0"/>
              <a:t>وذلك لإستخدامه في </a:t>
            </a:r>
            <a:r>
              <a:rPr lang="ar-SA" dirty="0" err="1"/>
              <a:t>تقديرتركيزعينات</a:t>
            </a:r>
            <a:r>
              <a:rPr lang="ar-SA" dirty="0"/>
              <a:t> البروتينات مجهولة التراكيز. (بدلالة الامتصاص). </a:t>
            </a:r>
          </a:p>
          <a:p>
            <a:pPr algn="r" rtl="1"/>
            <a:endParaRPr lang="ar-SA" dirty="0"/>
          </a:p>
          <a:p>
            <a:pPr marL="285750" indent="-285750" algn="r" rtl="1">
              <a:buFont typeface="Wingdings" pitchFamily="2" charset="2"/>
              <a:buChar char="§"/>
            </a:pPr>
            <a:r>
              <a:rPr lang="ar-SA" dirty="0"/>
              <a:t>يمكن من المنحنى القياسي </a:t>
            </a:r>
            <a:r>
              <a:rPr lang="ar-SA" dirty="0" err="1"/>
              <a:t>للتراكيز</a:t>
            </a:r>
            <a:r>
              <a:rPr lang="ar-SA" dirty="0"/>
              <a:t>، حساب تركيز البروتينات المجهولة التركيز بمعرفة مقدار الإمتصاص الضوئي لها.</a:t>
            </a:r>
          </a:p>
          <a:p>
            <a:pPr marL="285750" indent="-285750" algn="r" rtl="1">
              <a:buFont typeface="Wingdings" pitchFamily="2" charset="2"/>
              <a:buChar char="§"/>
            </a:pPr>
            <a:endParaRPr lang="ar-SA" sz="2000" dirty="0"/>
          </a:p>
          <a:p>
            <a:pPr marL="285750" indent="-285750" algn="r" rtl="1"/>
            <a:endParaRPr lang="ar-SA" sz="2000" dirty="0"/>
          </a:p>
        </p:txBody>
      </p:sp>
      <p:sp>
        <p:nvSpPr>
          <p:cNvPr id="5" name="مستطيل 4"/>
          <p:cNvSpPr/>
          <p:nvPr/>
        </p:nvSpPr>
        <p:spPr>
          <a:xfrm>
            <a:off x="5715000" y="228600"/>
            <a:ext cx="3171061" cy="523220"/>
          </a:xfrm>
          <a:prstGeom prst="rect">
            <a:avLst/>
          </a:prstGeom>
        </p:spPr>
        <p:txBody>
          <a:bodyPr wrap="none">
            <a:spAutoFit/>
          </a:bodyPr>
          <a:lstStyle/>
          <a:p>
            <a:pPr algn="r" rtl="1"/>
            <a:r>
              <a:rPr lang="ar-SA" sz="2800" b="1" dirty="0">
                <a:solidFill>
                  <a:schemeClr val="tx2"/>
                </a:solidFill>
              </a:rPr>
              <a:t>المنحنى القياسي </a:t>
            </a:r>
            <a:r>
              <a:rPr lang="ar-SA" sz="2800" b="1" dirty="0" err="1">
                <a:solidFill>
                  <a:schemeClr val="tx2"/>
                </a:solidFill>
              </a:rPr>
              <a:t>للتراكيز:</a:t>
            </a:r>
            <a:endParaRPr lang="ar-SA" sz="2800" b="1" dirty="0">
              <a:solidFill>
                <a:schemeClr val="tx2"/>
              </a:solidFill>
            </a:endParaRPr>
          </a:p>
        </p:txBody>
      </p:sp>
      <p:sp>
        <p:nvSpPr>
          <p:cNvPr id="6" name="مستطيل 5"/>
          <p:cNvSpPr/>
          <p:nvPr/>
        </p:nvSpPr>
        <p:spPr>
          <a:xfrm>
            <a:off x="0" y="914400"/>
            <a:ext cx="8915400" cy="1477328"/>
          </a:xfrm>
          <a:prstGeom prst="rect">
            <a:avLst/>
          </a:prstGeom>
        </p:spPr>
        <p:txBody>
          <a:bodyPr wrap="square">
            <a:spAutoFit/>
          </a:bodyPr>
          <a:lstStyle/>
          <a:p>
            <a:pPr marL="285750" indent="-285750" algn="r" rtl="1">
              <a:buFont typeface="Wingdings" pitchFamily="2" charset="2"/>
              <a:buChar char="§"/>
            </a:pPr>
            <a:r>
              <a:rPr lang="ar-SA" dirty="0"/>
              <a:t>هو منحنى يعكس العلاقة بين </a:t>
            </a:r>
            <a:r>
              <a:rPr lang="ar-SA" b="1" u="sng" dirty="0" err="1"/>
              <a:t>تراكيز</a:t>
            </a:r>
            <a:r>
              <a:rPr lang="ar-SA" b="1" u="sng" dirty="0"/>
              <a:t> معلومة </a:t>
            </a:r>
            <a:r>
              <a:rPr lang="ar-SA" dirty="0" err="1"/>
              <a:t>لمادة </a:t>
            </a:r>
            <a:r>
              <a:rPr lang="ar-SA" dirty="0"/>
              <a:t>(بروتين</a:t>
            </a:r>
            <a:r>
              <a:rPr lang="ar-SA" dirty="0" err="1"/>
              <a:t>) </a:t>
            </a:r>
            <a:r>
              <a:rPr lang="ar-SA" dirty="0"/>
              <a:t>،و</a:t>
            </a:r>
            <a:r>
              <a:rPr lang="ar-SA" b="1" u="sng" dirty="0"/>
              <a:t> الامتصاص </a:t>
            </a:r>
            <a:r>
              <a:rPr lang="ar-SA" dirty="0"/>
              <a:t>الضوئي لهذه </a:t>
            </a:r>
            <a:r>
              <a:rPr lang="ar-SA" dirty="0" err="1"/>
              <a:t>التراكيز</a:t>
            </a:r>
            <a:r>
              <a:rPr lang="ar-SA" dirty="0"/>
              <a:t> المعلومة عند طول موجي </a:t>
            </a:r>
            <a:r>
              <a:rPr lang="ar-SA" dirty="0" err="1"/>
              <a:t>معين.</a:t>
            </a:r>
            <a:r>
              <a:rPr lang="ar-SA" dirty="0"/>
              <a:t> </a:t>
            </a:r>
          </a:p>
          <a:p>
            <a:pPr marL="285750" indent="-285750" algn="r" rtl="1">
              <a:buFont typeface="Wingdings" pitchFamily="2" charset="2"/>
              <a:buChar char="§"/>
            </a:pPr>
            <a:endParaRPr lang="ar-SA" dirty="0"/>
          </a:p>
          <a:p>
            <a:pPr marL="285750" indent="-285750" algn="r" rtl="1">
              <a:buFont typeface="Wingdings" pitchFamily="2" charset="2"/>
              <a:buChar char="§"/>
            </a:pPr>
            <a:endParaRPr lang="ar-SA" dirty="0"/>
          </a:p>
          <a:p>
            <a:pPr marL="285750" indent="-285750" algn="r" rtl="1">
              <a:buFont typeface="Wingdings" pitchFamily="2" charset="2"/>
              <a:buChar char="§"/>
            </a:pPr>
            <a:r>
              <a:rPr lang="ar-SA" b="1" u="sng" dirty="0"/>
              <a:t>العلاقة </a:t>
            </a:r>
            <a:r>
              <a:rPr lang="ar-SA" b="1" u="sng" dirty="0" err="1"/>
              <a:t>طردية</a:t>
            </a:r>
            <a:r>
              <a:rPr lang="ar-SA" b="1" u="sng" dirty="0"/>
              <a:t> (خطية) </a:t>
            </a:r>
            <a:r>
              <a:rPr lang="ar-SA" dirty="0"/>
              <a:t>بين التركيز  و قيم </a:t>
            </a:r>
            <a:r>
              <a:rPr lang="ar-SA" dirty="0" err="1"/>
              <a:t>الامتصاص.</a:t>
            </a:r>
            <a:r>
              <a:rPr lang="ar-SA" dirty="0"/>
              <a:t> (أي كلما زاد تركيز </a:t>
            </a:r>
            <a:r>
              <a:rPr lang="ar-SA" dirty="0" err="1"/>
              <a:t>البروتين </a:t>
            </a:r>
            <a:r>
              <a:rPr lang="ar-SA" dirty="0"/>
              <a:t>، كلما زادت قيمة </a:t>
            </a:r>
            <a:r>
              <a:rPr lang="ar-SA" dirty="0" err="1"/>
              <a:t>الامتصاص )</a:t>
            </a:r>
            <a:endParaRPr lang="ar-SA" dirty="0"/>
          </a:p>
        </p:txBody>
      </p:sp>
    </p:spTree>
    <p:extLst>
      <p:ext uri="{BB962C8B-B14F-4D97-AF65-F5344CB8AC3E}">
        <p14:creationId xmlns:p14="http://schemas.microsoft.com/office/powerpoint/2010/main" val="250823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9" name="Picture 5"/>
          <p:cNvPicPr>
            <a:picLocks noChangeAspect="1" noChangeArrowheads="1"/>
          </p:cNvPicPr>
          <p:nvPr/>
        </p:nvPicPr>
        <p:blipFill>
          <a:blip r:embed="rId2" cstate="print"/>
          <a:srcRect/>
          <a:stretch>
            <a:fillRect/>
          </a:stretch>
        </p:blipFill>
        <p:spPr bwMode="auto">
          <a:xfrm>
            <a:off x="223735" y="762000"/>
            <a:ext cx="8575743" cy="5410200"/>
          </a:xfrm>
          <a:prstGeom prst="rect">
            <a:avLst/>
          </a:prstGeom>
          <a:noFill/>
          <a:ln w="9525">
            <a:noFill/>
            <a:miter lim="800000"/>
            <a:headEnd/>
            <a:tailEnd/>
          </a:ln>
        </p:spPr>
      </p:pic>
    </p:spTree>
    <p:extLst>
      <p:ext uri="{BB962C8B-B14F-4D97-AF65-F5344CB8AC3E}">
        <p14:creationId xmlns:p14="http://schemas.microsoft.com/office/powerpoint/2010/main" val="238581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830669"/>
            <a:ext cx="7848600" cy="646331"/>
          </a:xfrm>
          <a:prstGeom prst="rect">
            <a:avLst/>
          </a:prstGeom>
          <a:noFill/>
        </p:spPr>
        <p:txBody>
          <a:bodyPr wrap="square" rtlCol="1">
            <a:spAutoFit/>
          </a:bodyPr>
          <a:lstStyle/>
          <a:p>
            <a:pPr algn="r"/>
            <a:r>
              <a:rPr lang="ar-SA" dirty="0"/>
              <a:t>ملاحظة:</a:t>
            </a:r>
          </a:p>
          <a:p>
            <a:pPr algn="r"/>
            <a:r>
              <a:rPr lang="ar-SA" dirty="0"/>
              <a:t>العينات ذات التركيز العالية            تمتلك قيمة امتصاص  عالية           اللون الأغمق  </a:t>
            </a:r>
          </a:p>
        </p:txBody>
      </p:sp>
      <p:cxnSp>
        <p:nvCxnSpPr>
          <p:cNvPr id="7" name="Straight Arrow Connector 6"/>
          <p:cNvCxnSpPr/>
          <p:nvPr/>
        </p:nvCxnSpPr>
        <p:spPr>
          <a:xfrm flipH="1">
            <a:off x="5791200" y="628786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71800" y="628786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صورة 1">
            <a:extLst>
              <a:ext uri="{FF2B5EF4-FFF2-40B4-BE49-F238E27FC236}">
                <a16:creationId xmlns:a16="http://schemas.microsoft.com/office/drawing/2014/main" id="{DDF063B5-F95C-4131-9BCB-8FF6A537D73F}"/>
              </a:ext>
            </a:extLst>
          </p:cNvPr>
          <p:cNvPicPr>
            <a:picLocks noChangeAspect="1"/>
          </p:cNvPicPr>
          <p:nvPr/>
        </p:nvPicPr>
        <p:blipFill rotWithShape="1">
          <a:blip r:embed="rId3"/>
          <a:srcRect l="28666" t="20371" r="20737" b="28617"/>
          <a:stretch/>
        </p:blipFill>
        <p:spPr>
          <a:xfrm>
            <a:off x="1457093" y="838200"/>
            <a:ext cx="5781907" cy="3886200"/>
          </a:xfrm>
          <a:prstGeom prst="rect">
            <a:avLst/>
          </a:prstGeom>
          <a:ln w="28575">
            <a:solidFill>
              <a:schemeClr val="tx1"/>
            </a:solidFill>
          </a:ln>
        </p:spPr>
      </p:pic>
    </p:spTree>
    <p:extLst>
      <p:ext uri="{BB962C8B-B14F-4D97-AF65-F5344CB8AC3E}">
        <p14:creationId xmlns:p14="http://schemas.microsoft.com/office/powerpoint/2010/main" val="4160100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913</TotalTime>
  <Words>416</Words>
  <Application>Microsoft Office PowerPoint</Application>
  <PresentationFormat>عرض على الشاشة (4:3)</PresentationFormat>
  <Paragraphs>68</Paragraphs>
  <Slides>10</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Arabic Typesetting</vt:lpstr>
      <vt:lpstr>Arial</vt:lpstr>
      <vt:lpstr>Arial Black</vt:lpstr>
      <vt:lpstr>Calibri</vt:lpstr>
      <vt:lpstr>Wingdings</vt: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ls s</cp:lastModifiedBy>
  <cp:revision>47</cp:revision>
  <dcterms:created xsi:type="dcterms:W3CDTF">2006-08-16T00:00:00Z</dcterms:created>
  <dcterms:modified xsi:type="dcterms:W3CDTF">2019-10-08T18:03:20Z</dcterms:modified>
</cp:coreProperties>
</file>