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2.bin" ContentType="application/vnd.openxmlformats-officedocument.oleObject"/>
  <Override PartName="/ppt/notesSlides/notesSlide2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50"/>
  </p:notesMasterIdLst>
  <p:sldIdLst>
    <p:sldId id="256" r:id="rId2"/>
    <p:sldId id="340" r:id="rId3"/>
    <p:sldId id="335" r:id="rId4"/>
    <p:sldId id="302" r:id="rId5"/>
    <p:sldId id="337" r:id="rId6"/>
    <p:sldId id="338" r:id="rId7"/>
    <p:sldId id="343" r:id="rId8"/>
    <p:sldId id="345" r:id="rId9"/>
    <p:sldId id="317" r:id="rId10"/>
    <p:sldId id="342" r:id="rId11"/>
    <p:sldId id="309" r:id="rId12"/>
    <p:sldId id="310" r:id="rId13"/>
    <p:sldId id="311" r:id="rId14"/>
    <p:sldId id="312" r:id="rId15"/>
    <p:sldId id="313" r:id="rId16"/>
    <p:sldId id="330" r:id="rId17"/>
    <p:sldId id="314" r:id="rId18"/>
    <p:sldId id="305" r:id="rId19"/>
    <p:sldId id="341" r:id="rId20"/>
    <p:sldId id="277" r:id="rId21"/>
    <p:sldId id="265" r:id="rId22"/>
    <p:sldId id="274" r:id="rId23"/>
    <p:sldId id="320" r:id="rId24"/>
    <p:sldId id="275" r:id="rId25"/>
    <p:sldId id="276" r:id="rId26"/>
    <p:sldId id="278" r:id="rId27"/>
    <p:sldId id="279" r:id="rId28"/>
    <p:sldId id="260" r:id="rId29"/>
    <p:sldId id="261" r:id="rId30"/>
    <p:sldId id="262" r:id="rId31"/>
    <p:sldId id="322" r:id="rId32"/>
    <p:sldId id="281" r:id="rId33"/>
    <p:sldId id="323" r:id="rId34"/>
    <p:sldId id="324" r:id="rId35"/>
    <p:sldId id="325" r:id="rId36"/>
    <p:sldId id="326" r:id="rId37"/>
    <p:sldId id="327" r:id="rId38"/>
    <p:sldId id="346" r:id="rId39"/>
    <p:sldId id="347" r:id="rId40"/>
    <p:sldId id="348" r:id="rId41"/>
    <p:sldId id="349" r:id="rId42"/>
    <p:sldId id="350" r:id="rId43"/>
    <p:sldId id="351" r:id="rId44"/>
    <p:sldId id="352" r:id="rId45"/>
    <p:sldId id="353" r:id="rId46"/>
    <p:sldId id="354" r:id="rId47"/>
    <p:sldId id="355" r:id="rId48"/>
    <p:sldId id="35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1" autoAdjust="0"/>
  </p:normalViewPr>
  <p:slideViewPr>
    <p:cSldViewPr snapToGrid="0" snapToObjects="1">
      <p:cViewPr varScale="1">
        <p:scale>
          <a:sx n="57" d="100"/>
          <a:sy n="57" d="100"/>
        </p:scale>
        <p:origin x="-16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5B757-4009-3C4E-961B-8A73D30072C6}" type="datetimeFigureOut">
              <a:rPr lang="en-US" smtClean="0"/>
              <a:t>1/27/19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9E6A0-51F6-C744-A706-DCAB0D1C5DCC}" type="slidenum">
              <a:rPr lang="en-US" smtClean="0"/>
              <a:t>‹#›</a:t>
            </a:fld>
            <a:endParaRPr lang="en-US"/>
          </a:p>
        </p:txBody>
      </p:sp>
    </p:spTree>
    <p:extLst>
      <p:ext uri="{BB962C8B-B14F-4D97-AF65-F5344CB8AC3E}">
        <p14:creationId xmlns:p14="http://schemas.microsoft.com/office/powerpoint/2010/main" val="32597060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Itself - This is a special IP address of 127.0.0.1 which is referred to as the loopback interface. This loopback address is automatically assigned to a host when TCP/IP is running. The ability for a host to send a packet to itself using network functionality is useful for testing purposes. Any IP within the network 127.0.0.0/8 refers to the local host.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main role of the network layer is to move packets from a sending host to a receiving host.</a:t>
            </a:r>
          </a:p>
          <a:p>
            <a:endParaRPr lang="en-US" dirty="0"/>
          </a:p>
        </p:txBody>
      </p:sp>
      <p:sp>
        <p:nvSpPr>
          <p:cNvPr id="4" name="Slide Number Placeholder 3"/>
          <p:cNvSpPr>
            <a:spLocks noGrp="1"/>
          </p:cNvSpPr>
          <p:nvPr>
            <p:ph type="sldNum" sz="quarter" idx="10"/>
          </p:nvPr>
        </p:nvSpPr>
        <p:spPr/>
        <p:txBody>
          <a:bodyPr/>
          <a:lstStyle/>
          <a:p>
            <a:fld id="{E9A9E6A0-51F6-C744-A706-DCAB0D1C5DCC}" type="slidenum">
              <a:rPr lang="en-US" smtClean="0"/>
              <a:t>4</a:t>
            </a:fld>
            <a:endParaRPr lang="en-US"/>
          </a:p>
        </p:txBody>
      </p:sp>
    </p:spTree>
    <p:extLst>
      <p:ext uri="{BB962C8B-B14F-4D97-AF65-F5344CB8AC3E}">
        <p14:creationId xmlns:p14="http://schemas.microsoft.com/office/powerpoint/2010/main" val="4272262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31161896-09CF-BA44-856B-6523FB2D0A9B}" type="slidenum">
              <a:rPr lang="en-US">
                <a:solidFill>
                  <a:srgbClr val="000000"/>
                </a:solidFill>
                <a:latin typeface="Times New Roman" charset="0"/>
                <a:cs typeface="DejaVu Sans" charset="0"/>
              </a:rPr>
              <a:pPr eaLnBrk="1"/>
              <a:t>14</a:t>
            </a:fld>
            <a:endParaRPr lang="en-US">
              <a:solidFill>
                <a:srgbClr val="000000"/>
              </a:solidFill>
              <a:latin typeface="Times New Roman" charset="0"/>
              <a:cs typeface="DejaVu Sans" charset="0"/>
            </a:endParaRPr>
          </a:p>
        </p:txBody>
      </p:sp>
      <p:sp>
        <p:nvSpPr>
          <p:cNvPr id="96257"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75D7DD3F-7C4D-9F4B-8C3A-54749C579D98}" type="slidenum">
              <a:rPr lang="en-US" sz="2400">
                <a:solidFill>
                  <a:srgbClr val="000000"/>
                </a:solidFill>
              </a:rPr>
              <a:pPr algn="ctr" eaLnBrk="1">
                <a:lnSpc>
                  <a:spcPct val="90000"/>
                </a:lnSpc>
              </a:pPr>
              <a:t>14</a:t>
            </a:fld>
            <a:endParaRPr lang="en-US" sz="2400">
              <a:solidFill>
                <a:srgbClr val="000000"/>
              </a:solidFill>
            </a:endParaRPr>
          </a:p>
        </p:txBody>
      </p:sp>
      <p:sp>
        <p:nvSpPr>
          <p:cNvPr id="96260"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96261"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589"/>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4.2.1 </a:t>
            </a:r>
            <a:r>
              <a:rPr lang="en-US">
                <a:latin typeface="Arial" charset="0"/>
                <a:cs typeface="文泉驛正黑" charset="0"/>
              </a:rPr>
              <a:t>Switching Packets between Networks</a:t>
            </a:r>
          </a:p>
          <a:p>
            <a:pPr>
              <a:lnSpc>
                <a:spcPct val="80000"/>
              </a:lnSpc>
              <a:spcBef>
                <a:spcPts val="589"/>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b="1">
                <a:latin typeface="Arial" charset="0"/>
                <a:cs typeface="文泉驛正黑" charset="0"/>
              </a:rPr>
              <a:t>4.2.1.4 Packet Routing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169FC52B-FFF9-A74B-AA91-86E505AD5CA4}" type="slidenum">
              <a:rPr lang="en-US">
                <a:solidFill>
                  <a:srgbClr val="000000"/>
                </a:solidFill>
                <a:latin typeface="Times New Roman" charset="0"/>
                <a:cs typeface="DejaVu Sans" charset="0"/>
              </a:rPr>
              <a:pPr eaLnBrk="1"/>
              <a:t>15</a:t>
            </a:fld>
            <a:endParaRPr lang="en-US">
              <a:solidFill>
                <a:srgbClr val="000000"/>
              </a:solidFill>
              <a:latin typeface="Times New Roman" charset="0"/>
              <a:cs typeface="DejaVu Sans" charset="0"/>
            </a:endParaRPr>
          </a:p>
        </p:txBody>
      </p:sp>
      <p:sp>
        <p:nvSpPr>
          <p:cNvPr id="97281"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FDC394E1-4D3A-8D45-9D6D-CABD422A3CDC}" type="slidenum">
              <a:rPr lang="en-US" sz="2400">
                <a:solidFill>
                  <a:srgbClr val="000000"/>
                </a:solidFill>
              </a:rPr>
              <a:pPr algn="ctr" eaLnBrk="1">
                <a:lnSpc>
                  <a:spcPct val="90000"/>
                </a:lnSpc>
              </a:pPr>
              <a:t>15</a:t>
            </a:fld>
            <a:endParaRPr lang="en-US" sz="2400">
              <a:solidFill>
                <a:srgbClr val="000000"/>
              </a:solidFill>
            </a:endParaRPr>
          </a:p>
        </p:txBody>
      </p:sp>
      <p:sp>
        <p:nvSpPr>
          <p:cNvPr id="97284"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97285"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589"/>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4.2.1 </a:t>
            </a:r>
            <a:r>
              <a:rPr lang="en-US">
                <a:latin typeface="Arial" charset="0"/>
                <a:cs typeface="文泉驛正黑" charset="0"/>
              </a:rPr>
              <a:t>Switching Packets between Networks</a:t>
            </a:r>
          </a:p>
          <a:p>
            <a:pPr>
              <a:lnSpc>
                <a:spcPct val="80000"/>
              </a:lnSpc>
              <a:spcBef>
                <a:spcPts val="589"/>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b="1">
                <a:latin typeface="Arial" charset="0"/>
                <a:cs typeface="文泉驛正黑" charset="0"/>
              </a:rPr>
              <a:t>4.2.1.5 Reach the Destination</a:t>
            </a:r>
          </a:p>
          <a:p>
            <a:pPr>
              <a:lnSpc>
                <a:spcPct val="80000"/>
              </a:lnSpc>
              <a:spcBef>
                <a:spcPts val="589"/>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b="1">
                <a:latin typeface="Arial" charset="0"/>
                <a:cs typeface="文泉驛正黑" charset="0"/>
              </a:rPr>
              <a:t>4.2.1.6 Activity – Match Layer 2 and Layer 3 Addressing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D9FACADC-A01B-9E48-9DA1-860ECCA35383}" type="slidenum">
              <a:rPr lang="en-US">
                <a:solidFill>
                  <a:srgbClr val="000000"/>
                </a:solidFill>
                <a:latin typeface="Times New Roman" charset="0"/>
                <a:cs typeface="DejaVu Sans" charset="0"/>
              </a:rPr>
              <a:pPr eaLnBrk="1"/>
              <a:t>17</a:t>
            </a:fld>
            <a:endParaRPr lang="en-US">
              <a:solidFill>
                <a:srgbClr val="000000"/>
              </a:solidFill>
              <a:latin typeface="Times New Roman" charset="0"/>
              <a:cs typeface="DejaVu Sans" charset="0"/>
            </a:endParaRPr>
          </a:p>
        </p:txBody>
      </p:sp>
      <p:sp>
        <p:nvSpPr>
          <p:cNvPr id="99329"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1157AC02-C83C-B74F-8603-180B4D272FCB}" type="slidenum">
              <a:rPr lang="en-US" sz="2400">
                <a:solidFill>
                  <a:srgbClr val="000000"/>
                </a:solidFill>
              </a:rPr>
              <a:pPr algn="ctr" eaLnBrk="1">
                <a:lnSpc>
                  <a:spcPct val="90000"/>
                </a:lnSpc>
              </a:pPr>
              <a:t>17</a:t>
            </a:fld>
            <a:endParaRPr lang="en-US" sz="2400">
              <a:solidFill>
                <a:srgbClr val="000000"/>
              </a:solidFill>
            </a:endParaRPr>
          </a:p>
        </p:txBody>
      </p:sp>
      <p:sp>
        <p:nvSpPr>
          <p:cNvPr id="99332"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99333"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4.2.2 Path Determination</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4.2.2.1 Routing Decisions</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a:latin typeface="Arial" charset="0"/>
              <a:cs typeface="文泉驛正黑"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A1C9B287-29DF-9440-80CD-6BAAB8A36FA4}" type="slidenum">
              <a:rPr lang="en-US">
                <a:solidFill>
                  <a:srgbClr val="000000"/>
                </a:solidFill>
                <a:latin typeface="Times New Roman" charset="0"/>
                <a:cs typeface="DejaVu Sans" charset="0"/>
              </a:rPr>
              <a:pPr eaLnBrk="1"/>
              <a:t>19</a:t>
            </a:fld>
            <a:endParaRPr lang="en-US">
              <a:solidFill>
                <a:srgbClr val="000000"/>
              </a:solidFill>
              <a:latin typeface="Times New Roman" charset="0"/>
              <a:cs typeface="DejaVu Sans" charset="0"/>
            </a:endParaRPr>
          </a:p>
        </p:txBody>
      </p:sp>
      <p:sp>
        <p:nvSpPr>
          <p:cNvPr id="73729"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F5A27C2B-0170-9C44-A79B-F90C9341C7AD}" type="slidenum">
              <a:rPr lang="en-US" sz="2400">
                <a:solidFill>
                  <a:srgbClr val="000000"/>
                </a:solidFill>
              </a:rPr>
              <a:pPr algn="ctr" eaLnBrk="1">
                <a:lnSpc>
                  <a:spcPct val="90000"/>
                </a:lnSpc>
              </a:pPr>
              <a:t>19</a:t>
            </a:fld>
            <a:endParaRPr lang="en-US" sz="2400">
              <a:solidFill>
                <a:srgbClr val="000000"/>
              </a:solidFill>
            </a:endParaRPr>
          </a:p>
        </p:txBody>
      </p:sp>
      <p:sp>
        <p:nvSpPr>
          <p:cNvPr id="73732"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73733"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9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Functions of a Router</a:t>
            </a:r>
          </a:p>
          <a:p>
            <a:pPr>
              <a:lnSpc>
                <a:spcPct val="9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4.1.1.5 Routers Choose Best Paths</a:t>
            </a:r>
          </a:p>
          <a:p>
            <a:pPr>
              <a:lnSpc>
                <a:spcPct val="9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b="1">
              <a:latin typeface="Arial" charset="0"/>
              <a:cs typeface="文泉驛正黑" charset="0"/>
            </a:endParaRPr>
          </a:p>
          <a:p>
            <a:pPr>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b="1">
              <a:latin typeface="Arial" charset="0"/>
              <a:cs typeface="文泉驛正黑"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3A774A8C-0BA0-B845-AB8C-02247C552032}" type="slidenum">
              <a:rPr lang="en-US">
                <a:solidFill>
                  <a:srgbClr val="000000"/>
                </a:solidFill>
                <a:latin typeface="Times New Roman" charset="0"/>
                <a:cs typeface="DejaVu Sans" charset="0"/>
              </a:rPr>
              <a:pPr eaLnBrk="1"/>
              <a:t>20</a:t>
            </a:fld>
            <a:endParaRPr lang="en-US">
              <a:solidFill>
                <a:srgbClr val="000000"/>
              </a:solidFill>
              <a:latin typeface="Times New Roman" charset="0"/>
              <a:cs typeface="DejaVu Sans" charset="0"/>
            </a:endParaRPr>
          </a:p>
        </p:txBody>
      </p:sp>
      <p:sp>
        <p:nvSpPr>
          <p:cNvPr id="104449"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C29D29AE-9CFA-8548-8722-11CEA372F354}" type="slidenum">
              <a:rPr lang="en-US" sz="2400">
                <a:solidFill>
                  <a:srgbClr val="000000"/>
                </a:solidFill>
              </a:rPr>
              <a:pPr algn="ctr" eaLnBrk="1">
                <a:lnSpc>
                  <a:spcPct val="90000"/>
                </a:lnSpc>
              </a:pPr>
              <a:t>20</a:t>
            </a:fld>
            <a:endParaRPr lang="en-US" sz="2400">
              <a:solidFill>
                <a:srgbClr val="000000"/>
              </a:solidFill>
            </a:endParaRPr>
          </a:p>
        </p:txBody>
      </p:sp>
      <p:sp>
        <p:nvSpPr>
          <p:cNvPr id="104452"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04453"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 Router Operation</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4.3.1 Analyze the Routing Table</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4.3.1.1 The Routing Table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50B81FB9-209D-C84E-9465-3E391918796B}" type="slidenum">
              <a:rPr lang="en-US">
                <a:solidFill>
                  <a:srgbClr val="000000"/>
                </a:solidFill>
                <a:latin typeface="Times New Roman" charset="0"/>
                <a:cs typeface="DejaVu Sans" charset="0"/>
              </a:rPr>
              <a:pPr eaLnBrk="1"/>
              <a:t>21</a:t>
            </a:fld>
            <a:endParaRPr lang="en-US">
              <a:solidFill>
                <a:srgbClr val="000000"/>
              </a:solidFill>
              <a:latin typeface="Times New Roman" charset="0"/>
              <a:cs typeface="DejaVu Sans" charset="0"/>
            </a:endParaRPr>
          </a:p>
        </p:txBody>
      </p:sp>
      <p:sp>
        <p:nvSpPr>
          <p:cNvPr id="72705"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5BADA3A8-52A3-934C-B9FF-87F9C9172D2F}" type="slidenum">
              <a:rPr lang="en-US" sz="2400">
                <a:solidFill>
                  <a:srgbClr val="000000"/>
                </a:solidFill>
              </a:rPr>
              <a:pPr algn="ctr" eaLnBrk="1">
                <a:lnSpc>
                  <a:spcPct val="90000"/>
                </a:lnSpc>
              </a:pPr>
              <a:t>21</a:t>
            </a:fld>
            <a:endParaRPr lang="en-US" sz="2400">
              <a:solidFill>
                <a:srgbClr val="000000"/>
              </a:solidFill>
            </a:endParaRPr>
          </a:p>
        </p:txBody>
      </p:sp>
      <p:sp>
        <p:nvSpPr>
          <p:cNvPr id="72708"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72709"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9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Functions of a Router</a:t>
            </a:r>
          </a:p>
          <a:p>
            <a:pPr>
              <a:lnSpc>
                <a:spcPct val="9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4.1.1.5 Routers Choose Best Paths</a:t>
            </a:r>
          </a:p>
          <a:p>
            <a:pPr>
              <a:lnSpc>
                <a:spcPct val="9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b="1">
              <a:latin typeface="Arial" charset="0"/>
              <a:cs typeface="文泉驛正黑" charset="0"/>
            </a:endParaRPr>
          </a:p>
          <a:p>
            <a:pPr>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b="1">
              <a:latin typeface="Arial" charset="0"/>
              <a:cs typeface="文泉驛正黑"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902EA5DA-37DD-F246-AEC6-56A64E487013}" type="slidenum">
              <a:rPr lang="en-US">
                <a:solidFill>
                  <a:srgbClr val="000000"/>
                </a:solidFill>
                <a:latin typeface="Times New Roman" charset="0"/>
                <a:cs typeface="DejaVu Sans" charset="0"/>
              </a:rPr>
              <a:pPr eaLnBrk="1"/>
              <a:t>22</a:t>
            </a:fld>
            <a:endParaRPr lang="en-US">
              <a:solidFill>
                <a:srgbClr val="000000"/>
              </a:solidFill>
              <a:latin typeface="Times New Roman" charset="0"/>
              <a:cs typeface="DejaVu Sans" charset="0"/>
            </a:endParaRPr>
          </a:p>
        </p:txBody>
      </p:sp>
      <p:sp>
        <p:nvSpPr>
          <p:cNvPr id="100353"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87A3E723-E973-A840-AC08-562362FB648E}" type="slidenum">
              <a:rPr lang="en-US" sz="2400">
                <a:solidFill>
                  <a:srgbClr val="000000"/>
                </a:solidFill>
              </a:rPr>
              <a:pPr algn="ctr" eaLnBrk="1">
                <a:lnSpc>
                  <a:spcPct val="90000"/>
                </a:lnSpc>
              </a:pPr>
              <a:t>22</a:t>
            </a:fld>
            <a:endParaRPr lang="en-US" sz="2400">
              <a:solidFill>
                <a:srgbClr val="000000"/>
              </a:solidFill>
            </a:endParaRPr>
          </a:p>
        </p:txBody>
      </p:sp>
      <p:sp>
        <p:nvSpPr>
          <p:cNvPr id="100356"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00357"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4.2.2 Path Determination</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4.2.2.2 Best Path</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a:latin typeface="Arial" charset="0"/>
              <a:cs typeface="文泉驛正黑"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7FEFAAB9-0822-2C4D-A2BD-F407C314584C}" type="slidenum">
              <a:rPr lang="en-US">
                <a:solidFill>
                  <a:srgbClr val="000000"/>
                </a:solidFill>
                <a:latin typeface="Times New Roman" charset="0"/>
                <a:cs typeface="DejaVu Sans" charset="0"/>
              </a:rPr>
              <a:pPr eaLnBrk="1"/>
              <a:t>24</a:t>
            </a:fld>
            <a:endParaRPr lang="en-US">
              <a:solidFill>
                <a:srgbClr val="000000"/>
              </a:solidFill>
              <a:latin typeface="Times New Roman" charset="0"/>
              <a:cs typeface="DejaVu Sans" charset="0"/>
            </a:endParaRPr>
          </a:p>
        </p:txBody>
      </p:sp>
      <p:sp>
        <p:nvSpPr>
          <p:cNvPr id="101377"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3B62D6FD-179A-A14A-9AA7-7C2099DD5B86}" type="slidenum">
              <a:rPr lang="en-US" sz="2400">
                <a:solidFill>
                  <a:srgbClr val="000000"/>
                </a:solidFill>
              </a:rPr>
              <a:pPr algn="ctr" eaLnBrk="1">
                <a:lnSpc>
                  <a:spcPct val="90000"/>
                </a:lnSpc>
              </a:pPr>
              <a:t>24</a:t>
            </a:fld>
            <a:endParaRPr lang="en-US" sz="2400">
              <a:solidFill>
                <a:srgbClr val="000000"/>
              </a:solidFill>
            </a:endParaRPr>
          </a:p>
        </p:txBody>
      </p:sp>
      <p:sp>
        <p:nvSpPr>
          <p:cNvPr id="101380"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01381"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4.2.2 Path Determination</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4.2.2.3 Load Balancing</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a:latin typeface="Arial" charset="0"/>
              <a:cs typeface="文泉驛正黑"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09381EB5-C9F7-2B43-BD41-DE647D88D650}" type="slidenum">
              <a:rPr lang="en-US">
                <a:solidFill>
                  <a:srgbClr val="000000"/>
                </a:solidFill>
                <a:latin typeface="Times New Roman" charset="0"/>
                <a:cs typeface="DejaVu Sans" charset="0"/>
              </a:rPr>
              <a:pPr eaLnBrk="1"/>
              <a:t>25</a:t>
            </a:fld>
            <a:endParaRPr lang="en-US">
              <a:solidFill>
                <a:srgbClr val="000000"/>
              </a:solidFill>
              <a:latin typeface="Times New Roman" charset="0"/>
              <a:cs typeface="DejaVu Sans" charset="0"/>
            </a:endParaRPr>
          </a:p>
        </p:txBody>
      </p:sp>
      <p:sp>
        <p:nvSpPr>
          <p:cNvPr id="102401"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42EA08F4-A2E6-9045-8434-9B39AD4563F3}" type="slidenum">
              <a:rPr lang="en-US" sz="2400">
                <a:solidFill>
                  <a:srgbClr val="000000"/>
                </a:solidFill>
              </a:rPr>
              <a:pPr algn="ctr" eaLnBrk="1">
                <a:lnSpc>
                  <a:spcPct val="90000"/>
                </a:lnSpc>
              </a:pPr>
              <a:t>25</a:t>
            </a:fld>
            <a:endParaRPr lang="en-US" sz="2400">
              <a:solidFill>
                <a:srgbClr val="000000"/>
              </a:solidFill>
            </a:endParaRPr>
          </a:p>
        </p:txBody>
      </p:sp>
      <p:sp>
        <p:nvSpPr>
          <p:cNvPr id="102404"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02405"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4.2.2 Path Determination</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4.2.2.4 Administrative Distance</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a:latin typeface="Arial" charset="0"/>
              <a:cs typeface="文泉驛正黑"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565C5C7A-1193-AE4D-A22A-AB2DD8534E36}" type="slidenum">
              <a:rPr lang="en-US">
                <a:solidFill>
                  <a:srgbClr val="000000"/>
                </a:solidFill>
                <a:latin typeface="Times New Roman" charset="0"/>
                <a:cs typeface="DejaVu Sans" charset="0"/>
              </a:rPr>
              <a:pPr eaLnBrk="1"/>
              <a:t>26</a:t>
            </a:fld>
            <a:endParaRPr lang="en-US">
              <a:solidFill>
                <a:srgbClr val="000000"/>
              </a:solidFill>
              <a:latin typeface="Times New Roman" charset="0"/>
              <a:cs typeface="DejaVu Sans" charset="0"/>
            </a:endParaRPr>
          </a:p>
        </p:txBody>
      </p:sp>
      <p:sp>
        <p:nvSpPr>
          <p:cNvPr id="105473"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4FC4CD99-6EAC-9B47-964F-2BD51B5D6BCB}" type="slidenum">
              <a:rPr lang="en-US" sz="2400">
                <a:solidFill>
                  <a:srgbClr val="000000"/>
                </a:solidFill>
              </a:rPr>
              <a:pPr algn="ctr" eaLnBrk="1">
                <a:lnSpc>
                  <a:spcPct val="90000"/>
                </a:lnSpc>
              </a:pPr>
              <a:t>26</a:t>
            </a:fld>
            <a:endParaRPr lang="en-US" sz="2400">
              <a:solidFill>
                <a:srgbClr val="000000"/>
              </a:solidFill>
            </a:endParaRPr>
          </a:p>
        </p:txBody>
      </p:sp>
      <p:sp>
        <p:nvSpPr>
          <p:cNvPr id="105476"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05477"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 Router Operation</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4.3.1 Analyze the Routing Table</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4.3.1.2 Routing Table Sources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9pPr>
          </a:lstStyle>
          <a:p>
            <a:pPr eaLnBrk="1">
              <a:defRPr/>
            </a:pPr>
            <a:fld id="{62ADB617-4CA3-D941-8A4F-413F9AFA168D}" type="slidenum">
              <a:rPr lang="en-US" smtClean="0">
                <a:solidFill>
                  <a:srgbClr val="000000"/>
                </a:solidFill>
                <a:latin typeface="Times New Roman" charset="0"/>
                <a:cs typeface="DejaVu Sans" charset="0"/>
              </a:rPr>
              <a:pPr eaLnBrk="1">
                <a:defRPr/>
              </a:pPr>
              <a:t>5</a:t>
            </a:fld>
            <a:endParaRPr lang="en-US" smtClean="0">
              <a:solidFill>
                <a:srgbClr val="000000"/>
              </a:solidFill>
              <a:latin typeface="Times New Roman" charset="0"/>
              <a:cs typeface="DejaVu Sans" charset="0"/>
            </a:endParaRPr>
          </a:p>
        </p:txBody>
      </p:sp>
      <p:sp>
        <p:nvSpPr>
          <p:cNvPr id="8195" name="Text Box 1"/>
          <p:cNvSpPr txBox="1">
            <a:spLocks noChangeArrowheads="1"/>
          </p:cNvSpPr>
          <p:nvPr/>
        </p:nvSpPr>
        <p:spPr bwMode="auto">
          <a:xfrm>
            <a:off x="-11541325" y="-11604442"/>
            <a:ext cx="11542420" cy="11606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cs typeface="ＭＳ Ｐゴシック"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9pPr>
          </a:lstStyle>
          <a:p>
            <a:pPr algn="ctr" eaLnBrk="1">
              <a:lnSpc>
                <a:spcPct val="90000"/>
              </a:lnSpc>
            </a:pPr>
            <a:fld id="{849DCE63-A242-264A-BFF6-BE1D8F4CEBEB}" type="slidenum">
              <a:rPr lang="en-US">
                <a:solidFill>
                  <a:srgbClr val="000000"/>
                </a:solidFill>
              </a:rPr>
              <a:pPr algn="ctr" eaLnBrk="1">
                <a:lnSpc>
                  <a:spcPct val="90000"/>
                </a:lnSpc>
              </a:pPr>
              <a:t>5</a:t>
            </a:fld>
            <a:endParaRPr lang="en-US">
              <a:solidFill>
                <a:srgbClr val="000000"/>
              </a:solidFill>
            </a:endParaRPr>
          </a:p>
        </p:txBody>
      </p:sp>
      <p:sp>
        <p:nvSpPr>
          <p:cNvPr id="8196" name="Rectangle 2"/>
          <p:cNvSpPr>
            <a:spLocks noGrp="1" noRot="1" noChangeAspect="1" noChangeArrowheads="1" noTextEdit="1"/>
          </p:cNvSpPr>
          <p:nvPr>
            <p:ph type="sldImg"/>
          </p:nvPr>
        </p:nvSpPr>
        <p:spPr>
          <a:xfrm>
            <a:off x="-13506450" y="-11604625"/>
            <a:ext cx="15473363" cy="116062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7" name="Text Box 3"/>
          <p:cNvSpPr>
            <a:spLocks noGrp="1" noChangeArrowheads="1"/>
          </p:cNvSpPr>
          <p:nvPr>
            <p:ph type="body" idx="1"/>
          </p:nvPr>
        </p:nvSpPr>
        <p:spPr>
          <a:xfrm>
            <a:off x="-11541325" y="-11604442"/>
            <a:ext cx="11542420" cy="1160659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a:lnSpc>
                <a:spcPct val="9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sz="2000" b="1">
                <a:latin typeface="Arial" charset="0"/>
                <a:cs typeface="文泉驛正黑" charset="0"/>
              </a:rPr>
              <a:t>Function of a Router</a:t>
            </a:r>
          </a:p>
          <a:p>
            <a:pPr eaLnBrk="1">
              <a:lnSpc>
                <a:spcPct val="9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sz="2000" b="1">
                <a:latin typeface="Arial" charset="0"/>
                <a:cs typeface="文泉驛正黑" charset="0"/>
              </a:rPr>
              <a:t>4.1.1.2 Why Routing?</a:t>
            </a:r>
          </a:p>
          <a:p>
            <a:pPr eaLnBrk="1">
              <a:lnSpc>
                <a:spcPct val="9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endParaRPr lang="en-US" sz="2000" b="1">
              <a:latin typeface="Arial" charset="0"/>
              <a:cs typeface="文泉驛正黑" charset="0"/>
            </a:endParaRPr>
          </a:p>
          <a:p>
            <a:pPr eaLnBrk="1">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endParaRPr lang="en-US" sz="2000" b="1">
              <a:latin typeface="Arial" charset="0"/>
              <a:cs typeface="文泉驛正黑"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8B960F4C-9368-F54D-B1CF-192AB7B08DB0}" type="slidenum">
              <a:rPr lang="en-US">
                <a:solidFill>
                  <a:srgbClr val="000000"/>
                </a:solidFill>
                <a:latin typeface="Times New Roman" charset="0"/>
                <a:cs typeface="DejaVu Sans" charset="0"/>
              </a:rPr>
              <a:pPr eaLnBrk="1"/>
              <a:t>27</a:t>
            </a:fld>
            <a:endParaRPr lang="en-US">
              <a:solidFill>
                <a:srgbClr val="000000"/>
              </a:solidFill>
              <a:latin typeface="Times New Roman" charset="0"/>
              <a:cs typeface="DejaVu Sans" charset="0"/>
            </a:endParaRPr>
          </a:p>
        </p:txBody>
      </p:sp>
      <p:sp>
        <p:nvSpPr>
          <p:cNvPr id="106497"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FC3F40E7-35E7-6746-B8D5-6FC2DB03FBB8}" type="slidenum">
              <a:rPr lang="en-US" sz="2400">
                <a:solidFill>
                  <a:srgbClr val="000000"/>
                </a:solidFill>
              </a:rPr>
              <a:pPr algn="ctr" eaLnBrk="1">
                <a:lnSpc>
                  <a:spcPct val="90000"/>
                </a:lnSpc>
              </a:pPr>
              <a:t>27</a:t>
            </a:fld>
            <a:endParaRPr lang="en-US" sz="2400">
              <a:solidFill>
                <a:srgbClr val="000000"/>
              </a:solidFill>
            </a:endParaRPr>
          </a:p>
        </p:txBody>
      </p:sp>
      <p:sp>
        <p:nvSpPr>
          <p:cNvPr id="106500"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06501"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 Router Operation</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4.3.1 Analyze the Routing Table</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4.3.1.2 Routing Table Sources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26B2DB4-5C8B-7448-B216-893CDCF38DED}" type="slidenum">
              <a:rPr lang="en-US" sz="800"/>
              <a:pPr/>
              <a:t>28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ea typeface="ＭＳ Ｐゴシック" charset="0"/>
                <a:cs typeface="ＭＳ Ｐゴシック" charset="0"/>
              </a:rPr>
              <a:t>6.2.2.2 IPv4 Router Routing Table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67AFF75-1397-2B43-AD5D-288B91251914}" type="slidenum">
              <a:rPr lang="en-US" sz="800"/>
              <a:pPr/>
              <a:t>29</a:t>
            </a:fld>
            <a:endParaRPr lang="en-US" sz="8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ea typeface="ＭＳ Ｐゴシック" charset="0"/>
                <a:cs typeface="ＭＳ Ｐゴシック" charset="0"/>
              </a:rPr>
              <a:t>6.2.2.3 Directly Connected Routing Table Entries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3FA1ED9-2908-6C41-8222-345CFCD2C85A}" type="slidenum">
              <a:rPr lang="en-US" sz="800"/>
              <a:pPr/>
              <a:t>30</a:t>
            </a:fld>
            <a:endParaRPr lang="en-US" sz="8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ea typeface="ＭＳ Ｐゴシック" charset="0"/>
                <a:cs typeface="ＭＳ Ｐゴシック" charset="0"/>
              </a:rPr>
              <a:t>6.2.2.4 Remote Network Routing Table Entries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BA03EB26-4392-2E41-ACFE-8BA180336C12}" type="slidenum">
              <a:rPr lang="en-US">
                <a:solidFill>
                  <a:srgbClr val="000000"/>
                </a:solidFill>
                <a:latin typeface="Times New Roman" charset="0"/>
                <a:cs typeface="DejaVu Sans" charset="0"/>
              </a:rPr>
              <a:pPr eaLnBrk="1"/>
              <a:t>32</a:t>
            </a:fld>
            <a:endParaRPr lang="en-US">
              <a:solidFill>
                <a:srgbClr val="000000"/>
              </a:solidFill>
              <a:latin typeface="Times New Roman" charset="0"/>
              <a:cs typeface="DejaVu Sans" charset="0"/>
            </a:endParaRPr>
          </a:p>
        </p:txBody>
      </p:sp>
      <p:sp>
        <p:nvSpPr>
          <p:cNvPr id="109569"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CA8A604D-6A7D-A142-80D9-335F56A48BEC}" type="slidenum">
              <a:rPr lang="en-US" sz="2400">
                <a:solidFill>
                  <a:srgbClr val="000000"/>
                </a:solidFill>
              </a:rPr>
              <a:pPr algn="ctr" eaLnBrk="1">
                <a:lnSpc>
                  <a:spcPct val="90000"/>
                </a:lnSpc>
              </a:pPr>
              <a:t>32</a:t>
            </a:fld>
            <a:endParaRPr lang="en-US" sz="2400">
              <a:solidFill>
                <a:srgbClr val="000000"/>
              </a:solidFill>
            </a:endParaRPr>
          </a:p>
        </p:txBody>
      </p:sp>
      <p:sp>
        <p:nvSpPr>
          <p:cNvPr id="109572"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09573"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 Router Operation</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4.3.2 Directly Connected Routes</a:t>
            </a:r>
          </a:p>
          <a:p>
            <a:pPr>
              <a:lnSpc>
                <a:spcPct val="8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4.3.2.2 Directly Connected Route Table Entries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589"/>
              </a:spcAft>
              <a:defRPr/>
            </a:pPr>
            <a:r>
              <a:rPr lang="en-US" dirty="0" smtClean="0"/>
              <a:t> </a:t>
            </a:r>
            <a:r>
              <a:rPr lang="en-US" dirty="0" smtClean="0">
                <a:solidFill>
                  <a:schemeClr val="accent2"/>
                </a:solidFill>
                <a:cs typeface="Arial" charset="0"/>
              </a:rPr>
              <a:t>Serial</a:t>
            </a:r>
            <a:r>
              <a:rPr lang="en-US" dirty="0" smtClean="0">
                <a:cs typeface="Arial" charset="0"/>
              </a:rPr>
              <a:t> transmission means that the bits of a frame are transmitted one at a time over the physical medium.</a:t>
            </a:r>
          </a:p>
          <a:p>
            <a:pPr>
              <a:spcAft>
                <a:spcPts val="589"/>
              </a:spcAft>
              <a:defRPr/>
            </a:pPr>
            <a:r>
              <a:rPr lang="en-US" dirty="0" smtClean="0">
                <a:cs typeface="Arial" charset="0"/>
              </a:rPr>
              <a:t>In WANs, the serial connections are preferred because </a:t>
            </a:r>
          </a:p>
          <a:p>
            <a:pPr lvl="1">
              <a:spcAft>
                <a:spcPts val="589"/>
              </a:spcAft>
              <a:defRPr/>
            </a:pPr>
            <a:r>
              <a:rPr lang="en-US" sz="2400" dirty="0">
                <a:cs typeface="Arial" charset="0"/>
              </a:rPr>
              <a:t>Serial cables can be longer than parallel cables.</a:t>
            </a:r>
          </a:p>
          <a:p>
            <a:pPr lvl="1">
              <a:spcAft>
                <a:spcPts val="589"/>
              </a:spcAft>
              <a:defRPr/>
            </a:pPr>
            <a:r>
              <a:rPr lang="en-US" sz="2400" dirty="0">
                <a:cs typeface="Arial" charset="0"/>
              </a:rPr>
              <a:t>Synchronization easier than parallel connections.</a:t>
            </a:r>
          </a:p>
          <a:p>
            <a:pPr lvl="1">
              <a:spcAft>
                <a:spcPts val="589"/>
              </a:spcAft>
              <a:defRPr/>
            </a:pPr>
            <a:r>
              <a:rPr lang="en-US" sz="2400" dirty="0">
                <a:cs typeface="Arial" charset="0"/>
              </a:rPr>
              <a:t>Simpler wiring and less cost .</a:t>
            </a:r>
          </a:p>
          <a:p>
            <a:pPr>
              <a:defRPr/>
            </a:pPr>
            <a:endParaRPr lang="en-US" dirty="0" smtClean="0"/>
          </a:p>
          <a:p>
            <a:pPr>
              <a:defRPr/>
            </a:pPr>
            <a:r>
              <a:rPr lang="en-US" dirty="0" smtClean="0"/>
              <a:t>lightning-bolt line between R1 and R2, meaning that a point-to-point WAN link exists</a:t>
            </a:r>
          </a:p>
          <a:p>
            <a:pPr>
              <a:defRPr/>
            </a:pPr>
            <a:r>
              <a:rPr lang="en-US" dirty="0" smtClean="0"/>
              <a:t> the simplest type of WAN link, called a point-to-point WAN link . A point-to-point WAN link, also called a leased line , leased circuit, or WAN link, connects two devices over a WAN. Leased lines give the devices on each end (typically routers) the ability to send data to each other at the same time. Leased lines are also permanently installed, meaning that the devices can send data to each other at any time.</a:t>
            </a:r>
          </a:p>
          <a:p>
            <a:pPr>
              <a:defRPr/>
            </a:pPr>
            <a:endParaRPr lang="en-US" dirty="0" smtClean="0"/>
          </a:p>
          <a:p>
            <a:pPr>
              <a:defRPr/>
            </a:pPr>
            <a:r>
              <a:rPr lang="en-US" dirty="0" smtClean="0"/>
              <a:t> The definitions of DCE and DTE both bring up the topic of clocking , which is also known as synchronization . The serial links  used between two routers typically use synchronous communication, which means that both routers on the ends of the leased line must use the exact same speed for sending and receiving bits. Building hardware that uses the exact same speed is expensive, because creating clocks that run at the exact same speed is expensive.</a:t>
            </a:r>
          </a:p>
          <a:p>
            <a:pPr>
              <a:defRPr/>
            </a:pPr>
            <a:endParaRPr lang="en-US" dirty="0" smtClean="0"/>
          </a:p>
          <a:p>
            <a:pPr>
              <a:defRPr/>
            </a:pPr>
            <a:r>
              <a:rPr lang="en-US" dirty="0" smtClean="0"/>
              <a:t> With WAN links, the clocks need to match exactly, so the two routers synchronize their clocks continually to make sure their clocks run at the same speed.</a:t>
            </a:r>
          </a:p>
          <a:p>
            <a:pPr>
              <a:defRPr/>
            </a:pPr>
            <a:endParaRPr lang="en-US" dirty="0" smtClean="0"/>
          </a:p>
          <a:p>
            <a:pPr>
              <a:defRPr/>
            </a:pPr>
            <a:r>
              <a:rPr lang="en-US" dirty="0" smtClean="0"/>
              <a:t> To synchronize the clocks on the serial interfaces  of both routers on the ends of a serial link, a couple of things must happen</a:t>
            </a:r>
            <a:endParaRPr lang="en-US" dirty="0"/>
          </a:p>
        </p:txBody>
      </p:sp>
      <p:sp>
        <p:nvSpPr>
          <p:cNvPr id="4" name="Slide Number Placeholder 3"/>
          <p:cNvSpPr>
            <a:spLocks noGrp="1"/>
          </p:cNvSpPr>
          <p:nvPr>
            <p:ph type="sldNum" sz="quarter"/>
          </p:nvPr>
        </p:nvSpPr>
        <p:spPr/>
        <p:txBody>
          <a:bodyPr/>
          <a:lstStyle/>
          <a:p>
            <a:pPr>
              <a:defRPr/>
            </a:pPr>
            <a:fld id="{7C2D1EA6-4A65-F840-90CA-2078A6740A7C}" type="slidenum">
              <a:rPr lang="en-US" smtClean="0"/>
              <a:pPr>
                <a:defRPr/>
              </a:pPr>
              <a:t>42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 Two routers can be made to think they have a leased line between them—without having an actual leased line from the </a:t>
            </a:r>
            <a:r>
              <a:rPr lang="en-US" dirty="0" err="1" smtClean="0"/>
              <a:t>telco</a:t>
            </a:r>
            <a:r>
              <a:rPr lang="en-US" dirty="0" smtClean="0"/>
              <a:t>—as long as the routers sit relatively close to each other. For example, when building a lab to use for this course, the routers typically sit in the same room. To install the equivalent of a WAN leased line between two routers’ serial interfaces, without having to pay any money to a </a:t>
            </a:r>
            <a:r>
              <a:rPr lang="en-US" dirty="0" err="1" smtClean="0"/>
              <a:t>telco</a:t>
            </a:r>
            <a:r>
              <a:rPr lang="en-US" dirty="0" smtClean="0"/>
              <a:t>, you can follow these steps</a:t>
            </a:r>
          </a:p>
          <a:p>
            <a:pPr>
              <a:defRPr/>
            </a:pPr>
            <a:endParaRPr lang="en-US" dirty="0" smtClean="0"/>
          </a:p>
          <a:p>
            <a:pPr>
              <a:defRPr/>
            </a:pPr>
            <a:endParaRPr lang="en-US" dirty="0" smtClean="0"/>
          </a:p>
          <a:p>
            <a:pPr>
              <a:defRPr/>
            </a:pPr>
            <a:r>
              <a:rPr lang="en-US" dirty="0" smtClean="0"/>
              <a:t>Serial interfaces will usually be attached to a CSU/DSU type of device that provides clocking for the line.</a:t>
            </a:r>
          </a:p>
          <a:p>
            <a:pPr>
              <a:defRPr/>
            </a:pPr>
            <a:endParaRPr lang="en-US" dirty="0" smtClean="0"/>
          </a:p>
          <a:p>
            <a:pPr>
              <a:defRPr/>
            </a:pPr>
            <a:r>
              <a:rPr lang="en-US" dirty="0" smtClean="0"/>
              <a:t>But if you have a back-to-back configuration (for example, one that’s used in a lab/classroom environment), on one end—the data communication equipment (DCE) end of the cable—must provide clocking.</a:t>
            </a:r>
            <a:endParaRPr lang="en-US" dirty="0"/>
          </a:p>
        </p:txBody>
      </p:sp>
      <p:sp>
        <p:nvSpPr>
          <p:cNvPr id="4" name="Slide Number Placeholder 3"/>
          <p:cNvSpPr>
            <a:spLocks noGrp="1"/>
          </p:cNvSpPr>
          <p:nvPr>
            <p:ph type="sldNum" sz="quarter"/>
          </p:nvPr>
        </p:nvSpPr>
        <p:spPr/>
        <p:txBody>
          <a:bodyPr/>
          <a:lstStyle/>
          <a:p>
            <a:pPr>
              <a:defRPr/>
            </a:pPr>
            <a:fld id="{4B1FBF08-18AB-D54F-92F7-BAF74A7AD332}" type="slidenum">
              <a:rPr lang="en-US" smtClean="0"/>
              <a:pPr>
                <a:defRPr/>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But if you have a back-to-back configuration (for example, one that’s used in a lab/classroom environment), on one end—the data communication equipment (DCE) end of the cable—must provide clocking.</a:t>
            </a:r>
          </a:p>
          <a:p>
            <a:pPr>
              <a:defRPr/>
            </a:pPr>
            <a:endParaRPr lang="en-US" dirty="0"/>
          </a:p>
        </p:txBody>
      </p:sp>
      <p:sp>
        <p:nvSpPr>
          <p:cNvPr id="4" name="Slide Number Placeholder 3"/>
          <p:cNvSpPr>
            <a:spLocks noGrp="1"/>
          </p:cNvSpPr>
          <p:nvPr>
            <p:ph type="sldNum" sz="quarter"/>
          </p:nvPr>
        </p:nvSpPr>
        <p:spPr/>
        <p:txBody>
          <a:bodyPr/>
          <a:lstStyle/>
          <a:p>
            <a:pPr>
              <a:defRPr/>
            </a:pPr>
            <a:fld id="{AB6156E1-64DA-C249-A776-5ECDDD4B849B}" type="slidenum">
              <a:rPr lang="en-US" smtClean="0"/>
              <a:pPr>
                <a:defRPr/>
              </a:pPr>
              <a:t>45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p>
          <a:p>
            <a:pPr>
              <a:defRPr/>
            </a:pPr>
            <a:r>
              <a:rPr lang="en-US" dirty="0" smtClean="0"/>
              <a:t>By default, Cisco routers are all data terminal equipment (DTE) devices, so you must tell an interface to provide clocking if you need it to act like a DCE device. You configure a DCE serial interface with the clock rate command.</a:t>
            </a:r>
          </a:p>
          <a:p>
            <a:pPr>
              <a:defRPr/>
            </a:pPr>
            <a:endParaRPr lang="en-US" dirty="0" smtClean="0"/>
          </a:p>
          <a:p>
            <a:pPr>
              <a:defRPr/>
            </a:pPr>
            <a:r>
              <a:rPr lang="en-US" dirty="0" smtClean="0"/>
              <a:t>The DCE sets and controls the clock speed. So, in the case of a link from a service provider, the provider sets the clock speed, and when you connect to the external CSU/DSU, your serial port accepts the configuration.</a:t>
            </a:r>
          </a:p>
          <a:p>
            <a:pPr>
              <a:defRPr/>
            </a:pPr>
            <a:endParaRPr lang="en-US" dirty="0" smtClean="0"/>
          </a:p>
          <a:p>
            <a:pPr>
              <a:defRPr/>
            </a:pPr>
            <a:r>
              <a:rPr lang="en-US" dirty="0" smtClean="0"/>
              <a:t>In the case of a back-to-back cable, one of the routers plays the role of the DCE, and that device sets the clock speed for the connection. If you are implementing the same type of layout in a lab, check the cable and identify the DCE side of the cable</a:t>
            </a:r>
          </a:p>
          <a:p>
            <a:pPr>
              <a:defRPr/>
            </a:pPr>
            <a:endParaRPr lang="en-US" dirty="0" smtClean="0"/>
          </a:p>
          <a:p>
            <a:pPr>
              <a:defRPr/>
            </a:pPr>
            <a:r>
              <a:rPr lang="en-US" dirty="0" smtClean="0"/>
              <a:t>For two serial interfaces to communicate, you must provide the clock rate. The clock rate provides bit synchronization and has other uses that are beyond the scope of this chapter's purposes. The device that provides this clock rate is the data circuit-terminating equipment (DCE). The other device is denoted as the data terminal equipment (DTE). In the real world, the router is the DTE. The telecom equipment, such as the Frame Relay switch, is the DCE. Because the lab scenario bypasses the telecom equipment, you need to specify which router is the DTE and which one is the DCE; you also need to provide the clock rate. To bypass the telecom equipment, you need to directly connect the routers with a DTE–DCE crossover cable. Each end of this cable is labeled as DTE or DCE. Whichever router is plugged into the DCE end of the cable will need to provide the clock rate.</a:t>
            </a:r>
            <a:endParaRPr lang="en-US" dirty="0"/>
          </a:p>
        </p:txBody>
      </p:sp>
      <p:sp>
        <p:nvSpPr>
          <p:cNvPr id="4" name="Slide Number Placeholder 3"/>
          <p:cNvSpPr>
            <a:spLocks noGrp="1"/>
          </p:cNvSpPr>
          <p:nvPr>
            <p:ph type="sldNum" sz="quarter"/>
          </p:nvPr>
        </p:nvSpPr>
        <p:spPr/>
        <p:txBody>
          <a:bodyPr/>
          <a:lstStyle/>
          <a:p>
            <a:pPr>
              <a:defRPr/>
            </a:pPr>
            <a:fld id="{B6841F8E-FAC0-634D-B64C-7F1CAFE16EFC}" type="slidenum">
              <a:rPr lang="en-US" smtClean="0"/>
              <a:pPr>
                <a:defRPr/>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smtClean="0">
                <a:solidFill>
                  <a:schemeClr val="accent4">
                    <a:lumMod val="75000"/>
                  </a:schemeClr>
                </a:solidFill>
              </a:rPr>
              <a:t>Forwarding</a:t>
            </a:r>
            <a:r>
              <a:rPr lang="en-US" dirty="0" smtClean="0"/>
              <a:t>: </a:t>
            </a:r>
            <a:br>
              <a:rPr lang="en-US" dirty="0" smtClean="0"/>
            </a:br>
            <a:r>
              <a:rPr lang="en-US" dirty="0" smtClean="0"/>
              <a:t>When a packet arrives at a router’s input link, the router must move the packet to the appropriate output link .</a:t>
            </a:r>
          </a:p>
          <a:p>
            <a:pPr>
              <a:spcAft>
                <a:spcPts val="1200"/>
              </a:spcAft>
            </a:pPr>
            <a:r>
              <a:rPr lang="en-US" dirty="0" smtClean="0">
                <a:solidFill>
                  <a:srgbClr val="9039A3"/>
                </a:solidFill>
              </a:rPr>
              <a:t>Routing</a:t>
            </a:r>
            <a:r>
              <a:rPr lang="en-US" dirty="0" smtClean="0"/>
              <a:t>:</a:t>
            </a:r>
            <a:br>
              <a:rPr lang="en-US" dirty="0" smtClean="0"/>
            </a:br>
            <a:r>
              <a:rPr lang="en-US" dirty="0" smtClean="0"/>
              <a:t> The network layer must determine the best route or path taken by packets as they flow from a sender to a receiver.  </a:t>
            </a:r>
          </a:p>
          <a:p>
            <a:endParaRPr lang="en-US" dirty="0"/>
          </a:p>
        </p:txBody>
      </p:sp>
      <p:sp>
        <p:nvSpPr>
          <p:cNvPr id="4" name="Slide Number Placeholder 3"/>
          <p:cNvSpPr>
            <a:spLocks noGrp="1"/>
          </p:cNvSpPr>
          <p:nvPr>
            <p:ph type="sldNum" sz="quarter" idx="10"/>
          </p:nvPr>
        </p:nvSpPr>
        <p:spPr/>
        <p:txBody>
          <a:bodyPr/>
          <a:lstStyle/>
          <a:p>
            <a:fld id="{E9A9E6A0-51F6-C744-A706-DCAB0D1C5DCC}" type="slidenum">
              <a:rPr lang="en-US" smtClean="0"/>
              <a:t>6</a:t>
            </a:fld>
            <a:endParaRPr lang="en-US"/>
          </a:p>
        </p:txBody>
      </p:sp>
    </p:spTree>
    <p:extLst>
      <p:ext uri="{BB962C8B-B14F-4D97-AF65-F5344CB8AC3E}">
        <p14:creationId xmlns:p14="http://schemas.microsoft.com/office/powerpoint/2010/main" val="237860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network-layer protocol,</a:t>
            </a:r>
            <a:r>
              <a:rPr lang="en-US" baseline="0" dirty="0" smtClean="0"/>
              <a:t> </a:t>
            </a:r>
            <a:r>
              <a:rPr lang="en-US" dirty="0" smtClean="0"/>
              <a:t>the header value could be the destination address of the packet or an indication of</a:t>
            </a:r>
            <a:r>
              <a:rPr lang="en-US" baseline="0" dirty="0" smtClean="0"/>
              <a:t> </a:t>
            </a:r>
            <a:r>
              <a:rPr lang="en-US" dirty="0" smtClean="0"/>
              <a:t>the connection to which the packet belongs.</a:t>
            </a:r>
          </a:p>
          <a:p>
            <a:endParaRPr lang="en-US" dirty="0" smtClean="0"/>
          </a:p>
          <a:p>
            <a:pPr marL="834390" lvl="1" indent="-514350">
              <a:buFont typeface="+mj-lt"/>
              <a:buAutoNum type="arabicPeriod"/>
            </a:pPr>
            <a:r>
              <a:rPr lang="en-US" dirty="0" smtClean="0"/>
              <a:t>Examining the value of a field in the arriving packet’s header</a:t>
            </a:r>
          </a:p>
          <a:p>
            <a:pPr marL="834390" lvl="1" indent="-514350">
              <a:buFont typeface="+mj-lt"/>
              <a:buAutoNum type="arabicPeriod"/>
            </a:pPr>
            <a:r>
              <a:rPr lang="en-US" dirty="0" smtClean="0"/>
              <a:t>Then using this header value to index into the router’s routing table.</a:t>
            </a:r>
          </a:p>
          <a:p>
            <a:pPr marL="834390" lvl="1" indent="-514350">
              <a:buFont typeface="+mj-lt"/>
              <a:buAutoNum type="arabicPeriod"/>
            </a:pPr>
            <a:r>
              <a:rPr lang="en-US" dirty="0" smtClean="0"/>
              <a:t>The value stored in the routing table entry for that header indicates the router’s outgoing link interface to which that packet is to be forwarded.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9A9E6A0-51F6-C744-A706-DCAB0D1C5DCC}" type="slidenum">
              <a:rPr lang="en-US" smtClean="0"/>
              <a:t>7</a:t>
            </a:fld>
            <a:endParaRPr lang="en-US"/>
          </a:p>
        </p:txBody>
      </p:sp>
    </p:spTree>
    <p:extLst>
      <p:ext uri="{BB962C8B-B14F-4D97-AF65-F5344CB8AC3E}">
        <p14:creationId xmlns:p14="http://schemas.microsoft.com/office/powerpoint/2010/main" val="100215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9E6A0-51F6-C744-A706-DCAB0D1C5DCC}" type="slidenum">
              <a:rPr lang="en-US" smtClean="0"/>
              <a:t>8</a:t>
            </a:fld>
            <a:endParaRPr lang="en-US"/>
          </a:p>
        </p:txBody>
      </p:sp>
    </p:spTree>
    <p:extLst>
      <p:ext uri="{BB962C8B-B14F-4D97-AF65-F5344CB8AC3E}">
        <p14:creationId xmlns:p14="http://schemas.microsoft.com/office/powerpoint/2010/main" val="231718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smtClean="0"/>
              <a:t>As we know, the primary function of a router is to forward packets toward their destination.</a:t>
            </a:r>
          </a:p>
          <a:p>
            <a:pPr>
              <a:spcAft>
                <a:spcPts val="1200"/>
              </a:spcAft>
            </a:pPr>
            <a:r>
              <a:rPr lang="en-US" dirty="0" smtClean="0"/>
              <a:t> This is accomplished by using a switching function, which is the process used by a router to accept a packet on one interface and forward it out of another interface.</a:t>
            </a:r>
          </a:p>
          <a:p>
            <a:endParaRPr lang="en-US" dirty="0"/>
          </a:p>
        </p:txBody>
      </p:sp>
      <p:sp>
        <p:nvSpPr>
          <p:cNvPr id="4" name="Slide Number Placeholder 3"/>
          <p:cNvSpPr>
            <a:spLocks noGrp="1"/>
          </p:cNvSpPr>
          <p:nvPr>
            <p:ph type="sldNum" sz="quarter" idx="10"/>
          </p:nvPr>
        </p:nvSpPr>
        <p:spPr/>
        <p:txBody>
          <a:bodyPr/>
          <a:lstStyle/>
          <a:p>
            <a:fld id="{E9A9E6A0-51F6-C744-A706-DCAB0D1C5DCC}" type="slidenum">
              <a:rPr lang="en-US" smtClean="0"/>
              <a:t>10</a:t>
            </a:fld>
            <a:endParaRPr lang="en-US"/>
          </a:p>
        </p:txBody>
      </p:sp>
    </p:spTree>
    <p:extLst>
      <p:ext uri="{BB962C8B-B14F-4D97-AF65-F5344CB8AC3E}">
        <p14:creationId xmlns:p14="http://schemas.microsoft.com/office/powerpoint/2010/main" val="3738195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E617FF24-0D0D-6D46-A77B-0BB27B00E32F}" type="slidenum">
              <a:rPr lang="en-US">
                <a:solidFill>
                  <a:srgbClr val="000000"/>
                </a:solidFill>
                <a:latin typeface="Times New Roman" charset="0"/>
                <a:cs typeface="DejaVu Sans" charset="0"/>
              </a:rPr>
              <a:pPr eaLnBrk="1"/>
              <a:t>11</a:t>
            </a:fld>
            <a:endParaRPr lang="en-US">
              <a:solidFill>
                <a:srgbClr val="000000"/>
              </a:solidFill>
              <a:latin typeface="Times New Roman" charset="0"/>
              <a:cs typeface="DejaVu Sans" charset="0"/>
            </a:endParaRPr>
          </a:p>
        </p:txBody>
      </p:sp>
      <p:sp>
        <p:nvSpPr>
          <p:cNvPr id="93185"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B42853AB-3AB3-5649-9273-206FA3D371E9}" type="slidenum">
              <a:rPr lang="en-US" sz="2400">
                <a:solidFill>
                  <a:srgbClr val="000000"/>
                </a:solidFill>
              </a:rPr>
              <a:pPr algn="ctr" eaLnBrk="1">
                <a:lnSpc>
                  <a:spcPct val="90000"/>
                </a:lnSpc>
              </a:pPr>
              <a:t>11</a:t>
            </a:fld>
            <a:endParaRPr lang="en-US" sz="2400">
              <a:solidFill>
                <a:srgbClr val="000000"/>
              </a:solidFill>
            </a:endParaRPr>
          </a:p>
        </p:txBody>
      </p:sp>
      <p:sp>
        <p:nvSpPr>
          <p:cNvPr id="93188"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93189"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90000"/>
              </a:lnSpc>
              <a:spcBef>
                <a:spcPts val="589"/>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dirty="0">
                <a:latin typeface="Arial" charset="0"/>
                <a:cs typeface="文泉驛正黑" charset="0"/>
              </a:rPr>
              <a:t>4.2.1 </a:t>
            </a:r>
            <a:r>
              <a:rPr lang="en-US" dirty="0">
                <a:latin typeface="Arial" charset="0"/>
                <a:cs typeface="文泉驛正黑" charset="0"/>
              </a:rPr>
              <a:t>Switching Packets between Networks</a:t>
            </a:r>
          </a:p>
          <a:p>
            <a:pPr>
              <a:lnSpc>
                <a:spcPct val="9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b="1" dirty="0">
                <a:latin typeface="Arial" charset="0"/>
                <a:cs typeface="文泉驛正黑" charset="0"/>
              </a:rPr>
              <a:t>4.2.1.1 </a:t>
            </a:r>
            <a:r>
              <a:rPr lang="en-US" dirty="0">
                <a:latin typeface="Arial" charset="0"/>
                <a:cs typeface="文泉驛正黑" charset="0"/>
              </a:rPr>
              <a:t>Router Switching </a:t>
            </a:r>
            <a:r>
              <a:rPr lang="en-US" dirty="0" smtClean="0">
                <a:latin typeface="Arial" charset="0"/>
                <a:cs typeface="文泉驛正黑" charset="0"/>
              </a:rPr>
              <a:t>Functions</a:t>
            </a:r>
          </a:p>
          <a:p>
            <a:pPr>
              <a:lnSpc>
                <a:spcPct val="9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dirty="0" smtClean="0">
              <a:latin typeface="Arial" charset="0"/>
              <a:cs typeface="文泉驛正黑" charset="0"/>
            </a:endParaRPr>
          </a:p>
          <a:p>
            <a:pPr>
              <a:lnSpc>
                <a:spcPct val="9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dirty="0" smtClean="0">
                <a:latin typeface="Arial" charset="0"/>
                <a:cs typeface="文泉驛正黑" charset="0"/>
              </a:rPr>
              <a:t>Note: In this context, the term “switching” literally means moving packets from source to destination and should not be confused with the function of a Layer 2 switch.</a:t>
            </a:r>
            <a:endParaRPr lang="en-US" dirty="0">
              <a:latin typeface="Arial" charset="0"/>
              <a:cs typeface="文泉驛正黑"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ACD7628E-7E17-674B-893B-5DFD669A2FBB}" type="slidenum">
              <a:rPr lang="en-US">
                <a:solidFill>
                  <a:srgbClr val="000000"/>
                </a:solidFill>
                <a:latin typeface="Times New Roman" charset="0"/>
                <a:cs typeface="DejaVu Sans" charset="0"/>
              </a:rPr>
              <a:pPr eaLnBrk="1"/>
              <a:t>12</a:t>
            </a:fld>
            <a:endParaRPr lang="en-US">
              <a:solidFill>
                <a:srgbClr val="000000"/>
              </a:solidFill>
              <a:latin typeface="Times New Roman" charset="0"/>
              <a:cs typeface="DejaVu Sans" charset="0"/>
            </a:endParaRPr>
          </a:p>
        </p:txBody>
      </p:sp>
      <p:sp>
        <p:nvSpPr>
          <p:cNvPr id="94209"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4A788A9C-BB12-144B-B56E-DECC6B778173}" type="slidenum">
              <a:rPr lang="en-US" sz="2400">
                <a:solidFill>
                  <a:srgbClr val="000000"/>
                </a:solidFill>
              </a:rPr>
              <a:pPr algn="ctr" eaLnBrk="1">
                <a:lnSpc>
                  <a:spcPct val="90000"/>
                </a:lnSpc>
              </a:pPr>
              <a:t>12</a:t>
            </a:fld>
            <a:endParaRPr lang="en-US" sz="2400">
              <a:solidFill>
                <a:srgbClr val="000000"/>
              </a:solidFill>
            </a:endParaRPr>
          </a:p>
        </p:txBody>
      </p:sp>
      <p:sp>
        <p:nvSpPr>
          <p:cNvPr id="94212"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94213"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90000"/>
              </a:lnSpc>
              <a:spcBef>
                <a:spcPts val="589"/>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dirty="0">
                <a:latin typeface="Arial" charset="0"/>
                <a:cs typeface="文泉驛正黑" charset="0"/>
              </a:rPr>
              <a:t>4.2.1 </a:t>
            </a:r>
            <a:r>
              <a:rPr lang="en-US" dirty="0">
                <a:latin typeface="Arial" charset="0"/>
                <a:cs typeface="文泉驛正黑" charset="0"/>
              </a:rPr>
              <a:t>Switching Packets between Networks</a:t>
            </a:r>
          </a:p>
          <a:p>
            <a:pPr>
              <a:lnSpc>
                <a:spcPct val="90000"/>
              </a:lnSpc>
              <a:spcBef>
                <a:spcPts val="883"/>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b="1" dirty="0">
                <a:latin typeface="Arial" charset="0"/>
                <a:cs typeface="文泉驛正黑" charset="0"/>
              </a:rPr>
              <a:t>4.2.1.2  </a:t>
            </a:r>
            <a:r>
              <a:rPr lang="en-US" dirty="0">
                <a:latin typeface="Arial" charset="0"/>
                <a:cs typeface="文泉驛正黑" charset="0"/>
              </a:rPr>
              <a:t>Send a Packet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7D3676A4-83D7-D844-8184-DA4EB9CB30B4}" type="slidenum">
              <a:rPr lang="en-US">
                <a:solidFill>
                  <a:srgbClr val="000000"/>
                </a:solidFill>
                <a:latin typeface="Times New Roman" charset="0"/>
                <a:cs typeface="DejaVu Sans" charset="0"/>
              </a:rPr>
              <a:pPr eaLnBrk="1"/>
              <a:t>13</a:t>
            </a:fld>
            <a:endParaRPr lang="en-US">
              <a:solidFill>
                <a:srgbClr val="000000"/>
              </a:solidFill>
              <a:latin typeface="Times New Roman" charset="0"/>
              <a:cs typeface="DejaVu Sans" charset="0"/>
            </a:endParaRPr>
          </a:p>
        </p:txBody>
      </p:sp>
      <p:sp>
        <p:nvSpPr>
          <p:cNvPr id="95233"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D242468E-AA1A-DA4E-A4C7-D23931D39931}" type="slidenum">
              <a:rPr lang="en-US" sz="2400">
                <a:solidFill>
                  <a:srgbClr val="000000"/>
                </a:solidFill>
              </a:rPr>
              <a:pPr algn="ctr" eaLnBrk="1">
                <a:lnSpc>
                  <a:spcPct val="90000"/>
                </a:lnSpc>
              </a:pPr>
              <a:t>13</a:t>
            </a:fld>
            <a:endParaRPr lang="en-US" sz="2400">
              <a:solidFill>
                <a:srgbClr val="000000"/>
              </a:solidFill>
            </a:endParaRPr>
          </a:p>
        </p:txBody>
      </p:sp>
      <p:sp>
        <p:nvSpPr>
          <p:cNvPr id="95236"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95237"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ts val="589"/>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b="1">
                <a:latin typeface="Arial" charset="0"/>
                <a:cs typeface="文泉驛正黑" charset="0"/>
              </a:rPr>
              <a:t>4.2.1 </a:t>
            </a:r>
            <a:r>
              <a:rPr lang="en-US">
                <a:latin typeface="Arial" charset="0"/>
                <a:cs typeface="文泉驛正黑" charset="0"/>
              </a:rPr>
              <a:t>Switching Packets between Networks</a:t>
            </a:r>
          </a:p>
          <a:p>
            <a:pPr>
              <a:lnSpc>
                <a:spcPct val="80000"/>
              </a:lnSpc>
              <a:spcBef>
                <a:spcPts val="589"/>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b="1">
                <a:latin typeface="Arial" charset="0"/>
                <a:cs typeface="文泉驛正黑" charset="0"/>
              </a:rPr>
              <a:t>4.2.1.3 Forward to the Next Hop</a:t>
            </a:r>
          </a:p>
          <a:p>
            <a:pPr>
              <a:lnSpc>
                <a:spcPct val="80000"/>
              </a:lnSpc>
              <a:spcBef>
                <a:spcPts val="589"/>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a:latin typeface="Arial" charset="0"/>
              <a:cs typeface="文泉驛正黑"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082E5D-E1D6-504B-AA3E-764510099C3B}" type="datetimeFigureOut">
              <a:rPr lang="en-US" smtClean="0"/>
              <a:t>1/27/19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082E5D-E1D6-504B-AA3E-764510099C3B}" type="datetimeFigureOut">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A3753-1CE6-4949-BA04-6AF2762901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4082E5D-E1D6-504B-AA3E-764510099C3B}" type="datetimeFigureOut">
              <a:rPr lang="en-US" smtClean="0"/>
              <a:t>1/27/19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0FA3753-1CE6-4949-BA04-6AF27629017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4082E5D-E1D6-504B-AA3E-764510099C3B}" type="datetimeFigureOut">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0FA3753-1CE6-4949-BA04-6AF27629017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4082E5D-E1D6-504B-AA3E-764510099C3B}" type="datetimeFigureOut">
              <a:rPr lang="en-US" smtClean="0"/>
              <a:t>1/27/19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0FA3753-1CE6-4949-BA04-6AF27629017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4082E5D-E1D6-504B-AA3E-764510099C3B}" type="datetimeFigureOut">
              <a:rPr lang="en-US" smtClean="0"/>
              <a:t>1/27/19</a:t>
            </a:fld>
            <a:endParaRPr lang="en-US"/>
          </a:p>
        </p:txBody>
      </p:sp>
      <p:sp>
        <p:nvSpPr>
          <p:cNvPr id="10" name="Slide Number Placeholder 9"/>
          <p:cNvSpPr>
            <a:spLocks noGrp="1"/>
          </p:cNvSpPr>
          <p:nvPr>
            <p:ph type="sldNum" sz="quarter" idx="16"/>
          </p:nvPr>
        </p:nvSpPr>
        <p:spPr/>
        <p:txBody>
          <a:bodyPr rtlCol="0"/>
          <a:lstStyle/>
          <a:p>
            <a:fld id="{80FA3753-1CE6-4949-BA04-6AF27629017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4082E5D-E1D6-504B-AA3E-764510099C3B}" type="datetimeFigureOut">
              <a:rPr lang="en-US" smtClean="0"/>
              <a:t>1/27/19</a:t>
            </a:fld>
            <a:endParaRPr lang="en-US"/>
          </a:p>
        </p:txBody>
      </p:sp>
      <p:sp>
        <p:nvSpPr>
          <p:cNvPr id="12" name="Slide Number Placeholder 11"/>
          <p:cNvSpPr>
            <a:spLocks noGrp="1"/>
          </p:cNvSpPr>
          <p:nvPr>
            <p:ph type="sldNum" sz="quarter" idx="16"/>
          </p:nvPr>
        </p:nvSpPr>
        <p:spPr/>
        <p:txBody>
          <a:bodyPr rtlCol="0"/>
          <a:lstStyle/>
          <a:p>
            <a:fld id="{80FA3753-1CE6-4949-BA04-6AF27629017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082E5D-E1D6-504B-AA3E-764510099C3B}" type="datetimeFigureOut">
              <a:rPr lang="en-US" smtClean="0"/>
              <a:t>1/27/19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0FA3753-1CE6-4949-BA04-6AF2762901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82E5D-E1D6-504B-AA3E-764510099C3B}" type="datetimeFigureOut">
              <a:rPr lang="en-US" smtClean="0"/>
              <a:t>1/27/19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0FA3753-1CE6-4949-BA04-6AF2762901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4082E5D-E1D6-504B-AA3E-764510099C3B}" type="datetimeFigureOut">
              <a:rPr lang="en-US" smtClean="0"/>
              <a:t>1/27/19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0FA3753-1CE6-4949-BA04-6AF27629017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4082E5D-E1D6-504B-AA3E-764510099C3B}" type="datetimeFigureOut">
              <a:rPr lang="en-US" smtClean="0"/>
              <a:t>1/27/19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0FA3753-1CE6-4949-BA04-6AF27629017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4082E5D-E1D6-504B-AA3E-764510099C3B}" type="datetimeFigureOut">
              <a:rPr lang="en-US" smtClean="0"/>
              <a:t>1/27/19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0FA3753-1CE6-4949-BA04-6AF2762901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6.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8.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154" y="3075236"/>
            <a:ext cx="8037046" cy="2792164"/>
          </a:xfrm>
        </p:spPr>
        <p:txBody>
          <a:bodyPr/>
          <a:lstStyle/>
          <a:p>
            <a:r>
              <a:rPr lang="en-US" dirty="0" smtClean="0"/>
              <a:t>Forwarding</a:t>
            </a:r>
            <a:br>
              <a:rPr lang="en-US" dirty="0" smtClean="0"/>
            </a:br>
            <a:r>
              <a:rPr lang="en-US" dirty="0" smtClean="0"/>
              <a:t>Routing </a:t>
            </a:r>
            <a:r>
              <a:rPr lang="en-US" dirty="0" smtClean="0"/>
              <a:t>and routing </a:t>
            </a:r>
            <a:r>
              <a:rPr lang="en-US" dirty="0"/>
              <a:t>tables</a:t>
            </a:r>
            <a:br>
              <a:rPr lang="en-US" dirty="0"/>
            </a:br>
            <a:r>
              <a:rPr lang="en-US" dirty="0"/>
              <a:t>Serial interfaces</a:t>
            </a:r>
            <a:endParaRPr lang="en-US" dirty="0"/>
          </a:p>
        </p:txBody>
      </p:sp>
      <p:sp>
        <p:nvSpPr>
          <p:cNvPr id="3" name="Subtitle 2"/>
          <p:cNvSpPr>
            <a:spLocks noGrp="1"/>
          </p:cNvSpPr>
          <p:nvPr>
            <p:ph type="subTitle" idx="1"/>
          </p:nvPr>
        </p:nvSpPr>
        <p:spPr/>
        <p:txBody>
          <a:bodyPr/>
          <a:lstStyle/>
          <a:p>
            <a:r>
              <a:rPr lang="en-US" dirty="0" smtClean="0"/>
              <a:t>2</a:t>
            </a:r>
            <a:r>
              <a:rPr lang="en-US" baseline="30000" dirty="0" smtClean="0"/>
              <a:t>nd</a:t>
            </a:r>
            <a:r>
              <a:rPr lang="en-US" dirty="0" smtClean="0"/>
              <a:t> semester </a:t>
            </a:r>
            <a:r>
              <a:rPr lang="en-US" dirty="0" smtClean="0"/>
              <a:t>1439-1440</a:t>
            </a:r>
            <a:endParaRPr lang="en-US" dirty="0"/>
          </a:p>
        </p:txBody>
      </p:sp>
    </p:spTree>
    <p:extLst>
      <p:ext uri="{BB962C8B-B14F-4D97-AF65-F5344CB8AC3E}">
        <p14:creationId xmlns:p14="http://schemas.microsoft.com/office/powerpoint/2010/main" val="34393205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Switching Function</a:t>
            </a:r>
          </a:p>
        </p:txBody>
      </p:sp>
      <p:sp>
        <p:nvSpPr>
          <p:cNvPr id="3" name="Content Placeholder 2"/>
          <p:cNvSpPr>
            <a:spLocks noGrp="1"/>
          </p:cNvSpPr>
          <p:nvPr>
            <p:ph sz="quarter" idx="1"/>
          </p:nvPr>
        </p:nvSpPr>
        <p:spPr>
          <a:xfrm>
            <a:off x="612648" y="1799772"/>
            <a:ext cx="8153400" cy="4495800"/>
          </a:xfrm>
        </p:spPr>
        <p:txBody>
          <a:bodyPr/>
          <a:lstStyle/>
          <a:p>
            <a:pPr>
              <a:spcAft>
                <a:spcPts val="1200"/>
              </a:spcAft>
            </a:pPr>
            <a:r>
              <a:rPr lang="en-US" dirty="0" smtClean="0"/>
              <a:t>A </a:t>
            </a:r>
            <a:r>
              <a:rPr lang="en-US" dirty="0"/>
              <a:t>switching </a:t>
            </a:r>
            <a:r>
              <a:rPr lang="en-US" dirty="0" smtClean="0"/>
              <a:t>function is a process </a:t>
            </a:r>
            <a:r>
              <a:rPr lang="en-US" dirty="0"/>
              <a:t>used by a router to accept a packet on one interface and forward it out of another interface.</a:t>
            </a:r>
          </a:p>
        </p:txBody>
      </p:sp>
    </p:spTree>
    <p:extLst>
      <p:ext uri="{BB962C8B-B14F-4D97-AF65-F5344CB8AC3E}">
        <p14:creationId xmlns:p14="http://schemas.microsoft.com/office/powerpoint/2010/main" val="8543078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normAutofit/>
          </a:bodyPr>
          <a:lstStyle/>
          <a:p>
            <a:pPr algn="l"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b="1" dirty="0">
                <a:solidFill>
                  <a:srgbClr val="708CA1"/>
                </a:solidFill>
                <a:latin typeface="Arial" charset="0"/>
                <a:cs typeface="文泉驛正黑" charset="0"/>
              </a:rPr>
              <a:t>Switching Packets between Networks</a:t>
            </a:r>
            <a:r>
              <a:rPr lang="en-US" sz="3200" b="1" dirty="0">
                <a:solidFill>
                  <a:srgbClr val="708CA1"/>
                </a:solidFill>
                <a:latin typeface="Arial" charset="0"/>
                <a:cs typeface="文泉驛正黑" charset="0"/>
              </a:rPr>
              <a:t/>
            </a:r>
            <a:br>
              <a:rPr lang="en-US" sz="3200" b="1" dirty="0">
                <a:solidFill>
                  <a:srgbClr val="708CA1"/>
                </a:solidFill>
                <a:latin typeface="Arial" charset="0"/>
                <a:cs typeface="文泉驛正黑" charset="0"/>
              </a:rPr>
            </a:br>
            <a:r>
              <a:rPr lang="en-US" sz="3200" b="1" dirty="0">
                <a:solidFill>
                  <a:srgbClr val="708CA1"/>
                </a:solidFill>
                <a:latin typeface="Arial" charset="0"/>
                <a:cs typeface="文泉驛正黑" charset="0"/>
              </a:rPr>
              <a:t> Router Switching Functions</a:t>
            </a:r>
          </a:p>
        </p:txBody>
      </p:sp>
      <p:sp>
        <p:nvSpPr>
          <p:cNvPr id="2" name="Content Placeholder 1"/>
          <p:cNvSpPr>
            <a:spLocks noGrp="1"/>
          </p:cNvSpPr>
          <p:nvPr>
            <p:ph sz="quarter" idx="1"/>
          </p:nvPr>
        </p:nvSpPr>
        <p:spPr/>
        <p:txBody>
          <a:bodyPr/>
          <a:lstStyle/>
          <a:p>
            <a:r>
              <a:rPr lang="en-US" sz="2400" dirty="0"/>
              <a:t>A key responsibility of the switching function is to encapsulate packets in the appropriate data link frame type for the outgoing data link</a:t>
            </a:r>
            <a:r>
              <a:rPr lang="en-US" dirty="0"/>
              <a:t>.</a:t>
            </a:r>
          </a:p>
        </p:txBody>
      </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l="47302" t="29167" r="14774" b="17657"/>
          <a:stretch>
            <a:fillRect/>
          </a:stretch>
        </p:blipFill>
        <p:spPr bwMode="auto">
          <a:xfrm>
            <a:off x="655638" y="3047998"/>
            <a:ext cx="7959142" cy="367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22688818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idx="4294967295"/>
          </p:nvPr>
        </p:nvSpPr>
        <p:spPr>
          <a:xfrm>
            <a:off x="529432" y="315721"/>
            <a:ext cx="8145462" cy="838200"/>
          </a:xfrm>
        </p:spPr>
        <p:txBody>
          <a:bodyPr>
            <a:normAutofit fontScale="90000"/>
          </a:bodyPr>
          <a:lstStyle/>
          <a:p>
            <a:pPr algn="l"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b="1" dirty="0">
                <a:solidFill>
                  <a:srgbClr val="708CA1"/>
                </a:solidFill>
                <a:latin typeface="Arial" charset="0"/>
                <a:cs typeface="文泉驛正黑" charset="0"/>
              </a:rPr>
              <a:t>Switching Packets between Networks</a:t>
            </a:r>
            <a:r>
              <a:rPr lang="en-US" sz="3200" b="1" dirty="0">
                <a:solidFill>
                  <a:srgbClr val="708CA1"/>
                </a:solidFill>
                <a:latin typeface="Arial" charset="0"/>
                <a:cs typeface="文泉驛正黑" charset="0"/>
              </a:rPr>
              <a:t/>
            </a:r>
            <a:br>
              <a:rPr lang="en-US" sz="3200" b="1" dirty="0">
                <a:solidFill>
                  <a:srgbClr val="708CA1"/>
                </a:solidFill>
                <a:latin typeface="Arial" charset="0"/>
                <a:cs typeface="文泉驛正黑" charset="0"/>
              </a:rPr>
            </a:br>
            <a:r>
              <a:rPr lang="en-US" sz="3200" b="1" dirty="0">
                <a:solidFill>
                  <a:srgbClr val="708CA1"/>
                </a:solidFill>
                <a:latin typeface="Arial" charset="0"/>
                <a:cs typeface="文泉驛正黑" charset="0"/>
              </a:rPr>
              <a:t>Send a Packet</a:t>
            </a:r>
          </a:p>
        </p:txBody>
      </p:sp>
      <p:pic>
        <p:nvPicPr>
          <p:cNvPr id="2" name="Picture 1"/>
          <p:cNvPicPr>
            <a:picLocks noChangeAspect="1"/>
          </p:cNvPicPr>
          <p:nvPr/>
        </p:nvPicPr>
        <p:blipFill>
          <a:blip r:embed="rId3"/>
          <a:stretch>
            <a:fillRect/>
          </a:stretch>
        </p:blipFill>
        <p:spPr>
          <a:xfrm>
            <a:off x="937682" y="1849599"/>
            <a:ext cx="7737212" cy="4657423"/>
          </a:xfrm>
          <a:prstGeom prst="rect">
            <a:avLst/>
          </a:prstGeom>
        </p:spPr>
      </p:pic>
    </p:spTree>
    <p:extLst>
      <p:ext uri="{BB962C8B-B14F-4D97-AF65-F5344CB8AC3E}">
        <p14:creationId xmlns:p14="http://schemas.microsoft.com/office/powerpoint/2010/main" val="116556285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339725" y="326484"/>
            <a:ext cx="8145463" cy="838200"/>
          </a:xfrm>
        </p:spPr>
        <p:txBody>
          <a:bodyPr>
            <a:normAutofit fontScale="90000"/>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b="1" dirty="0">
                <a:solidFill>
                  <a:srgbClr val="708CA1"/>
                </a:solidFill>
                <a:latin typeface="Arial" charset="0"/>
                <a:cs typeface="文泉驛正黑" charset="0"/>
              </a:rPr>
              <a:t>Switching Packets between Networks </a:t>
            </a:r>
            <a:r>
              <a:rPr lang="en-US" sz="3200" b="1" dirty="0">
                <a:solidFill>
                  <a:srgbClr val="708CA1"/>
                </a:solidFill>
                <a:latin typeface="Arial" charset="0"/>
                <a:cs typeface="文泉驛正黑" charset="0"/>
              </a:rPr>
              <a:t/>
            </a:r>
            <a:br>
              <a:rPr lang="en-US" sz="3200" b="1" dirty="0">
                <a:solidFill>
                  <a:srgbClr val="708CA1"/>
                </a:solidFill>
                <a:latin typeface="Arial" charset="0"/>
                <a:cs typeface="文泉驛正黑" charset="0"/>
              </a:rPr>
            </a:br>
            <a:r>
              <a:rPr lang="en-US" sz="3200" b="1" dirty="0">
                <a:solidFill>
                  <a:srgbClr val="708CA1"/>
                </a:solidFill>
                <a:latin typeface="Arial" charset="0"/>
                <a:cs typeface="文泉驛正黑" charset="0"/>
              </a:rPr>
              <a:t>Forward to the Next Hop</a:t>
            </a:r>
          </a:p>
        </p:txBody>
      </p:sp>
      <p:sp>
        <p:nvSpPr>
          <p:cNvPr id="35843" name="Text Box 2"/>
          <p:cNvSpPr txBox="1">
            <a:spLocks noChangeArrowheads="1"/>
          </p:cNvSpPr>
          <p:nvPr/>
        </p:nvSpPr>
        <p:spPr bwMode="auto">
          <a:xfrm>
            <a:off x="644525" y="1552575"/>
            <a:ext cx="82042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9pPr>
          </a:lstStyle>
          <a:p>
            <a:pPr eaLnBrk="1" hangingPunct="1">
              <a:lnSpc>
                <a:spcPct val="75000"/>
              </a:lnSpc>
              <a:spcBef>
                <a:spcPts val="1000"/>
              </a:spcBef>
            </a:pPr>
            <a:endParaRPr lang="en-US" sz="2000">
              <a:solidFill>
                <a:srgbClr val="000000"/>
              </a:solidFill>
            </a:endParaRPr>
          </a:p>
          <a:p>
            <a:pPr eaLnBrk="1" hangingPunct="1">
              <a:lnSpc>
                <a:spcPct val="75000"/>
              </a:lnSpc>
              <a:spcBef>
                <a:spcPts val="1000"/>
              </a:spcBef>
            </a:pPr>
            <a:endParaRPr lang="en-US" sz="2000">
              <a:solidFill>
                <a:srgbClr val="000000"/>
              </a:solidFill>
            </a:endParaRPr>
          </a:p>
          <a:p>
            <a:pPr eaLnBrk="1" hangingPunct="1">
              <a:lnSpc>
                <a:spcPct val="75000"/>
              </a:lnSpc>
              <a:spcBef>
                <a:spcPts val="1000"/>
              </a:spcBef>
            </a:pPr>
            <a:endParaRPr lang="en-US" sz="2000">
              <a:solidFill>
                <a:srgbClr val="000000"/>
              </a:solidFill>
            </a:endParaRPr>
          </a:p>
          <a:p>
            <a:pPr eaLnBrk="1" hangingPunct="1">
              <a:lnSpc>
                <a:spcPct val="75000"/>
              </a:lnSpc>
              <a:spcBef>
                <a:spcPts val="1000"/>
              </a:spcBef>
            </a:pPr>
            <a:endParaRPr lang="en-US" sz="2000">
              <a:solidFill>
                <a:srgbClr val="000000"/>
              </a:solidFill>
            </a:endParaRPr>
          </a:p>
          <a:p>
            <a:pPr eaLnBrk="1" hangingPunct="1">
              <a:lnSpc>
                <a:spcPct val="75000"/>
              </a:lnSpc>
              <a:spcBef>
                <a:spcPts val="1000"/>
              </a:spcBef>
            </a:pPr>
            <a:endParaRPr lang="en-US" sz="2000">
              <a:solidFill>
                <a:srgbClr val="000000"/>
              </a:solidFill>
            </a:endParaRPr>
          </a:p>
          <a:p>
            <a:pPr eaLnBrk="1" hangingPunct="1">
              <a:lnSpc>
                <a:spcPct val="75000"/>
              </a:lnSpc>
              <a:spcBef>
                <a:spcPts val="1000"/>
              </a:spcBef>
            </a:pPr>
            <a:endParaRPr lang="en-US" sz="2000">
              <a:solidFill>
                <a:srgbClr val="000000"/>
              </a:solidFill>
              <a:cs typeface="ＭＳ Ｐゴシック" charset="0"/>
            </a:endParaRPr>
          </a:p>
        </p:txBody>
      </p:sp>
      <p:pic>
        <p:nvPicPr>
          <p:cNvPr id="3" name="Picture 2"/>
          <p:cNvPicPr>
            <a:picLocks noChangeAspect="1"/>
          </p:cNvPicPr>
          <p:nvPr/>
        </p:nvPicPr>
        <p:blipFill>
          <a:blip r:embed="rId3"/>
          <a:stretch>
            <a:fillRect/>
          </a:stretch>
        </p:blipFill>
        <p:spPr>
          <a:xfrm>
            <a:off x="339725" y="1552576"/>
            <a:ext cx="8318500" cy="4817258"/>
          </a:xfrm>
          <a:prstGeom prst="rect">
            <a:avLst/>
          </a:prstGeom>
        </p:spPr>
      </p:pic>
      <p:sp>
        <p:nvSpPr>
          <p:cNvPr id="4" name="TextBox 3"/>
          <p:cNvSpPr txBox="1"/>
          <p:nvPr/>
        </p:nvSpPr>
        <p:spPr>
          <a:xfrm>
            <a:off x="2150832" y="4212167"/>
            <a:ext cx="325668" cy="369332"/>
          </a:xfrm>
          <a:prstGeom prst="rect">
            <a:avLst/>
          </a:prstGeom>
          <a:noFill/>
        </p:spPr>
        <p:txBody>
          <a:bodyPr wrap="none" rtlCol="0">
            <a:spAutoFit/>
          </a:bodyPr>
          <a:lstStyle/>
          <a:p>
            <a:r>
              <a:rPr lang="en-US" b="1" dirty="0" smtClean="0">
                <a:solidFill>
                  <a:srgbClr val="FF0000"/>
                </a:solidFill>
                <a:latin typeface="Arial"/>
                <a:cs typeface="Arial"/>
              </a:rPr>
              <a:t>?</a:t>
            </a:r>
            <a:endParaRPr lang="en-US" b="1" dirty="0">
              <a:solidFill>
                <a:srgbClr val="FF0000"/>
              </a:solidFill>
              <a:latin typeface="Arial"/>
              <a:cs typeface="Arial"/>
            </a:endParaRPr>
          </a:p>
        </p:txBody>
      </p:sp>
      <p:sp>
        <p:nvSpPr>
          <p:cNvPr id="8" name="TextBox 7"/>
          <p:cNvSpPr txBox="1"/>
          <p:nvPr/>
        </p:nvSpPr>
        <p:spPr>
          <a:xfrm>
            <a:off x="1308398" y="4212167"/>
            <a:ext cx="325668" cy="369332"/>
          </a:xfrm>
          <a:prstGeom prst="rect">
            <a:avLst/>
          </a:prstGeom>
          <a:noFill/>
        </p:spPr>
        <p:txBody>
          <a:bodyPr wrap="none" rtlCol="0">
            <a:spAutoFit/>
          </a:bodyPr>
          <a:lstStyle/>
          <a:p>
            <a:r>
              <a:rPr lang="en-US" b="1" dirty="0" smtClean="0">
                <a:solidFill>
                  <a:srgbClr val="FF0000"/>
                </a:solidFill>
                <a:latin typeface="Arial"/>
                <a:cs typeface="Arial"/>
              </a:rPr>
              <a:t>?</a:t>
            </a:r>
            <a:endParaRPr lang="en-US" b="1" dirty="0">
              <a:solidFill>
                <a:srgbClr val="FF0000"/>
              </a:solidFill>
              <a:latin typeface="Arial"/>
              <a:cs typeface="Arial"/>
            </a:endParaRPr>
          </a:p>
        </p:txBody>
      </p:sp>
      <p:cxnSp>
        <p:nvCxnSpPr>
          <p:cNvPr id="6" name="Straight Arrow Connector 5"/>
          <p:cNvCxnSpPr/>
          <p:nvPr/>
        </p:nvCxnSpPr>
        <p:spPr>
          <a:xfrm flipH="1">
            <a:off x="7577667" y="6180667"/>
            <a:ext cx="169333"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7747000" y="6214534"/>
            <a:ext cx="251354" cy="37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333066" y="6214534"/>
            <a:ext cx="0" cy="37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041253" y="6553200"/>
            <a:ext cx="583626" cy="307777"/>
          </a:xfrm>
          <a:prstGeom prst="rect">
            <a:avLst/>
          </a:prstGeom>
          <a:noFill/>
        </p:spPr>
        <p:txBody>
          <a:bodyPr wrap="none" rtlCol="0">
            <a:spAutoFit/>
          </a:bodyPr>
          <a:lstStyle/>
          <a:p>
            <a:r>
              <a:rPr lang="en-US" sz="1400" dirty="0" smtClean="0">
                <a:latin typeface="Arial"/>
                <a:cs typeface="Arial"/>
              </a:rPr>
              <a:t>MAC</a:t>
            </a:r>
            <a:endParaRPr lang="en-US" sz="1400" dirty="0">
              <a:latin typeface="Arial"/>
              <a:cs typeface="Arial"/>
            </a:endParaRPr>
          </a:p>
        </p:txBody>
      </p:sp>
      <p:sp>
        <p:nvSpPr>
          <p:cNvPr id="18" name="TextBox 17"/>
          <p:cNvSpPr txBox="1"/>
          <p:nvPr/>
        </p:nvSpPr>
        <p:spPr>
          <a:xfrm>
            <a:off x="7163374" y="6550223"/>
            <a:ext cx="583626" cy="307777"/>
          </a:xfrm>
          <a:prstGeom prst="rect">
            <a:avLst/>
          </a:prstGeom>
          <a:noFill/>
        </p:spPr>
        <p:txBody>
          <a:bodyPr wrap="none" rtlCol="0">
            <a:spAutoFit/>
          </a:bodyPr>
          <a:lstStyle/>
          <a:p>
            <a:r>
              <a:rPr lang="en-US" sz="1400" dirty="0" smtClean="0">
                <a:latin typeface="Arial"/>
                <a:cs typeface="Arial"/>
              </a:rPr>
              <a:t>MAC</a:t>
            </a:r>
            <a:endParaRPr lang="en-US" sz="1400" dirty="0">
              <a:latin typeface="Arial"/>
              <a:cs typeface="Arial"/>
            </a:endParaRPr>
          </a:p>
        </p:txBody>
      </p:sp>
      <p:sp>
        <p:nvSpPr>
          <p:cNvPr id="19" name="TextBox 18"/>
          <p:cNvSpPr txBox="1"/>
          <p:nvPr/>
        </p:nvSpPr>
        <p:spPr>
          <a:xfrm>
            <a:off x="7901274" y="6587067"/>
            <a:ext cx="524014" cy="307777"/>
          </a:xfrm>
          <a:prstGeom prst="rect">
            <a:avLst/>
          </a:prstGeom>
          <a:noFill/>
        </p:spPr>
        <p:txBody>
          <a:bodyPr wrap="none" rtlCol="0">
            <a:spAutoFit/>
          </a:bodyPr>
          <a:lstStyle/>
          <a:p>
            <a:r>
              <a:rPr lang="en-US" sz="1400" dirty="0" smtClean="0">
                <a:latin typeface="Arial"/>
                <a:cs typeface="Arial"/>
              </a:rPr>
              <a:t>type</a:t>
            </a:r>
            <a:endParaRPr lang="en-US" sz="1400" dirty="0">
              <a:latin typeface="Arial"/>
              <a:cs typeface="Arial"/>
            </a:endParaRPr>
          </a:p>
        </p:txBody>
      </p:sp>
    </p:spTree>
    <p:extLst>
      <p:ext uri="{BB962C8B-B14F-4D97-AF65-F5344CB8AC3E}">
        <p14:creationId xmlns:p14="http://schemas.microsoft.com/office/powerpoint/2010/main" val="397718293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idx="4294967295"/>
          </p:nvPr>
        </p:nvSpPr>
        <p:spPr>
          <a:xfrm>
            <a:off x="339725" y="289675"/>
            <a:ext cx="8145463" cy="838200"/>
          </a:xfrm>
        </p:spPr>
        <p:txBody>
          <a:bodyPr>
            <a:normAutofit fontScale="90000"/>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b="1" dirty="0">
                <a:solidFill>
                  <a:srgbClr val="708CA1"/>
                </a:solidFill>
                <a:latin typeface="Arial" charset="0"/>
                <a:cs typeface="文泉驛正黑" charset="0"/>
              </a:rPr>
              <a:t>Switching Packets between Networks </a:t>
            </a:r>
            <a:r>
              <a:rPr lang="en-US" sz="3200" b="1" dirty="0">
                <a:solidFill>
                  <a:srgbClr val="708CA1"/>
                </a:solidFill>
                <a:latin typeface="Arial" charset="0"/>
                <a:cs typeface="文泉驛正黑" charset="0"/>
              </a:rPr>
              <a:t/>
            </a:r>
            <a:br>
              <a:rPr lang="en-US" sz="3200" b="1" dirty="0">
                <a:solidFill>
                  <a:srgbClr val="708CA1"/>
                </a:solidFill>
                <a:latin typeface="Arial" charset="0"/>
                <a:cs typeface="文泉驛正黑" charset="0"/>
              </a:rPr>
            </a:br>
            <a:r>
              <a:rPr lang="en-US" sz="3200" b="1" dirty="0">
                <a:solidFill>
                  <a:srgbClr val="708CA1"/>
                </a:solidFill>
                <a:latin typeface="Arial" charset="0"/>
                <a:cs typeface="文泉驛正黑" charset="0"/>
              </a:rPr>
              <a:t>Packet Routing</a:t>
            </a:r>
          </a:p>
        </p:txBody>
      </p:sp>
      <p:sp>
        <p:nvSpPr>
          <p:cNvPr id="36867" name="Text Box 2"/>
          <p:cNvSpPr txBox="1">
            <a:spLocks noChangeArrowheads="1"/>
          </p:cNvSpPr>
          <p:nvPr/>
        </p:nvSpPr>
        <p:spPr bwMode="auto">
          <a:xfrm>
            <a:off x="644525" y="1552575"/>
            <a:ext cx="82042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9pPr>
          </a:lstStyle>
          <a:p>
            <a:pPr eaLnBrk="1" hangingPunct="1">
              <a:lnSpc>
                <a:spcPct val="75000"/>
              </a:lnSpc>
              <a:spcBef>
                <a:spcPts val="1000"/>
              </a:spcBef>
            </a:pPr>
            <a:endParaRPr lang="en-US" sz="2000">
              <a:solidFill>
                <a:srgbClr val="000000"/>
              </a:solidFill>
            </a:endParaRPr>
          </a:p>
          <a:p>
            <a:pPr eaLnBrk="1" hangingPunct="1">
              <a:lnSpc>
                <a:spcPct val="75000"/>
              </a:lnSpc>
              <a:spcBef>
                <a:spcPts val="1000"/>
              </a:spcBef>
            </a:pPr>
            <a:endParaRPr lang="en-US" sz="2000">
              <a:solidFill>
                <a:srgbClr val="000000"/>
              </a:solidFill>
            </a:endParaRPr>
          </a:p>
          <a:p>
            <a:pPr eaLnBrk="1" hangingPunct="1">
              <a:lnSpc>
                <a:spcPct val="75000"/>
              </a:lnSpc>
              <a:spcBef>
                <a:spcPts val="1000"/>
              </a:spcBef>
            </a:pPr>
            <a:endParaRPr lang="en-US" sz="2000">
              <a:solidFill>
                <a:srgbClr val="000000"/>
              </a:solidFill>
            </a:endParaRPr>
          </a:p>
          <a:p>
            <a:pPr eaLnBrk="1" hangingPunct="1">
              <a:lnSpc>
                <a:spcPct val="75000"/>
              </a:lnSpc>
              <a:spcBef>
                <a:spcPts val="1000"/>
              </a:spcBef>
            </a:pPr>
            <a:endParaRPr lang="en-US" sz="2000">
              <a:solidFill>
                <a:srgbClr val="000000"/>
              </a:solidFill>
            </a:endParaRPr>
          </a:p>
          <a:p>
            <a:pPr eaLnBrk="1" hangingPunct="1">
              <a:lnSpc>
                <a:spcPct val="75000"/>
              </a:lnSpc>
              <a:spcBef>
                <a:spcPts val="1000"/>
              </a:spcBef>
            </a:pPr>
            <a:endParaRPr lang="en-US" sz="2000">
              <a:solidFill>
                <a:srgbClr val="000000"/>
              </a:solidFill>
            </a:endParaRPr>
          </a:p>
          <a:p>
            <a:pPr eaLnBrk="1" hangingPunct="1">
              <a:lnSpc>
                <a:spcPct val="75000"/>
              </a:lnSpc>
              <a:spcBef>
                <a:spcPts val="1000"/>
              </a:spcBef>
            </a:pPr>
            <a:endParaRPr lang="en-US" sz="2000">
              <a:solidFill>
                <a:srgbClr val="000000"/>
              </a:solidFill>
              <a:cs typeface="ＭＳ Ｐゴシック" charset="0"/>
            </a:endParaRP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l="46330" t="29167" r="14030" b="20236"/>
          <a:stretch>
            <a:fillRect/>
          </a:stretch>
        </p:blipFill>
        <p:spPr bwMode="auto">
          <a:xfrm>
            <a:off x="1393825" y="1792287"/>
            <a:ext cx="6646863"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93000814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idx="4294967295"/>
          </p:nvPr>
        </p:nvSpPr>
        <p:spPr>
          <a:xfrm>
            <a:off x="339725" y="308079"/>
            <a:ext cx="8145463" cy="838200"/>
          </a:xfrm>
        </p:spPr>
        <p:txBody>
          <a:bodyPr>
            <a:normAutofit fontScale="90000"/>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b="1" dirty="0">
                <a:solidFill>
                  <a:srgbClr val="708CA1"/>
                </a:solidFill>
                <a:latin typeface="Arial" charset="0"/>
                <a:cs typeface="文泉驛正黑" charset="0"/>
              </a:rPr>
              <a:t>Switching Packets between Networks </a:t>
            </a:r>
            <a:r>
              <a:rPr lang="en-US" sz="3200" b="1" dirty="0">
                <a:solidFill>
                  <a:srgbClr val="708CA1"/>
                </a:solidFill>
                <a:latin typeface="Arial" charset="0"/>
                <a:cs typeface="文泉驛正黑" charset="0"/>
              </a:rPr>
              <a:t/>
            </a:r>
            <a:br>
              <a:rPr lang="en-US" sz="3200" b="1" dirty="0">
                <a:solidFill>
                  <a:srgbClr val="708CA1"/>
                </a:solidFill>
                <a:latin typeface="Arial" charset="0"/>
                <a:cs typeface="文泉驛正黑" charset="0"/>
              </a:rPr>
            </a:br>
            <a:r>
              <a:rPr lang="en-US" sz="3200" b="1" dirty="0">
                <a:solidFill>
                  <a:srgbClr val="708CA1"/>
                </a:solidFill>
                <a:latin typeface="Arial" charset="0"/>
                <a:cs typeface="文泉驛正黑" charset="0"/>
              </a:rPr>
              <a:t> Reach the Destination</a:t>
            </a: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l="44693" t="29158" r="13031" b="20811"/>
          <a:stretch>
            <a:fillRect/>
          </a:stretch>
        </p:blipFill>
        <p:spPr bwMode="auto">
          <a:xfrm>
            <a:off x="1273295" y="1836929"/>
            <a:ext cx="68722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160382708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Activity</a:t>
            </a:r>
            <a:endParaRPr lang="en-US" dirty="0"/>
          </a:p>
        </p:txBody>
      </p:sp>
      <p:pic>
        <p:nvPicPr>
          <p:cNvPr id="6" name="Picture 5"/>
          <p:cNvPicPr>
            <a:picLocks noChangeAspect="1"/>
          </p:cNvPicPr>
          <p:nvPr/>
        </p:nvPicPr>
        <p:blipFill>
          <a:blip r:embed="rId2"/>
          <a:stretch>
            <a:fillRect/>
          </a:stretch>
        </p:blipFill>
        <p:spPr>
          <a:xfrm>
            <a:off x="0" y="2529130"/>
            <a:ext cx="9144000" cy="3026260"/>
          </a:xfrm>
          <a:prstGeom prst="rect">
            <a:avLst/>
          </a:prstGeom>
        </p:spPr>
      </p:pic>
      <p:sp>
        <p:nvSpPr>
          <p:cNvPr id="7" name="TextBox 6"/>
          <p:cNvSpPr txBox="1"/>
          <p:nvPr/>
        </p:nvSpPr>
        <p:spPr>
          <a:xfrm>
            <a:off x="361503" y="1847334"/>
            <a:ext cx="8782497" cy="369332"/>
          </a:xfrm>
          <a:prstGeom prst="rect">
            <a:avLst/>
          </a:prstGeom>
          <a:noFill/>
        </p:spPr>
        <p:txBody>
          <a:bodyPr wrap="none" rtlCol="0">
            <a:spAutoFit/>
          </a:bodyPr>
          <a:lstStyle/>
          <a:p>
            <a:r>
              <a:rPr lang="en-US" dirty="0" smtClean="0"/>
              <a:t>Pc1 want send a packet to Pc2, fill the required addresses that Pc1 will use to send the packet</a:t>
            </a:r>
            <a:endParaRPr lang="en-US" dirty="0"/>
          </a:p>
        </p:txBody>
      </p:sp>
    </p:spTree>
    <p:extLst>
      <p:ext uri="{BB962C8B-B14F-4D97-AF65-F5344CB8AC3E}">
        <p14:creationId xmlns:p14="http://schemas.microsoft.com/office/powerpoint/2010/main" val="34873222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extLst>
              <a:ext uri="{28A0092B-C50C-407E-A947-70E740481C1C}">
                <a14:useLocalDpi xmlns:a14="http://schemas.microsoft.com/office/drawing/2010/main" val="0"/>
              </a:ext>
            </a:extLst>
          </a:blip>
          <a:srcRect l="46521" t="29689" r="14996" b="12898"/>
          <a:stretch>
            <a:fillRect/>
          </a:stretch>
        </p:blipFill>
        <p:spPr bwMode="auto">
          <a:xfrm>
            <a:off x="1509713" y="1708150"/>
            <a:ext cx="6037262"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39939" name="Rectangle 2"/>
          <p:cNvSpPr>
            <a:spLocks noGrp="1" noChangeArrowheads="1"/>
          </p:cNvSpPr>
          <p:nvPr>
            <p:ph type="title" idx="4294967295"/>
          </p:nvPr>
        </p:nvSpPr>
        <p:spPr>
          <a:xfrm>
            <a:off x="339725" y="492125"/>
            <a:ext cx="8145463" cy="838200"/>
          </a:xfrm>
        </p:spPr>
        <p:txBody>
          <a:bodyPr>
            <a:normAutofit/>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smtClean="0">
                <a:solidFill>
                  <a:srgbClr val="708CA1"/>
                </a:solidFill>
                <a:latin typeface="Arial" charset="0"/>
                <a:cs typeface="文泉驛正黑" charset="0"/>
              </a:rPr>
              <a:t>Forwarding </a:t>
            </a:r>
            <a:r>
              <a:rPr lang="en-US" sz="3200" b="1" dirty="0">
                <a:solidFill>
                  <a:srgbClr val="708CA1"/>
                </a:solidFill>
                <a:latin typeface="Arial" charset="0"/>
                <a:cs typeface="文泉驛正黑" charset="0"/>
              </a:rPr>
              <a:t>Decisions</a:t>
            </a:r>
          </a:p>
        </p:txBody>
      </p:sp>
    </p:spTree>
    <p:extLst>
      <p:ext uri="{BB962C8B-B14F-4D97-AF65-F5344CB8AC3E}">
        <p14:creationId xmlns:p14="http://schemas.microsoft.com/office/powerpoint/2010/main" val="143486439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Routing</a:t>
            </a:r>
            <a:endParaRPr lang="en-US" dirty="0"/>
          </a:p>
        </p:txBody>
      </p:sp>
    </p:spTree>
    <p:extLst>
      <p:ext uri="{BB962C8B-B14F-4D97-AF65-F5344CB8AC3E}">
        <p14:creationId xmlns:p14="http://schemas.microsoft.com/office/powerpoint/2010/main" val="6615496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41350" y="1408113"/>
            <a:ext cx="7602538"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9pPr>
          </a:lstStyle>
          <a:p>
            <a:pPr eaLnBrk="1">
              <a:lnSpc>
                <a:spcPct val="95000"/>
              </a:lnSpc>
              <a:spcAft>
                <a:spcPts val="1425"/>
              </a:spcAft>
            </a:pPr>
            <a:endParaRPr lang="en-US" sz="2000">
              <a:solidFill>
                <a:srgbClr val="000000"/>
              </a:solidFill>
            </a:endParaRPr>
          </a:p>
          <a:p>
            <a:pPr eaLnBrk="1">
              <a:lnSpc>
                <a:spcPct val="95000"/>
              </a:lnSpc>
              <a:spcBef>
                <a:spcPts val="1200"/>
              </a:spcBef>
            </a:pPr>
            <a:endParaRPr lang="en-US" sz="2400">
              <a:solidFill>
                <a:srgbClr val="000000"/>
              </a:solidFill>
            </a:endParaRPr>
          </a:p>
        </p:txBody>
      </p:sp>
      <p:sp>
        <p:nvSpPr>
          <p:cNvPr id="14339" name="Rectangle 2"/>
          <p:cNvSpPr>
            <a:spLocks noGrp="1" noChangeArrowheads="1"/>
          </p:cNvSpPr>
          <p:nvPr>
            <p:ph type="title" idx="4294967295"/>
          </p:nvPr>
        </p:nvSpPr>
        <p:spPr>
          <a:xfrm>
            <a:off x="508374" y="288018"/>
            <a:ext cx="8345703" cy="838200"/>
          </a:xfrm>
        </p:spPr>
        <p:txBody>
          <a:bodyPr>
            <a:noAutofit/>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b="1" dirty="0">
                <a:solidFill>
                  <a:srgbClr val="708CA1"/>
                </a:solidFill>
                <a:latin typeface="Arial" charset="0"/>
                <a:cs typeface="文泉驛正黑" charset="0"/>
              </a:rPr>
              <a:t>The Routing Table</a:t>
            </a:r>
            <a:endParaRPr lang="en-US" sz="2900" b="1" dirty="0">
              <a:solidFill>
                <a:srgbClr val="FF0000"/>
              </a:solidFill>
              <a:latin typeface="Arial" charset="0"/>
              <a:cs typeface="文泉驛正黑" charset="0"/>
            </a:endParaRP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l="39944" t="31549" r="21887" b="20236"/>
          <a:stretch>
            <a:fillRect/>
          </a:stretch>
        </p:blipFill>
        <p:spPr bwMode="auto">
          <a:xfrm>
            <a:off x="641350" y="1625600"/>
            <a:ext cx="8212727" cy="49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5" name="Rectangle 4"/>
          <p:cNvSpPr/>
          <p:nvPr/>
        </p:nvSpPr>
        <p:spPr>
          <a:xfrm rot="20756399">
            <a:off x="6892653" y="5881776"/>
            <a:ext cx="2228652"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routing table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a:blip r:embed="rId4"/>
          <a:stretch>
            <a:fillRect/>
          </a:stretch>
        </p:blipFill>
        <p:spPr>
          <a:xfrm>
            <a:off x="8372634" y="6378682"/>
            <a:ext cx="481443" cy="377876"/>
          </a:xfrm>
          <a:prstGeom prst="rect">
            <a:avLst/>
          </a:prstGeom>
        </p:spPr>
      </p:pic>
    </p:spTree>
    <p:extLst>
      <p:ext uri="{BB962C8B-B14F-4D97-AF65-F5344CB8AC3E}">
        <p14:creationId xmlns:p14="http://schemas.microsoft.com/office/powerpoint/2010/main" val="10479386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Lab2 Slides</a:t>
            </a:r>
            <a:endParaRPr lang="en-US" dirty="0"/>
          </a:p>
        </p:txBody>
      </p:sp>
      <p:pic>
        <p:nvPicPr>
          <p:cNvPr id="4" name="Picture 3"/>
          <p:cNvPicPr>
            <a:picLocks noChangeAspect="1"/>
          </p:cNvPicPr>
          <p:nvPr/>
        </p:nvPicPr>
        <p:blipFill>
          <a:blip r:embed="rId2"/>
          <a:stretch>
            <a:fillRect/>
          </a:stretch>
        </p:blipFill>
        <p:spPr>
          <a:xfrm>
            <a:off x="1295297" y="1846029"/>
            <a:ext cx="5910632" cy="4096340"/>
          </a:xfrm>
          <a:prstGeom prst="rect">
            <a:avLst/>
          </a:prstGeom>
        </p:spPr>
      </p:pic>
      <p:sp>
        <p:nvSpPr>
          <p:cNvPr id="5" name="Oval 4"/>
          <p:cNvSpPr/>
          <p:nvPr/>
        </p:nvSpPr>
        <p:spPr>
          <a:xfrm>
            <a:off x="4311745" y="4268020"/>
            <a:ext cx="1092702" cy="32490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6334720" y="5109811"/>
            <a:ext cx="767845" cy="383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286317" y="5109811"/>
            <a:ext cx="1269898"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02565" y="5309120"/>
            <a:ext cx="1822246" cy="369332"/>
          </a:xfrm>
          <a:prstGeom prst="rect">
            <a:avLst/>
          </a:prstGeom>
          <a:noFill/>
        </p:spPr>
        <p:txBody>
          <a:bodyPr wrap="none" rtlCol="0">
            <a:spAutoFit/>
          </a:bodyPr>
          <a:lstStyle/>
          <a:p>
            <a:r>
              <a:rPr lang="en-US" dirty="0" smtClean="0">
                <a:solidFill>
                  <a:schemeClr val="accent4"/>
                </a:solidFill>
              </a:rPr>
              <a:t>Our lecture today</a:t>
            </a:r>
            <a:endParaRPr lang="en-US" dirty="0">
              <a:solidFill>
                <a:schemeClr val="accent4"/>
              </a:solidFill>
            </a:endParaRPr>
          </a:p>
        </p:txBody>
      </p:sp>
    </p:spTree>
    <p:extLst>
      <p:ext uri="{BB962C8B-B14F-4D97-AF65-F5344CB8AC3E}">
        <p14:creationId xmlns:p14="http://schemas.microsoft.com/office/powerpoint/2010/main" val="223085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idx="4294967295"/>
          </p:nvPr>
        </p:nvSpPr>
        <p:spPr>
          <a:xfrm>
            <a:off x="339725" y="492125"/>
            <a:ext cx="8145463" cy="838200"/>
          </a:xfrm>
        </p:spPr>
        <p:txBody>
          <a:bodyPr>
            <a:normAutofit/>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smtClean="0">
                <a:solidFill>
                  <a:srgbClr val="708CA1"/>
                </a:solidFill>
                <a:latin typeface="Arial" charset="0"/>
                <a:cs typeface="文泉驛正黑" charset="0"/>
              </a:rPr>
              <a:t>The </a:t>
            </a:r>
            <a:r>
              <a:rPr lang="en-US" sz="3200" b="1" dirty="0">
                <a:solidFill>
                  <a:srgbClr val="708CA1"/>
                </a:solidFill>
                <a:latin typeface="Arial" charset="0"/>
                <a:cs typeface="文泉驛正黑" charset="0"/>
              </a:rPr>
              <a:t>Routing Table</a:t>
            </a:r>
          </a:p>
        </p:txBody>
      </p:sp>
      <p:sp>
        <p:nvSpPr>
          <p:cNvPr id="45059" name="AutoShape 2"/>
          <p:cNvSpPr>
            <a:spLocks noChangeArrowheads="1"/>
          </p:cNvSpPr>
          <p:nvPr/>
        </p:nvSpPr>
        <p:spPr bwMode="auto">
          <a:xfrm>
            <a:off x="479425" y="1385888"/>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5060" name="AutoShape 3"/>
          <p:cNvSpPr>
            <a:spLocks noChangeArrowheads="1"/>
          </p:cNvSpPr>
          <p:nvPr/>
        </p:nvSpPr>
        <p:spPr bwMode="auto">
          <a:xfrm>
            <a:off x="631825" y="1450975"/>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5061" name="AutoShape 4"/>
          <p:cNvSpPr>
            <a:spLocks noChangeArrowheads="1"/>
          </p:cNvSpPr>
          <p:nvPr/>
        </p:nvSpPr>
        <p:spPr bwMode="auto">
          <a:xfrm>
            <a:off x="581025" y="1748433"/>
            <a:ext cx="8054975" cy="4738092"/>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marL="234950" indent="-234950">
              <a:lnSpc>
                <a:spcPct val="95000"/>
              </a:lnSpc>
              <a:spcBef>
                <a:spcPts val="1200"/>
              </a:spcBef>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Routing Table is a file stored in RAM that contains information about </a:t>
            </a:r>
          </a:p>
          <a:p>
            <a:pPr marL="692150" lvl="1" indent="-234950">
              <a:lnSpc>
                <a:spcPct val="95000"/>
              </a:lnSpc>
              <a:spcBef>
                <a:spcPts val="1200"/>
              </a:spcBef>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Directly </a:t>
            </a:r>
            <a:r>
              <a:rPr lang="en-US" sz="2400" dirty="0" smtClean="0">
                <a:solidFill>
                  <a:srgbClr val="000000"/>
                </a:solidFill>
                <a:latin typeface="Arial"/>
                <a:cs typeface="Arial"/>
              </a:rPr>
              <a:t>connected networks</a:t>
            </a:r>
            <a:endParaRPr lang="en-US" sz="2400" dirty="0">
              <a:solidFill>
                <a:srgbClr val="000000"/>
              </a:solidFill>
              <a:latin typeface="Arial"/>
              <a:cs typeface="Arial"/>
            </a:endParaRPr>
          </a:p>
          <a:p>
            <a:pPr marL="692150" lvl="1" indent="-234950">
              <a:lnSpc>
                <a:spcPct val="95000"/>
              </a:lnSpc>
              <a:spcBef>
                <a:spcPts val="1200"/>
              </a:spcBef>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Remote </a:t>
            </a:r>
            <a:r>
              <a:rPr lang="en-US" sz="2400" dirty="0" smtClean="0">
                <a:solidFill>
                  <a:srgbClr val="000000"/>
                </a:solidFill>
                <a:latin typeface="Arial"/>
                <a:cs typeface="Arial"/>
              </a:rPr>
              <a:t>networks </a:t>
            </a:r>
            <a:endParaRPr lang="en-US" sz="2400" dirty="0">
              <a:solidFill>
                <a:srgbClr val="000000"/>
              </a:solidFill>
              <a:latin typeface="Arial"/>
              <a:cs typeface="Arial"/>
            </a:endParaRPr>
          </a:p>
          <a:p>
            <a:pPr marL="692150" lvl="1" indent="-234950">
              <a:lnSpc>
                <a:spcPct val="95000"/>
              </a:lnSpc>
              <a:spcBef>
                <a:spcPts val="1200"/>
              </a:spcBef>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Network or </a:t>
            </a:r>
            <a:r>
              <a:rPr lang="en-US" sz="2400" dirty="0" smtClean="0">
                <a:solidFill>
                  <a:srgbClr val="000000"/>
                </a:solidFill>
                <a:latin typeface="Arial"/>
                <a:cs typeface="Arial"/>
              </a:rPr>
              <a:t>next </a:t>
            </a:r>
            <a:r>
              <a:rPr lang="en-US" sz="2400" dirty="0">
                <a:solidFill>
                  <a:srgbClr val="000000"/>
                </a:solidFill>
                <a:latin typeface="Arial"/>
                <a:cs typeface="Arial"/>
              </a:rPr>
              <a:t>hop </a:t>
            </a:r>
            <a:r>
              <a:rPr lang="en-US" sz="2400" dirty="0" smtClean="0">
                <a:solidFill>
                  <a:srgbClr val="000000"/>
                </a:solidFill>
                <a:latin typeface="Arial"/>
                <a:cs typeface="Arial"/>
              </a:rPr>
              <a:t>associations</a:t>
            </a:r>
            <a:endParaRPr lang="en-US" sz="2400" dirty="0">
              <a:solidFill>
                <a:srgbClr val="000000"/>
              </a:solidFill>
              <a:latin typeface="Arial"/>
              <a:cs typeface="Aria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p:txBody>
      </p:sp>
      <p:pic>
        <p:nvPicPr>
          <p:cNvPr id="45062" name="Picture 5"/>
          <p:cNvPicPr>
            <a:picLocks noChangeAspect="1" noChangeArrowheads="1"/>
          </p:cNvPicPr>
          <p:nvPr/>
        </p:nvPicPr>
        <p:blipFill>
          <a:blip r:embed="rId3">
            <a:extLst>
              <a:ext uri="{28A0092B-C50C-407E-A947-70E740481C1C}">
                <a14:useLocalDpi xmlns:a14="http://schemas.microsoft.com/office/drawing/2010/main" val="0"/>
              </a:ext>
            </a:extLst>
          </a:blip>
          <a:srcRect l="36926" t="42065" r="28160" b="24010"/>
          <a:stretch>
            <a:fillRect/>
          </a:stretch>
        </p:blipFill>
        <p:spPr bwMode="auto">
          <a:xfrm>
            <a:off x="2017713" y="4233049"/>
            <a:ext cx="4967287" cy="222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2" name="Rectangle 1"/>
          <p:cNvSpPr/>
          <p:nvPr/>
        </p:nvSpPr>
        <p:spPr>
          <a:xfrm>
            <a:off x="4701960" y="2958997"/>
            <a:ext cx="3934040" cy="830997"/>
          </a:xfrm>
          <a:prstGeom prst="rect">
            <a:avLst/>
          </a:prstGeom>
          <a:no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if there are many paths</a:t>
            </a:r>
          </a:p>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 remote network</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4" name="Straight Arrow Connector 3"/>
          <p:cNvCxnSpPr/>
          <p:nvPr/>
        </p:nvCxnSpPr>
        <p:spPr>
          <a:xfrm>
            <a:off x="4037672" y="3374496"/>
            <a:ext cx="6642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3667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641350" y="1932479"/>
            <a:ext cx="7602538" cy="436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lvl1pPr marL="234950" indent="-2349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9pPr>
          </a:lstStyle>
          <a:p>
            <a:pPr eaLnBrk="1">
              <a:lnSpc>
                <a:spcPct val="95000"/>
              </a:lnSpc>
              <a:spcBef>
                <a:spcPts val="1200"/>
              </a:spcBef>
              <a:buClr>
                <a:srgbClr val="708CA1"/>
              </a:buClr>
              <a:buFont typeface="Wingdings" charset="0"/>
              <a:buChar char=""/>
            </a:pPr>
            <a:r>
              <a:rPr lang="en-US" sz="2400" dirty="0" smtClean="0">
                <a:solidFill>
                  <a:srgbClr val="000000"/>
                </a:solidFill>
              </a:rPr>
              <a:t>Routing </a:t>
            </a:r>
            <a:r>
              <a:rPr lang="en-US" sz="2400" dirty="0">
                <a:solidFill>
                  <a:srgbClr val="000000"/>
                </a:solidFill>
              </a:rPr>
              <a:t>table store the best </a:t>
            </a:r>
            <a:r>
              <a:rPr lang="en-US" sz="2400" dirty="0" smtClean="0">
                <a:solidFill>
                  <a:srgbClr val="000000"/>
                </a:solidFill>
              </a:rPr>
              <a:t>path</a:t>
            </a:r>
          </a:p>
          <a:p>
            <a:pPr lvl="1" eaLnBrk="1">
              <a:lnSpc>
                <a:spcPct val="95000"/>
              </a:lnSpc>
              <a:spcBef>
                <a:spcPts val="1200"/>
              </a:spcBef>
              <a:buClr>
                <a:srgbClr val="708CA1"/>
              </a:buClr>
              <a:buFont typeface="Wingdings" charset="0"/>
              <a:buChar char=""/>
            </a:pPr>
            <a:r>
              <a:rPr lang="en-US" dirty="0" smtClean="0">
                <a:solidFill>
                  <a:srgbClr val="000000"/>
                </a:solidFill>
              </a:rPr>
              <a:t>Determine </a:t>
            </a:r>
            <a:r>
              <a:rPr lang="en-US" dirty="0">
                <a:solidFill>
                  <a:srgbClr val="000000"/>
                </a:solidFill>
              </a:rPr>
              <a:t>the best path to send </a:t>
            </a:r>
            <a:r>
              <a:rPr lang="en-US" dirty="0" smtClean="0">
                <a:solidFill>
                  <a:srgbClr val="000000"/>
                </a:solidFill>
              </a:rPr>
              <a:t>packets to remote networks</a:t>
            </a:r>
            <a:endParaRPr lang="en-US" dirty="0">
              <a:solidFill>
                <a:srgbClr val="000000"/>
              </a:solidFill>
            </a:endParaRPr>
          </a:p>
          <a:p>
            <a:pPr eaLnBrk="1">
              <a:lnSpc>
                <a:spcPct val="95000"/>
              </a:lnSpc>
              <a:spcAft>
                <a:spcPts val="1425"/>
              </a:spcAft>
              <a:buClrTx/>
              <a:buSzTx/>
              <a:buFontTx/>
              <a:buNone/>
            </a:pPr>
            <a:r>
              <a:rPr lang="en-US" sz="2000" dirty="0" smtClean="0">
                <a:solidFill>
                  <a:srgbClr val="000000"/>
                </a:solidFill>
              </a:rPr>
              <a:t>      </a:t>
            </a:r>
            <a:endParaRPr lang="en-US" sz="2000" dirty="0">
              <a:solidFill>
                <a:srgbClr val="000000"/>
              </a:solidFill>
            </a:endParaRPr>
          </a:p>
          <a:p>
            <a:pPr marL="0" indent="0" eaLnBrk="1">
              <a:lnSpc>
                <a:spcPct val="95000"/>
              </a:lnSpc>
              <a:spcBef>
                <a:spcPts val="1200"/>
              </a:spcBef>
              <a:buClr>
                <a:srgbClr val="708CA1"/>
              </a:buClr>
            </a:pPr>
            <a:endParaRPr lang="en-US" sz="2000" dirty="0">
              <a:solidFill>
                <a:srgbClr val="000000"/>
              </a:solidFill>
            </a:endParaRPr>
          </a:p>
          <a:p>
            <a:pPr eaLnBrk="1">
              <a:lnSpc>
                <a:spcPct val="95000"/>
              </a:lnSpc>
              <a:spcAft>
                <a:spcPts val="1425"/>
              </a:spcAft>
              <a:buClrTx/>
              <a:buSzTx/>
              <a:buFontTx/>
              <a:buNone/>
            </a:pPr>
            <a:endParaRPr lang="en-US" sz="2000" dirty="0">
              <a:solidFill>
                <a:srgbClr val="000000"/>
              </a:solidFill>
            </a:endParaRPr>
          </a:p>
          <a:p>
            <a:pPr eaLnBrk="1">
              <a:lnSpc>
                <a:spcPct val="95000"/>
              </a:lnSpc>
              <a:spcBef>
                <a:spcPts val="1200"/>
              </a:spcBef>
              <a:buClrTx/>
              <a:buSzTx/>
              <a:buFontTx/>
              <a:buNone/>
            </a:pPr>
            <a:endParaRPr lang="en-US" sz="2400" dirty="0">
              <a:solidFill>
                <a:srgbClr val="000000"/>
              </a:solidFill>
            </a:endParaRPr>
          </a:p>
        </p:txBody>
      </p:sp>
      <p:sp>
        <p:nvSpPr>
          <p:cNvPr id="13315" name="Rectangle 2"/>
          <p:cNvSpPr>
            <a:spLocks noGrp="1" noChangeArrowheads="1"/>
          </p:cNvSpPr>
          <p:nvPr>
            <p:ph type="title" idx="4294967295"/>
          </p:nvPr>
        </p:nvSpPr>
        <p:spPr>
          <a:xfrm>
            <a:off x="641350" y="444553"/>
            <a:ext cx="8145462" cy="838200"/>
          </a:xfrm>
        </p:spPr>
        <p:txBody>
          <a:bodyPr>
            <a:normAutofit/>
          </a:bodyPr>
          <a:lstStyle/>
          <a:p>
            <a:pPr algn="l"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smtClean="0">
                <a:solidFill>
                  <a:srgbClr val="708CA1"/>
                </a:solidFill>
                <a:latin typeface="Arial" charset="0"/>
                <a:cs typeface="文泉驛正黑" charset="0"/>
              </a:rPr>
              <a:t>Routers </a:t>
            </a:r>
            <a:r>
              <a:rPr lang="en-US" sz="3200" b="1" dirty="0">
                <a:solidFill>
                  <a:srgbClr val="708CA1"/>
                </a:solidFill>
                <a:latin typeface="Arial" charset="0"/>
                <a:cs typeface="文泉驛正黑" charset="0"/>
              </a:rPr>
              <a:t>Choose Best Paths</a:t>
            </a:r>
          </a:p>
        </p:txBody>
      </p:sp>
      <p:sp>
        <p:nvSpPr>
          <p:cNvPr id="2" name="Rectangle 1"/>
          <p:cNvSpPr/>
          <p:nvPr/>
        </p:nvSpPr>
        <p:spPr>
          <a:xfrm>
            <a:off x="994724" y="5180366"/>
            <a:ext cx="7580502" cy="1148006"/>
          </a:xfrm>
          <a:prstGeom prst="rect">
            <a:avLst/>
          </a:prstGeom>
        </p:spPr>
        <p:txBody>
          <a:bodyPr wrap="square">
            <a:spAutoFit/>
          </a:bodyPr>
          <a:lstStyle/>
          <a:p>
            <a:pPr>
              <a:lnSpc>
                <a:spcPct val="95000"/>
              </a:lnSpc>
              <a:spcBef>
                <a:spcPts val="1200"/>
              </a:spcBef>
              <a:buClr>
                <a:srgbClr val="708CA1"/>
              </a:buClr>
              <a:buFont typeface="Wingdings" charset="0"/>
              <a:buChar char=""/>
            </a:pPr>
            <a:r>
              <a:rPr lang="en-US" sz="2400" dirty="0">
                <a:solidFill>
                  <a:srgbClr val="000000"/>
                </a:solidFill>
                <a:latin typeface="Arial" charset="0"/>
                <a:ea typeface="ＭＳ Ｐゴシック" charset="0"/>
                <a:cs typeface="文泉驛正黑" charset="0"/>
              </a:rPr>
              <a:t>Routers use </a:t>
            </a:r>
            <a:r>
              <a:rPr lang="en-US" sz="2400" dirty="0">
                <a:solidFill>
                  <a:srgbClr val="9039A3"/>
                </a:solidFill>
                <a:latin typeface="Arial" charset="0"/>
                <a:ea typeface="ＭＳ Ｐゴシック" charset="0"/>
                <a:cs typeface="文泉驛正黑" charset="0"/>
              </a:rPr>
              <a:t>static routes </a:t>
            </a:r>
            <a:r>
              <a:rPr lang="en-US" sz="2400" dirty="0">
                <a:solidFill>
                  <a:srgbClr val="000000"/>
                </a:solidFill>
                <a:latin typeface="Arial" charset="0"/>
                <a:ea typeface="ＭＳ Ｐゴシック" charset="0"/>
                <a:cs typeface="文泉驛正黑" charset="0"/>
              </a:rPr>
              <a:t>and </a:t>
            </a:r>
            <a:r>
              <a:rPr lang="en-US" sz="2400" dirty="0">
                <a:solidFill>
                  <a:schemeClr val="accent4">
                    <a:lumMod val="75000"/>
                  </a:schemeClr>
                </a:solidFill>
                <a:latin typeface="Arial" charset="0"/>
                <a:ea typeface="ＭＳ Ｐゴシック" charset="0"/>
                <a:cs typeface="文泉驛正黑" charset="0"/>
              </a:rPr>
              <a:t>dynamic routing protocols</a:t>
            </a:r>
            <a:r>
              <a:rPr lang="en-US" sz="2400" dirty="0">
                <a:solidFill>
                  <a:srgbClr val="000000"/>
                </a:solidFill>
                <a:latin typeface="Arial" charset="0"/>
                <a:ea typeface="ＭＳ Ｐゴシック" charset="0"/>
                <a:cs typeface="文泉驛正黑" charset="0"/>
              </a:rPr>
              <a:t> to </a:t>
            </a:r>
            <a:r>
              <a:rPr lang="en-US" sz="2400" dirty="0">
                <a:solidFill>
                  <a:schemeClr val="accent2">
                    <a:lumMod val="50000"/>
                  </a:schemeClr>
                </a:solidFill>
                <a:latin typeface="Arial" charset="0"/>
                <a:ea typeface="ＭＳ Ｐゴシック" charset="0"/>
                <a:cs typeface="文泉驛正黑" charset="0"/>
              </a:rPr>
              <a:t>learn</a:t>
            </a:r>
            <a:r>
              <a:rPr lang="en-US" sz="2400" dirty="0">
                <a:solidFill>
                  <a:srgbClr val="000000"/>
                </a:solidFill>
                <a:latin typeface="Arial" charset="0"/>
                <a:ea typeface="ＭＳ Ｐゴシック" charset="0"/>
                <a:cs typeface="文泉驛正黑" charset="0"/>
              </a:rPr>
              <a:t> about remote networks and </a:t>
            </a:r>
            <a:r>
              <a:rPr lang="en-US" sz="2400" dirty="0">
                <a:solidFill>
                  <a:srgbClr val="3A9B3F"/>
                </a:solidFill>
                <a:latin typeface="Arial" charset="0"/>
                <a:ea typeface="ＭＳ Ｐゴシック" charset="0"/>
                <a:cs typeface="文泉驛正黑" charset="0"/>
              </a:rPr>
              <a:t>build</a:t>
            </a:r>
            <a:r>
              <a:rPr lang="en-US" sz="2400" dirty="0">
                <a:solidFill>
                  <a:srgbClr val="000000"/>
                </a:solidFill>
                <a:latin typeface="Arial" charset="0"/>
                <a:ea typeface="ＭＳ Ｐゴシック" charset="0"/>
                <a:cs typeface="文泉驛正黑" charset="0"/>
              </a:rPr>
              <a:t> their routing tables.</a:t>
            </a:r>
          </a:p>
        </p:txBody>
      </p:sp>
      <p:pic>
        <p:nvPicPr>
          <p:cNvPr id="3" name="Picture 2"/>
          <p:cNvPicPr>
            <a:picLocks noChangeAspect="1"/>
          </p:cNvPicPr>
          <p:nvPr/>
        </p:nvPicPr>
        <p:blipFill>
          <a:blip r:embed="rId3"/>
          <a:stretch>
            <a:fillRect/>
          </a:stretch>
        </p:blipFill>
        <p:spPr>
          <a:xfrm>
            <a:off x="5900514" y="3380539"/>
            <a:ext cx="2151969" cy="1321867"/>
          </a:xfrm>
          <a:prstGeom prst="rect">
            <a:avLst/>
          </a:prstGeom>
        </p:spPr>
      </p:pic>
      <p:sp>
        <p:nvSpPr>
          <p:cNvPr id="4" name="Rectangle 3"/>
          <p:cNvSpPr/>
          <p:nvPr/>
        </p:nvSpPr>
        <p:spPr>
          <a:xfrm>
            <a:off x="1731284" y="3672141"/>
            <a:ext cx="4169230" cy="646331"/>
          </a:xfrm>
          <a:prstGeom prst="rect">
            <a:avLst/>
          </a:prstGeom>
        </p:spPr>
        <p:txBody>
          <a:bodyPr wrap="none">
            <a:spAutoFit/>
          </a:bodyPr>
          <a:lstStyle/>
          <a:p>
            <a:r>
              <a:rPr lang="en-US" dirty="0" smtClean="0">
                <a:solidFill>
                  <a:srgbClr val="FF0000"/>
                </a:solidFill>
              </a:rPr>
              <a:t>How a router learns about remote networks </a:t>
            </a:r>
            <a:br>
              <a:rPr lang="en-US" dirty="0" smtClean="0">
                <a:solidFill>
                  <a:srgbClr val="FF0000"/>
                </a:solidFill>
              </a:rPr>
            </a:br>
            <a:r>
              <a:rPr lang="en-US" dirty="0" smtClean="0">
                <a:solidFill>
                  <a:srgbClr val="FF0000"/>
                </a:solidFill>
              </a:rPr>
              <a:t>               and finds the best path </a:t>
            </a:r>
            <a:endParaRPr lang="en-US" dirty="0">
              <a:solidFill>
                <a:srgbClr val="FF0000"/>
              </a:solidFill>
            </a:endParaRPr>
          </a:p>
        </p:txBody>
      </p:sp>
    </p:spTree>
    <p:extLst>
      <p:ext uri="{BB962C8B-B14F-4D97-AF65-F5344CB8AC3E}">
        <p14:creationId xmlns:p14="http://schemas.microsoft.com/office/powerpoint/2010/main" val="50739821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339725" y="492125"/>
            <a:ext cx="8145463" cy="838200"/>
          </a:xfrm>
        </p:spPr>
        <p:txBody>
          <a:bodyPr>
            <a:normAutofit/>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smtClean="0">
                <a:solidFill>
                  <a:srgbClr val="708CA1"/>
                </a:solidFill>
                <a:latin typeface="Arial" charset="0"/>
                <a:cs typeface="文泉驛正黑" charset="0"/>
              </a:rPr>
              <a:t>Best </a:t>
            </a:r>
            <a:r>
              <a:rPr lang="en-US" sz="3200" b="1" dirty="0">
                <a:solidFill>
                  <a:srgbClr val="708CA1"/>
                </a:solidFill>
                <a:latin typeface="Arial" charset="0"/>
                <a:cs typeface="文泉驛正黑" charset="0"/>
              </a:rPr>
              <a:t>Path</a:t>
            </a:r>
          </a:p>
        </p:txBody>
      </p:sp>
      <p:sp>
        <p:nvSpPr>
          <p:cNvPr id="40963" name="AutoShape 2"/>
          <p:cNvSpPr>
            <a:spLocks noChangeArrowheads="1"/>
          </p:cNvSpPr>
          <p:nvPr/>
        </p:nvSpPr>
        <p:spPr bwMode="auto">
          <a:xfrm>
            <a:off x="479425" y="1877264"/>
            <a:ext cx="8354167" cy="4447335"/>
          </a:xfrm>
          <a:custGeom>
            <a:avLst/>
            <a:gdLst>
              <a:gd name="T0" fmla="*/ 8054975 w 8054975"/>
              <a:gd name="T1" fmla="*/ 2527300 h 5054600"/>
              <a:gd name="T2" fmla="*/ 4027490 w 8054975"/>
              <a:gd name="T3" fmla="*/ 5054600 h 5054600"/>
              <a:gd name="T4" fmla="*/ 0 w 8054975"/>
              <a:gd name="T5" fmla="*/ 2527300 h 5054600"/>
              <a:gd name="T6" fmla="*/ 4027490 w 8054975"/>
              <a:gd name="T7" fmla="*/ 0 h 5054600"/>
              <a:gd name="T8" fmla="*/ 0 60000 65536"/>
              <a:gd name="T9" fmla="*/ 5898240 60000 65536"/>
              <a:gd name="T10" fmla="*/ 11796480 60000 65536"/>
              <a:gd name="T11" fmla="*/ 17694720 60000 65536"/>
              <a:gd name="T12" fmla="*/ 0 w 8054975"/>
              <a:gd name="T13" fmla="*/ 0 h 5054600"/>
              <a:gd name="T14" fmla="*/ 8054975 w 8054975"/>
              <a:gd name="T15" fmla="*/ 5054600 h 5054600"/>
            </a:gdLst>
            <a:ahLst/>
            <a:cxnLst>
              <a:cxn ang="T8">
                <a:pos x="T0" y="T1"/>
              </a:cxn>
              <a:cxn ang="T9">
                <a:pos x="T2" y="T3"/>
              </a:cxn>
              <a:cxn ang="T10">
                <a:pos x="T4" y="T5"/>
              </a:cxn>
              <a:cxn ang="T11">
                <a:pos x="T6" y="T7"/>
              </a:cxn>
            </a:cxnLst>
            <a:rect l="T12" t="T13" r="T14" b="T15"/>
            <a:pathLst>
              <a:path w="8054975" h="5054600">
                <a:moveTo>
                  <a:pt x="0" y="0"/>
                </a:moveTo>
                <a:lnTo>
                  <a:pt x="22376" y="0"/>
                </a:lnTo>
                <a:lnTo>
                  <a:pt x="22376" y="13337"/>
                </a:lnTo>
                <a:lnTo>
                  <a:pt x="0" y="133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marL="234950" indent="-234950">
              <a:spcBef>
                <a:spcPts val="1200"/>
              </a:spcBef>
              <a:spcAft>
                <a:spcPts val="600"/>
              </a:spcAft>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Best path is selected by a routing protocol based on </a:t>
            </a:r>
            <a:r>
              <a:rPr lang="en-US" sz="2400" dirty="0" smtClean="0">
                <a:solidFill>
                  <a:srgbClr val="000000"/>
                </a:solidFill>
                <a:latin typeface="Arial"/>
                <a:cs typeface="Arial"/>
              </a:rPr>
              <a:t>the values </a:t>
            </a:r>
            <a:r>
              <a:rPr lang="en-US" sz="2400" dirty="0">
                <a:solidFill>
                  <a:srgbClr val="000000"/>
                </a:solidFill>
                <a:latin typeface="Arial"/>
                <a:cs typeface="Arial"/>
              </a:rPr>
              <a:t>or </a:t>
            </a:r>
            <a:r>
              <a:rPr lang="en-US" sz="2400" dirty="0" smtClean="0">
                <a:solidFill>
                  <a:srgbClr val="000000"/>
                </a:solidFill>
                <a:latin typeface="Arial"/>
                <a:cs typeface="Arial"/>
              </a:rPr>
              <a:t>metrics of paths.</a:t>
            </a:r>
            <a:endParaRPr lang="en-US" sz="2400" dirty="0">
              <a:solidFill>
                <a:srgbClr val="000000"/>
              </a:solidFill>
              <a:latin typeface="Arial"/>
              <a:cs typeface="Arial"/>
            </a:endParaRPr>
          </a:p>
          <a:p>
            <a:pPr marL="234950" indent="-234950">
              <a:spcBef>
                <a:spcPts val="1200"/>
              </a:spcBef>
              <a:spcAft>
                <a:spcPts val="600"/>
              </a:spcAft>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A metric is the value used to measure the distance to </a:t>
            </a:r>
            <a:r>
              <a:rPr lang="en-US" sz="2400" dirty="0" smtClean="0">
                <a:solidFill>
                  <a:srgbClr val="000000"/>
                </a:solidFill>
                <a:latin typeface="Arial"/>
                <a:cs typeface="Arial"/>
              </a:rPr>
              <a:t> a </a:t>
            </a:r>
            <a:r>
              <a:rPr lang="en-US" sz="2400" dirty="0">
                <a:solidFill>
                  <a:srgbClr val="000000"/>
                </a:solidFill>
                <a:latin typeface="Arial"/>
                <a:cs typeface="Arial"/>
              </a:rPr>
              <a:t>given network.  </a:t>
            </a:r>
          </a:p>
          <a:p>
            <a:pPr marL="234950" indent="-234950">
              <a:spcBef>
                <a:spcPts val="1200"/>
              </a:spcBef>
              <a:spcAft>
                <a:spcPts val="600"/>
              </a:spcAft>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Best path to a network is the path with the lowest metric</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955410444"/>
              </p:ext>
            </p:extLst>
          </p:nvPr>
        </p:nvGraphicFramePr>
        <p:xfrm>
          <a:off x="1677525" y="4360304"/>
          <a:ext cx="5715000" cy="2497695"/>
        </p:xfrm>
        <a:graphic>
          <a:graphicData uri="http://schemas.openxmlformats.org/presentationml/2006/ole">
            <mc:AlternateContent xmlns:mc="http://schemas.openxmlformats.org/markup-compatibility/2006">
              <mc:Choice xmlns:v="urn:schemas-microsoft-com:vml" Requires="v">
                <p:oleObj spid="_x0000_s22593" name="Bitmap Image" r:id="rId4" imgW="5715495" imgH="4061812" progId="Paint.Picture">
                  <p:embed/>
                </p:oleObj>
              </mc:Choice>
              <mc:Fallback>
                <p:oleObj name="Bitmap Image" r:id="rId4" imgW="5715495" imgH="406181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7525" y="4360304"/>
                        <a:ext cx="5715000" cy="2497695"/>
                      </a:xfrm>
                      <a:prstGeom prst="rect">
                        <a:avLst/>
                      </a:prstGeom>
                      <a:noFill/>
                      <a:ln>
                        <a:noFill/>
                      </a:ln>
                      <a:effectLst/>
                    </p:spPr>
                  </p:pic>
                </p:oleObj>
              </mc:Fallback>
            </mc:AlternateContent>
          </a:graphicData>
        </a:graphic>
      </p:graphicFrame>
      <p:sp>
        <p:nvSpPr>
          <p:cNvPr id="7" name="Rectangle 6"/>
          <p:cNvSpPr/>
          <p:nvPr/>
        </p:nvSpPr>
        <p:spPr>
          <a:xfrm>
            <a:off x="1677525" y="4360305"/>
            <a:ext cx="5932897" cy="43331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36719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708CA1"/>
                </a:solidFill>
                <a:latin typeface="Arial" charset="0"/>
                <a:cs typeface="文泉驛正黑" charset="0"/>
              </a:rPr>
              <a:t>Best Path</a:t>
            </a:r>
            <a:endParaRPr lang="en-US" sz="3200" dirty="0"/>
          </a:p>
        </p:txBody>
      </p:sp>
      <p:sp>
        <p:nvSpPr>
          <p:cNvPr id="3" name="Content Placeholder 2"/>
          <p:cNvSpPr>
            <a:spLocks noGrp="1"/>
          </p:cNvSpPr>
          <p:nvPr>
            <p:ph sz="quarter" idx="1"/>
          </p:nvPr>
        </p:nvSpPr>
        <p:spPr/>
        <p:txBody>
          <a:bodyPr>
            <a:normAutofit/>
          </a:bodyPr>
          <a:lstStyle/>
          <a:p>
            <a:pPr marL="234950" indent="-234950">
              <a:spcBef>
                <a:spcPts val="1200"/>
              </a:spcBef>
              <a:spcAft>
                <a:spcPts val="600"/>
              </a:spcAft>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Arial"/>
                <a:cs typeface="Arial"/>
              </a:rPr>
              <a:t>Dynamic </a:t>
            </a:r>
            <a:r>
              <a:rPr lang="en-US" sz="2400" dirty="0">
                <a:solidFill>
                  <a:srgbClr val="000000"/>
                </a:solidFill>
                <a:latin typeface="Arial"/>
                <a:cs typeface="Arial"/>
              </a:rPr>
              <a:t>routing protocols use their own rules t</a:t>
            </a:r>
            <a:r>
              <a:rPr lang="en-US" sz="2400" dirty="0" smtClean="0">
                <a:solidFill>
                  <a:srgbClr val="000000"/>
                </a:solidFill>
                <a:latin typeface="Arial"/>
                <a:cs typeface="Arial"/>
              </a:rPr>
              <a:t>o assign metrics: </a:t>
            </a:r>
          </a:p>
          <a:p>
            <a:pPr marL="554990" lvl="1" indent="-234950">
              <a:spcBef>
                <a:spcPts val="1200"/>
              </a:spcBef>
              <a:spcAft>
                <a:spcPts val="600"/>
              </a:spcAft>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Arial"/>
                <a:cs typeface="Arial"/>
              </a:rPr>
              <a:t>Routing </a:t>
            </a:r>
            <a:r>
              <a:rPr lang="en-US" sz="2400" b="1" dirty="0">
                <a:solidFill>
                  <a:srgbClr val="000000"/>
                </a:solidFill>
                <a:latin typeface="Arial"/>
                <a:cs typeface="Arial"/>
              </a:rPr>
              <a:t>Information Protocol (RIP) </a:t>
            </a:r>
            <a:r>
              <a:rPr lang="en-US" sz="2400" dirty="0">
                <a:solidFill>
                  <a:srgbClr val="000000"/>
                </a:solidFill>
                <a:latin typeface="Arial"/>
                <a:cs typeface="Arial"/>
              </a:rPr>
              <a:t>- Hop </a:t>
            </a:r>
            <a:r>
              <a:rPr lang="en-US" sz="2400" dirty="0" smtClean="0">
                <a:solidFill>
                  <a:srgbClr val="000000"/>
                </a:solidFill>
                <a:latin typeface="Arial"/>
                <a:cs typeface="Arial"/>
              </a:rPr>
              <a:t>count</a:t>
            </a:r>
          </a:p>
          <a:p>
            <a:pPr marL="554990" lvl="1" indent="-234950">
              <a:spcBef>
                <a:spcPts val="1200"/>
              </a:spcBef>
              <a:spcAft>
                <a:spcPts val="600"/>
              </a:spcAft>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Arial"/>
                <a:cs typeface="Arial"/>
              </a:rPr>
              <a:t>Open </a:t>
            </a:r>
            <a:r>
              <a:rPr lang="en-US" sz="2400" b="1" dirty="0">
                <a:solidFill>
                  <a:srgbClr val="000000"/>
                </a:solidFill>
                <a:latin typeface="Arial"/>
                <a:cs typeface="Arial"/>
              </a:rPr>
              <a:t>Shortest Path First (OSPF) </a:t>
            </a:r>
            <a:r>
              <a:rPr lang="en-US" sz="2400" dirty="0">
                <a:solidFill>
                  <a:srgbClr val="000000"/>
                </a:solidFill>
                <a:latin typeface="Arial"/>
                <a:cs typeface="Arial"/>
              </a:rPr>
              <a:t>- Cost based on cumulative </a:t>
            </a:r>
            <a:r>
              <a:rPr lang="en-US" sz="2400" dirty="0" smtClean="0">
                <a:solidFill>
                  <a:srgbClr val="000000"/>
                </a:solidFill>
                <a:latin typeface="Arial"/>
                <a:cs typeface="Arial"/>
              </a:rPr>
              <a:t>bandwidth </a:t>
            </a:r>
            <a:r>
              <a:rPr lang="en-US" sz="2400" dirty="0">
                <a:solidFill>
                  <a:srgbClr val="000000"/>
                </a:solidFill>
                <a:latin typeface="Arial"/>
                <a:cs typeface="Arial"/>
              </a:rPr>
              <a:t>from source to </a:t>
            </a:r>
            <a:r>
              <a:rPr lang="en-US" sz="2400" dirty="0" smtClean="0">
                <a:solidFill>
                  <a:srgbClr val="000000"/>
                </a:solidFill>
                <a:latin typeface="Arial"/>
                <a:cs typeface="Arial"/>
              </a:rPr>
              <a:t>destination</a:t>
            </a:r>
          </a:p>
          <a:p>
            <a:pPr marL="554990" lvl="1" indent="-234950">
              <a:spcBef>
                <a:spcPts val="1200"/>
              </a:spcBef>
              <a:spcAft>
                <a:spcPts val="600"/>
              </a:spcAft>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Arial"/>
                <a:cs typeface="Arial"/>
              </a:rPr>
              <a:t>Enhanced </a:t>
            </a:r>
            <a:r>
              <a:rPr lang="en-US" sz="2400" b="1" dirty="0">
                <a:solidFill>
                  <a:srgbClr val="000000"/>
                </a:solidFill>
                <a:latin typeface="Arial"/>
                <a:cs typeface="Arial"/>
              </a:rPr>
              <a:t>Interior Gateway Routing Protocol (EIGRP) </a:t>
            </a:r>
            <a:r>
              <a:rPr lang="en-US" sz="2400" dirty="0">
                <a:solidFill>
                  <a:srgbClr val="000000"/>
                </a:solidFill>
                <a:latin typeface="Arial"/>
                <a:cs typeface="Arial"/>
              </a:rPr>
              <a:t>- 	Bandwidth, delay, load, reliability</a:t>
            </a:r>
          </a:p>
          <a:p>
            <a:endParaRPr lang="en-US" dirty="0"/>
          </a:p>
        </p:txBody>
      </p:sp>
    </p:spTree>
    <p:extLst>
      <p:ext uri="{BB962C8B-B14F-4D97-AF65-F5344CB8AC3E}">
        <p14:creationId xmlns:p14="http://schemas.microsoft.com/office/powerpoint/2010/main" val="3165250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339725" y="492125"/>
            <a:ext cx="8145463" cy="838200"/>
          </a:xfrm>
        </p:spPr>
        <p:txBody>
          <a:bodyPr>
            <a:normAutofit/>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smtClean="0">
                <a:solidFill>
                  <a:srgbClr val="708CA1"/>
                </a:solidFill>
                <a:latin typeface="Arial" charset="0"/>
                <a:cs typeface="文泉驛正黑" charset="0"/>
              </a:rPr>
              <a:t>Load </a:t>
            </a:r>
            <a:r>
              <a:rPr lang="en-US" sz="3200" b="1" dirty="0">
                <a:solidFill>
                  <a:srgbClr val="708CA1"/>
                </a:solidFill>
                <a:latin typeface="Arial" charset="0"/>
                <a:cs typeface="文泉驛正黑" charset="0"/>
              </a:rPr>
              <a:t>Balancing</a:t>
            </a:r>
          </a:p>
        </p:txBody>
      </p:sp>
      <p:sp>
        <p:nvSpPr>
          <p:cNvPr id="41987" name="AutoShape 2"/>
          <p:cNvSpPr>
            <a:spLocks noChangeArrowheads="1"/>
          </p:cNvSpPr>
          <p:nvPr/>
        </p:nvSpPr>
        <p:spPr bwMode="auto">
          <a:xfrm>
            <a:off x="631825" y="1538288"/>
            <a:ext cx="8054975" cy="2543175"/>
          </a:xfrm>
          <a:custGeom>
            <a:avLst/>
            <a:gdLst>
              <a:gd name="T0" fmla="*/ 8054975 w 8054975"/>
              <a:gd name="T1" fmla="*/ 1271589 h 2543175"/>
              <a:gd name="T2" fmla="*/ 4027490 w 8054975"/>
              <a:gd name="T3" fmla="*/ 2543175 h 2543175"/>
              <a:gd name="T4" fmla="*/ 0 w 8054975"/>
              <a:gd name="T5" fmla="*/ 1271589 h 2543175"/>
              <a:gd name="T6" fmla="*/ 4027490 w 8054975"/>
              <a:gd name="T7" fmla="*/ 0 h 2543175"/>
              <a:gd name="T8" fmla="*/ 0 60000 65536"/>
              <a:gd name="T9" fmla="*/ 5898240 60000 65536"/>
              <a:gd name="T10" fmla="*/ 11796480 60000 65536"/>
              <a:gd name="T11" fmla="*/ 17694720 60000 65536"/>
              <a:gd name="T12" fmla="*/ 0 w 8054975"/>
              <a:gd name="T13" fmla="*/ 0 h 2543175"/>
              <a:gd name="T14" fmla="*/ 8054975 w 8054975"/>
              <a:gd name="T15" fmla="*/ 2543175 h 2543175"/>
            </a:gdLst>
            <a:ahLst/>
            <a:cxnLst>
              <a:cxn ang="T8">
                <a:pos x="T0" y="T1"/>
              </a:cxn>
              <a:cxn ang="T9">
                <a:pos x="T2" y="T3"/>
              </a:cxn>
              <a:cxn ang="T10">
                <a:pos x="T4" y="T5"/>
              </a:cxn>
              <a:cxn ang="T11">
                <a:pos x="T6" y="T7"/>
              </a:cxn>
            </a:cxnLst>
            <a:rect l="T12" t="T13" r="T14" b="T15"/>
            <a:pathLst>
              <a:path w="8054975" h="2543175">
                <a:moveTo>
                  <a:pt x="0" y="0"/>
                </a:moveTo>
                <a:lnTo>
                  <a:pt x="22376" y="0"/>
                </a:lnTo>
                <a:lnTo>
                  <a:pt x="22376" y="7066"/>
                </a:lnTo>
                <a:lnTo>
                  <a:pt x="0" y="706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1988" name="AutoShape 3"/>
          <p:cNvSpPr>
            <a:spLocks noChangeArrowheads="1"/>
          </p:cNvSpPr>
          <p:nvPr/>
        </p:nvSpPr>
        <p:spPr bwMode="auto">
          <a:xfrm>
            <a:off x="581025" y="1781197"/>
            <a:ext cx="8054975" cy="2997200"/>
          </a:xfrm>
          <a:custGeom>
            <a:avLst/>
            <a:gdLst>
              <a:gd name="T0" fmla="*/ 8054975 w 8054975"/>
              <a:gd name="T1" fmla="*/ 1498600 h 2997200"/>
              <a:gd name="T2" fmla="*/ 4027490 w 8054975"/>
              <a:gd name="T3" fmla="*/ 2997200 h 2997200"/>
              <a:gd name="T4" fmla="*/ 0 w 8054975"/>
              <a:gd name="T5" fmla="*/ 1498600 h 2997200"/>
              <a:gd name="T6" fmla="*/ 4027490 w 8054975"/>
              <a:gd name="T7" fmla="*/ 0 h 2997200"/>
              <a:gd name="T8" fmla="*/ 0 60000 65536"/>
              <a:gd name="T9" fmla="*/ 5898240 60000 65536"/>
              <a:gd name="T10" fmla="*/ 11796480 60000 65536"/>
              <a:gd name="T11" fmla="*/ 17694720 60000 65536"/>
              <a:gd name="T12" fmla="*/ 0 w 8054975"/>
              <a:gd name="T13" fmla="*/ 0 h 2997200"/>
              <a:gd name="T14" fmla="*/ 8054975 w 8054975"/>
              <a:gd name="T15" fmla="*/ 2997200 h 2997200"/>
            </a:gdLst>
            <a:ahLst/>
            <a:cxnLst>
              <a:cxn ang="T8">
                <a:pos x="T0" y="T1"/>
              </a:cxn>
              <a:cxn ang="T9">
                <a:pos x="T2" y="T3"/>
              </a:cxn>
              <a:cxn ang="T10">
                <a:pos x="T4" y="T5"/>
              </a:cxn>
              <a:cxn ang="T11">
                <a:pos x="T6" y="T7"/>
              </a:cxn>
            </a:cxnLst>
            <a:rect l="T12" t="T13" r="T14" b="T15"/>
            <a:pathLst>
              <a:path w="8054975" h="2997200">
                <a:moveTo>
                  <a:pt x="0" y="0"/>
                </a:moveTo>
                <a:lnTo>
                  <a:pt x="22376" y="0"/>
                </a:lnTo>
                <a:lnTo>
                  <a:pt x="22376" y="8327"/>
                </a:lnTo>
                <a:lnTo>
                  <a:pt x="0" y="832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marL="234950" indent="-234950">
              <a:lnSpc>
                <a:spcPct val="95000"/>
              </a:lnSpc>
              <a:spcBef>
                <a:spcPts val="1200"/>
              </a:spcBef>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When a router has two or more paths to a destination </a:t>
            </a:r>
            <a:r>
              <a:rPr lang="en-US" sz="2400" dirty="0" smtClean="0">
                <a:solidFill>
                  <a:srgbClr val="000000"/>
                </a:solidFill>
                <a:latin typeface="Arial"/>
                <a:cs typeface="Arial"/>
              </a:rPr>
              <a:t>with equal </a:t>
            </a:r>
            <a:r>
              <a:rPr lang="en-US" sz="2400" dirty="0">
                <a:solidFill>
                  <a:srgbClr val="000000"/>
                </a:solidFill>
                <a:latin typeface="Arial"/>
                <a:cs typeface="Arial"/>
              </a:rPr>
              <a:t>cost metrics, then the router forwards the </a:t>
            </a:r>
            <a:r>
              <a:rPr lang="en-US" sz="2400" dirty="0" smtClean="0">
                <a:solidFill>
                  <a:srgbClr val="000000"/>
                </a:solidFill>
                <a:latin typeface="Arial"/>
                <a:cs typeface="Arial"/>
              </a:rPr>
              <a:t>packets using </a:t>
            </a:r>
            <a:r>
              <a:rPr lang="en-US" sz="2400" dirty="0">
                <a:solidFill>
                  <a:srgbClr val="000000"/>
                </a:solidFill>
                <a:latin typeface="Arial"/>
                <a:cs typeface="Arial"/>
              </a:rPr>
              <a:t>both paths equally. </a:t>
            </a:r>
          </a:p>
        </p:txBody>
      </p:sp>
    </p:spTree>
    <p:extLst>
      <p:ext uri="{BB962C8B-B14F-4D97-AF65-F5344CB8AC3E}">
        <p14:creationId xmlns:p14="http://schemas.microsoft.com/office/powerpoint/2010/main" val="220208272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idx="4294967295"/>
          </p:nvPr>
        </p:nvSpPr>
        <p:spPr>
          <a:xfrm>
            <a:off x="339725" y="492125"/>
            <a:ext cx="8145463" cy="838200"/>
          </a:xfrm>
        </p:spPr>
        <p:txBody>
          <a:bodyPr>
            <a:normAutofit/>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smtClean="0">
                <a:solidFill>
                  <a:srgbClr val="708CA1"/>
                </a:solidFill>
                <a:latin typeface="Arial" charset="0"/>
                <a:cs typeface="文泉驛正黑" charset="0"/>
              </a:rPr>
              <a:t>Administrative </a:t>
            </a:r>
            <a:r>
              <a:rPr lang="en-US" sz="3200" b="1" dirty="0">
                <a:solidFill>
                  <a:srgbClr val="708CA1"/>
                </a:solidFill>
                <a:latin typeface="Arial" charset="0"/>
                <a:cs typeface="文泉驛正黑" charset="0"/>
              </a:rPr>
              <a:t>Distance</a:t>
            </a:r>
          </a:p>
        </p:txBody>
      </p:sp>
      <p:sp>
        <p:nvSpPr>
          <p:cNvPr id="43011" name="AutoShape 2"/>
          <p:cNvSpPr>
            <a:spLocks noChangeArrowheads="1"/>
          </p:cNvSpPr>
          <p:nvPr/>
        </p:nvSpPr>
        <p:spPr bwMode="auto">
          <a:xfrm>
            <a:off x="479425" y="1385888"/>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3012" name="AutoShape 3"/>
          <p:cNvSpPr>
            <a:spLocks noChangeArrowheads="1"/>
          </p:cNvSpPr>
          <p:nvPr/>
        </p:nvSpPr>
        <p:spPr bwMode="auto">
          <a:xfrm>
            <a:off x="631825" y="1538288"/>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3013" name="AutoShape 4"/>
          <p:cNvSpPr>
            <a:spLocks noChangeArrowheads="1"/>
          </p:cNvSpPr>
          <p:nvPr/>
        </p:nvSpPr>
        <p:spPr bwMode="auto">
          <a:xfrm>
            <a:off x="479425" y="1760538"/>
            <a:ext cx="8562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marL="234950" indent="-234950">
              <a:lnSpc>
                <a:spcPct val="120000"/>
              </a:lnSpc>
              <a:spcBef>
                <a:spcPts val="1200"/>
              </a:spcBef>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If multiple paths to a destination </a:t>
            </a:r>
            <a:r>
              <a:rPr lang="en-US" sz="2400" dirty="0">
                <a:solidFill>
                  <a:srgbClr val="008000"/>
                </a:solidFill>
                <a:latin typeface="Arial"/>
                <a:cs typeface="Arial"/>
              </a:rPr>
              <a:t>are configured </a:t>
            </a:r>
            <a:r>
              <a:rPr lang="en-US" sz="2400" dirty="0">
                <a:solidFill>
                  <a:srgbClr val="000000"/>
                </a:solidFill>
                <a:latin typeface="Arial"/>
                <a:cs typeface="Arial"/>
              </a:rPr>
              <a:t>on a router</a:t>
            </a:r>
            <a:r>
              <a:rPr lang="en-US" sz="2400" dirty="0" smtClean="0">
                <a:solidFill>
                  <a:srgbClr val="000000"/>
                </a:solidFill>
                <a:latin typeface="Arial"/>
                <a:cs typeface="Arial"/>
              </a:rPr>
              <a:t>, the </a:t>
            </a:r>
            <a:r>
              <a:rPr lang="en-US" sz="2400" dirty="0">
                <a:solidFill>
                  <a:srgbClr val="000000"/>
                </a:solidFill>
                <a:latin typeface="Arial"/>
                <a:cs typeface="Arial"/>
              </a:rPr>
              <a:t>path installed in the routing table is the one with the </a:t>
            </a:r>
            <a:r>
              <a:rPr lang="en-US" sz="2400" dirty="0" smtClean="0">
                <a:solidFill>
                  <a:srgbClr val="000000"/>
                </a:solidFill>
                <a:latin typeface="Arial"/>
                <a:cs typeface="Arial"/>
              </a:rPr>
              <a:t> best </a:t>
            </a:r>
            <a:r>
              <a:rPr lang="en-US" sz="2400" dirty="0">
                <a:solidFill>
                  <a:srgbClr val="000000"/>
                </a:solidFill>
                <a:latin typeface="Arial"/>
                <a:cs typeface="Arial"/>
              </a:rPr>
              <a:t>Administrative Distance (AD).</a:t>
            </a:r>
          </a:p>
          <a:p>
            <a:pPr marL="234950" indent="-234950">
              <a:lnSpc>
                <a:spcPct val="120000"/>
              </a:lnSpc>
              <a:spcBef>
                <a:spcPts val="1200"/>
              </a:spcBef>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Administrative Distance is the “trustworthiness”</a:t>
            </a:r>
          </a:p>
          <a:p>
            <a:pPr marL="234950" indent="-234950">
              <a:lnSpc>
                <a:spcPct val="120000"/>
              </a:lnSpc>
              <a:spcBef>
                <a:spcPts val="1200"/>
              </a:spcBef>
              <a:buClr>
                <a:srgbClr val="708CA1"/>
              </a:buClr>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Arial"/>
                <a:cs typeface="Arial"/>
              </a:rPr>
              <a:t>The </a:t>
            </a:r>
            <a:r>
              <a:rPr lang="en-US" sz="2400" b="1" dirty="0">
                <a:solidFill>
                  <a:srgbClr val="FF0000"/>
                </a:solidFill>
                <a:latin typeface="Arial"/>
                <a:cs typeface="Arial"/>
              </a:rPr>
              <a:t>Lower</a:t>
            </a:r>
            <a:r>
              <a:rPr lang="en-US" sz="2400" dirty="0">
                <a:solidFill>
                  <a:srgbClr val="000000"/>
                </a:solidFill>
                <a:latin typeface="Arial"/>
                <a:cs typeface="Arial"/>
              </a:rPr>
              <a:t> the AD the more trustworthy the route.</a:t>
            </a: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marL="234950" indent="-234950">
              <a:lnSpc>
                <a:spcPct val="95000"/>
              </a:lnSpc>
              <a:spcBef>
                <a:spcPts val="12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p:txBody>
      </p:sp>
      <p:pic>
        <p:nvPicPr>
          <p:cNvPr id="43014" name="Picture 5"/>
          <p:cNvPicPr>
            <a:picLocks noChangeAspect="1" noChangeArrowheads="1"/>
          </p:cNvPicPr>
          <p:nvPr/>
        </p:nvPicPr>
        <p:blipFill>
          <a:blip r:embed="rId3">
            <a:extLst>
              <a:ext uri="{28A0092B-C50C-407E-A947-70E740481C1C}">
                <a14:useLocalDpi xmlns:a14="http://schemas.microsoft.com/office/drawing/2010/main" val="0"/>
              </a:ext>
            </a:extLst>
          </a:blip>
          <a:srcRect l="58707" t="33484" r="25795" b="63148"/>
          <a:stretch>
            <a:fillRect/>
          </a:stretch>
        </p:blipFill>
        <p:spPr bwMode="auto">
          <a:xfrm>
            <a:off x="2764524" y="4303713"/>
            <a:ext cx="27273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3016" name="Picture 7"/>
          <p:cNvPicPr>
            <a:picLocks noChangeAspect="1" noChangeArrowheads="1"/>
          </p:cNvPicPr>
          <p:nvPr/>
        </p:nvPicPr>
        <p:blipFill>
          <a:blip r:embed="rId3">
            <a:extLst>
              <a:ext uri="{28A0092B-C50C-407E-A947-70E740481C1C}">
                <a14:useLocalDpi xmlns:a14="http://schemas.microsoft.com/office/drawing/2010/main" val="0"/>
              </a:ext>
            </a:extLst>
          </a:blip>
          <a:srcRect l="49089" t="45639" r="16559" b="27380"/>
          <a:stretch>
            <a:fillRect/>
          </a:stretch>
        </p:blipFill>
        <p:spPr bwMode="auto">
          <a:xfrm>
            <a:off x="1889419" y="4637088"/>
            <a:ext cx="5329238"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153625624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idx="4294967295"/>
          </p:nvPr>
        </p:nvSpPr>
        <p:spPr>
          <a:xfrm>
            <a:off x="339725" y="321504"/>
            <a:ext cx="8145463" cy="838200"/>
          </a:xfrm>
        </p:spPr>
        <p:txBody>
          <a:bodyPr>
            <a:normAutofit fontScale="90000"/>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b="1" dirty="0">
                <a:solidFill>
                  <a:srgbClr val="708CA1"/>
                </a:solidFill>
                <a:latin typeface="Arial" charset="0"/>
                <a:cs typeface="文泉驛正黑" charset="0"/>
              </a:rPr>
              <a:t>The Routing Table</a:t>
            </a:r>
            <a:r>
              <a:rPr lang="en-US" sz="3200" b="1" dirty="0">
                <a:solidFill>
                  <a:srgbClr val="708CA1"/>
                </a:solidFill>
                <a:latin typeface="Arial" charset="0"/>
                <a:cs typeface="文泉驛正黑" charset="0"/>
              </a:rPr>
              <a:t/>
            </a:r>
            <a:br>
              <a:rPr lang="en-US" sz="3200" b="1" dirty="0">
                <a:solidFill>
                  <a:srgbClr val="708CA1"/>
                </a:solidFill>
                <a:latin typeface="Arial" charset="0"/>
                <a:cs typeface="文泉驛正黑" charset="0"/>
              </a:rPr>
            </a:br>
            <a:r>
              <a:rPr lang="en-US" sz="3200" b="1" dirty="0">
                <a:solidFill>
                  <a:srgbClr val="708CA1"/>
                </a:solidFill>
                <a:latin typeface="Arial" charset="0"/>
                <a:cs typeface="文泉驛正黑" charset="0"/>
              </a:rPr>
              <a:t>Routing Table Sources</a:t>
            </a:r>
          </a:p>
        </p:txBody>
      </p:sp>
      <p:sp>
        <p:nvSpPr>
          <p:cNvPr id="46083" name="AutoShape 2"/>
          <p:cNvSpPr>
            <a:spLocks noChangeArrowheads="1"/>
          </p:cNvSpPr>
          <p:nvPr/>
        </p:nvSpPr>
        <p:spPr bwMode="auto">
          <a:xfrm>
            <a:off x="479425" y="1385888"/>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6084" name="AutoShape 3"/>
          <p:cNvSpPr>
            <a:spLocks noChangeArrowheads="1"/>
          </p:cNvSpPr>
          <p:nvPr/>
        </p:nvSpPr>
        <p:spPr bwMode="auto">
          <a:xfrm>
            <a:off x="631825" y="1450975"/>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6085" name="AutoShape 4"/>
          <p:cNvSpPr>
            <a:spLocks noChangeArrowheads="1"/>
          </p:cNvSpPr>
          <p:nvPr/>
        </p:nvSpPr>
        <p:spPr bwMode="auto">
          <a:xfrm>
            <a:off x="581025" y="1400175"/>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6086" name="Text Box 5"/>
          <p:cNvSpPr txBox="1">
            <a:spLocks noChangeArrowheads="1"/>
          </p:cNvSpPr>
          <p:nvPr/>
        </p:nvSpPr>
        <p:spPr bwMode="auto">
          <a:xfrm>
            <a:off x="555625" y="1755980"/>
            <a:ext cx="813117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lvl1pPr marL="234950" indent="-2349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9pPr>
          </a:lstStyle>
          <a:p>
            <a:pPr eaLnBrk="1">
              <a:lnSpc>
                <a:spcPct val="100000"/>
              </a:lnSpc>
              <a:spcBef>
                <a:spcPts val="1200"/>
              </a:spcBef>
              <a:buClr>
                <a:srgbClr val="708CA1"/>
              </a:buClr>
              <a:buFont typeface="Wingdings" charset="0"/>
              <a:buChar char=""/>
            </a:pPr>
            <a:r>
              <a:rPr lang="en-US" sz="2400" b="1" dirty="0" smtClean="0">
                <a:solidFill>
                  <a:srgbClr val="000000"/>
                </a:solidFill>
                <a:latin typeface="Courier"/>
                <a:cs typeface="Courier"/>
              </a:rPr>
              <a:t>show </a:t>
            </a:r>
            <a:r>
              <a:rPr lang="en-US" sz="2400" b="1" dirty="0" err="1">
                <a:solidFill>
                  <a:srgbClr val="000000"/>
                </a:solidFill>
                <a:latin typeface="Courier"/>
                <a:cs typeface="Courier"/>
              </a:rPr>
              <a:t>ip</a:t>
            </a:r>
            <a:r>
              <a:rPr lang="en-US" sz="2400" b="1" dirty="0">
                <a:solidFill>
                  <a:srgbClr val="000000"/>
                </a:solidFill>
                <a:latin typeface="Courier"/>
                <a:cs typeface="Courier"/>
              </a:rPr>
              <a:t> route </a:t>
            </a:r>
            <a:r>
              <a:rPr lang="en-US" sz="2400" dirty="0">
                <a:solidFill>
                  <a:srgbClr val="000000"/>
                </a:solidFill>
              </a:rPr>
              <a:t>command is used to display the contents of the routing table</a:t>
            </a:r>
          </a:p>
          <a:p>
            <a:pPr lvl="1" eaLnBrk="1">
              <a:spcBef>
                <a:spcPts val="1200"/>
              </a:spcBef>
              <a:buClr>
                <a:srgbClr val="708CA1"/>
              </a:buClr>
              <a:buFont typeface="Wingdings" charset="0"/>
              <a:buChar char=""/>
            </a:pPr>
            <a:r>
              <a:rPr lang="en-US" sz="2000" dirty="0" smtClean="0">
                <a:solidFill>
                  <a:schemeClr val="accent4"/>
                </a:solidFill>
              </a:rPr>
              <a:t> Local rote Interfaces </a:t>
            </a:r>
            <a:r>
              <a:rPr lang="en-US" sz="2000" dirty="0">
                <a:solidFill>
                  <a:srgbClr val="000000"/>
                </a:solidFill>
              </a:rPr>
              <a:t>–Added to the routing table when an interface is configured. (displayed in IOS 15 or newer)</a:t>
            </a:r>
          </a:p>
          <a:p>
            <a:pPr lvl="1" eaLnBrk="1">
              <a:spcBef>
                <a:spcPts val="1200"/>
              </a:spcBef>
              <a:buClr>
                <a:srgbClr val="708CA1"/>
              </a:buClr>
              <a:buFont typeface="Wingdings" charset="0"/>
              <a:buChar char=""/>
            </a:pPr>
            <a:r>
              <a:rPr lang="en-US" sz="2000" b="1" dirty="0">
                <a:solidFill>
                  <a:srgbClr val="000000"/>
                </a:solidFill>
              </a:rPr>
              <a:t> </a:t>
            </a:r>
            <a:r>
              <a:rPr lang="en-US" sz="2000" dirty="0" smtClean="0">
                <a:solidFill>
                  <a:srgbClr val="B45EC7"/>
                </a:solidFill>
              </a:rPr>
              <a:t>Directly </a:t>
            </a:r>
            <a:r>
              <a:rPr lang="en-US" sz="2000" dirty="0">
                <a:solidFill>
                  <a:srgbClr val="B45EC7"/>
                </a:solidFill>
              </a:rPr>
              <a:t>connected interfaces </a:t>
            </a:r>
            <a:r>
              <a:rPr lang="en-US" sz="2000" b="1" dirty="0">
                <a:solidFill>
                  <a:srgbClr val="000000"/>
                </a:solidFill>
              </a:rPr>
              <a:t>-</a:t>
            </a:r>
            <a:r>
              <a:rPr lang="en-US" sz="2000" dirty="0">
                <a:solidFill>
                  <a:srgbClr val="000000"/>
                </a:solidFill>
              </a:rPr>
              <a:t>Added to the routing table when an interface is configured and active.</a:t>
            </a:r>
          </a:p>
          <a:p>
            <a:pPr lvl="1" eaLnBrk="1">
              <a:spcBef>
                <a:spcPts val="1200"/>
              </a:spcBef>
              <a:buClr>
                <a:srgbClr val="708CA1"/>
              </a:buClr>
              <a:buFont typeface="Wingdings" charset="0"/>
              <a:buChar char=""/>
            </a:pPr>
            <a:r>
              <a:rPr lang="en-US" sz="2000" dirty="0" smtClean="0">
                <a:solidFill>
                  <a:srgbClr val="B45EC7"/>
                </a:solidFill>
              </a:rPr>
              <a:t> Static </a:t>
            </a:r>
            <a:r>
              <a:rPr lang="en-US" sz="2000" dirty="0">
                <a:solidFill>
                  <a:srgbClr val="B45EC7"/>
                </a:solidFill>
              </a:rPr>
              <a:t>routes </a:t>
            </a:r>
            <a:r>
              <a:rPr lang="en-US" sz="2000" b="1" dirty="0">
                <a:solidFill>
                  <a:srgbClr val="000000"/>
                </a:solidFill>
              </a:rPr>
              <a:t>-</a:t>
            </a:r>
            <a:r>
              <a:rPr lang="en-US" sz="2000" dirty="0">
                <a:solidFill>
                  <a:srgbClr val="000000"/>
                </a:solidFill>
              </a:rPr>
              <a:t> Added when a route is manually configured and the exit interface is active.</a:t>
            </a:r>
          </a:p>
          <a:p>
            <a:pPr lvl="1" eaLnBrk="1">
              <a:spcBef>
                <a:spcPts val="1200"/>
              </a:spcBef>
              <a:buClr>
                <a:srgbClr val="708CA1"/>
              </a:buClr>
              <a:buFont typeface="Wingdings" charset="0"/>
              <a:buChar char=""/>
            </a:pPr>
            <a:r>
              <a:rPr lang="en-US" sz="2000" dirty="0" smtClean="0">
                <a:solidFill>
                  <a:srgbClr val="B45EC7"/>
                </a:solidFill>
              </a:rPr>
              <a:t> Dynamic </a:t>
            </a:r>
            <a:r>
              <a:rPr lang="en-US" sz="2000" dirty="0">
                <a:solidFill>
                  <a:srgbClr val="B45EC7"/>
                </a:solidFill>
              </a:rPr>
              <a:t>routing protocol </a:t>
            </a:r>
            <a:r>
              <a:rPr lang="en-US" sz="2000" b="1" dirty="0">
                <a:solidFill>
                  <a:srgbClr val="000000"/>
                </a:solidFill>
              </a:rPr>
              <a:t>-</a:t>
            </a:r>
            <a:r>
              <a:rPr lang="en-US" sz="2000" dirty="0">
                <a:solidFill>
                  <a:srgbClr val="000000"/>
                </a:solidFill>
              </a:rPr>
              <a:t> Added when </a:t>
            </a:r>
            <a:r>
              <a:rPr lang="en-US" sz="2000" dirty="0" smtClean="0">
                <a:solidFill>
                  <a:srgbClr val="000000"/>
                </a:solidFill>
              </a:rPr>
              <a:t>EIGRP,OSPF, …  </a:t>
            </a:r>
            <a:r>
              <a:rPr lang="en-US" sz="2000" dirty="0">
                <a:solidFill>
                  <a:srgbClr val="000000"/>
                </a:solidFill>
              </a:rPr>
              <a:t>are implemented and networks are identified.</a:t>
            </a:r>
          </a:p>
          <a:p>
            <a:pPr eaLnBrk="1">
              <a:lnSpc>
                <a:spcPct val="100000"/>
              </a:lnSpc>
              <a:spcBef>
                <a:spcPts val="1200"/>
              </a:spcBef>
              <a:buClrTx/>
              <a:buSzTx/>
              <a:buFontTx/>
              <a:buNone/>
            </a:pPr>
            <a:endParaRPr lang="en-US" sz="2400" dirty="0">
              <a:solidFill>
                <a:srgbClr val="000000"/>
              </a:solidFill>
            </a:endParaRPr>
          </a:p>
          <a:p>
            <a:pPr eaLnBrk="1">
              <a:lnSpc>
                <a:spcPct val="100000"/>
              </a:lnSpc>
              <a:spcBef>
                <a:spcPts val="1200"/>
              </a:spcBef>
              <a:buClrTx/>
              <a:buSzTx/>
              <a:buFontTx/>
              <a:buNone/>
            </a:pPr>
            <a:endParaRPr lang="en-US" sz="2400" dirty="0">
              <a:solidFill>
                <a:srgbClr val="000000"/>
              </a:solidFill>
            </a:endParaRPr>
          </a:p>
          <a:p>
            <a:pPr eaLnBrk="1">
              <a:lnSpc>
                <a:spcPct val="100000"/>
              </a:lnSpc>
              <a:spcBef>
                <a:spcPts val="1200"/>
              </a:spcBef>
              <a:buClrTx/>
              <a:buSzTx/>
              <a:buFontTx/>
              <a:buNone/>
            </a:pPr>
            <a:endParaRPr lang="en-US" sz="2400" dirty="0">
              <a:solidFill>
                <a:srgbClr val="000000"/>
              </a:solidFill>
            </a:endParaRPr>
          </a:p>
          <a:p>
            <a:pPr eaLnBrk="1" hangingPunct="1">
              <a:lnSpc>
                <a:spcPct val="100000"/>
              </a:lnSpc>
              <a:spcBef>
                <a:spcPts val="1200"/>
              </a:spcBef>
              <a:buClrTx/>
              <a:buSzTx/>
              <a:buFontTx/>
              <a:buNone/>
            </a:pPr>
            <a:endParaRPr lang="en-US" sz="2400" dirty="0">
              <a:solidFill>
                <a:srgbClr val="000000"/>
              </a:solidFill>
            </a:endParaRPr>
          </a:p>
        </p:txBody>
      </p:sp>
    </p:spTree>
    <p:extLst>
      <p:ext uri="{BB962C8B-B14F-4D97-AF65-F5344CB8AC3E}">
        <p14:creationId xmlns:p14="http://schemas.microsoft.com/office/powerpoint/2010/main" val="428809053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idx="4294967295"/>
          </p:nvPr>
        </p:nvSpPr>
        <p:spPr>
          <a:xfrm>
            <a:off x="339725" y="492125"/>
            <a:ext cx="8145463" cy="838200"/>
          </a:xfrm>
        </p:spPr>
        <p:txBody>
          <a:bodyPr>
            <a:normAutofit fontScale="90000"/>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b="1">
                <a:solidFill>
                  <a:srgbClr val="708CA1"/>
                </a:solidFill>
                <a:latin typeface="Arial" charset="0"/>
                <a:cs typeface="文泉驛正黑" charset="0"/>
              </a:rPr>
              <a:t>The Routing Table</a:t>
            </a:r>
            <a:r>
              <a:rPr lang="en-US" sz="3200" b="1">
                <a:solidFill>
                  <a:srgbClr val="708CA1"/>
                </a:solidFill>
                <a:latin typeface="Arial" charset="0"/>
                <a:cs typeface="文泉驛正黑" charset="0"/>
              </a:rPr>
              <a:t/>
            </a:r>
            <a:br>
              <a:rPr lang="en-US" sz="3200" b="1">
                <a:solidFill>
                  <a:srgbClr val="708CA1"/>
                </a:solidFill>
                <a:latin typeface="Arial" charset="0"/>
                <a:cs typeface="文泉驛正黑" charset="0"/>
              </a:rPr>
            </a:br>
            <a:r>
              <a:rPr lang="en-US" sz="3200" b="1">
                <a:solidFill>
                  <a:srgbClr val="708CA1"/>
                </a:solidFill>
                <a:latin typeface="Arial" charset="0"/>
                <a:cs typeface="文泉驛正黑" charset="0"/>
              </a:rPr>
              <a:t>Routing Table Sources</a:t>
            </a:r>
          </a:p>
        </p:txBody>
      </p:sp>
      <p:sp>
        <p:nvSpPr>
          <p:cNvPr id="47107" name="AutoShape 2"/>
          <p:cNvSpPr>
            <a:spLocks noChangeArrowheads="1"/>
          </p:cNvSpPr>
          <p:nvPr/>
        </p:nvSpPr>
        <p:spPr bwMode="auto">
          <a:xfrm>
            <a:off x="479425" y="1385888"/>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7108" name="AutoShape 3"/>
          <p:cNvSpPr>
            <a:spLocks noChangeArrowheads="1"/>
          </p:cNvSpPr>
          <p:nvPr/>
        </p:nvSpPr>
        <p:spPr bwMode="auto">
          <a:xfrm>
            <a:off x="631825" y="1450975"/>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7109" name="AutoShape 4"/>
          <p:cNvSpPr>
            <a:spLocks noChangeArrowheads="1"/>
          </p:cNvSpPr>
          <p:nvPr/>
        </p:nvSpPr>
        <p:spPr bwMode="auto">
          <a:xfrm>
            <a:off x="581025" y="1400175"/>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47110" name="Text Box 5"/>
          <p:cNvSpPr txBox="1">
            <a:spLocks noChangeArrowheads="1"/>
          </p:cNvSpPr>
          <p:nvPr/>
        </p:nvSpPr>
        <p:spPr bwMode="auto">
          <a:xfrm>
            <a:off x="719138" y="1471613"/>
            <a:ext cx="813117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9pPr>
          </a:lstStyle>
          <a:p>
            <a:pPr eaLnBrk="1">
              <a:lnSpc>
                <a:spcPct val="100000"/>
              </a:lnSpc>
              <a:spcBef>
                <a:spcPts val="1200"/>
              </a:spcBef>
            </a:pPr>
            <a:endParaRPr lang="en-US" sz="2400">
              <a:solidFill>
                <a:srgbClr val="000000"/>
              </a:solidFill>
            </a:endParaRPr>
          </a:p>
          <a:p>
            <a:pPr eaLnBrk="1">
              <a:lnSpc>
                <a:spcPct val="100000"/>
              </a:lnSpc>
              <a:spcBef>
                <a:spcPts val="1200"/>
              </a:spcBef>
            </a:pPr>
            <a:endParaRPr lang="en-US" sz="2400">
              <a:solidFill>
                <a:srgbClr val="000000"/>
              </a:solidFill>
            </a:endParaRPr>
          </a:p>
          <a:p>
            <a:pPr eaLnBrk="1">
              <a:lnSpc>
                <a:spcPct val="100000"/>
              </a:lnSpc>
              <a:spcBef>
                <a:spcPts val="1200"/>
              </a:spcBef>
            </a:pPr>
            <a:endParaRPr lang="en-US" sz="2400">
              <a:solidFill>
                <a:srgbClr val="000000"/>
              </a:solidFill>
            </a:endParaRPr>
          </a:p>
          <a:p>
            <a:pPr eaLnBrk="1" hangingPunct="1">
              <a:lnSpc>
                <a:spcPct val="100000"/>
              </a:lnSpc>
              <a:spcBef>
                <a:spcPts val="1200"/>
              </a:spcBef>
            </a:pPr>
            <a:endParaRPr lang="en-US" sz="2400">
              <a:solidFill>
                <a:srgbClr val="000000"/>
              </a:solidFill>
            </a:endParaRPr>
          </a:p>
        </p:txBody>
      </p:sp>
      <p:pic>
        <p:nvPicPr>
          <p:cNvPr id="47111" name="Picture 6"/>
          <p:cNvPicPr>
            <a:picLocks noChangeAspect="1" noChangeArrowheads="1"/>
          </p:cNvPicPr>
          <p:nvPr/>
        </p:nvPicPr>
        <p:blipFill>
          <a:blip r:embed="rId3">
            <a:extLst>
              <a:ext uri="{28A0092B-C50C-407E-A947-70E740481C1C}">
                <a14:useLocalDpi xmlns:a14="http://schemas.microsoft.com/office/drawing/2010/main" val="0"/>
              </a:ext>
            </a:extLst>
          </a:blip>
          <a:srcRect l="38824" t="37302" r="27493" b="13292"/>
          <a:stretch>
            <a:fillRect/>
          </a:stretch>
        </p:blipFill>
        <p:spPr bwMode="auto">
          <a:xfrm>
            <a:off x="1597025" y="1720850"/>
            <a:ext cx="6230938"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410026476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a:bodyPr>
          <a:lstStyle/>
          <a:p>
            <a:pPr eaLnBrk="1" hangingPunct="1"/>
            <a:r>
              <a:rPr lang="en-US" dirty="0" smtClean="0">
                <a:latin typeface="Arial" charset="0"/>
              </a:rPr>
              <a:t>IPv4 </a:t>
            </a:r>
            <a:r>
              <a:rPr lang="en-US" dirty="0">
                <a:latin typeface="Arial" charset="0"/>
              </a:rPr>
              <a:t>Router Routing Table</a:t>
            </a:r>
          </a:p>
        </p:txBody>
      </p:sp>
      <p:cxnSp>
        <p:nvCxnSpPr>
          <p:cNvPr id="4" name="Straight Connector 3"/>
          <p:cNvCxnSpPr/>
          <p:nvPr/>
        </p:nvCxnSpPr>
        <p:spPr bwMode="auto">
          <a:xfrm flipH="1">
            <a:off x="5384800" y="1703388"/>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973138" y="2868613"/>
            <a:ext cx="1222375" cy="215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0420" name="TextBox 5"/>
          <p:cNvSpPr txBox="1">
            <a:spLocks noChangeArrowheads="1"/>
          </p:cNvSpPr>
          <p:nvPr/>
        </p:nvSpPr>
        <p:spPr bwMode="auto">
          <a:xfrm>
            <a:off x="684213" y="2868612"/>
            <a:ext cx="7493000" cy="3989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dirty="0">
                <a:latin typeface="Courier New" charset="0"/>
                <a:cs typeface="Courier New" charset="0"/>
              </a:rPr>
              <a:t>R1#</a:t>
            </a:r>
            <a:r>
              <a:rPr lang="en-CA" sz="1100" b="1" dirty="0">
                <a:latin typeface="Courier New" charset="0"/>
                <a:cs typeface="Courier New" charset="0"/>
              </a:rPr>
              <a:t>show </a:t>
            </a:r>
            <a:r>
              <a:rPr lang="en-CA" sz="1100" b="1" dirty="0" err="1">
                <a:latin typeface="Courier New" charset="0"/>
                <a:cs typeface="Courier New" charset="0"/>
              </a:rPr>
              <a:t>ip</a:t>
            </a:r>
            <a:r>
              <a:rPr lang="en-CA" sz="1100" b="1" dirty="0">
                <a:latin typeface="Courier New" charset="0"/>
                <a:cs typeface="Courier New" charset="0"/>
              </a:rPr>
              <a:t> route</a:t>
            </a:r>
          </a:p>
          <a:p>
            <a:pPr algn="l"/>
            <a:r>
              <a:rPr lang="en-CA" sz="1100" dirty="0">
                <a:latin typeface="Courier New" charset="0"/>
                <a:cs typeface="Courier New" charset="0"/>
              </a:rPr>
              <a:t>Codes: L - local, C - connected, S - static, R - RIP, M - mobile, B - BGP</a:t>
            </a:r>
          </a:p>
          <a:p>
            <a:pPr algn="l"/>
            <a:r>
              <a:rPr lang="en-CA" sz="1100" dirty="0">
                <a:latin typeface="Courier New" charset="0"/>
                <a:cs typeface="Courier New" charset="0"/>
              </a:rPr>
              <a:t>       D - EIGRP, EX - EIGRP external, O - OSPF, IA - OSPF inter area</a:t>
            </a:r>
          </a:p>
          <a:p>
            <a:pPr algn="l"/>
            <a:r>
              <a:rPr lang="en-CA" sz="1100" dirty="0">
                <a:latin typeface="Courier New" charset="0"/>
                <a:cs typeface="Courier New" charset="0"/>
              </a:rPr>
              <a:t>       N1 - OSPF NSSA external type 1, N2 - OSPF NSSA external type 2</a:t>
            </a:r>
          </a:p>
          <a:p>
            <a:pPr algn="l"/>
            <a:r>
              <a:rPr lang="en-CA" sz="1100" dirty="0">
                <a:latin typeface="Courier New" charset="0"/>
                <a:cs typeface="Courier New" charset="0"/>
              </a:rPr>
              <a:t>       E1 - OSPF external type 1, E2 - OSPF external type 2, E - EGP</a:t>
            </a:r>
          </a:p>
          <a:p>
            <a:pPr algn="l"/>
            <a:r>
              <a:rPr lang="en-CA" sz="1100" dirty="0">
                <a:latin typeface="Courier New" charset="0"/>
                <a:cs typeface="Courier New" charset="0"/>
              </a:rPr>
              <a:t>       </a:t>
            </a:r>
            <a:r>
              <a:rPr lang="en-CA" sz="1100" dirty="0" err="1">
                <a:latin typeface="Courier New" charset="0"/>
                <a:cs typeface="Courier New" charset="0"/>
              </a:rPr>
              <a:t>i</a:t>
            </a:r>
            <a:r>
              <a:rPr lang="en-CA" sz="1100" dirty="0">
                <a:latin typeface="Courier New" charset="0"/>
                <a:cs typeface="Courier New" charset="0"/>
              </a:rPr>
              <a:t> - IS-IS, L1 - IS-IS level-1, L2 - IS-IS level-2, </a:t>
            </a:r>
            <a:r>
              <a:rPr lang="en-CA" sz="1100" dirty="0" err="1">
                <a:latin typeface="Courier New" charset="0"/>
                <a:cs typeface="Courier New" charset="0"/>
              </a:rPr>
              <a:t>ia</a:t>
            </a:r>
            <a:r>
              <a:rPr lang="en-CA" sz="1100" dirty="0">
                <a:latin typeface="Courier New" charset="0"/>
                <a:cs typeface="Courier New" charset="0"/>
              </a:rPr>
              <a:t> - IS-IS inter area</a:t>
            </a:r>
          </a:p>
          <a:p>
            <a:pPr algn="l"/>
            <a:r>
              <a:rPr lang="en-CA" sz="1100" dirty="0">
                <a:latin typeface="Courier New" charset="0"/>
                <a:cs typeface="Courier New" charset="0"/>
              </a:rPr>
              <a:t>       * - candidate default, U - per-user static route, o - ODR</a:t>
            </a:r>
          </a:p>
          <a:p>
            <a:pPr algn="l"/>
            <a:r>
              <a:rPr lang="en-CA" sz="1100" dirty="0">
                <a:latin typeface="Courier New" charset="0"/>
                <a:cs typeface="Courier New" charset="0"/>
              </a:rPr>
              <a:t>       P - periodic downloaded static route</a:t>
            </a:r>
          </a:p>
          <a:p>
            <a:pPr algn="l"/>
            <a:endParaRPr lang="en-CA" sz="1100" dirty="0">
              <a:latin typeface="Courier New" charset="0"/>
              <a:cs typeface="Courier New" charset="0"/>
            </a:endParaRPr>
          </a:p>
          <a:p>
            <a:pPr algn="l"/>
            <a:r>
              <a:rPr lang="en-CA" sz="1100" dirty="0">
                <a:latin typeface="Courier New" charset="0"/>
                <a:cs typeface="Courier New" charset="0"/>
              </a:rPr>
              <a:t>Gateway of last resort is not set</a:t>
            </a:r>
          </a:p>
          <a:p>
            <a:pPr algn="l"/>
            <a:endParaRPr lang="en-CA" sz="1100" dirty="0">
              <a:latin typeface="Courier New" charset="0"/>
              <a:cs typeface="Courier New" charset="0"/>
            </a:endParaRPr>
          </a:p>
          <a:p>
            <a:pPr algn="l"/>
            <a:r>
              <a:rPr lang="en-CA" sz="1100" dirty="0">
                <a:latin typeface="Courier New" charset="0"/>
                <a:cs typeface="Courier New" charset="0"/>
              </a:rPr>
              <a:t>     10.0.0.0/8 is variably </a:t>
            </a:r>
            <a:r>
              <a:rPr lang="en-CA" sz="1100" dirty="0" err="1">
                <a:latin typeface="Courier New" charset="0"/>
                <a:cs typeface="Courier New" charset="0"/>
              </a:rPr>
              <a:t>subnetted</a:t>
            </a:r>
            <a:r>
              <a:rPr lang="en-CA" sz="1100" dirty="0">
                <a:latin typeface="Courier New" charset="0"/>
                <a:cs typeface="Courier New" charset="0"/>
              </a:rPr>
              <a:t>, 2 subnets, 2 masks</a:t>
            </a:r>
          </a:p>
          <a:p>
            <a:pPr algn="l"/>
            <a:r>
              <a:rPr lang="en-CA" sz="1100" dirty="0">
                <a:latin typeface="Courier New" charset="0"/>
                <a:cs typeface="Courier New" charset="0"/>
              </a:rPr>
              <a:t>D       10.1.1.0/24 [90/2170112] via 209.165.200.226, 00:00:05, Serial0/0/0</a:t>
            </a:r>
          </a:p>
          <a:p>
            <a:pPr algn="l"/>
            <a:r>
              <a:rPr lang="en-CA" sz="1100" dirty="0">
                <a:latin typeface="Courier New" charset="0"/>
                <a:cs typeface="Courier New" charset="0"/>
              </a:rPr>
              <a:t>D       10.1.2.0/24 [90/2170112] via 209.165.200.226, 00:00:05, Serial0/0/0</a:t>
            </a:r>
          </a:p>
          <a:p>
            <a:pPr algn="l"/>
            <a:r>
              <a:rPr lang="en-CA" sz="1100" dirty="0">
                <a:latin typeface="Courier New" charset="0"/>
                <a:cs typeface="Courier New" charset="0"/>
              </a:rPr>
              <a:t>     192.168.10.0/24 is variably </a:t>
            </a:r>
            <a:r>
              <a:rPr lang="en-CA" sz="1100" dirty="0" err="1">
                <a:latin typeface="Courier New" charset="0"/>
                <a:cs typeface="Courier New" charset="0"/>
              </a:rPr>
              <a:t>subnetted</a:t>
            </a:r>
            <a:r>
              <a:rPr lang="en-CA" sz="1100" dirty="0">
                <a:latin typeface="Courier New" charset="0"/>
                <a:cs typeface="Courier New" charset="0"/>
              </a:rPr>
              <a:t>, 2 subnets, 3 masks</a:t>
            </a:r>
          </a:p>
          <a:p>
            <a:pPr algn="l"/>
            <a:r>
              <a:rPr lang="en-CA" sz="1100" dirty="0">
                <a:latin typeface="Courier New" charset="0"/>
                <a:cs typeface="Courier New" charset="0"/>
              </a:rPr>
              <a:t>C       192.168.10.0/24 is directly connected, GigabitEthernet0/0</a:t>
            </a:r>
          </a:p>
          <a:p>
            <a:pPr algn="l"/>
            <a:r>
              <a:rPr lang="en-CA" sz="1100" dirty="0">
                <a:latin typeface="Courier New" charset="0"/>
                <a:cs typeface="Courier New" charset="0"/>
              </a:rPr>
              <a:t>L       192.168.10.1/32 is directly connected, GigabitEthernet0/0</a:t>
            </a:r>
          </a:p>
          <a:p>
            <a:pPr algn="l"/>
            <a:r>
              <a:rPr lang="en-CA" sz="1100" dirty="0">
                <a:latin typeface="Courier New" charset="0"/>
                <a:cs typeface="Courier New" charset="0"/>
              </a:rPr>
              <a:t>     192.168.11.0/24 is variably </a:t>
            </a:r>
            <a:r>
              <a:rPr lang="en-CA" sz="1100" dirty="0" err="1">
                <a:latin typeface="Courier New" charset="0"/>
                <a:cs typeface="Courier New" charset="0"/>
              </a:rPr>
              <a:t>subnetted</a:t>
            </a:r>
            <a:r>
              <a:rPr lang="en-CA" sz="1100" dirty="0">
                <a:latin typeface="Courier New" charset="0"/>
                <a:cs typeface="Courier New" charset="0"/>
              </a:rPr>
              <a:t>, 2 subnets, 3 masks</a:t>
            </a:r>
          </a:p>
          <a:p>
            <a:pPr algn="l"/>
            <a:r>
              <a:rPr lang="en-CA" sz="1100" dirty="0">
                <a:latin typeface="Courier New" charset="0"/>
                <a:cs typeface="Courier New" charset="0"/>
              </a:rPr>
              <a:t>C       192.168.11.0/24 is directly connected, GigabitEthernet0/1</a:t>
            </a:r>
          </a:p>
          <a:p>
            <a:pPr algn="l"/>
            <a:r>
              <a:rPr lang="en-CA" sz="1100" dirty="0">
                <a:latin typeface="Courier New" charset="0"/>
                <a:cs typeface="Courier New" charset="0"/>
              </a:rPr>
              <a:t>L       192.168.11.1/32 is directly connected, GigabitEthernet0/1</a:t>
            </a:r>
          </a:p>
          <a:p>
            <a:pPr algn="l"/>
            <a:r>
              <a:rPr lang="en-CA" sz="1100" dirty="0">
                <a:latin typeface="Courier New" charset="0"/>
                <a:cs typeface="Courier New" charset="0"/>
              </a:rPr>
              <a:t>     209.165.200.0/24 is variably </a:t>
            </a:r>
            <a:r>
              <a:rPr lang="en-CA" sz="1100" dirty="0" err="1">
                <a:latin typeface="Courier New" charset="0"/>
                <a:cs typeface="Courier New" charset="0"/>
              </a:rPr>
              <a:t>subnetted</a:t>
            </a:r>
            <a:r>
              <a:rPr lang="en-CA" sz="1100" dirty="0">
                <a:latin typeface="Courier New" charset="0"/>
                <a:cs typeface="Courier New" charset="0"/>
              </a:rPr>
              <a:t>, 2 subnets, 3 masks</a:t>
            </a:r>
          </a:p>
          <a:p>
            <a:pPr algn="l"/>
            <a:r>
              <a:rPr lang="en-CA" sz="1100" dirty="0">
                <a:latin typeface="Courier New" charset="0"/>
                <a:cs typeface="Courier New" charset="0"/>
              </a:rPr>
              <a:t>C       209.165.200.224/30 is directly connected, Serial0/0/0</a:t>
            </a:r>
          </a:p>
          <a:p>
            <a:pPr algn="l"/>
            <a:r>
              <a:rPr lang="en-CA" sz="1100" dirty="0">
                <a:latin typeface="Courier New" charset="0"/>
                <a:cs typeface="Courier New" charset="0"/>
              </a:rPr>
              <a:t>L       209.165.200.225/32 is directly connected, Serial0/0/0</a:t>
            </a:r>
          </a:p>
          <a:p>
            <a:pPr algn="l"/>
            <a:r>
              <a:rPr lang="en-CA" sz="1100" dirty="0">
                <a:latin typeface="Courier New" charset="0"/>
                <a:cs typeface="Courier New" charset="0"/>
              </a:rPr>
              <a:t>R1#</a:t>
            </a:r>
          </a:p>
        </p:txBody>
      </p:sp>
      <p:cxnSp>
        <p:nvCxnSpPr>
          <p:cNvPr id="7" name="Straight Connector 6"/>
          <p:cNvCxnSpPr>
            <a:stCxn id="60434" idx="3"/>
            <a:endCxn id="60449" idx="1"/>
          </p:cNvCxnSpPr>
          <p:nvPr/>
        </p:nvCxnSpPr>
        <p:spPr bwMode="auto">
          <a:xfrm>
            <a:off x="7283450" y="2417763"/>
            <a:ext cx="409575" cy="11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Straight Connector 7"/>
          <p:cNvCxnSpPr>
            <a:stCxn id="60431" idx="3"/>
            <a:endCxn id="60447" idx="3"/>
          </p:cNvCxnSpPr>
          <p:nvPr/>
        </p:nvCxnSpPr>
        <p:spPr bwMode="auto">
          <a:xfrm flipV="1">
            <a:off x="7280275" y="1684338"/>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0423" name="Freeform 9"/>
          <p:cNvSpPr>
            <a:spLocks/>
          </p:cNvSpPr>
          <p:nvPr/>
        </p:nvSpPr>
        <p:spPr bwMode="auto">
          <a:xfrm>
            <a:off x="3619500" y="1882775"/>
            <a:ext cx="1595438" cy="173038"/>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 name="Straight Connector 9"/>
          <p:cNvCxnSpPr>
            <a:stCxn id="60428" idx="1"/>
            <a:endCxn id="60457" idx="0"/>
          </p:cNvCxnSpPr>
          <p:nvPr/>
        </p:nvCxnSpPr>
        <p:spPr bwMode="auto">
          <a:xfrm flipV="1">
            <a:off x="1630363" y="1943100"/>
            <a:ext cx="1747837" cy="4794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a:stCxn id="60426" idx="0"/>
            <a:endCxn id="60457" idx="0"/>
          </p:cNvCxnSpPr>
          <p:nvPr/>
        </p:nvCxnSpPr>
        <p:spPr bwMode="auto">
          <a:xfrm>
            <a:off x="1998663" y="1524000"/>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0426"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15240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Box 12"/>
          <p:cNvSpPr txBox="1">
            <a:spLocks noChangeArrowheads="1"/>
          </p:cNvSpPr>
          <p:nvPr/>
        </p:nvSpPr>
        <p:spPr bwMode="auto">
          <a:xfrm>
            <a:off x="1427163" y="1227138"/>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0428"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22653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a:stCxn id="60434" idx="1"/>
            <a:endCxn id="60433" idx="0"/>
          </p:cNvCxnSpPr>
          <p:nvPr/>
        </p:nvCxnSpPr>
        <p:spPr bwMode="auto">
          <a:xfrm flipH="1" flipV="1">
            <a:off x="5519738" y="1943100"/>
            <a:ext cx="1028700" cy="4746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15"/>
          <p:cNvCxnSpPr>
            <a:stCxn id="60431" idx="1"/>
          </p:cNvCxnSpPr>
          <p:nvPr/>
        </p:nvCxnSpPr>
        <p:spPr bwMode="auto">
          <a:xfrm flipH="1">
            <a:off x="5384800" y="1703388"/>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0431"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5263" y="154622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64138" y="1768475"/>
            <a:ext cx="6937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3" name="TextBox 18"/>
          <p:cNvSpPr txBox="1">
            <a:spLocks noChangeArrowheads="1"/>
          </p:cNvSpPr>
          <p:nvPr/>
        </p:nvSpPr>
        <p:spPr bwMode="auto">
          <a:xfrm>
            <a:off x="5329238" y="19431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0434" name="Picture 1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8438" y="22606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5" name="TextBox 20"/>
          <p:cNvSpPr txBox="1">
            <a:spLocks noChangeArrowheads="1"/>
          </p:cNvSpPr>
          <p:nvPr/>
        </p:nvSpPr>
        <p:spPr bwMode="auto">
          <a:xfrm>
            <a:off x="1335088" y="2563813"/>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0436" name="TextBox 21"/>
          <p:cNvSpPr txBox="1">
            <a:spLocks noChangeArrowheads="1"/>
          </p:cNvSpPr>
          <p:nvPr/>
        </p:nvSpPr>
        <p:spPr bwMode="auto">
          <a:xfrm>
            <a:off x="6424613" y="1250950"/>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dirty="0"/>
              <a:t>10.1.1.0/24</a:t>
            </a:r>
            <a:endParaRPr lang="en-CA" b="1" dirty="0"/>
          </a:p>
        </p:txBody>
      </p:sp>
      <p:sp>
        <p:nvSpPr>
          <p:cNvPr id="60437" name="TextBox 22"/>
          <p:cNvSpPr txBox="1">
            <a:spLocks noChangeArrowheads="1"/>
          </p:cNvSpPr>
          <p:nvPr/>
        </p:nvSpPr>
        <p:spPr bwMode="auto">
          <a:xfrm>
            <a:off x="6434138" y="2549525"/>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0438" name="TextBox 23"/>
          <p:cNvSpPr txBox="1">
            <a:spLocks noChangeArrowheads="1"/>
          </p:cNvSpPr>
          <p:nvPr/>
        </p:nvSpPr>
        <p:spPr bwMode="auto">
          <a:xfrm>
            <a:off x="3690938" y="1482725"/>
            <a:ext cx="1590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0439" name="TextBox 24"/>
          <p:cNvSpPr txBox="1">
            <a:spLocks noChangeArrowheads="1"/>
          </p:cNvSpPr>
          <p:nvPr/>
        </p:nvSpPr>
        <p:spPr bwMode="auto">
          <a:xfrm>
            <a:off x="4754563" y="1811338"/>
            <a:ext cx="458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sp>
        <p:nvSpPr>
          <p:cNvPr id="60440" name="Rectangle 25"/>
          <p:cNvSpPr>
            <a:spLocks noChangeArrowheads="1"/>
          </p:cNvSpPr>
          <p:nvPr/>
        </p:nvSpPr>
        <p:spPr bwMode="auto">
          <a:xfrm>
            <a:off x="1095375" y="14017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1"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1458913"/>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a:stCxn id="60426" idx="1"/>
            <a:endCxn id="60441" idx="3"/>
          </p:cNvCxnSpPr>
          <p:nvPr/>
        </p:nvCxnSpPr>
        <p:spPr bwMode="auto">
          <a:xfrm flipH="1">
            <a:off x="1196975" y="1681163"/>
            <a:ext cx="4333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0443" name="Rectangle 28"/>
          <p:cNvSpPr>
            <a:spLocks noChangeArrowheads="1"/>
          </p:cNvSpPr>
          <p:nvPr/>
        </p:nvSpPr>
        <p:spPr bwMode="auto">
          <a:xfrm>
            <a:off x="1095375" y="214471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4"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2201863"/>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60428" idx="1"/>
            <a:endCxn id="60444" idx="3"/>
          </p:cNvCxnSpPr>
          <p:nvPr/>
        </p:nvCxnSpPr>
        <p:spPr bwMode="auto">
          <a:xfrm flipH="1">
            <a:off x="1196975" y="2422525"/>
            <a:ext cx="433388"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0446" name="Rectangle 31"/>
          <p:cNvSpPr>
            <a:spLocks noChangeArrowheads="1"/>
          </p:cNvSpPr>
          <p:nvPr/>
        </p:nvSpPr>
        <p:spPr bwMode="auto">
          <a:xfrm>
            <a:off x="7394575" y="14097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7"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78738" y="1460500"/>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8" name="Rectangle 33"/>
          <p:cNvSpPr>
            <a:spLocks noChangeArrowheads="1"/>
          </p:cNvSpPr>
          <p:nvPr/>
        </p:nvSpPr>
        <p:spPr bwMode="auto">
          <a:xfrm>
            <a:off x="7408863" y="2147888"/>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9"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3025" y="2205038"/>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0" name="TextBox 35"/>
          <p:cNvSpPr txBox="1">
            <a:spLocks noChangeArrowheads="1"/>
          </p:cNvSpPr>
          <p:nvPr/>
        </p:nvSpPr>
        <p:spPr bwMode="auto">
          <a:xfrm>
            <a:off x="5754688" y="1617663"/>
            <a:ext cx="301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0451" name="TextBox 36"/>
          <p:cNvSpPr txBox="1">
            <a:spLocks noChangeArrowheads="1"/>
          </p:cNvSpPr>
          <p:nvPr/>
        </p:nvSpPr>
        <p:spPr bwMode="auto">
          <a:xfrm>
            <a:off x="5761038" y="2133600"/>
            <a:ext cx="3032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0452" name="TextBox 37"/>
          <p:cNvSpPr txBox="1">
            <a:spLocks noChangeArrowheads="1"/>
          </p:cNvSpPr>
          <p:nvPr/>
        </p:nvSpPr>
        <p:spPr bwMode="auto">
          <a:xfrm>
            <a:off x="2627313" y="2076450"/>
            <a:ext cx="48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60453" name="TextBox 38"/>
          <p:cNvSpPr txBox="1">
            <a:spLocks noChangeArrowheads="1"/>
          </p:cNvSpPr>
          <p:nvPr/>
        </p:nvSpPr>
        <p:spPr bwMode="auto">
          <a:xfrm>
            <a:off x="3665538" y="1844675"/>
            <a:ext cx="592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0454" name="TextBox 39"/>
          <p:cNvSpPr txBox="1">
            <a:spLocks noChangeArrowheads="1"/>
          </p:cNvSpPr>
          <p:nvPr/>
        </p:nvSpPr>
        <p:spPr bwMode="auto">
          <a:xfrm>
            <a:off x="2640013" y="1412875"/>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41" name="Oval 40"/>
          <p:cNvSpPr/>
          <p:nvPr/>
        </p:nvSpPr>
        <p:spPr>
          <a:xfrm>
            <a:off x="2932113" y="1684338"/>
            <a:ext cx="830262" cy="576262"/>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0456"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2600" y="1768475"/>
            <a:ext cx="6937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7" name="TextBox 42"/>
          <p:cNvSpPr txBox="1">
            <a:spLocks noChangeArrowheads="1"/>
          </p:cNvSpPr>
          <p:nvPr/>
        </p:nvSpPr>
        <p:spPr bwMode="auto">
          <a:xfrm>
            <a:off x="3187700" y="19431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0458" name="Rectangle 43"/>
          <p:cNvSpPr>
            <a:spLocks noChangeArrowheads="1"/>
          </p:cNvSpPr>
          <p:nvPr/>
        </p:nvSpPr>
        <p:spPr bwMode="auto">
          <a:xfrm>
            <a:off x="323850" y="1500188"/>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0459" name="Rectangle 44"/>
          <p:cNvSpPr>
            <a:spLocks noChangeArrowheads="1"/>
          </p:cNvSpPr>
          <p:nvPr/>
        </p:nvSpPr>
        <p:spPr bwMode="auto">
          <a:xfrm>
            <a:off x="323850" y="2246313"/>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
        <p:nvSpPr>
          <p:cNvPr id="2" name="TextBox 1"/>
          <p:cNvSpPr txBox="1"/>
          <p:nvPr/>
        </p:nvSpPr>
        <p:spPr>
          <a:xfrm>
            <a:off x="8932333" y="1460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9418734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361951" y="228600"/>
            <a:ext cx="8585378" cy="990600"/>
          </a:xfrm>
        </p:spPr>
        <p:txBody>
          <a:bodyPr>
            <a:normAutofit fontScale="90000"/>
          </a:bodyPr>
          <a:lstStyle/>
          <a:p>
            <a:pPr eaLnBrk="1" hangingPunct="1"/>
            <a:r>
              <a:rPr lang="en-US" sz="1800" dirty="0">
                <a:latin typeface="Arial" charset="0"/>
              </a:rPr>
              <a:t>Router Routing Tables</a:t>
            </a:r>
            <a:r>
              <a:rPr lang="en-US" dirty="0">
                <a:latin typeface="Arial" charset="0"/>
              </a:rPr>
              <a:t/>
            </a:r>
            <a:br>
              <a:rPr lang="en-US" dirty="0">
                <a:latin typeface="Arial" charset="0"/>
              </a:rPr>
            </a:br>
            <a:r>
              <a:rPr lang="en-US" sz="4000" dirty="0">
                <a:latin typeface="Arial" charset="0"/>
              </a:rPr>
              <a:t>Directly Connected Routing </a:t>
            </a:r>
            <a:r>
              <a:rPr lang="en-US" sz="4000" dirty="0" smtClean="0">
                <a:latin typeface="Arial" charset="0"/>
              </a:rPr>
              <a:t>Table Entries</a:t>
            </a:r>
            <a:endParaRPr lang="en-US" sz="4000" dirty="0">
              <a:latin typeface="Arial" charset="0"/>
            </a:endParaRPr>
          </a:p>
        </p:txBody>
      </p:sp>
      <p:cxnSp>
        <p:nvCxnSpPr>
          <p:cNvPr id="4" name="Straight Connector 3"/>
          <p:cNvCxnSpPr/>
          <p:nvPr/>
        </p:nvCxnSpPr>
        <p:spPr bwMode="auto">
          <a:xfrm flipH="1">
            <a:off x="5327650" y="2446338"/>
            <a:ext cx="1160463" cy="3667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1849438" y="4203700"/>
            <a:ext cx="4032250" cy="5286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7" name="Rectangle 6"/>
          <p:cNvSpPr/>
          <p:nvPr/>
        </p:nvSpPr>
        <p:spPr>
          <a:xfrm>
            <a:off x="6043613" y="4203700"/>
            <a:ext cx="2214562" cy="5286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8" name="Rectangle 7"/>
          <p:cNvSpPr/>
          <p:nvPr/>
        </p:nvSpPr>
        <p:spPr>
          <a:xfrm>
            <a:off x="841375" y="4203700"/>
            <a:ext cx="504825" cy="52863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2470" name="TextBox 8"/>
          <p:cNvSpPr txBox="1">
            <a:spLocks noChangeArrowheads="1"/>
          </p:cNvSpPr>
          <p:nvPr/>
        </p:nvSpPr>
        <p:spPr bwMode="auto">
          <a:xfrm>
            <a:off x="841375" y="4197350"/>
            <a:ext cx="7416800" cy="534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latin typeface="Courier New" charset="0"/>
                <a:cs typeface="Courier New" charset="0"/>
              </a:rPr>
              <a:t>C       192.168.10.0/24 is directly connected, GigabitEthernet0/0</a:t>
            </a:r>
          </a:p>
          <a:p>
            <a:r>
              <a:rPr lang="en-CA" sz="1400" b="1">
                <a:latin typeface="Courier New" charset="0"/>
                <a:cs typeface="Courier New" charset="0"/>
              </a:rPr>
              <a:t>L       192.168.10.1/32 is directly connected, GigabitEthernet0/0</a:t>
            </a:r>
          </a:p>
        </p:txBody>
      </p:sp>
      <p:sp>
        <p:nvSpPr>
          <p:cNvPr id="62471" name="TextBox 9"/>
          <p:cNvSpPr txBox="1">
            <a:spLocks noChangeArrowheads="1"/>
          </p:cNvSpPr>
          <p:nvPr/>
        </p:nvSpPr>
        <p:spPr bwMode="auto">
          <a:xfrm>
            <a:off x="928688" y="3827463"/>
            <a:ext cx="35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b="1"/>
              <a:t>A</a:t>
            </a:r>
          </a:p>
        </p:txBody>
      </p:sp>
      <p:sp>
        <p:nvSpPr>
          <p:cNvPr id="62472" name="TextBox 10"/>
          <p:cNvSpPr txBox="1">
            <a:spLocks noChangeArrowheads="1"/>
          </p:cNvSpPr>
          <p:nvPr/>
        </p:nvSpPr>
        <p:spPr bwMode="auto">
          <a:xfrm>
            <a:off x="3649663" y="3833813"/>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b="1"/>
              <a:t>B</a:t>
            </a:r>
          </a:p>
        </p:txBody>
      </p:sp>
      <p:sp>
        <p:nvSpPr>
          <p:cNvPr id="62473" name="TextBox 11"/>
          <p:cNvSpPr txBox="1">
            <a:spLocks noChangeArrowheads="1"/>
          </p:cNvSpPr>
          <p:nvPr/>
        </p:nvSpPr>
        <p:spPr bwMode="auto">
          <a:xfrm>
            <a:off x="6843713" y="3830638"/>
            <a:ext cx="35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b="1"/>
              <a:t>C</a:t>
            </a:r>
          </a:p>
        </p:txBody>
      </p:sp>
      <p:graphicFrame>
        <p:nvGraphicFramePr>
          <p:cNvPr id="13" name="Table 12"/>
          <p:cNvGraphicFramePr>
            <a:graphicFrameLocks noGrp="1"/>
          </p:cNvGraphicFramePr>
          <p:nvPr/>
        </p:nvGraphicFramePr>
        <p:xfrm>
          <a:off x="361950" y="4948238"/>
          <a:ext cx="8401050" cy="1112838"/>
        </p:xfrm>
        <a:graphic>
          <a:graphicData uri="http://schemas.openxmlformats.org/drawingml/2006/table">
            <a:tbl>
              <a:tblPr firstRow="1" bandRow="1">
                <a:tableStyleId>{2D5ABB26-0587-4C30-8999-92F81FD0307C}</a:tableStyleId>
              </a:tblPr>
              <a:tblGrid>
                <a:gridCol w="958349"/>
                <a:gridCol w="7442701"/>
              </a:tblGrid>
              <a:tr h="370946">
                <a:tc>
                  <a:txBody>
                    <a:bodyPr/>
                    <a:lstStyle/>
                    <a:p>
                      <a:pPr algn="ctr"/>
                      <a:r>
                        <a:rPr lang="en-CA" sz="1800" b="1" dirty="0" smtClean="0"/>
                        <a:t>A</a:t>
                      </a:r>
                      <a:endParaRPr lang="en-CA" sz="1800" b="1"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CA" sz="1600" dirty="0" smtClean="0"/>
                        <a:t>Identifies how the network was learned by the router.</a:t>
                      </a:r>
                      <a:endParaRPr lang="en-CA" sz="1600"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46">
                <a:tc>
                  <a:txBody>
                    <a:bodyPr/>
                    <a:lstStyle/>
                    <a:p>
                      <a:pPr algn="ctr"/>
                      <a:r>
                        <a:rPr lang="en-CA" sz="1800" b="1" dirty="0" smtClean="0"/>
                        <a:t>B</a:t>
                      </a:r>
                      <a:endParaRPr lang="en-CA" sz="1800" b="1"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CA" sz="1600" dirty="0" smtClean="0"/>
                        <a:t>Identifies the destination network</a:t>
                      </a:r>
                      <a:r>
                        <a:rPr lang="en-CA" sz="1600" baseline="0" dirty="0" smtClean="0"/>
                        <a:t> and how it is connected.</a:t>
                      </a:r>
                      <a:endParaRPr lang="en-CA" sz="1600"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46">
                <a:tc>
                  <a:txBody>
                    <a:bodyPr/>
                    <a:lstStyle/>
                    <a:p>
                      <a:pPr algn="ctr"/>
                      <a:r>
                        <a:rPr lang="en-CA" sz="1800" b="1" dirty="0" smtClean="0"/>
                        <a:t>C</a:t>
                      </a:r>
                      <a:endParaRPr lang="en-CA" sz="1800" b="1"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CA" sz="1600" dirty="0" smtClean="0"/>
                        <a:t>Identifies the interface on</a:t>
                      </a:r>
                      <a:r>
                        <a:rPr lang="en-CA" sz="1600" baseline="0" dirty="0" smtClean="0"/>
                        <a:t> the router connected to the destination network.</a:t>
                      </a:r>
                      <a:endParaRPr lang="en-CA" sz="1600"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4" name="Straight Connector 13"/>
          <p:cNvCxnSpPr>
            <a:stCxn id="62501" idx="3"/>
            <a:endCxn id="62517" idx="1"/>
          </p:cNvCxnSpPr>
          <p:nvPr/>
        </p:nvCxnSpPr>
        <p:spPr bwMode="auto">
          <a:xfrm>
            <a:off x="7226300" y="3160713"/>
            <a:ext cx="409575" cy="11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a:stCxn id="62498" idx="3"/>
            <a:endCxn id="62515" idx="3"/>
          </p:cNvCxnSpPr>
          <p:nvPr/>
        </p:nvCxnSpPr>
        <p:spPr bwMode="auto">
          <a:xfrm flipV="1">
            <a:off x="7223125" y="2427288"/>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490" name="Freeform 9"/>
          <p:cNvSpPr>
            <a:spLocks/>
          </p:cNvSpPr>
          <p:nvPr/>
        </p:nvSpPr>
        <p:spPr bwMode="auto">
          <a:xfrm>
            <a:off x="3560763" y="2625725"/>
            <a:ext cx="1597025" cy="173038"/>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7" name="Straight Connector 16"/>
          <p:cNvCxnSpPr>
            <a:stCxn id="62495" idx="1"/>
            <a:endCxn id="62528" idx="0"/>
          </p:cNvCxnSpPr>
          <p:nvPr/>
        </p:nvCxnSpPr>
        <p:spPr bwMode="auto">
          <a:xfrm flipV="1">
            <a:off x="1573213" y="2686050"/>
            <a:ext cx="1747837" cy="4810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Connector 17"/>
          <p:cNvCxnSpPr>
            <a:stCxn id="62493" idx="0"/>
            <a:endCxn id="62528" idx="0"/>
          </p:cNvCxnSpPr>
          <p:nvPr/>
        </p:nvCxnSpPr>
        <p:spPr bwMode="auto">
          <a:xfrm>
            <a:off x="1939925" y="2266950"/>
            <a:ext cx="1381125"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2493"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3213" y="22669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4" name="TextBox 19"/>
          <p:cNvSpPr txBox="1">
            <a:spLocks noChangeArrowheads="1"/>
          </p:cNvSpPr>
          <p:nvPr/>
        </p:nvSpPr>
        <p:spPr bwMode="auto">
          <a:xfrm>
            <a:off x="1370013" y="1970088"/>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2495"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3213" y="30099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a:stCxn id="62501" idx="1"/>
            <a:endCxn id="62500" idx="0"/>
          </p:cNvCxnSpPr>
          <p:nvPr/>
        </p:nvCxnSpPr>
        <p:spPr bwMode="auto">
          <a:xfrm flipH="1" flipV="1">
            <a:off x="5462588" y="2686050"/>
            <a:ext cx="1028700" cy="4746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a:stCxn id="62498" idx="1"/>
          </p:cNvCxnSpPr>
          <p:nvPr/>
        </p:nvCxnSpPr>
        <p:spPr bwMode="auto">
          <a:xfrm flipH="1">
            <a:off x="5327650" y="2446338"/>
            <a:ext cx="1160463" cy="3667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2498"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88113" y="228917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06988" y="2511425"/>
            <a:ext cx="6937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0" name="TextBox 25"/>
          <p:cNvSpPr txBox="1">
            <a:spLocks noChangeArrowheads="1"/>
          </p:cNvSpPr>
          <p:nvPr/>
        </p:nvSpPr>
        <p:spPr bwMode="auto">
          <a:xfrm>
            <a:off x="5272088" y="268605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2501" name="Picture 2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91288" y="30035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2" name="TextBox 27"/>
          <p:cNvSpPr txBox="1">
            <a:spLocks noChangeArrowheads="1"/>
          </p:cNvSpPr>
          <p:nvPr/>
        </p:nvSpPr>
        <p:spPr bwMode="auto">
          <a:xfrm>
            <a:off x="1276350" y="3306763"/>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2503" name="TextBox 28"/>
          <p:cNvSpPr txBox="1">
            <a:spLocks noChangeArrowheads="1"/>
          </p:cNvSpPr>
          <p:nvPr/>
        </p:nvSpPr>
        <p:spPr bwMode="auto">
          <a:xfrm>
            <a:off x="6367463" y="1993900"/>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62504" name="TextBox 29"/>
          <p:cNvSpPr txBox="1">
            <a:spLocks noChangeArrowheads="1"/>
          </p:cNvSpPr>
          <p:nvPr/>
        </p:nvSpPr>
        <p:spPr bwMode="auto">
          <a:xfrm>
            <a:off x="6376988" y="3292475"/>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2505" name="TextBox 30"/>
          <p:cNvSpPr txBox="1">
            <a:spLocks noChangeArrowheads="1"/>
          </p:cNvSpPr>
          <p:nvPr/>
        </p:nvSpPr>
        <p:spPr bwMode="auto">
          <a:xfrm>
            <a:off x="3633788" y="2225675"/>
            <a:ext cx="1590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2506" name="TextBox 31"/>
          <p:cNvSpPr txBox="1">
            <a:spLocks noChangeArrowheads="1"/>
          </p:cNvSpPr>
          <p:nvPr/>
        </p:nvSpPr>
        <p:spPr bwMode="auto">
          <a:xfrm>
            <a:off x="4695825" y="2554288"/>
            <a:ext cx="4587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cxnSp>
        <p:nvCxnSpPr>
          <p:cNvPr id="33" name="Straight Connector 32"/>
          <p:cNvCxnSpPr>
            <a:stCxn id="62499" idx="0"/>
          </p:cNvCxnSpPr>
          <p:nvPr/>
        </p:nvCxnSpPr>
        <p:spPr bwMode="auto">
          <a:xfrm flipV="1">
            <a:off x="5453063" y="2255838"/>
            <a:ext cx="1587" cy="255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508" name="Rectangle 33"/>
          <p:cNvSpPr>
            <a:spLocks noChangeArrowheads="1"/>
          </p:cNvSpPr>
          <p:nvPr/>
        </p:nvSpPr>
        <p:spPr bwMode="auto">
          <a:xfrm>
            <a:off x="1038225" y="2144713"/>
            <a:ext cx="379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09"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1350" y="2201863"/>
            <a:ext cx="4968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Connector 35"/>
          <p:cNvCxnSpPr>
            <a:stCxn id="62493" idx="1"/>
            <a:endCxn id="62509" idx="3"/>
          </p:cNvCxnSpPr>
          <p:nvPr/>
        </p:nvCxnSpPr>
        <p:spPr bwMode="auto">
          <a:xfrm flipH="1">
            <a:off x="1138238" y="2424113"/>
            <a:ext cx="43497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511" name="Rectangle 36"/>
          <p:cNvSpPr>
            <a:spLocks noChangeArrowheads="1"/>
          </p:cNvSpPr>
          <p:nvPr/>
        </p:nvSpPr>
        <p:spPr bwMode="auto">
          <a:xfrm>
            <a:off x="1038225" y="2889250"/>
            <a:ext cx="3794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12"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1350" y="2944813"/>
            <a:ext cx="4968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p:cNvCxnSpPr>
            <a:stCxn id="62495" idx="1"/>
            <a:endCxn id="62512" idx="3"/>
          </p:cNvCxnSpPr>
          <p:nvPr/>
        </p:nvCxnSpPr>
        <p:spPr bwMode="auto">
          <a:xfrm flipH="1">
            <a:off x="1138238" y="3167063"/>
            <a:ext cx="434975" cy="1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514" name="Rectangle 39"/>
          <p:cNvSpPr>
            <a:spLocks noChangeArrowheads="1"/>
          </p:cNvSpPr>
          <p:nvPr/>
        </p:nvSpPr>
        <p:spPr bwMode="auto">
          <a:xfrm>
            <a:off x="7337425" y="215265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15"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1588" y="2205038"/>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6" name="Rectangle 41"/>
          <p:cNvSpPr>
            <a:spLocks noChangeArrowheads="1"/>
          </p:cNvSpPr>
          <p:nvPr/>
        </p:nvSpPr>
        <p:spPr bwMode="auto">
          <a:xfrm>
            <a:off x="7351713" y="2892425"/>
            <a:ext cx="3794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17"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35875" y="2947988"/>
            <a:ext cx="4968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8" name="Picture 25"/>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6800" y="1541463"/>
            <a:ext cx="1157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9" name="TextBox 44"/>
          <p:cNvSpPr txBox="1">
            <a:spLocks noChangeArrowheads="1"/>
          </p:cNvSpPr>
          <p:nvPr/>
        </p:nvSpPr>
        <p:spPr bwMode="auto">
          <a:xfrm>
            <a:off x="5695950" y="2360613"/>
            <a:ext cx="301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2520" name="TextBox 45"/>
          <p:cNvSpPr txBox="1">
            <a:spLocks noChangeArrowheads="1"/>
          </p:cNvSpPr>
          <p:nvPr/>
        </p:nvSpPr>
        <p:spPr bwMode="auto">
          <a:xfrm>
            <a:off x="5703888" y="2876550"/>
            <a:ext cx="301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2521" name="Rectangle 46"/>
          <p:cNvSpPr>
            <a:spLocks noChangeArrowheads="1"/>
          </p:cNvSpPr>
          <p:nvPr/>
        </p:nvSpPr>
        <p:spPr bwMode="auto">
          <a:xfrm>
            <a:off x="5126038" y="2000250"/>
            <a:ext cx="850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64.100.0.1</a:t>
            </a:r>
          </a:p>
        </p:txBody>
      </p:sp>
      <p:pic>
        <p:nvPicPr>
          <p:cNvPr id="62522"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41938" y="1690688"/>
            <a:ext cx="3587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23" name="TextBox 48"/>
          <p:cNvSpPr txBox="1">
            <a:spLocks noChangeArrowheads="1"/>
          </p:cNvSpPr>
          <p:nvPr/>
        </p:nvSpPr>
        <p:spPr bwMode="auto">
          <a:xfrm>
            <a:off x="2570163" y="2819400"/>
            <a:ext cx="48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62524" name="TextBox 49"/>
          <p:cNvSpPr txBox="1">
            <a:spLocks noChangeArrowheads="1"/>
          </p:cNvSpPr>
          <p:nvPr/>
        </p:nvSpPr>
        <p:spPr bwMode="auto">
          <a:xfrm>
            <a:off x="3606800" y="2587625"/>
            <a:ext cx="5921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2525" name="TextBox 50"/>
          <p:cNvSpPr txBox="1">
            <a:spLocks noChangeArrowheads="1"/>
          </p:cNvSpPr>
          <p:nvPr/>
        </p:nvSpPr>
        <p:spPr bwMode="auto">
          <a:xfrm>
            <a:off x="2582863" y="2155825"/>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52" name="Oval 51"/>
          <p:cNvSpPr/>
          <p:nvPr/>
        </p:nvSpPr>
        <p:spPr>
          <a:xfrm>
            <a:off x="2874963" y="2427288"/>
            <a:ext cx="828675" cy="576262"/>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2527"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63863" y="2511425"/>
            <a:ext cx="6953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28" name="TextBox 53"/>
          <p:cNvSpPr txBox="1">
            <a:spLocks noChangeArrowheads="1"/>
          </p:cNvSpPr>
          <p:nvPr/>
        </p:nvSpPr>
        <p:spPr bwMode="auto">
          <a:xfrm>
            <a:off x="3130550" y="2686050"/>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2529" name="Rectangle 54"/>
          <p:cNvSpPr>
            <a:spLocks noChangeArrowheads="1"/>
          </p:cNvSpPr>
          <p:nvPr/>
        </p:nvSpPr>
        <p:spPr bwMode="auto">
          <a:xfrm>
            <a:off x="265113" y="2243138"/>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2530" name="Rectangle 55"/>
          <p:cNvSpPr>
            <a:spLocks noChangeArrowheads="1"/>
          </p:cNvSpPr>
          <p:nvPr/>
        </p:nvSpPr>
        <p:spPr bwMode="auto">
          <a:xfrm>
            <a:off x="265113" y="2989263"/>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Tree>
    <p:extLst>
      <p:ext uri="{BB962C8B-B14F-4D97-AF65-F5344CB8AC3E}">
        <p14:creationId xmlns:p14="http://schemas.microsoft.com/office/powerpoint/2010/main" val="293363939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normAutofit/>
          </a:bodyPr>
          <a:lstStyle/>
          <a:p>
            <a:pPr>
              <a:lnSpc>
                <a:spcPct val="95000"/>
              </a:lnSpc>
              <a:spcBef>
                <a:spcPts val="1000"/>
              </a:spcBef>
              <a:buClr>
                <a:srgbClr val="708CA1"/>
              </a:buClr>
              <a:buFont typeface="Wingdings" charset="0"/>
              <a:buChar char=""/>
              <a:defRPr/>
            </a:pPr>
            <a:r>
              <a:rPr lang="en-US" dirty="0"/>
              <a:t>Explain how routers use information in data packets to make forwarding </a:t>
            </a:r>
            <a:r>
              <a:rPr lang="en-US" dirty="0" smtClean="0"/>
              <a:t>decisions</a:t>
            </a:r>
            <a:endParaRPr lang="en-US" dirty="0"/>
          </a:p>
          <a:p>
            <a:pPr>
              <a:lnSpc>
                <a:spcPct val="95000"/>
              </a:lnSpc>
              <a:spcBef>
                <a:spcPts val="1000"/>
              </a:spcBef>
              <a:buClr>
                <a:srgbClr val="708CA1"/>
              </a:buClr>
              <a:buFont typeface="Wingdings" charset="0"/>
              <a:buChar char=""/>
              <a:defRPr/>
            </a:pPr>
            <a:r>
              <a:rPr lang="en-US" dirty="0"/>
              <a:t>Explain the encapsulation and de-encapsulation process used by routers when switching packets between interfaces </a:t>
            </a:r>
          </a:p>
          <a:p>
            <a:pPr>
              <a:lnSpc>
                <a:spcPct val="95000"/>
              </a:lnSpc>
              <a:spcBef>
                <a:spcPts val="1000"/>
              </a:spcBef>
              <a:buClr>
                <a:srgbClr val="708CA1"/>
              </a:buClr>
              <a:buFont typeface="Wingdings" charset="0"/>
              <a:buChar char=""/>
              <a:defRPr/>
            </a:pPr>
            <a:r>
              <a:rPr lang="en-US" dirty="0" smtClean="0"/>
              <a:t>Explain Routing concept and routing </a:t>
            </a:r>
            <a:r>
              <a:rPr lang="en-US" dirty="0"/>
              <a:t>table entries for directly connected </a:t>
            </a:r>
            <a:r>
              <a:rPr lang="en-US" dirty="0" smtClean="0"/>
              <a:t>networks, static routes, and dynamic </a:t>
            </a:r>
            <a:r>
              <a:rPr lang="en-US" dirty="0"/>
              <a:t>routing protocol</a:t>
            </a:r>
            <a:r>
              <a:rPr lang="en-US" dirty="0" smtClean="0"/>
              <a:t>.</a:t>
            </a:r>
          </a:p>
          <a:p>
            <a:pPr>
              <a:lnSpc>
                <a:spcPct val="95000"/>
              </a:lnSpc>
              <a:spcBef>
                <a:spcPts val="1000"/>
              </a:spcBef>
              <a:buClr>
                <a:srgbClr val="708CA1"/>
              </a:buClr>
              <a:buFont typeface="Wingdings" charset="0"/>
              <a:buChar char=""/>
              <a:defRPr/>
            </a:pPr>
            <a:r>
              <a:rPr lang="en-US" dirty="0" smtClean="0"/>
              <a:t>Configuring router serial interfaces.</a:t>
            </a:r>
            <a:endParaRPr lang="en-US" dirty="0"/>
          </a:p>
          <a:p>
            <a:pPr>
              <a:lnSpc>
                <a:spcPct val="95000"/>
              </a:lnSpc>
              <a:spcBef>
                <a:spcPts val="1000"/>
              </a:spcBef>
              <a:buClr>
                <a:srgbClr val="708CA1"/>
              </a:buClr>
              <a:buFont typeface="Wingdings" charset="0"/>
              <a:buChar char=""/>
              <a:defRPr/>
            </a:pPr>
            <a:endParaRPr lang="en-US" dirty="0">
              <a:solidFill>
                <a:srgbClr val="000000"/>
              </a:solidFill>
            </a:endParaRPr>
          </a:p>
          <a:p>
            <a:endParaRPr lang="en-US" dirty="0"/>
          </a:p>
        </p:txBody>
      </p:sp>
    </p:spTree>
    <p:extLst>
      <p:ext uri="{BB962C8B-B14F-4D97-AF65-F5344CB8AC3E}">
        <p14:creationId xmlns:p14="http://schemas.microsoft.com/office/powerpoint/2010/main" val="3599081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pPr eaLnBrk="1" hangingPunct="1"/>
            <a:r>
              <a:rPr lang="en-US" sz="1800" dirty="0">
                <a:latin typeface="Arial" charset="0"/>
              </a:rPr>
              <a:t>Router Routing Tables</a:t>
            </a:r>
            <a:r>
              <a:rPr lang="en-US" dirty="0">
                <a:latin typeface="Arial" charset="0"/>
              </a:rPr>
              <a:t/>
            </a:r>
            <a:br>
              <a:rPr lang="en-US" dirty="0">
                <a:latin typeface="Arial" charset="0"/>
              </a:rPr>
            </a:br>
            <a:r>
              <a:rPr lang="en-US" sz="4000" dirty="0">
                <a:latin typeface="Arial" charset="0"/>
              </a:rPr>
              <a:t>Remote Network Routing Table Entries</a:t>
            </a:r>
          </a:p>
        </p:txBody>
      </p:sp>
      <p:cxnSp>
        <p:nvCxnSpPr>
          <p:cNvPr id="4" name="Straight Connector 3"/>
          <p:cNvCxnSpPr/>
          <p:nvPr/>
        </p:nvCxnSpPr>
        <p:spPr bwMode="auto">
          <a:xfrm flipH="1">
            <a:off x="5384800" y="2203450"/>
            <a:ext cx="1160463" cy="3667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2774950" y="3438525"/>
            <a:ext cx="307975" cy="360363"/>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 name="Rectangle 5"/>
          <p:cNvSpPr/>
          <p:nvPr/>
        </p:nvSpPr>
        <p:spPr>
          <a:xfrm>
            <a:off x="1385888" y="3436938"/>
            <a:ext cx="1296987" cy="3603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8" name="Rectangle 7"/>
          <p:cNvSpPr/>
          <p:nvPr/>
        </p:nvSpPr>
        <p:spPr>
          <a:xfrm>
            <a:off x="3157538" y="3436938"/>
            <a:ext cx="846137" cy="3603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9" name="Rectangle 8"/>
          <p:cNvSpPr/>
          <p:nvPr/>
        </p:nvSpPr>
        <p:spPr>
          <a:xfrm>
            <a:off x="4500563" y="3436938"/>
            <a:ext cx="1727200" cy="3603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0" name="Rectangle 9"/>
          <p:cNvSpPr/>
          <p:nvPr/>
        </p:nvSpPr>
        <p:spPr>
          <a:xfrm>
            <a:off x="6300788" y="3436938"/>
            <a:ext cx="1008062" cy="3603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1" name="Rectangle 10"/>
          <p:cNvSpPr/>
          <p:nvPr/>
        </p:nvSpPr>
        <p:spPr>
          <a:xfrm>
            <a:off x="7400925" y="3436938"/>
            <a:ext cx="1223963" cy="3603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2" name="Rectangle 11"/>
          <p:cNvSpPr/>
          <p:nvPr/>
        </p:nvSpPr>
        <p:spPr>
          <a:xfrm>
            <a:off x="395288" y="3436938"/>
            <a:ext cx="504825" cy="360362"/>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4522" name="TextBox 12"/>
          <p:cNvSpPr txBox="1">
            <a:spLocks noChangeArrowheads="1"/>
          </p:cNvSpPr>
          <p:nvPr/>
        </p:nvSpPr>
        <p:spPr bwMode="auto">
          <a:xfrm>
            <a:off x="395288" y="3436938"/>
            <a:ext cx="8424862"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latin typeface="Courier New" charset="0"/>
                <a:cs typeface="Courier New" charset="0"/>
              </a:rPr>
              <a:t>D       10.1.1.0/24 [90/2170112] via 209.165.200.226, 00:00:05, Serial0/0/0</a:t>
            </a:r>
          </a:p>
        </p:txBody>
      </p:sp>
      <p:graphicFrame>
        <p:nvGraphicFramePr>
          <p:cNvPr id="14" name="Table 13"/>
          <p:cNvGraphicFramePr>
            <a:graphicFrameLocks noGrp="1"/>
          </p:cNvGraphicFramePr>
          <p:nvPr/>
        </p:nvGraphicFramePr>
        <p:xfrm>
          <a:off x="420688" y="4013200"/>
          <a:ext cx="8399462" cy="2595565"/>
        </p:xfrm>
        <a:graphic>
          <a:graphicData uri="http://schemas.openxmlformats.org/drawingml/2006/table">
            <a:tbl>
              <a:tblPr firstRow="1" bandRow="1">
                <a:tableStyleId>{2D5ABB26-0587-4C30-8999-92F81FD0307C}</a:tableStyleId>
              </a:tblPr>
              <a:tblGrid>
                <a:gridCol w="958167"/>
                <a:gridCol w="7441295"/>
              </a:tblGrid>
              <a:tr h="370795">
                <a:tc>
                  <a:txBody>
                    <a:bodyPr/>
                    <a:lstStyle/>
                    <a:p>
                      <a:pPr algn="ctr"/>
                      <a:r>
                        <a:rPr lang="en-CA" sz="1800" b="1" dirty="0" smtClean="0"/>
                        <a:t>A</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CA" sz="1600" dirty="0" smtClean="0"/>
                        <a:t>Identifies how the network was learned by the router.</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B</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CA" sz="1600" dirty="0" smtClean="0"/>
                        <a:t>Identifies the destination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C</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a:txBody>
                    <a:bodyPr/>
                    <a:lstStyle/>
                    <a:p>
                      <a:r>
                        <a:rPr lang="en-CA" sz="1600" dirty="0" smtClean="0"/>
                        <a:t>Identifies the administrative distance (trustworthiness) of the route source.</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D</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CA" sz="1600" dirty="0" smtClean="0"/>
                        <a:t>Identifies the metric to reach the remote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E</a:t>
                      </a:r>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CA" sz="1600" dirty="0" smtClean="0"/>
                        <a:t>Identifies the next hop IP address to reach</a:t>
                      </a:r>
                      <a:r>
                        <a:rPr lang="en-CA" sz="1600" baseline="0" dirty="0" smtClean="0"/>
                        <a:t> the remote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F</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CA" sz="1600" dirty="0" smtClean="0"/>
                        <a:t>Identifies the amount of elapsed</a:t>
                      </a:r>
                      <a:r>
                        <a:rPr lang="en-CA" sz="1600" baseline="0" dirty="0" smtClean="0"/>
                        <a:t> </a:t>
                      </a:r>
                      <a:r>
                        <a:rPr lang="en-CA" sz="1600" dirty="0" smtClean="0"/>
                        <a:t>time since the network was discovered.</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G</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CA" sz="1600" dirty="0" smtClean="0"/>
                        <a:t>Identifies the outgoing interface on</a:t>
                      </a:r>
                      <a:r>
                        <a:rPr lang="en-CA" sz="1600" baseline="0" dirty="0" smtClean="0"/>
                        <a:t> the router to reach the destination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5" name="Straight Connector 14"/>
          <p:cNvCxnSpPr>
            <a:stCxn id="64562" idx="3"/>
            <a:endCxn id="64578" idx="1"/>
          </p:cNvCxnSpPr>
          <p:nvPr/>
        </p:nvCxnSpPr>
        <p:spPr bwMode="auto">
          <a:xfrm>
            <a:off x="7283450" y="2919413"/>
            <a:ext cx="409575" cy="95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15"/>
          <p:cNvCxnSpPr>
            <a:stCxn id="64559" idx="3"/>
            <a:endCxn id="64576" idx="3"/>
          </p:cNvCxnSpPr>
          <p:nvPr/>
        </p:nvCxnSpPr>
        <p:spPr bwMode="auto">
          <a:xfrm flipV="1">
            <a:off x="7280275" y="2184400"/>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51" name="Freeform 9"/>
          <p:cNvSpPr>
            <a:spLocks/>
          </p:cNvSpPr>
          <p:nvPr/>
        </p:nvSpPr>
        <p:spPr bwMode="auto">
          <a:xfrm>
            <a:off x="3619500" y="2382838"/>
            <a:ext cx="1595438" cy="173037"/>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8" name="Straight Connector 17"/>
          <p:cNvCxnSpPr>
            <a:stCxn id="64556" idx="1"/>
            <a:endCxn id="64589" idx="0"/>
          </p:cNvCxnSpPr>
          <p:nvPr/>
        </p:nvCxnSpPr>
        <p:spPr bwMode="auto">
          <a:xfrm flipV="1">
            <a:off x="1630363" y="2443163"/>
            <a:ext cx="1747837" cy="4810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 name="Straight Connector 18"/>
          <p:cNvCxnSpPr>
            <a:stCxn id="64554" idx="0"/>
            <a:endCxn id="64589" idx="0"/>
          </p:cNvCxnSpPr>
          <p:nvPr/>
        </p:nvCxnSpPr>
        <p:spPr bwMode="auto">
          <a:xfrm>
            <a:off x="1998663" y="2024063"/>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4554"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20240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55" name="TextBox 20"/>
          <p:cNvSpPr txBox="1">
            <a:spLocks noChangeArrowheads="1"/>
          </p:cNvSpPr>
          <p:nvPr/>
        </p:nvSpPr>
        <p:spPr bwMode="auto">
          <a:xfrm>
            <a:off x="1427163" y="172720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4556"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276701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a:stCxn id="64562" idx="1"/>
            <a:endCxn id="64561" idx="0"/>
          </p:cNvCxnSpPr>
          <p:nvPr/>
        </p:nvCxnSpPr>
        <p:spPr bwMode="auto">
          <a:xfrm flipH="1" flipV="1">
            <a:off x="5519738" y="2443163"/>
            <a:ext cx="1028700" cy="4762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Straight Connector 23"/>
          <p:cNvCxnSpPr>
            <a:stCxn id="64559" idx="1"/>
          </p:cNvCxnSpPr>
          <p:nvPr/>
        </p:nvCxnSpPr>
        <p:spPr bwMode="auto">
          <a:xfrm flipH="1">
            <a:off x="5384800" y="2203450"/>
            <a:ext cx="1160463" cy="3667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4559"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5263" y="204628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0"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64138" y="2268538"/>
            <a:ext cx="6937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61" name="TextBox 26"/>
          <p:cNvSpPr txBox="1">
            <a:spLocks noChangeArrowheads="1"/>
          </p:cNvSpPr>
          <p:nvPr/>
        </p:nvSpPr>
        <p:spPr bwMode="auto">
          <a:xfrm>
            <a:off x="5329238" y="244316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4562" name="Picture 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8438" y="27622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63" name="TextBox 28"/>
          <p:cNvSpPr txBox="1">
            <a:spLocks noChangeArrowheads="1"/>
          </p:cNvSpPr>
          <p:nvPr/>
        </p:nvSpPr>
        <p:spPr bwMode="auto">
          <a:xfrm>
            <a:off x="1335088" y="3065463"/>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4564" name="TextBox 29"/>
          <p:cNvSpPr txBox="1">
            <a:spLocks noChangeArrowheads="1"/>
          </p:cNvSpPr>
          <p:nvPr/>
        </p:nvSpPr>
        <p:spPr bwMode="auto">
          <a:xfrm>
            <a:off x="6424613" y="1752600"/>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64565" name="TextBox 30"/>
          <p:cNvSpPr txBox="1">
            <a:spLocks noChangeArrowheads="1"/>
          </p:cNvSpPr>
          <p:nvPr/>
        </p:nvSpPr>
        <p:spPr bwMode="auto">
          <a:xfrm>
            <a:off x="6434138" y="3049588"/>
            <a:ext cx="952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4566" name="TextBox 31"/>
          <p:cNvSpPr txBox="1">
            <a:spLocks noChangeArrowheads="1"/>
          </p:cNvSpPr>
          <p:nvPr/>
        </p:nvSpPr>
        <p:spPr bwMode="auto">
          <a:xfrm>
            <a:off x="3690938" y="1982788"/>
            <a:ext cx="1590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4567" name="TextBox 32"/>
          <p:cNvSpPr txBox="1">
            <a:spLocks noChangeArrowheads="1"/>
          </p:cNvSpPr>
          <p:nvPr/>
        </p:nvSpPr>
        <p:spPr bwMode="auto">
          <a:xfrm>
            <a:off x="4754563" y="2312988"/>
            <a:ext cx="4587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cxnSp>
        <p:nvCxnSpPr>
          <p:cNvPr id="34" name="Straight Connector 33"/>
          <p:cNvCxnSpPr>
            <a:stCxn id="64560" idx="0"/>
          </p:cNvCxnSpPr>
          <p:nvPr/>
        </p:nvCxnSpPr>
        <p:spPr bwMode="auto">
          <a:xfrm flipV="1">
            <a:off x="5511800" y="2012950"/>
            <a:ext cx="1588" cy="255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69" name="Rectangle 34"/>
          <p:cNvSpPr>
            <a:spLocks noChangeArrowheads="1"/>
          </p:cNvSpPr>
          <p:nvPr/>
        </p:nvSpPr>
        <p:spPr bwMode="auto">
          <a:xfrm>
            <a:off x="1095375" y="1901825"/>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0"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1958975"/>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Connector 36"/>
          <p:cNvCxnSpPr>
            <a:stCxn id="64554" idx="1"/>
            <a:endCxn id="64570" idx="3"/>
          </p:cNvCxnSpPr>
          <p:nvPr/>
        </p:nvCxnSpPr>
        <p:spPr bwMode="auto">
          <a:xfrm flipH="1">
            <a:off x="1196975" y="2181225"/>
            <a:ext cx="433388" cy="1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72" name="Rectangle 37"/>
          <p:cNvSpPr>
            <a:spLocks noChangeArrowheads="1"/>
          </p:cNvSpPr>
          <p:nvPr/>
        </p:nvSpPr>
        <p:spPr bwMode="auto">
          <a:xfrm>
            <a:off x="1095375" y="26463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3"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2703513"/>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Connector 39"/>
          <p:cNvCxnSpPr>
            <a:stCxn id="64556" idx="1"/>
            <a:endCxn id="64573" idx="3"/>
          </p:cNvCxnSpPr>
          <p:nvPr/>
        </p:nvCxnSpPr>
        <p:spPr bwMode="auto">
          <a:xfrm flipH="1">
            <a:off x="1196975" y="2924175"/>
            <a:ext cx="433388" cy="1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75" name="Rectangle 40"/>
          <p:cNvSpPr>
            <a:spLocks noChangeArrowheads="1"/>
          </p:cNvSpPr>
          <p:nvPr/>
        </p:nvSpPr>
        <p:spPr bwMode="auto">
          <a:xfrm>
            <a:off x="7394575" y="190976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6"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78738" y="1962150"/>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7" name="Rectangle 42"/>
          <p:cNvSpPr>
            <a:spLocks noChangeArrowheads="1"/>
          </p:cNvSpPr>
          <p:nvPr/>
        </p:nvSpPr>
        <p:spPr bwMode="auto">
          <a:xfrm>
            <a:off x="7408863" y="2649538"/>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8"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3025" y="2706688"/>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9" name="Picture 25"/>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33950" y="1298575"/>
            <a:ext cx="1157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80" name="TextBox 45"/>
          <p:cNvSpPr txBox="1">
            <a:spLocks noChangeArrowheads="1"/>
          </p:cNvSpPr>
          <p:nvPr/>
        </p:nvSpPr>
        <p:spPr bwMode="auto">
          <a:xfrm>
            <a:off x="5754688" y="2117725"/>
            <a:ext cx="301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4581" name="TextBox 46"/>
          <p:cNvSpPr txBox="1">
            <a:spLocks noChangeArrowheads="1"/>
          </p:cNvSpPr>
          <p:nvPr/>
        </p:nvSpPr>
        <p:spPr bwMode="auto">
          <a:xfrm>
            <a:off x="5761038" y="2633663"/>
            <a:ext cx="303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4582" name="Rectangle 47"/>
          <p:cNvSpPr>
            <a:spLocks noChangeArrowheads="1"/>
          </p:cNvSpPr>
          <p:nvPr/>
        </p:nvSpPr>
        <p:spPr bwMode="auto">
          <a:xfrm>
            <a:off x="5184775" y="1757363"/>
            <a:ext cx="849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64.100.0.1</a:t>
            </a:r>
          </a:p>
        </p:txBody>
      </p:sp>
      <p:pic>
        <p:nvPicPr>
          <p:cNvPr id="64583"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00675" y="1447800"/>
            <a:ext cx="3571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84" name="TextBox 49"/>
          <p:cNvSpPr txBox="1">
            <a:spLocks noChangeArrowheads="1"/>
          </p:cNvSpPr>
          <p:nvPr/>
        </p:nvSpPr>
        <p:spPr bwMode="auto">
          <a:xfrm>
            <a:off x="2627313" y="2576513"/>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64585" name="TextBox 50"/>
          <p:cNvSpPr txBox="1">
            <a:spLocks noChangeArrowheads="1"/>
          </p:cNvSpPr>
          <p:nvPr/>
        </p:nvSpPr>
        <p:spPr bwMode="auto">
          <a:xfrm>
            <a:off x="3665538" y="2346325"/>
            <a:ext cx="592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4586" name="TextBox 51"/>
          <p:cNvSpPr txBox="1">
            <a:spLocks noChangeArrowheads="1"/>
          </p:cNvSpPr>
          <p:nvPr/>
        </p:nvSpPr>
        <p:spPr bwMode="auto">
          <a:xfrm>
            <a:off x="2640013" y="1912938"/>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53" name="Oval 52"/>
          <p:cNvSpPr/>
          <p:nvPr/>
        </p:nvSpPr>
        <p:spPr>
          <a:xfrm>
            <a:off x="2932113" y="2184400"/>
            <a:ext cx="830262" cy="577850"/>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4588"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2600" y="2268538"/>
            <a:ext cx="6937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89" name="TextBox 54"/>
          <p:cNvSpPr txBox="1">
            <a:spLocks noChangeArrowheads="1"/>
          </p:cNvSpPr>
          <p:nvPr/>
        </p:nvSpPr>
        <p:spPr bwMode="auto">
          <a:xfrm>
            <a:off x="3187700" y="244316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4590" name="Rectangle 55"/>
          <p:cNvSpPr>
            <a:spLocks noChangeArrowheads="1"/>
          </p:cNvSpPr>
          <p:nvPr/>
        </p:nvSpPr>
        <p:spPr bwMode="auto">
          <a:xfrm>
            <a:off x="323850" y="2000250"/>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4591" name="Rectangle 56"/>
          <p:cNvSpPr>
            <a:spLocks noChangeArrowheads="1"/>
          </p:cNvSpPr>
          <p:nvPr/>
        </p:nvSpPr>
        <p:spPr bwMode="auto">
          <a:xfrm>
            <a:off x="323850" y="2746375"/>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Tree>
    <p:extLst>
      <p:ext uri="{BB962C8B-B14F-4D97-AF65-F5344CB8AC3E}">
        <p14:creationId xmlns:p14="http://schemas.microsoft.com/office/powerpoint/2010/main" val="160064548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a:solidFill>
                  <a:srgbClr val="708CA1"/>
                </a:solidFill>
                <a:latin typeface="Arial" charset="0"/>
                <a:cs typeface="文泉驛正黑" charset="0"/>
              </a:rPr>
              <a:t>Directly Connected Routes</a:t>
            </a:r>
            <a:br>
              <a:rPr lang="en-US" sz="1800" b="1" dirty="0">
                <a:solidFill>
                  <a:srgbClr val="708CA1"/>
                </a:solidFill>
                <a:latin typeface="Arial" charset="0"/>
                <a:cs typeface="文泉驛正黑" charset="0"/>
              </a:rPr>
            </a:br>
            <a:r>
              <a:rPr lang="en-US" sz="2700" b="1" dirty="0">
                <a:solidFill>
                  <a:srgbClr val="708CA1"/>
                </a:solidFill>
                <a:latin typeface="Arial" charset="0"/>
                <a:cs typeface="文泉驛正黑" charset="0"/>
              </a:rPr>
              <a:t>Directly Connected Interfaces</a:t>
            </a:r>
            <a:endParaRPr lang="en-US" sz="2700" dirty="0"/>
          </a:p>
        </p:txBody>
      </p:sp>
      <p:sp>
        <p:nvSpPr>
          <p:cNvPr id="3" name="Content Placeholder 2"/>
          <p:cNvSpPr>
            <a:spLocks noGrp="1"/>
          </p:cNvSpPr>
          <p:nvPr>
            <p:ph sz="quarter" idx="1"/>
          </p:nvPr>
        </p:nvSpPr>
        <p:spPr/>
        <p:txBody>
          <a:bodyPr/>
          <a:lstStyle/>
          <a:p>
            <a:r>
              <a:rPr lang="en-US" sz="2400" dirty="0">
                <a:solidFill>
                  <a:srgbClr val="000000"/>
                </a:solidFill>
                <a:latin typeface="Arial"/>
                <a:cs typeface="Arial"/>
              </a:rPr>
              <a:t>A newly deployed router, without any configured interfaces, has an empty routing table.</a:t>
            </a:r>
          </a:p>
          <a:p>
            <a:endParaRPr lang="en-US" dirty="0"/>
          </a:p>
        </p:txBody>
      </p:sp>
      <p:graphicFrame>
        <p:nvGraphicFramePr>
          <p:cNvPr id="4" name="Object 8"/>
          <p:cNvGraphicFramePr>
            <a:graphicFrameLocks noChangeAspect="1"/>
          </p:cNvGraphicFramePr>
          <p:nvPr>
            <p:extLst>
              <p:ext uri="{D42A27DB-BD31-4B8C-83A1-F6EECF244321}">
                <p14:modId xmlns:p14="http://schemas.microsoft.com/office/powerpoint/2010/main" val="3963195015"/>
              </p:ext>
            </p:extLst>
          </p:nvPr>
        </p:nvGraphicFramePr>
        <p:xfrm>
          <a:off x="1160831" y="2656704"/>
          <a:ext cx="7123031" cy="975026"/>
        </p:xfrm>
        <a:graphic>
          <a:graphicData uri="http://schemas.openxmlformats.org/presentationml/2006/ole">
            <mc:AlternateContent xmlns:mc="http://schemas.openxmlformats.org/markup-compatibility/2006">
              <mc:Choice xmlns:v="urn:schemas-microsoft-com:vml" Requires="v">
                <p:oleObj spid="_x0000_s87097" name="VISIO" r:id="rId3" imgW="6161760" imgH="1041120" progId="Visio.Drawing.6">
                  <p:embed/>
                </p:oleObj>
              </mc:Choice>
              <mc:Fallback>
                <p:oleObj name="VISIO" r:id="rId3" imgW="6161760" imgH="10411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831" y="2656704"/>
                        <a:ext cx="7123031" cy="975026"/>
                      </a:xfrm>
                      <a:prstGeom prst="rect">
                        <a:avLst/>
                      </a:prstGeom>
                      <a:noFill/>
                      <a:ln>
                        <a:noFill/>
                      </a:ln>
                      <a:effectLst/>
                    </p:spPr>
                  </p:pic>
                </p:oleObj>
              </mc:Fallback>
            </mc:AlternateContent>
          </a:graphicData>
        </a:graphic>
      </p:graphicFrame>
      <p:sp>
        <p:nvSpPr>
          <p:cNvPr id="5" name="Rectangle 6"/>
          <p:cNvSpPr>
            <a:spLocks noChangeArrowheads="1"/>
          </p:cNvSpPr>
          <p:nvPr/>
        </p:nvSpPr>
        <p:spPr bwMode="auto">
          <a:xfrm>
            <a:off x="781707" y="3951802"/>
            <a:ext cx="7772400" cy="2667000"/>
          </a:xfrm>
          <a:prstGeom prst="rect">
            <a:avLst/>
          </a:prstGeom>
          <a:solidFill>
            <a:schemeClr val="bg1"/>
          </a:solidFill>
          <a:ln w="9525">
            <a:solidFill>
              <a:schemeClr val="tx1"/>
            </a:solidFill>
            <a:miter lim="800000"/>
            <a:headEnd/>
            <a:tailEnd/>
          </a:ln>
        </p:spPr>
        <p:txBody>
          <a:bodyPr/>
          <a:lstStyle/>
          <a:p>
            <a:pPr marL="342900" indent="-342900" algn="l">
              <a:spcBef>
                <a:spcPct val="20000"/>
              </a:spcBef>
              <a:buClr>
                <a:schemeClr val="accent1"/>
              </a:buClr>
              <a:buSzPct val="80000"/>
              <a:buFont typeface="Wingdings" charset="0"/>
              <a:buNone/>
            </a:pPr>
            <a:r>
              <a:rPr lang="en-US" sz="1200" dirty="0" err="1">
                <a:latin typeface="Courier New" charset="0"/>
              </a:rPr>
              <a:t>RTA#show</a:t>
            </a:r>
            <a:r>
              <a:rPr lang="en-US" sz="1200" dirty="0">
                <a:latin typeface="Courier New" charset="0"/>
              </a:rPr>
              <a:t> </a:t>
            </a:r>
            <a:r>
              <a:rPr lang="en-US" sz="1200" dirty="0" err="1">
                <a:latin typeface="Courier New" charset="0"/>
              </a:rPr>
              <a:t>ip</a:t>
            </a:r>
            <a:r>
              <a:rPr lang="en-US" sz="1200" dirty="0">
                <a:latin typeface="Courier New" charset="0"/>
              </a:rPr>
              <a:t> route</a:t>
            </a:r>
          </a:p>
          <a:p>
            <a:pPr marL="342900" indent="-342900" algn="l">
              <a:spcBef>
                <a:spcPct val="20000"/>
              </a:spcBef>
              <a:buClr>
                <a:schemeClr val="accent1"/>
              </a:buClr>
              <a:buSzPct val="80000"/>
              <a:buFont typeface="Wingdings" charset="0"/>
              <a:buNone/>
            </a:pPr>
            <a:r>
              <a:rPr lang="en-US" sz="1200" dirty="0">
                <a:latin typeface="Courier New" charset="0"/>
              </a:rPr>
              <a:t>Codes: C - connected, S - static, I - IGRP, R - RIP, M - mobile, B - BGP</a:t>
            </a:r>
          </a:p>
          <a:p>
            <a:pPr marL="342900" indent="-342900" algn="l">
              <a:spcBef>
                <a:spcPct val="20000"/>
              </a:spcBef>
              <a:buClr>
                <a:schemeClr val="accent1"/>
              </a:buClr>
              <a:buSzPct val="80000"/>
              <a:buFont typeface="Wingdings" charset="0"/>
              <a:buNone/>
            </a:pPr>
            <a:r>
              <a:rPr lang="en-US" sz="1200" dirty="0">
                <a:latin typeface="Courier New" charset="0"/>
              </a:rPr>
              <a:t>       D - EIGRP, EX - EIGRP external, O - OSPF, IA - OSPF inter area</a:t>
            </a:r>
          </a:p>
          <a:p>
            <a:pPr marL="342900" indent="-342900" algn="l">
              <a:spcBef>
                <a:spcPct val="20000"/>
              </a:spcBef>
              <a:buClr>
                <a:schemeClr val="accent1"/>
              </a:buClr>
              <a:buSzPct val="80000"/>
              <a:buFont typeface="Wingdings" charset="0"/>
              <a:buNone/>
            </a:pPr>
            <a:r>
              <a:rPr lang="en-US" sz="1200" dirty="0">
                <a:latin typeface="Courier New" charset="0"/>
              </a:rPr>
              <a:t>       N1 - OSPF NSSA external type 1, N2 - OSPF NSSA external type 2</a:t>
            </a:r>
          </a:p>
          <a:p>
            <a:pPr marL="342900" indent="-342900" algn="l">
              <a:spcBef>
                <a:spcPct val="20000"/>
              </a:spcBef>
              <a:buClr>
                <a:schemeClr val="accent1"/>
              </a:buClr>
              <a:buSzPct val="80000"/>
              <a:buFont typeface="Wingdings" charset="0"/>
              <a:buNone/>
            </a:pPr>
            <a:r>
              <a:rPr lang="en-US" sz="1200" dirty="0">
                <a:latin typeface="Courier New" charset="0"/>
              </a:rPr>
              <a:t>       E1 - OSPF external type 1, E2 - OSPF external type 2, E - EGP</a:t>
            </a:r>
          </a:p>
          <a:p>
            <a:pPr marL="342900" indent="-342900" algn="l">
              <a:spcBef>
                <a:spcPct val="20000"/>
              </a:spcBef>
              <a:buClr>
                <a:schemeClr val="accent1"/>
              </a:buClr>
              <a:buSzPct val="80000"/>
              <a:buFont typeface="Wingdings" charset="0"/>
              <a:buNone/>
            </a:pPr>
            <a:r>
              <a:rPr lang="en-US" sz="1200" dirty="0">
                <a:latin typeface="Courier New" charset="0"/>
              </a:rPr>
              <a:t>       </a:t>
            </a:r>
            <a:r>
              <a:rPr lang="en-US" sz="1200" dirty="0" err="1">
                <a:latin typeface="Courier New" charset="0"/>
              </a:rPr>
              <a:t>i</a:t>
            </a:r>
            <a:r>
              <a:rPr lang="en-US" sz="1200" dirty="0">
                <a:latin typeface="Courier New" charset="0"/>
              </a:rPr>
              <a:t> - IS-IS, L1 - IS-IS level-1, L2 - IS-IS level-2, * - candidate default</a:t>
            </a:r>
          </a:p>
          <a:p>
            <a:pPr marL="342900" indent="-342900" algn="l">
              <a:spcBef>
                <a:spcPct val="20000"/>
              </a:spcBef>
              <a:buClr>
                <a:schemeClr val="accent1"/>
              </a:buClr>
              <a:buSzPct val="80000"/>
              <a:buFont typeface="Wingdings" charset="0"/>
              <a:buNone/>
            </a:pPr>
            <a:r>
              <a:rPr lang="en-US" sz="1200" dirty="0">
                <a:latin typeface="Courier New" charset="0"/>
              </a:rPr>
              <a:t>       U - per-user static route, o - ODR</a:t>
            </a:r>
          </a:p>
          <a:p>
            <a:pPr marL="342900" indent="-342900" algn="l">
              <a:spcBef>
                <a:spcPct val="20000"/>
              </a:spcBef>
              <a:buClr>
                <a:schemeClr val="accent1"/>
              </a:buClr>
              <a:buSzPct val="80000"/>
              <a:buFont typeface="Wingdings" charset="0"/>
              <a:buNone/>
            </a:pPr>
            <a:endParaRPr lang="en-US" sz="1200" dirty="0">
              <a:latin typeface="Courier New" charset="0"/>
            </a:endParaRPr>
          </a:p>
          <a:p>
            <a:pPr marL="342900" indent="-342900" algn="l">
              <a:spcBef>
                <a:spcPct val="20000"/>
              </a:spcBef>
              <a:buClr>
                <a:schemeClr val="accent1"/>
              </a:buClr>
              <a:buSzPct val="80000"/>
              <a:buFont typeface="Wingdings" charset="0"/>
              <a:buNone/>
            </a:pPr>
            <a:r>
              <a:rPr lang="en-US" sz="1200" dirty="0">
                <a:latin typeface="Courier New" charset="0"/>
              </a:rPr>
              <a:t>Gateway of last resort is not set</a:t>
            </a:r>
          </a:p>
          <a:p>
            <a:pPr marL="342900" indent="-342900" algn="l">
              <a:spcBef>
                <a:spcPct val="20000"/>
              </a:spcBef>
              <a:buClr>
                <a:schemeClr val="accent1"/>
              </a:buClr>
              <a:buSzPct val="80000"/>
              <a:buFont typeface="Wingdings" charset="0"/>
              <a:buNone/>
            </a:pPr>
            <a:endParaRPr lang="en-US" sz="1200" dirty="0">
              <a:latin typeface="Courier New" charset="0"/>
            </a:endParaRPr>
          </a:p>
          <a:p>
            <a:pPr marL="342900" indent="-342900" algn="l">
              <a:spcBef>
                <a:spcPct val="20000"/>
              </a:spcBef>
              <a:buClr>
                <a:schemeClr val="accent1"/>
              </a:buClr>
              <a:buSzPct val="80000"/>
              <a:buFont typeface="Wingdings" charset="0"/>
              <a:buNone/>
            </a:pPr>
            <a:r>
              <a:rPr lang="en-US" sz="1200" dirty="0">
                <a:latin typeface="Courier New" charset="0"/>
              </a:rPr>
              <a:t>RTA</a:t>
            </a:r>
            <a:r>
              <a:rPr lang="en-US" sz="1200" dirty="0" smtClean="0">
                <a:latin typeface="Courier New" charset="0"/>
              </a:rPr>
              <a:t>#</a:t>
            </a:r>
            <a:endParaRPr lang="en-US" sz="1200" dirty="0">
              <a:latin typeface="Courier New" charset="0"/>
            </a:endParaRPr>
          </a:p>
        </p:txBody>
      </p:sp>
      <p:sp>
        <p:nvSpPr>
          <p:cNvPr id="6" name="Rectangle 7"/>
          <p:cNvSpPr>
            <a:spLocks noChangeArrowheads="1"/>
          </p:cNvSpPr>
          <p:nvPr/>
        </p:nvSpPr>
        <p:spPr bwMode="auto">
          <a:xfrm>
            <a:off x="781707" y="3951802"/>
            <a:ext cx="1905000" cy="3048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Rectangle 6"/>
          <p:cNvSpPr/>
          <p:nvPr/>
        </p:nvSpPr>
        <p:spPr>
          <a:xfrm>
            <a:off x="4490298" y="5911334"/>
            <a:ext cx="3793564" cy="369332"/>
          </a:xfrm>
          <a:prstGeom prst="rect">
            <a:avLst/>
          </a:prstGeom>
        </p:spPr>
        <p:txBody>
          <a:bodyPr wrap="none">
            <a:spAutoFit/>
          </a:bodyPr>
          <a:lstStyle/>
          <a:p>
            <a:r>
              <a:rPr lang="en-US" dirty="0">
                <a:solidFill>
                  <a:srgbClr val="B45EC7"/>
                </a:solidFill>
              </a:rPr>
              <a:t>Currently, no routes in the routing table.</a:t>
            </a:r>
          </a:p>
        </p:txBody>
      </p:sp>
    </p:spTree>
    <p:extLst>
      <p:ext uri="{BB962C8B-B14F-4D97-AF65-F5344CB8AC3E}">
        <p14:creationId xmlns:p14="http://schemas.microsoft.com/office/powerpoint/2010/main" val="462933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idx="4294967295"/>
          </p:nvPr>
        </p:nvSpPr>
        <p:spPr>
          <a:xfrm>
            <a:off x="339725" y="250256"/>
            <a:ext cx="8145463" cy="838200"/>
          </a:xfrm>
        </p:spPr>
        <p:txBody>
          <a:bodyPr>
            <a:normAutofit fontScale="90000"/>
          </a:bodyPr>
          <a:lstStyle/>
          <a:p>
            <a:pPr algn="l"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b="1" dirty="0">
                <a:solidFill>
                  <a:srgbClr val="708CA1"/>
                </a:solidFill>
                <a:latin typeface="Arial" charset="0"/>
                <a:cs typeface="文泉驛正黑" charset="0"/>
              </a:rPr>
              <a:t>Directly Connected Routes</a:t>
            </a:r>
            <a:r>
              <a:rPr lang="en-US" sz="3200" b="1" dirty="0">
                <a:solidFill>
                  <a:srgbClr val="708CA1"/>
                </a:solidFill>
                <a:latin typeface="Arial" charset="0"/>
                <a:cs typeface="文泉驛正黑" charset="0"/>
              </a:rPr>
              <a:t/>
            </a:r>
            <a:br>
              <a:rPr lang="en-US" sz="3200" b="1" dirty="0">
                <a:solidFill>
                  <a:srgbClr val="708CA1"/>
                </a:solidFill>
                <a:latin typeface="Arial" charset="0"/>
                <a:cs typeface="文泉驛正黑" charset="0"/>
              </a:rPr>
            </a:br>
            <a:r>
              <a:rPr lang="en-US" sz="3200" b="1" dirty="0">
                <a:solidFill>
                  <a:srgbClr val="708CA1"/>
                </a:solidFill>
                <a:latin typeface="Arial" charset="0"/>
                <a:cs typeface="文泉驛正黑" charset="0"/>
              </a:rPr>
              <a:t>Directly Connected Interfaces</a:t>
            </a:r>
          </a:p>
        </p:txBody>
      </p:sp>
      <p:sp>
        <p:nvSpPr>
          <p:cNvPr id="50179" name="AutoShape 2"/>
          <p:cNvSpPr>
            <a:spLocks noChangeArrowheads="1"/>
          </p:cNvSpPr>
          <p:nvPr/>
        </p:nvSpPr>
        <p:spPr bwMode="auto">
          <a:xfrm>
            <a:off x="479425" y="1385888"/>
            <a:ext cx="8054975" cy="5086350"/>
          </a:xfrm>
          <a:custGeom>
            <a:avLst/>
            <a:gdLst>
              <a:gd name="T0" fmla="*/ 8054975 w 8054975"/>
              <a:gd name="T1" fmla="*/ 2543175 h 5086350"/>
              <a:gd name="T2" fmla="*/ 4027490 w 8054975"/>
              <a:gd name="T3" fmla="*/ 5086350 h 5086350"/>
              <a:gd name="T4" fmla="*/ 0 w 8054975"/>
              <a:gd name="T5" fmla="*/ 2543175 h 5086350"/>
              <a:gd name="T6" fmla="*/ 4027490 w 8054975"/>
              <a:gd name="T7" fmla="*/ 0 h 5086350"/>
              <a:gd name="T8" fmla="*/ 0 60000 65536"/>
              <a:gd name="T9" fmla="*/ 5898240 60000 65536"/>
              <a:gd name="T10" fmla="*/ 11796480 60000 65536"/>
              <a:gd name="T11" fmla="*/ 17694720 60000 65536"/>
              <a:gd name="T12" fmla="*/ 0 w 8054975"/>
              <a:gd name="T13" fmla="*/ 0 h 5086350"/>
              <a:gd name="T14" fmla="*/ 8054975 w 8054975"/>
              <a:gd name="T15" fmla="*/ 5086350 h 5086350"/>
            </a:gdLst>
            <a:ahLst/>
            <a:cxnLst>
              <a:cxn ang="T8">
                <a:pos x="T0" y="T1"/>
              </a:cxn>
              <a:cxn ang="T9">
                <a:pos x="T2" y="T3"/>
              </a:cxn>
              <a:cxn ang="T10">
                <a:pos x="T4" y="T5"/>
              </a:cxn>
              <a:cxn ang="T11">
                <a:pos x="T6" y="T7"/>
              </a:cxn>
            </a:cxnLst>
            <a:rect l="T12" t="T13" r="T14" b="T15"/>
            <a:pathLst>
              <a:path w="8054975" h="5086350">
                <a:moveTo>
                  <a:pt x="0" y="0"/>
                </a:moveTo>
                <a:lnTo>
                  <a:pt x="22376" y="0"/>
                </a:lnTo>
                <a:lnTo>
                  <a:pt x="22376" y="14131"/>
                </a:lnTo>
                <a:lnTo>
                  <a:pt x="0" y="141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50180" name="AutoShape 3"/>
          <p:cNvSpPr>
            <a:spLocks noChangeArrowheads="1"/>
          </p:cNvSpPr>
          <p:nvPr/>
        </p:nvSpPr>
        <p:spPr bwMode="auto">
          <a:xfrm>
            <a:off x="581025" y="1400175"/>
            <a:ext cx="8054975" cy="1541463"/>
          </a:xfrm>
          <a:custGeom>
            <a:avLst/>
            <a:gdLst>
              <a:gd name="T0" fmla="*/ 8054975 w 8054975"/>
              <a:gd name="T1" fmla="*/ 770732 h 1541463"/>
              <a:gd name="T2" fmla="*/ 4027490 w 8054975"/>
              <a:gd name="T3" fmla="*/ 1541463 h 1541463"/>
              <a:gd name="T4" fmla="*/ 0 w 8054975"/>
              <a:gd name="T5" fmla="*/ 770732 h 1541463"/>
              <a:gd name="T6" fmla="*/ 4027490 w 8054975"/>
              <a:gd name="T7" fmla="*/ 0 h 1541463"/>
              <a:gd name="T8" fmla="*/ 0 60000 65536"/>
              <a:gd name="T9" fmla="*/ 5898240 60000 65536"/>
              <a:gd name="T10" fmla="*/ 11796480 60000 65536"/>
              <a:gd name="T11" fmla="*/ 17694720 60000 65536"/>
              <a:gd name="T12" fmla="*/ 0 w 8054975"/>
              <a:gd name="T13" fmla="*/ 0 h 1541463"/>
              <a:gd name="T14" fmla="*/ 8054975 w 8054975"/>
              <a:gd name="T15" fmla="*/ 1541463 h 1541463"/>
            </a:gdLst>
            <a:ahLst/>
            <a:cxnLst>
              <a:cxn ang="T8">
                <a:pos x="T0" y="T1"/>
              </a:cxn>
              <a:cxn ang="T9">
                <a:pos x="T2" y="T3"/>
              </a:cxn>
              <a:cxn ang="T10">
                <a:pos x="T4" y="T5"/>
              </a:cxn>
              <a:cxn ang="T11">
                <a:pos x="T6" y="T7"/>
              </a:cxn>
            </a:cxnLst>
            <a:rect l="T12" t="T13" r="T14" b="T15"/>
            <a:pathLst>
              <a:path w="8054975" h="1541463">
                <a:moveTo>
                  <a:pt x="0" y="0"/>
                </a:moveTo>
                <a:lnTo>
                  <a:pt x="22376" y="0"/>
                </a:lnTo>
                <a:lnTo>
                  <a:pt x="22376" y="4284"/>
                </a:lnTo>
                <a:lnTo>
                  <a:pt x="0" y="428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a:p>
            <a:pPr>
              <a:lnSpc>
                <a:spcPct val="95000"/>
              </a:lnSpc>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a:solidFill>
                <a:srgbClr val="000000"/>
              </a:solidFill>
            </a:endParaRPr>
          </a:p>
        </p:txBody>
      </p:sp>
      <p:sp>
        <p:nvSpPr>
          <p:cNvPr id="50181" name="Text Box 4"/>
          <p:cNvSpPr txBox="1">
            <a:spLocks noChangeArrowheads="1"/>
          </p:cNvSpPr>
          <p:nvPr/>
        </p:nvSpPr>
        <p:spPr bwMode="auto">
          <a:xfrm>
            <a:off x="475643" y="1804988"/>
            <a:ext cx="8221663"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2080" tIns="41040" rIns="82080" bIns="41040"/>
          <a:lstStyle>
            <a:lvl1pPr marL="234950" indent="-2349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文泉驛正黑" charset="0"/>
                <a:cs typeface="文泉驛正黑" charset="0"/>
              </a:defRPr>
            </a:lvl9pPr>
          </a:lstStyle>
          <a:p>
            <a:pPr eaLnBrk="1">
              <a:lnSpc>
                <a:spcPct val="100000"/>
              </a:lnSpc>
              <a:spcBef>
                <a:spcPts val="1100"/>
              </a:spcBef>
              <a:buClr>
                <a:srgbClr val="708CA1"/>
              </a:buClr>
              <a:buFont typeface="Wingdings" charset="0"/>
              <a:buChar char=""/>
            </a:pPr>
            <a:r>
              <a:rPr lang="en-US" sz="2200" dirty="0" smtClean="0">
                <a:solidFill>
                  <a:srgbClr val="000000"/>
                </a:solidFill>
              </a:rPr>
              <a:t>An </a:t>
            </a:r>
            <a:r>
              <a:rPr lang="en-US" sz="2200" dirty="0">
                <a:solidFill>
                  <a:srgbClr val="000000"/>
                </a:solidFill>
              </a:rPr>
              <a:t>active, configured directly connected interface creates two routing table entries Link Local  (L) and Directly Connected (C)</a:t>
            </a:r>
          </a:p>
          <a:p>
            <a:pPr eaLnBrk="1">
              <a:lnSpc>
                <a:spcPct val="100000"/>
              </a:lnSpc>
              <a:spcBef>
                <a:spcPts val="1200"/>
              </a:spcBef>
              <a:buClrTx/>
              <a:buSzTx/>
              <a:buFontTx/>
              <a:buNone/>
            </a:pPr>
            <a:endParaRPr lang="en-US" sz="2400" dirty="0">
              <a:solidFill>
                <a:srgbClr val="000000"/>
              </a:solidFill>
            </a:endParaRPr>
          </a:p>
          <a:p>
            <a:pPr eaLnBrk="1">
              <a:lnSpc>
                <a:spcPct val="100000"/>
              </a:lnSpc>
              <a:spcBef>
                <a:spcPts val="1200"/>
              </a:spcBef>
              <a:buClrTx/>
              <a:buSzTx/>
              <a:buFontTx/>
              <a:buNone/>
            </a:pPr>
            <a:endParaRPr lang="en-US" sz="2400" dirty="0">
              <a:solidFill>
                <a:srgbClr val="000000"/>
              </a:solidFill>
            </a:endParaRPr>
          </a:p>
          <a:p>
            <a:pPr eaLnBrk="1">
              <a:lnSpc>
                <a:spcPct val="100000"/>
              </a:lnSpc>
              <a:spcBef>
                <a:spcPts val="1200"/>
              </a:spcBef>
              <a:buClrTx/>
              <a:buSzTx/>
              <a:buFontTx/>
              <a:buNone/>
            </a:pPr>
            <a:endParaRPr lang="en-US" sz="2400" dirty="0">
              <a:solidFill>
                <a:srgbClr val="000000"/>
              </a:solidFill>
            </a:endParaRPr>
          </a:p>
          <a:p>
            <a:pPr eaLnBrk="1" hangingPunct="1">
              <a:lnSpc>
                <a:spcPct val="100000"/>
              </a:lnSpc>
              <a:spcBef>
                <a:spcPts val="1200"/>
              </a:spcBef>
              <a:buClrTx/>
              <a:buSzTx/>
              <a:buFontTx/>
              <a:buNone/>
            </a:pPr>
            <a:endParaRPr lang="en-US" sz="2400" dirty="0">
              <a:solidFill>
                <a:srgbClr val="000000"/>
              </a:solidFill>
            </a:endParaRPr>
          </a:p>
        </p:txBody>
      </p:sp>
      <p:pic>
        <p:nvPicPr>
          <p:cNvPr id="50182" name="Picture 5"/>
          <p:cNvPicPr>
            <a:picLocks noChangeAspect="1" noChangeArrowheads="1"/>
          </p:cNvPicPr>
          <p:nvPr/>
        </p:nvPicPr>
        <p:blipFill>
          <a:blip r:embed="rId3">
            <a:extLst>
              <a:ext uri="{28A0092B-C50C-407E-A947-70E740481C1C}">
                <a14:useLocalDpi xmlns:a14="http://schemas.microsoft.com/office/drawing/2010/main" val="0"/>
              </a:ext>
            </a:extLst>
          </a:blip>
          <a:srcRect l="28003" t="37701" r="38760" b="13292"/>
          <a:stretch>
            <a:fillRect/>
          </a:stretch>
        </p:blipFill>
        <p:spPr bwMode="auto">
          <a:xfrm>
            <a:off x="2119313" y="3025775"/>
            <a:ext cx="49784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50183" name="AutoShape 6"/>
          <p:cNvSpPr>
            <a:spLocks noChangeArrowheads="1"/>
          </p:cNvSpPr>
          <p:nvPr/>
        </p:nvSpPr>
        <p:spPr bwMode="auto">
          <a:xfrm>
            <a:off x="352425" y="6242050"/>
            <a:ext cx="787400" cy="303213"/>
          </a:xfrm>
          <a:custGeom>
            <a:avLst/>
            <a:gdLst>
              <a:gd name="T0" fmla="*/ 787400 w 787400"/>
              <a:gd name="T1" fmla="*/ 151607 h 303213"/>
              <a:gd name="T2" fmla="*/ 393700 w 787400"/>
              <a:gd name="T3" fmla="*/ 303213 h 303213"/>
              <a:gd name="T4" fmla="*/ 0 w 787400"/>
              <a:gd name="T5" fmla="*/ 151607 h 303213"/>
              <a:gd name="T6" fmla="*/ 393700 w 787400"/>
              <a:gd name="T7" fmla="*/ 0 h 303213"/>
              <a:gd name="T8" fmla="*/ 0 60000 65536"/>
              <a:gd name="T9" fmla="*/ 5898240 60000 65536"/>
              <a:gd name="T10" fmla="*/ 11796480 60000 65536"/>
              <a:gd name="T11" fmla="*/ 17694720 60000 65536"/>
              <a:gd name="T12" fmla="*/ 0 w 787400"/>
              <a:gd name="T13" fmla="*/ 0 h 303213"/>
              <a:gd name="T14" fmla="*/ 787400 w 787400"/>
              <a:gd name="T15" fmla="*/ 303213 h 303213"/>
            </a:gdLst>
            <a:ahLst/>
            <a:cxnLst>
              <a:cxn ang="T8">
                <a:pos x="T0" y="T1"/>
              </a:cxn>
              <a:cxn ang="T9">
                <a:pos x="T2" y="T3"/>
              </a:cxn>
              <a:cxn ang="T10">
                <a:pos x="T4" y="T5"/>
              </a:cxn>
              <a:cxn ang="T11">
                <a:pos x="T6" y="T7"/>
              </a:cxn>
            </a:cxnLst>
            <a:rect l="T12" t="T13" r="T14" b="T15"/>
            <a:pathLst>
              <a:path w="787400" h="303213">
                <a:moveTo>
                  <a:pt x="0" y="0"/>
                </a:moveTo>
                <a:lnTo>
                  <a:pt x="2187" y="0"/>
                </a:lnTo>
                <a:lnTo>
                  <a:pt x="2187" y="842"/>
                </a:lnTo>
                <a:lnTo>
                  <a:pt x="0" y="842"/>
                </a:lnTo>
                <a:close/>
              </a:path>
            </a:pathLst>
          </a:custGeom>
          <a:solidFill>
            <a:srgbClr val="6891BA"/>
          </a:solidFill>
          <a:ln w="25560">
            <a:solidFill>
              <a:srgbClr val="000000"/>
            </a:solidFill>
            <a:round/>
            <a:headEnd/>
            <a:tailEnd/>
          </a:ln>
        </p:spPr>
        <p:txBody>
          <a:bodyPr lIns="90000" tIns="45000" rIns="90000" bIns="45000">
            <a:spAutoFit/>
          </a:bodyPr>
          <a:lstStyle/>
          <a:p>
            <a:pPr algn="ctr">
              <a:lnSpc>
                <a:spcPct val="100000"/>
              </a:lnSpc>
              <a:tabLst>
                <a:tab pos="723900" algn="l"/>
              </a:tabLst>
            </a:pPr>
            <a:r>
              <a:rPr lang="en-US" sz="1400">
                <a:solidFill>
                  <a:srgbClr val="000000"/>
                </a:solidFill>
              </a:rPr>
              <a:t>4.3.2.2</a:t>
            </a:r>
          </a:p>
        </p:txBody>
      </p:sp>
    </p:spTree>
    <p:extLst>
      <p:ext uri="{BB962C8B-B14F-4D97-AF65-F5344CB8AC3E}">
        <p14:creationId xmlns:p14="http://schemas.microsoft.com/office/powerpoint/2010/main" val="7443787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body" idx="1"/>
          </p:nvPr>
        </p:nvSpPr>
        <p:spPr>
          <a:xfrm>
            <a:off x="1066800" y="4572000"/>
            <a:ext cx="7772400" cy="2057400"/>
          </a:xfrm>
        </p:spPr>
        <p:txBody>
          <a:bodyPr>
            <a:normAutofit/>
          </a:bodyPr>
          <a:lstStyle/>
          <a:p>
            <a:pPr>
              <a:lnSpc>
                <a:spcPct val="90000"/>
              </a:lnSpc>
              <a:buFont typeface="Wingdings" charset="0"/>
              <a:buNone/>
            </a:pPr>
            <a:r>
              <a:rPr lang="en-US" sz="2000" b="1" dirty="0"/>
              <a:t>Configuring an interface</a:t>
            </a:r>
          </a:p>
          <a:p>
            <a:pPr>
              <a:lnSpc>
                <a:spcPct val="90000"/>
              </a:lnSpc>
            </a:pPr>
            <a:r>
              <a:rPr lang="en-US" sz="1800" dirty="0"/>
              <a:t>Adding an </a:t>
            </a:r>
            <a:r>
              <a:rPr lang="en-US" sz="1800" dirty="0" err="1"/>
              <a:t>ip</a:t>
            </a:r>
            <a:r>
              <a:rPr lang="en-US" sz="1800" dirty="0"/>
              <a:t> address/mask to an interface tells the router that it is a member, </a:t>
            </a:r>
            <a:r>
              <a:rPr lang="ja-JP" altLang="en-US" sz="1800" dirty="0">
                <a:latin typeface="Arial"/>
              </a:rPr>
              <a:t>“</a:t>
            </a:r>
            <a:r>
              <a:rPr lang="en-US" sz="1800" dirty="0"/>
              <a:t>Directly Connected</a:t>
            </a:r>
            <a:r>
              <a:rPr lang="ja-JP" altLang="en-US" sz="1800" dirty="0">
                <a:latin typeface="Arial"/>
              </a:rPr>
              <a:t>”</a:t>
            </a:r>
            <a:r>
              <a:rPr lang="en-US" sz="1800" dirty="0"/>
              <a:t> to that </a:t>
            </a:r>
            <a:r>
              <a:rPr lang="en-US" sz="1800" dirty="0" smtClean="0"/>
              <a:t>network</a:t>
            </a:r>
            <a:endParaRPr lang="en-US" sz="1800" dirty="0"/>
          </a:p>
          <a:p>
            <a:pPr>
              <a:lnSpc>
                <a:spcPct val="90000"/>
              </a:lnSpc>
            </a:pPr>
            <a:r>
              <a:rPr lang="en-US" sz="1800" dirty="0"/>
              <a:t>Notice the route is shown with the subnet mask and the </a:t>
            </a:r>
            <a:r>
              <a:rPr lang="ja-JP" altLang="en-US" sz="1800" dirty="0">
                <a:latin typeface="Arial"/>
              </a:rPr>
              <a:t>“</a:t>
            </a:r>
            <a:r>
              <a:rPr lang="en-US" sz="1800" dirty="0"/>
              <a:t>exit-interface.</a:t>
            </a:r>
            <a:r>
              <a:rPr lang="ja-JP" altLang="en-US" sz="1800" dirty="0">
                <a:latin typeface="Arial"/>
              </a:rPr>
              <a:t>”</a:t>
            </a:r>
            <a:endParaRPr lang="en-US" sz="1800" dirty="0"/>
          </a:p>
          <a:p>
            <a:pPr>
              <a:lnSpc>
                <a:spcPct val="90000"/>
              </a:lnSpc>
            </a:pPr>
            <a:r>
              <a:rPr lang="en-US" sz="1800" dirty="0"/>
              <a:t>Don</a:t>
            </a:r>
            <a:r>
              <a:rPr lang="ja-JP" altLang="en-US" sz="1800" dirty="0">
                <a:latin typeface="Arial"/>
              </a:rPr>
              <a:t>’</a:t>
            </a:r>
            <a:r>
              <a:rPr lang="en-US" sz="1800" dirty="0"/>
              <a:t>t forget the </a:t>
            </a:r>
            <a:r>
              <a:rPr lang="ja-JP" altLang="en-US" sz="1800" dirty="0">
                <a:latin typeface="Arial"/>
              </a:rPr>
              <a:t>“</a:t>
            </a:r>
            <a:r>
              <a:rPr lang="en-US" sz="1800" b="1" dirty="0"/>
              <a:t>no shutdown</a:t>
            </a:r>
            <a:r>
              <a:rPr lang="ja-JP" altLang="en-US" sz="1800" dirty="0">
                <a:latin typeface="Arial"/>
              </a:rPr>
              <a:t>”</a:t>
            </a:r>
            <a:endParaRPr lang="en-US" sz="1800" dirty="0"/>
          </a:p>
          <a:p>
            <a:pPr>
              <a:lnSpc>
                <a:spcPct val="90000"/>
              </a:lnSpc>
            </a:pPr>
            <a:r>
              <a:rPr lang="en-US" sz="1800" dirty="0"/>
              <a:t>Don</a:t>
            </a:r>
            <a:r>
              <a:rPr lang="ja-JP" altLang="en-US" sz="1800" dirty="0">
                <a:latin typeface="Arial"/>
              </a:rPr>
              <a:t>’</a:t>
            </a:r>
            <a:r>
              <a:rPr lang="en-US" sz="1800" dirty="0"/>
              <a:t>t forget the interface must be in </a:t>
            </a:r>
            <a:r>
              <a:rPr lang="ja-JP" altLang="en-US" sz="1800" dirty="0">
                <a:latin typeface="Arial"/>
              </a:rPr>
              <a:t>“</a:t>
            </a:r>
            <a:r>
              <a:rPr lang="en-US" sz="1800" dirty="0"/>
              <a:t>up</a:t>
            </a:r>
            <a:r>
              <a:rPr lang="ja-JP" altLang="en-US" sz="1800" dirty="0">
                <a:latin typeface="Arial"/>
              </a:rPr>
              <a:t>”</a:t>
            </a:r>
            <a:r>
              <a:rPr lang="en-US" sz="1800" dirty="0"/>
              <a:t> and </a:t>
            </a:r>
            <a:r>
              <a:rPr lang="ja-JP" altLang="en-US" sz="1800" dirty="0">
                <a:latin typeface="Arial"/>
              </a:rPr>
              <a:t>“</a:t>
            </a:r>
            <a:r>
              <a:rPr lang="en-US" sz="1800" dirty="0"/>
              <a:t>up</a:t>
            </a:r>
            <a:r>
              <a:rPr lang="ja-JP" altLang="en-US" sz="1800" dirty="0">
                <a:latin typeface="Arial"/>
              </a:rPr>
              <a:t>”</a:t>
            </a:r>
            <a:endParaRPr lang="en-US" sz="2000" dirty="0"/>
          </a:p>
        </p:txBody>
      </p:sp>
      <p:sp>
        <p:nvSpPr>
          <p:cNvPr id="259075" name="Text Box 3"/>
          <p:cNvSpPr txBox="1">
            <a:spLocks noChangeArrowheads="1"/>
          </p:cNvSpPr>
          <p:nvPr/>
        </p:nvSpPr>
        <p:spPr bwMode="auto">
          <a:xfrm>
            <a:off x="914400" y="0"/>
            <a:ext cx="822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atin typeface="Arial" charset="0"/>
              </a:rPr>
              <a:t>Directly Connected Networks and the IP Routing Table</a:t>
            </a:r>
          </a:p>
        </p:txBody>
      </p:sp>
      <p:sp>
        <p:nvSpPr>
          <p:cNvPr id="259077" name="Rectangle 5"/>
          <p:cNvSpPr>
            <a:spLocks noChangeArrowheads="1"/>
          </p:cNvSpPr>
          <p:nvPr/>
        </p:nvSpPr>
        <p:spPr bwMode="auto">
          <a:xfrm>
            <a:off x="1066800" y="1828800"/>
            <a:ext cx="7772400" cy="2667000"/>
          </a:xfrm>
          <a:prstGeom prst="rect">
            <a:avLst/>
          </a:prstGeom>
          <a:solidFill>
            <a:schemeClr val="bg1"/>
          </a:solidFill>
          <a:ln w="9525">
            <a:solidFill>
              <a:schemeClr val="tx1"/>
            </a:solidFill>
            <a:miter lim="800000"/>
            <a:headEnd/>
            <a:tailEnd/>
          </a:ln>
        </p:spPr>
        <p:txBody>
          <a:bodyPr/>
          <a:lstStyle/>
          <a:p>
            <a:pPr marL="342900" indent="-342900" algn="l">
              <a:spcBef>
                <a:spcPct val="20000"/>
              </a:spcBef>
              <a:buClr>
                <a:schemeClr val="accent1"/>
              </a:buClr>
              <a:buSzPct val="80000"/>
              <a:buFont typeface="Wingdings" charset="0"/>
              <a:buNone/>
            </a:pPr>
            <a:r>
              <a:rPr lang="en-US" sz="1400">
                <a:latin typeface="Courier New" charset="0"/>
              </a:rPr>
              <a:t>RTA(config)#inter e 0</a:t>
            </a:r>
          </a:p>
          <a:p>
            <a:pPr marL="342900" indent="-342900" algn="l">
              <a:spcBef>
                <a:spcPct val="20000"/>
              </a:spcBef>
              <a:buClr>
                <a:schemeClr val="accent1"/>
              </a:buClr>
              <a:buSzPct val="80000"/>
              <a:buFont typeface="Wingdings" charset="0"/>
              <a:buNone/>
            </a:pPr>
            <a:r>
              <a:rPr lang="en-US" sz="1400">
                <a:latin typeface="Courier New" charset="0"/>
              </a:rPr>
              <a:t>RTA(config-if)#ip add 192.168.2.1 255.255.255.0</a:t>
            </a:r>
          </a:p>
          <a:p>
            <a:pPr marL="342900" indent="-342900" algn="l">
              <a:spcBef>
                <a:spcPct val="20000"/>
              </a:spcBef>
              <a:buClr>
                <a:schemeClr val="accent1"/>
              </a:buClr>
              <a:buSzPct val="80000"/>
              <a:buFont typeface="Wingdings" charset="0"/>
              <a:buNone/>
            </a:pPr>
            <a:r>
              <a:rPr lang="en-US" sz="1400">
                <a:latin typeface="Courier New" charset="0"/>
              </a:rPr>
              <a:t>RTA(config-if)#no shutdown</a:t>
            </a:r>
          </a:p>
          <a:p>
            <a:pPr marL="342900" indent="-342900" algn="l">
              <a:spcBef>
                <a:spcPct val="20000"/>
              </a:spcBef>
              <a:buClr>
                <a:schemeClr val="accent1"/>
              </a:buClr>
              <a:buSzPct val="80000"/>
              <a:buFont typeface="Wingdings" charset="0"/>
              <a:buNone/>
            </a:pPr>
            <a:endParaRPr lang="en-US" sz="1400">
              <a:latin typeface="Courier New" charset="0"/>
            </a:endParaRPr>
          </a:p>
          <a:p>
            <a:pPr marL="342900" indent="-342900" algn="l">
              <a:spcBef>
                <a:spcPct val="20000"/>
              </a:spcBef>
              <a:buClr>
                <a:schemeClr val="accent1"/>
              </a:buClr>
              <a:buSzPct val="80000"/>
              <a:buFont typeface="Wingdings" charset="0"/>
              <a:buNone/>
            </a:pPr>
            <a:r>
              <a:rPr lang="en-US" sz="1400">
                <a:latin typeface="Courier New" charset="0"/>
              </a:rPr>
              <a:t>RTA#show ip route</a:t>
            </a:r>
          </a:p>
          <a:p>
            <a:pPr marL="342900" indent="-342900" algn="l">
              <a:spcBef>
                <a:spcPct val="20000"/>
              </a:spcBef>
              <a:buClr>
                <a:schemeClr val="accent1"/>
              </a:buClr>
              <a:buSzPct val="80000"/>
              <a:buFont typeface="Wingdings" charset="0"/>
              <a:buNone/>
            </a:pPr>
            <a:r>
              <a:rPr lang="en-US" sz="1400">
                <a:latin typeface="Courier New" charset="0"/>
              </a:rPr>
              <a:t>Codes: C - connected,.. &lt;Other codes and gateway information omitted&gt;</a:t>
            </a:r>
          </a:p>
          <a:p>
            <a:pPr marL="342900" indent="-342900" algn="l">
              <a:spcBef>
                <a:spcPct val="20000"/>
              </a:spcBef>
              <a:buClr>
                <a:schemeClr val="accent1"/>
              </a:buClr>
              <a:buSzPct val="80000"/>
              <a:buFont typeface="Wingdings" charset="0"/>
              <a:buNone/>
            </a:pPr>
            <a:endParaRPr lang="en-US" sz="1400">
              <a:latin typeface="Courier New" charset="0"/>
            </a:endParaRPr>
          </a:p>
          <a:p>
            <a:pPr marL="342900" indent="-342900" algn="l">
              <a:spcBef>
                <a:spcPct val="20000"/>
              </a:spcBef>
              <a:buClr>
                <a:schemeClr val="accent1"/>
              </a:buClr>
              <a:buSzPct val="80000"/>
              <a:buFont typeface="Wingdings" charset="0"/>
              <a:buNone/>
            </a:pPr>
            <a:r>
              <a:rPr lang="en-US" sz="1400">
                <a:latin typeface="Courier New" charset="0"/>
              </a:rPr>
              <a:t>C    192.168.2.0/24 is directly connected, Ethernet0</a:t>
            </a:r>
          </a:p>
          <a:p>
            <a:pPr marL="342900" indent="-342900" algn="l">
              <a:spcBef>
                <a:spcPct val="20000"/>
              </a:spcBef>
              <a:buClr>
                <a:schemeClr val="accent1"/>
              </a:buClr>
              <a:buSzPct val="80000"/>
              <a:buFont typeface="Wingdings" charset="0"/>
              <a:buNone/>
            </a:pPr>
            <a:r>
              <a:rPr lang="en-US" sz="1400">
                <a:latin typeface="Courier New" charset="0"/>
              </a:rPr>
              <a:t>RTA#</a:t>
            </a:r>
          </a:p>
        </p:txBody>
      </p:sp>
      <p:sp>
        <p:nvSpPr>
          <p:cNvPr id="259078" name="Rectangle 6"/>
          <p:cNvSpPr>
            <a:spLocks noChangeArrowheads="1"/>
          </p:cNvSpPr>
          <p:nvPr/>
        </p:nvSpPr>
        <p:spPr bwMode="auto">
          <a:xfrm>
            <a:off x="1066800" y="3581400"/>
            <a:ext cx="5715000" cy="3048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259079" name="Object 7"/>
          <p:cNvGraphicFramePr>
            <a:graphicFrameLocks noChangeAspect="1"/>
          </p:cNvGraphicFramePr>
          <p:nvPr/>
        </p:nvGraphicFramePr>
        <p:xfrm>
          <a:off x="914400" y="457200"/>
          <a:ext cx="7772400" cy="1314450"/>
        </p:xfrm>
        <a:graphic>
          <a:graphicData uri="http://schemas.openxmlformats.org/presentationml/2006/ole">
            <mc:AlternateContent xmlns:mc="http://schemas.openxmlformats.org/markup-compatibility/2006">
              <mc:Choice xmlns:v="urn:schemas-microsoft-com:vml" Requires="v">
                <p:oleObj spid="_x0000_s88119" name="VISIO" r:id="rId3" imgW="6161760" imgH="1041120" progId="Visio.Drawing.6">
                  <p:embed/>
                </p:oleObj>
              </mc:Choice>
              <mc:Fallback>
                <p:oleObj name="VISIO" r:id="rId3" imgW="6161760" imgH="10411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
                        <a:ext cx="7772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9080" name="Oval 8"/>
          <p:cNvSpPr>
            <a:spLocks noChangeArrowheads="1"/>
          </p:cNvSpPr>
          <p:nvPr/>
        </p:nvSpPr>
        <p:spPr bwMode="auto">
          <a:xfrm>
            <a:off x="990600" y="3581400"/>
            <a:ext cx="457200" cy="304800"/>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9081" name="Oval 9"/>
          <p:cNvSpPr>
            <a:spLocks noChangeArrowheads="1"/>
          </p:cNvSpPr>
          <p:nvPr/>
        </p:nvSpPr>
        <p:spPr bwMode="auto">
          <a:xfrm>
            <a:off x="1752600" y="3124200"/>
            <a:ext cx="1676400" cy="304800"/>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9082" name="Oval 10"/>
          <p:cNvSpPr>
            <a:spLocks noChangeArrowheads="1"/>
          </p:cNvSpPr>
          <p:nvPr/>
        </p:nvSpPr>
        <p:spPr bwMode="auto">
          <a:xfrm>
            <a:off x="2819400" y="3657600"/>
            <a:ext cx="457200" cy="304800"/>
          </a:xfrm>
          <a:prstGeom prst="ellipse">
            <a:avLst/>
          </a:pr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7352661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body" idx="1"/>
          </p:nvPr>
        </p:nvSpPr>
        <p:spPr>
          <a:xfrm>
            <a:off x="1066800" y="4724400"/>
            <a:ext cx="7772400" cy="1905000"/>
          </a:xfrm>
        </p:spPr>
        <p:txBody>
          <a:bodyPr/>
          <a:lstStyle/>
          <a:p>
            <a:pPr>
              <a:lnSpc>
                <a:spcPct val="90000"/>
              </a:lnSpc>
              <a:buFont typeface="Wingdings" charset="0"/>
              <a:buNone/>
            </a:pPr>
            <a:r>
              <a:rPr lang="en-US" sz="2000" b="1"/>
              <a:t>Viewing the Routing Table Process</a:t>
            </a:r>
          </a:p>
          <a:p>
            <a:pPr>
              <a:lnSpc>
                <a:spcPct val="90000"/>
              </a:lnSpc>
            </a:pPr>
            <a:r>
              <a:rPr lang="en-US" sz="1800"/>
              <a:t>Use the </a:t>
            </a:r>
            <a:r>
              <a:rPr lang="ja-JP" altLang="en-US" sz="1800">
                <a:latin typeface="Arial"/>
              </a:rPr>
              <a:t>“</a:t>
            </a:r>
            <a:r>
              <a:rPr lang="en-US" sz="1800" b="1"/>
              <a:t>debug ip routing</a:t>
            </a:r>
            <a:r>
              <a:rPr lang="ja-JP" altLang="en-US" sz="1800">
                <a:latin typeface="Arial"/>
              </a:rPr>
              <a:t>”</a:t>
            </a:r>
            <a:r>
              <a:rPr lang="en-US" sz="1800"/>
              <a:t> command to view the Cisco IOS routing table process of adding a directly connected network to the routing table.</a:t>
            </a:r>
          </a:p>
          <a:p>
            <a:pPr>
              <a:lnSpc>
                <a:spcPct val="90000"/>
              </a:lnSpc>
            </a:pPr>
            <a:r>
              <a:rPr lang="en-US" sz="1800"/>
              <a:t>When finished, be sure to use </a:t>
            </a:r>
            <a:r>
              <a:rPr lang="ja-JP" altLang="en-US" sz="1800">
                <a:latin typeface="Arial"/>
              </a:rPr>
              <a:t>“</a:t>
            </a:r>
            <a:r>
              <a:rPr lang="en-US" sz="1800" b="1"/>
              <a:t>undebug all</a:t>
            </a:r>
            <a:r>
              <a:rPr lang="ja-JP" altLang="en-US" sz="1800">
                <a:latin typeface="Arial"/>
              </a:rPr>
              <a:t>”</a:t>
            </a:r>
            <a:r>
              <a:rPr lang="en-US" sz="1800"/>
              <a:t> </a:t>
            </a:r>
          </a:p>
          <a:p>
            <a:pPr>
              <a:lnSpc>
                <a:spcPct val="90000"/>
              </a:lnSpc>
            </a:pPr>
            <a:r>
              <a:rPr lang="en-US" sz="1800"/>
              <a:t>Debug commands are used to view detailed information about Cisco IOS processes – more later.</a:t>
            </a:r>
          </a:p>
        </p:txBody>
      </p:sp>
      <p:sp>
        <p:nvSpPr>
          <p:cNvPr id="260099" name="Text Box 3"/>
          <p:cNvSpPr txBox="1">
            <a:spLocks noChangeArrowheads="1"/>
          </p:cNvSpPr>
          <p:nvPr/>
        </p:nvSpPr>
        <p:spPr bwMode="auto">
          <a:xfrm>
            <a:off x="914400" y="0"/>
            <a:ext cx="822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atin typeface="Arial" charset="0"/>
              </a:rPr>
              <a:t>Directly Connected Networks and the IP Routing Table</a:t>
            </a:r>
          </a:p>
        </p:txBody>
      </p:sp>
      <p:sp>
        <p:nvSpPr>
          <p:cNvPr id="260101" name="Rectangle 5"/>
          <p:cNvSpPr>
            <a:spLocks noChangeArrowheads="1"/>
          </p:cNvSpPr>
          <p:nvPr/>
        </p:nvSpPr>
        <p:spPr bwMode="auto">
          <a:xfrm>
            <a:off x="1066800" y="533400"/>
            <a:ext cx="7772400" cy="3962400"/>
          </a:xfrm>
          <a:prstGeom prst="rect">
            <a:avLst/>
          </a:prstGeom>
          <a:solidFill>
            <a:schemeClr val="bg1"/>
          </a:solidFill>
          <a:ln w="9525">
            <a:solidFill>
              <a:schemeClr val="tx1"/>
            </a:solidFill>
            <a:miter lim="800000"/>
            <a:headEnd/>
            <a:tailEnd/>
          </a:ln>
        </p:spPr>
        <p:txBody>
          <a:bodyPr/>
          <a:lstStyle/>
          <a:p>
            <a:pPr marL="342900" indent="-342900" algn="l">
              <a:spcBef>
                <a:spcPct val="20000"/>
              </a:spcBef>
              <a:buClr>
                <a:schemeClr val="accent1"/>
              </a:buClr>
              <a:buSzPct val="80000"/>
              <a:buFont typeface="Wingdings" charset="0"/>
              <a:buNone/>
            </a:pPr>
            <a:r>
              <a:rPr lang="en-US" sz="1400">
                <a:latin typeface="Courier New" charset="0"/>
              </a:rPr>
              <a:t>RTA# debug ip routing</a:t>
            </a:r>
          </a:p>
          <a:p>
            <a:pPr marL="342900" indent="-342900" algn="l">
              <a:spcBef>
                <a:spcPct val="20000"/>
              </a:spcBef>
              <a:buClr>
                <a:schemeClr val="accent1"/>
              </a:buClr>
              <a:buSzPct val="80000"/>
              <a:buFont typeface="Wingdings" charset="0"/>
              <a:buNone/>
            </a:pPr>
            <a:endParaRPr lang="en-US" sz="1400">
              <a:latin typeface="Courier New" charset="0"/>
            </a:endParaRPr>
          </a:p>
          <a:p>
            <a:pPr marL="342900" indent="-342900" algn="l">
              <a:spcBef>
                <a:spcPct val="20000"/>
              </a:spcBef>
              <a:buClr>
                <a:schemeClr val="accent1"/>
              </a:buClr>
              <a:buSzPct val="80000"/>
              <a:buFont typeface="Wingdings" charset="0"/>
              <a:buNone/>
            </a:pPr>
            <a:r>
              <a:rPr lang="en-US" sz="1400">
                <a:latin typeface="Courier New" charset="0"/>
              </a:rPr>
              <a:t>RTA(config)#inter e 0</a:t>
            </a:r>
          </a:p>
          <a:p>
            <a:pPr marL="342900" indent="-342900" algn="l">
              <a:spcBef>
                <a:spcPct val="20000"/>
              </a:spcBef>
              <a:buClr>
                <a:schemeClr val="accent1"/>
              </a:buClr>
              <a:buSzPct val="80000"/>
              <a:buFont typeface="Wingdings" charset="0"/>
              <a:buNone/>
            </a:pPr>
            <a:r>
              <a:rPr lang="en-US" sz="1400">
                <a:latin typeface="Courier New" charset="0"/>
              </a:rPr>
              <a:t>RTA(config-if)#ip add 192.168.2.1 255.255.255.0</a:t>
            </a:r>
          </a:p>
          <a:p>
            <a:pPr marL="342900" indent="-342900" algn="l">
              <a:spcBef>
                <a:spcPct val="20000"/>
              </a:spcBef>
              <a:buClr>
                <a:schemeClr val="accent1"/>
              </a:buClr>
              <a:buSzPct val="80000"/>
              <a:buFont typeface="Wingdings" charset="0"/>
              <a:buNone/>
            </a:pPr>
            <a:r>
              <a:rPr lang="en-US" sz="1400">
                <a:latin typeface="Courier New" charset="0"/>
              </a:rPr>
              <a:t>RTA(config-if)#no shutdown</a:t>
            </a:r>
          </a:p>
          <a:p>
            <a:pPr marL="342900" indent="-342900" algn="l">
              <a:spcBef>
                <a:spcPct val="20000"/>
              </a:spcBef>
              <a:buClr>
                <a:schemeClr val="accent1"/>
              </a:buClr>
              <a:buSzPct val="80000"/>
              <a:buFont typeface="Wingdings" charset="0"/>
              <a:buNone/>
            </a:pPr>
            <a:r>
              <a:rPr lang="en-US" sz="1400">
                <a:latin typeface="Courier New" charset="0"/>
              </a:rPr>
              <a:t>00:28:56: RT: add 192.168.2.0/24 via 0.0.0.0, connected metric [0/0]</a:t>
            </a:r>
          </a:p>
          <a:p>
            <a:pPr marL="342900" indent="-342900" algn="l">
              <a:spcBef>
                <a:spcPct val="20000"/>
              </a:spcBef>
              <a:buClr>
                <a:schemeClr val="accent1"/>
              </a:buClr>
              <a:buSzPct val="80000"/>
              <a:buFont typeface="Wingdings" charset="0"/>
              <a:buNone/>
            </a:pPr>
            <a:r>
              <a:rPr lang="en-US" sz="1400">
                <a:latin typeface="Courier New" charset="0"/>
              </a:rPr>
              <a:t>00:28:56: RT: interface Ethernet0 added to routing table</a:t>
            </a:r>
          </a:p>
          <a:p>
            <a:pPr marL="342900" indent="-342900" algn="l">
              <a:spcBef>
                <a:spcPct val="20000"/>
              </a:spcBef>
              <a:buClr>
                <a:schemeClr val="accent1"/>
              </a:buClr>
              <a:buSzPct val="80000"/>
              <a:buFont typeface="Wingdings" charset="0"/>
              <a:buNone/>
            </a:pPr>
            <a:endParaRPr lang="en-US" sz="1400">
              <a:latin typeface="Courier New" charset="0"/>
            </a:endParaRPr>
          </a:p>
          <a:p>
            <a:pPr marL="342900" indent="-342900" algn="l">
              <a:spcBef>
                <a:spcPct val="20000"/>
              </a:spcBef>
              <a:buClr>
                <a:schemeClr val="accent1"/>
              </a:buClr>
              <a:buSzPct val="80000"/>
              <a:buFont typeface="Wingdings" charset="0"/>
              <a:buNone/>
            </a:pPr>
            <a:r>
              <a:rPr lang="en-US" sz="1400">
                <a:latin typeface="Courier New" charset="0"/>
              </a:rPr>
              <a:t>RTA#show ip route</a:t>
            </a:r>
          </a:p>
          <a:p>
            <a:pPr marL="342900" indent="-342900" algn="l">
              <a:spcBef>
                <a:spcPct val="20000"/>
              </a:spcBef>
              <a:buClr>
                <a:schemeClr val="accent1"/>
              </a:buClr>
              <a:buSzPct val="80000"/>
              <a:buFont typeface="Wingdings" charset="0"/>
              <a:buNone/>
            </a:pPr>
            <a:r>
              <a:rPr lang="en-US" sz="1400">
                <a:latin typeface="Courier New" charset="0"/>
              </a:rPr>
              <a:t>Codes: C - connected,.. &lt;Other codes and gateway information omitted&gt;</a:t>
            </a:r>
          </a:p>
          <a:p>
            <a:pPr marL="342900" indent="-342900" algn="l">
              <a:spcBef>
                <a:spcPct val="20000"/>
              </a:spcBef>
              <a:buClr>
                <a:schemeClr val="accent1"/>
              </a:buClr>
              <a:buSzPct val="80000"/>
              <a:buFont typeface="Wingdings" charset="0"/>
              <a:buNone/>
            </a:pPr>
            <a:endParaRPr lang="en-US" sz="1400">
              <a:latin typeface="Courier New" charset="0"/>
            </a:endParaRPr>
          </a:p>
          <a:p>
            <a:pPr marL="342900" indent="-342900" algn="l">
              <a:spcBef>
                <a:spcPct val="20000"/>
              </a:spcBef>
              <a:buClr>
                <a:schemeClr val="accent1"/>
              </a:buClr>
              <a:buSzPct val="80000"/>
              <a:buFont typeface="Wingdings" charset="0"/>
              <a:buNone/>
            </a:pPr>
            <a:r>
              <a:rPr lang="en-US" sz="1400">
                <a:latin typeface="Courier New" charset="0"/>
              </a:rPr>
              <a:t>C    192.168.2.0/24 is directly connected, Ethernet0</a:t>
            </a:r>
          </a:p>
          <a:p>
            <a:pPr marL="342900" indent="-342900" algn="l">
              <a:spcBef>
                <a:spcPct val="20000"/>
              </a:spcBef>
              <a:buClr>
                <a:schemeClr val="accent1"/>
              </a:buClr>
              <a:buSzPct val="80000"/>
              <a:buFont typeface="Wingdings" charset="0"/>
              <a:buNone/>
            </a:pPr>
            <a:r>
              <a:rPr lang="en-US" sz="1400">
                <a:latin typeface="Courier New" charset="0"/>
              </a:rPr>
              <a:t>RTA# undebug all</a:t>
            </a:r>
          </a:p>
        </p:txBody>
      </p:sp>
      <p:sp>
        <p:nvSpPr>
          <p:cNvPr id="260102" name="Rectangle 6"/>
          <p:cNvSpPr>
            <a:spLocks noChangeArrowheads="1"/>
          </p:cNvSpPr>
          <p:nvPr/>
        </p:nvSpPr>
        <p:spPr bwMode="auto">
          <a:xfrm>
            <a:off x="990600" y="1828800"/>
            <a:ext cx="7467600" cy="5334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03" name="Rectangle 7"/>
          <p:cNvSpPr>
            <a:spLocks noChangeArrowheads="1"/>
          </p:cNvSpPr>
          <p:nvPr/>
        </p:nvSpPr>
        <p:spPr bwMode="auto">
          <a:xfrm>
            <a:off x="1066800" y="533400"/>
            <a:ext cx="2590800" cy="3048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04" name="Rectangle 8"/>
          <p:cNvSpPr>
            <a:spLocks noChangeArrowheads="1"/>
          </p:cNvSpPr>
          <p:nvPr/>
        </p:nvSpPr>
        <p:spPr bwMode="auto">
          <a:xfrm>
            <a:off x="1066800" y="3657600"/>
            <a:ext cx="2590800" cy="3048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05" name="Line 9"/>
          <p:cNvSpPr>
            <a:spLocks noChangeShapeType="1"/>
          </p:cNvSpPr>
          <p:nvPr/>
        </p:nvSpPr>
        <p:spPr bwMode="auto">
          <a:xfrm flipH="1">
            <a:off x="3962400" y="1676400"/>
            <a:ext cx="990600"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Tree>
    <p:extLst>
      <p:ext uri="{BB962C8B-B14F-4D97-AF65-F5344CB8AC3E}">
        <p14:creationId xmlns:p14="http://schemas.microsoft.com/office/powerpoint/2010/main" val="11236437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body" idx="1"/>
          </p:nvPr>
        </p:nvSpPr>
        <p:spPr>
          <a:xfrm>
            <a:off x="1066800" y="4724400"/>
            <a:ext cx="7772400" cy="2133600"/>
          </a:xfrm>
        </p:spPr>
        <p:txBody>
          <a:bodyPr/>
          <a:lstStyle/>
          <a:p>
            <a:pPr>
              <a:lnSpc>
                <a:spcPct val="90000"/>
              </a:lnSpc>
              <a:buFont typeface="Wingdings" charset="0"/>
              <a:buNone/>
            </a:pPr>
            <a:r>
              <a:rPr lang="en-US" sz="2000" b="1"/>
              <a:t>Viewing the Routing Table Process</a:t>
            </a:r>
          </a:p>
          <a:p>
            <a:pPr>
              <a:lnSpc>
                <a:spcPct val="90000"/>
              </a:lnSpc>
            </a:pPr>
            <a:r>
              <a:rPr lang="en-US" sz="1800"/>
              <a:t>Directly connected routes will also be removed if the link goes down.</a:t>
            </a:r>
          </a:p>
          <a:p>
            <a:pPr>
              <a:lnSpc>
                <a:spcPct val="90000"/>
              </a:lnSpc>
            </a:pPr>
            <a:r>
              <a:rPr lang="en-US" sz="1800"/>
              <a:t>Directly connected routes will only be in the routing table if, it is not administratively down, the line is </a:t>
            </a:r>
            <a:r>
              <a:rPr lang="ja-JP" altLang="en-US" sz="1800">
                <a:latin typeface="Arial"/>
              </a:rPr>
              <a:t>“</a:t>
            </a:r>
            <a:r>
              <a:rPr lang="en-US" sz="1800"/>
              <a:t>up</a:t>
            </a:r>
            <a:r>
              <a:rPr lang="ja-JP" altLang="en-US" sz="1800">
                <a:latin typeface="Arial"/>
              </a:rPr>
              <a:t>”</a:t>
            </a:r>
            <a:r>
              <a:rPr lang="en-US" sz="1800"/>
              <a:t> and protocol is </a:t>
            </a:r>
            <a:r>
              <a:rPr lang="ja-JP" altLang="en-US" sz="1800">
                <a:latin typeface="Arial"/>
              </a:rPr>
              <a:t>“</a:t>
            </a:r>
            <a:r>
              <a:rPr lang="en-US" sz="1800"/>
              <a:t>up</a:t>
            </a:r>
            <a:r>
              <a:rPr lang="ja-JP" altLang="en-US" sz="1800">
                <a:latin typeface="Arial"/>
              </a:rPr>
              <a:t>”</a:t>
            </a:r>
            <a:endParaRPr lang="en-US" sz="1800"/>
          </a:p>
          <a:p>
            <a:pPr>
              <a:lnSpc>
                <a:spcPct val="90000"/>
              </a:lnSpc>
            </a:pPr>
            <a:r>
              <a:rPr lang="en-US" sz="1800"/>
              <a:t>For serial interfaces, don</a:t>
            </a:r>
            <a:r>
              <a:rPr lang="ja-JP" altLang="en-US" sz="1800">
                <a:latin typeface="Arial"/>
              </a:rPr>
              <a:t>’</a:t>
            </a:r>
            <a:r>
              <a:rPr lang="en-US" sz="1800"/>
              <a:t>t forget the </a:t>
            </a:r>
            <a:r>
              <a:rPr lang="ja-JP" altLang="en-US" sz="1800">
                <a:latin typeface="Arial"/>
              </a:rPr>
              <a:t>“</a:t>
            </a:r>
            <a:r>
              <a:rPr lang="en-US" sz="1800"/>
              <a:t>clock rate</a:t>
            </a:r>
            <a:r>
              <a:rPr lang="ja-JP" altLang="en-US" sz="1800">
                <a:latin typeface="Arial"/>
              </a:rPr>
              <a:t>”</a:t>
            </a:r>
            <a:r>
              <a:rPr lang="en-US" sz="1800"/>
              <a:t> command on the router with the DCE cable – neither interface will be </a:t>
            </a:r>
            <a:r>
              <a:rPr lang="ja-JP" altLang="en-US" sz="1800">
                <a:latin typeface="Arial"/>
              </a:rPr>
              <a:t>“</a:t>
            </a:r>
            <a:r>
              <a:rPr lang="en-US" sz="1800"/>
              <a:t>up</a:t>
            </a:r>
            <a:r>
              <a:rPr lang="ja-JP" altLang="en-US" sz="1800">
                <a:latin typeface="Arial"/>
              </a:rPr>
              <a:t>”</a:t>
            </a:r>
            <a:r>
              <a:rPr lang="en-US" sz="1800"/>
              <a:t> and </a:t>
            </a:r>
            <a:r>
              <a:rPr lang="ja-JP" altLang="en-US" sz="1800">
                <a:latin typeface="Arial"/>
              </a:rPr>
              <a:t>“</a:t>
            </a:r>
            <a:r>
              <a:rPr lang="en-US" sz="1800"/>
              <a:t>up</a:t>
            </a:r>
            <a:r>
              <a:rPr lang="ja-JP" altLang="en-US" sz="1800">
                <a:latin typeface="Arial"/>
              </a:rPr>
              <a:t>”</a:t>
            </a:r>
            <a:r>
              <a:rPr lang="en-US" sz="1800"/>
              <a:t> until both ends are configured correctly.</a:t>
            </a:r>
          </a:p>
        </p:txBody>
      </p:sp>
      <p:sp>
        <p:nvSpPr>
          <p:cNvPr id="263171" name="Text Box 3"/>
          <p:cNvSpPr txBox="1">
            <a:spLocks noChangeArrowheads="1"/>
          </p:cNvSpPr>
          <p:nvPr/>
        </p:nvSpPr>
        <p:spPr bwMode="auto">
          <a:xfrm>
            <a:off x="914400" y="0"/>
            <a:ext cx="822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atin typeface="Arial" charset="0"/>
              </a:rPr>
              <a:t>Directly Connected Networks and the IP Routing Table</a:t>
            </a:r>
          </a:p>
        </p:txBody>
      </p:sp>
      <p:sp>
        <p:nvSpPr>
          <p:cNvPr id="263172" name="Rectangle 4"/>
          <p:cNvSpPr>
            <a:spLocks noChangeArrowheads="1"/>
          </p:cNvSpPr>
          <p:nvPr/>
        </p:nvSpPr>
        <p:spPr bwMode="auto">
          <a:xfrm>
            <a:off x="1066800" y="533400"/>
            <a:ext cx="7772400" cy="3962400"/>
          </a:xfrm>
          <a:prstGeom prst="rect">
            <a:avLst/>
          </a:prstGeom>
          <a:solidFill>
            <a:schemeClr val="bg1"/>
          </a:solidFill>
          <a:ln w="9525">
            <a:solidFill>
              <a:schemeClr val="tx1"/>
            </a:solidFill>
            <a:miter lim="800000"/>
            <a:headEnd/>
            <a:tailEnd/>
          </a:ln>
        </p:spPr>
        <p:txBody>
          <a:bodyPr/>
          <a:lstStyle/>
          <a:p>
            <a:pPr marL="342900" indent="-342900" algn="l">
              <a:spcBef>
                <a:spcPct val="20000"/>
              </a:spcBef>
              <a:buClr>
                <a:schemeClr val="accent1"/>
              </a:buClr>
              <a:buSzPct val="80000"/>
              <a:buFont typeface="Wingdings" charset="0"/>
              <a:buNone/>
            </a:pPr>
            <a:r>
              <a:rPr lang="en-US" sz="1400">
                <a:latin typeface="Courier New" charset="0"/>
              </a:rPr>
              <a:t>RTA# debug ip routing</a:t>
            </a:r>
          </a:p>
          <a:p>
            <a:pPr marL="342900" indent="-342900" algn="l">
              <a:spcBef>
                <a:spcPct val="20000"/>
              </a:spcBef>
              <a:buClr>
                <a:schemeClr val="accent1"/>
              </a:buClr>
              <a:buSzPct val="80000"/>
              <a:buFont typeface="Wingdings" charset="0"/>
              <a:buNone/>
            </a:pPr>
            <a:endParaRPr lang="en-US" sz="1400">
              <a:latin typeface="Courier New" charset="0"/>
            </a:endParaRPr>
          </a:p>
          <a:p>
            <a:pPr marL="342900" indent="-342900" algn="l">
              <a:spcBef>
                <a:spcPct val="20000"/>
              </a:spcBef>
              <a:buClr>
                <a:schemeClr val="accent1"/>
              </a:buClr>
              <a:buSzPct val="80000"/>
              <a:buFont typeface="Wingdings" charset="0"/>
              <a:buNone/>
            </a:pPr>
            <a:r>
              <a:rPr lang="en-US" sz="1400">
                <a:latin typeface="Courier New" charset="0"/>
              </a:rPr>
              <a:t>RTA(config)#inter e 0</a:t>
            </a:r>
          </a:p>
          <a:p>
            <a:pPr marL="342900" indent="-342900" algn="l">
              <a:spcBef>
                <a:spcPct val="20000"/>
              </a:spcBef>
              <a:buClr>
                <a:schemeClr val="accent1"/>
              </a:buClr>
              <a:buSzPct val="80000"/>
              <a:buFont typeface="Wingdings" charset="0"/>
              <a:buNone/>
            </a:pPr>
            <a:r>
              <a:rPr lang="en-US" sz="1400">
                <a:latin typeface="Courier New" charset="0"/>
              </a:rPr>
              <a:t>RTA(config-if)#shutdown</a:t>
            </a:r>
          </a:p>
          <a:p>
            <a:pPr marL="342900" indent="-342900" algn="l">
              <a:spcBef>
                <a:spcPct val="20000"/>
              </a:spcBef>
              <a:buClr>
                <a:schemeClr val="accent1"/>
              </a:buClr>
              <a:buSzPct val="80000"/>
              <a:buFont typeface="Wingdings" charset="0"/>
              <a:buNone/>
            </a:pPr>
            <a:r>
              <a:rPr lang="en-US" sz="1400">
                <a:latin typeface="Courier New" charset="0"/>
              </a:rPr>
              <a:t>00:34:38: RT: interface Ethernet0 removed from routing table</a:t>
            </a:r>
          </a:p>
          <a:p>
            <a:pPr marL="342900" indent="-342900" algn="l">
              <a:spcBef>
                <a:spcPct val="20000"/>
              </a:spcBef>
              <a:buClr>
                <a:schemeClr val="accent1"/>
              </a:buClr>
              <a:buSzPct val="80000"/>
              <a:buFont typeface="Wingdings" charset="0"/>
              <a:buNone/>
            </a:pPr>
            <a:r>
              <a:rPr lang="en-US" sz="1400">
                <a:latin typeface="Courier New" charset="0"/>
              </a:rPr>
              <a:t>00:34:38: RT: del 192.168.2.0 via 0.0.0.0, connected metric [0/0]</a:t>
            </a:r>
          </a:p>
          <a:p>
            <a:pPr marL="342900" indent="-342900" algn="l">
              <a:spcBef>
                <a:spcPct val="20000"/>
              </a:spcBef>
              <a:buClr>
                <a:schemeClr val="accent1"/>
              </a:buClr>
              <a:buSzPct val="80000"/>
              <a:buFont typeface="Wingdings" charset="0"/>
              <a:buNone/>
            </a:pPr>
            <a:r>
              <a:rPr lang="en-US" sz="1400">
                <a:latin typeface="Courier New" charset="0"/>
              </a:rPr>
              <a:t>00:34:38: RT: delete network route to 192.168.2.0</a:t>
            </a:r>
          </a:p>
          <a:p>
            <a:pPr marL="342900" indent="-342900" algn="l">
              <a:spcBef>
                <a:spcPct val="20000"/>
              </a:spcBef>
              <a:buClr>
                <a:schemeClr val="accent1"/>
              </a:buClr>
              <a:buSzPct val="80000"/>
              <a:buFont typeface="Wingdings" charset="0"/>
              <a:buNone/>
            </a:pPr>
            <a:r>
              <a:rPr lang="en-US" sz="1400">
                <a:latin typeface="Courier New" charset="0"/>
              </a:rPr>
              <a:t>RTA#show ip route</a:t>
            </a:r>
          </a:p>
          <a:p>
            <a:pPr marL="342900" indent="-342900" algn="l">
              <a:spcBef>
                <a:spcPct val="20000"/>
              </a:spcBef>
              <a:buClr>
                <a:schemeClr val="accent1"/>
              </a:buClr>
              <a:buSzPct val="80000"/>
              <a:buFont typeface="Wingdings" charset="0"/>
              <a:buNone/>
            </a:pPr>
            <a:r>
              <a:rPr lang="en-US" sz="1400">
                <a:latin typeface="Courier New" charset="0"/>
              </a:rPr>
              <a:t>Codes: C - connected,.. &lt;Other codes and gateway information omitted&gt;</a:t>
            </a:r>
          </a:p>
          <a:p>
            <a:pPr marL="342900" indent="-342900" algn="l">
              <a:spcBef>
                <a:spcPct val="20000"/>
              </a:spcBef>
              <a:buClr>
                <a:schemeClr val="accent1"/>
              </a:buClr>
              <a:buSzPct val="80000"/>
              <a:buFont typeface="Wingdings" charset="0"/>
              <a:buNone/>
            </a:pPr>
            <a:endParaRPr lang="en-US" sz="1400">
              <a:latin typeface="Courier New" charset="0"/>
            </a:endParaRPr>
          </a:p>
          <a:p>
            <a:pPr marL="342900" indent="-342900" algn="l">
              <a:spcBef>
                <a:spcPct val="20000"/>
              </a:spcBef>
              <a:buClr>
                <a:schemeClr val="accent1"/>
              </a:buClr>
              <a:buSzPct val="80000"/>
              <a:buFont typeface="Wingdings" charset="0"/>
              <a:buNone/>
            </a:pPr>
            <a:endParaRPr lang="en-US" sz="1400">
              <a:latin typeface="Courier New" charset="0"/>
            </a:endParaRPr>
          </a:p>
          <a:p>
            <a:pPr marL="342900" indent="-342900" algn="l">
              <a:spcBef>
                <a:spcPct val="20000"/>
              </a:spcBef>
              <a:buClr>
                <a:schemeClr val="accent1"/>
              </a:buClr>
              <a:buSzPct val="80000"/>
              <a:buFont typeface="Wingdings" charset="0"/>
              <a:buNone/>
            </a:pPr>
            <a:r>
              <a:rPr lang="en-US" sz="1400">
                <a:latin typeface="Courier New" charset="0"/>
              </a:rPr>
              <a:t>RTA# undebug all</a:t>
            </a:r>
          </a:p>
        </p:txBody>
      </p:sp>
      <p:sp>
        <p:nvSpPr>
          <p:cNvPr id="263173" name="Rectangle 5"/>
          <p:cNvSpPr>
            <a:spLocks noChangeArrowheads="1"/>
          </p:cNvSpPr>
          <p:nvPr/>
        </p:nvSpPr>
        <p:spPr bwMode="auto">
          <a:xfrm>
            <a:off x="990600" y="1600200"/>
            <a:ext cx="7467600" cy="7620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3174" name="Rectangle 6"/>
          <p:cNvSpPr>
            <a:spLocks noChangeArrowheads="1"/>
          </p:cNvSpPr>
          <p:nvPr/>
        </p:nvSpPr>
        <p:spPr bwMode="auto">
          <a:xfrm>
            <a:off x="1066800" y="533400"/>
            <a:ext cx="2590800" cy="3048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3175" name="Rectangle 7"/>
          <p:cNvSpPr>
            <a:spLocks noChangeArrowheads="1"/>
          </p:cNvSpPr>
          <p:nvPr/>
        </p:nvSpPr>
        <p:spPr bwMode="auto">
          <a:xfrm>
            <a:off x="1066800" y="3352800"/>
            <a:ext cx="2590800" cy="3048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3176" name="Line 8"/>
          <p:cNvSpPr>
            <a:spLocks noChangeShapeType="1"/>
          </p:cNvSpPr>
          <p:nvPr/>
        </p:nvSpPr>
        <p:spPr bwMode="auto">
          <a:xfrm flipH="1">
            <a:off x="3733800" y="1447800"/>
            <a:ext cx="990600"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Tree>
    <p:extLst>
      <p:ext uri="{BB962C8B-B14F-4D97-AF65-F5344CB8AC3E}">
        <p14:creationId xmlns:p14="http://schemas.microsoft.com/office/powerpoint/2010/main" val="35059433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Text Box 3"/>
          <p:cNvSpPr txBox="1">
            <a:spLocks noChangeArrowheads="1"/>
          </p:cNvSpPr>
          <p:nvPr/>
        </p:nvSpPr>
        <p:spPr bwMode="auto">
          <a:xfrm>
            <a:off x="914400" y="0"/>
            <a:ext cx="822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atin typeface="Arial" charset="0"/>
              </a:rPr>
              <a:t>Directly Connected Networks and the IP Routing Table</a:t>
            </a:r>
          </a:p>
        </p:txBody>
      </p:sp>
      <p:sp>
        <p:nvSpPr>
          <p:cNvPr id="261125" name="Rectangle 5"/>
          <p:cNvSpPr>
            <a:spLocks noChangeArrowheads="1"/>
          </p:cNvSpPr>
          <p:nvPr/>
        </p:nvSpPr>
        <p:spPr bwMode="auto">
          <a:xfrm>
            <a:off x="1066800" y="1600200"/>
            <a:ext cx="7772400" cy="3657600"/>
          </a:xfrm>
          <a:prstGeom prst="rect">
            <a:avLst/>
          </a:prstGeom>
          <a:solidFill>
            <a:schemeClr val="bg1"/>
          </a:solidFill>
          <a:ln w="9525">
            <a:solidFill>
              <a:schemeClr val="tx1"/>
            </a:solidFill>
            <a:miter lim="800000"/>
            <a:headEnd/>
            <a:tailEnd/>
          </a:ln>
        </p:spPr>
        <p:txBody>
          <a:bodyPr/>
          <a:lstStyle/>
          <a:p>
            <a:pPr marL="342900" indent="-342900" algn="l">
              <a:spcBef>
                <a:spcPct val="20000"/>
              </a:spcBef>
              <a:buClr>
                <a:schemeClr val="accent1"/>
              </a:buClr>
              <a:buSzPct val="80000"/>
              <a:buFont typeface="Wingdings" charset="0"/>
              <a:buNone/>
            </a:pPr>
            <a:r>
              <a:rPr lang="en-US" sz="1400">
                <a:latin typeface="Courier New" charset="0"/>
              </a:rPr>
              <a:t>RTA#show ip route</a:t>
            </a:r>
          </a:p>
          <a:p>
            <a:pPr marL="342900" indent="-342900" algn="l">
              <a:spcBef>
                <a:spcPct val="20000"/>
              </a:spcBef>
              <a:buClr>
                <a:schemeClr val="accent1"/>
              </a:buClr>
              <a:buSzPct val="80000"/>
              <a:buFont typeface="Wingdings" charset="0"/>
              <a:buNone/>
            </a:pPr>
            <a:r>
              <a:rPr lang="en-US" sz="1400">
                <a:latin typeface="Courier New" charset="0"/>
              </a:rPr>
              <a:t>Codes: C - connected,.. &lt;Other codes and gateway information omitted&gt;</a:t>
            </a:r>
          </a:p>
          <a:p>
            <a:pPr marL="342900" indent="-342900" algn="l">
              <a:spcBef>
                <a:spcPct val="20000"/>
              </a:spcBef>
              <a:buClr>
                <a:schemeClr val="accent1"/>
              </a:buClr>
              <a:buSzPct val="80000"/>
              <a:buFont typeface="Wingdings" charset="0"/>
              <a:buNone/>
            </a:pPr>
            <a:r>
              <a:rPr lang="en-US" sz="1400">
                <a:latin typeface="Courier New" charset="0"/>
              </a:rPr>
              <a:t>C    172.16.0.0/16 is directly connected, Serial0</a:t>
            </a:r>
          </a:p>
          <a:p>
            <a:pPr marL="342900" indent="-342900" algn="l">
              <a:spcBef>
                <a:spcPct val="20000"/>
              </a:spcBef>
              <a:buClr>
                <a:schemeClr val="accent1"/>
              </a:buClr>
              <a:buSzPct val="80000"/>
              <a:buFont typeface="Wingdings" charset="0"/>
              <a:buNone/>
            </a:pPr>
            <a:r>
              <a:rPr lang="en-US" sz="1400">
                <a:latin typeface="Courier New" charset="0"/>
              </a:rPr>
              <a:t>C    192.168.2.0/24 is directly connected, Ethernet0</a:t>
            </a:r>
          </a:p>
          <a:p>
            <a:pPr marL="342900" indent="-342900" algn="l">
              <a:spcBef>
                <a:spcPct val="20000"/>
              </a:spcBef>
              <a:buClr>
                <a:schemeClr val="accent1"/>
              </a:buClr>
              <a:buSzPct val="80000"/>
              <a:buFont typeface="Wingdings" charset="0"/>
              <a:buNone/>
            </a:pPr>
            <a:endParaRPr lang="en-US" sz="1400">
              <a:latin typeface="Courier New" charset="0"/>
            </a:endParaRPr>
          </a:p>
          <a:p>
            <a:pPr marL="342900" indent="-342900" algn="l">
              <a:spcBef>
                <a:spcPct val="20000"/>
              </a:spcBef>
              <a:buClr>
                <a:schemeClr val="accent1"/>
              </a:buClr>
              <a:buSzPct val="80000"/>
              <a:buFont typeface="Wingdings" charset="0"/>
              <a:buNone/>
            </a:pPr>
            <a:r>
              <a:rPr lang="en-US" sz="1400">
                <a:latin typeface="Courier New" charset="0"/>
              </a:rPr>
              <a:t>RTB#show ip route</a:t>
            </a:r>
          </a:p>
          <a:p>
            <a:pPr marL="342900" indent="-342900" algn="l">
              <a:spcBef>
                <a:spcPct val="20000"/>
              </a:spcBef>
              <a:buClr>
                <a:schemeClr val="accent1"/>
              </a:buClr>
              <a:buSzPct val="80000"/>
              <a:buFont typeface="Wingdings" charset="0"/>
              <a:buNone/>
            </a:pPr>
            <a:r>
              <a:rPr lang="en-US" sz="1400">
                <a:latin typeface="Courier New" charset="0"/>
              </a:rPr>
              <a:t>Codes: C - connected,.. &lt;Other codes and gateway information omitted&gt;</a:t>
            </a:r>
          </a:p>
          <a:p>
            <a:pPr marL="342900" indent="-342900" algn="l">
              <a:spcBef>
                <a:spcPct val="20000"/>
              </a:spcBef>
              <a:buClr>
                <a:schemeClr val="accent1"/>
              </a:buClr>
              <a:buSzPct val="80000"/>
              <a:buFont typeface="Wingdings" charset="0"/>
              <a:buNone/>
            </a:pPr>
            <a:r>
              <a:rPr lang="en-US" sz="1400">
                <a:latin typeface="Courier New" charset="0"/>
              </a:rPr>
              <a:t>C    172.16.0.0/16 is directly connected, Serial0</a:t>
            </a:r>
          </a:p>
          <a:p>
            <a:pPr marL="342900" indent="-342900" algn="l">
              <a:spcBef>
                <a:spcPct val="20000"/>
              </a:spcBef>
              <a:buClr>
                <a:schemeClr val="accent1"/>
              </a:buClr>
              <a:buSzPct val="80000"/>
              <a:buFont typeface="Wingdings" charset="0"/>
              <a:buNone/>
            </a:pPr>
            <a:r>
              <a:rPr lang="en-US" sz="1400">
                <a:latin typeface="Courier New" charset="0"/>
              </a:rPr>
              <a:t>C    192.168.1.0/24 is directly connected, Serial1</a:t>
            </a:r>
          </a:p>
          <a:p>
            <a:pPr marL="342900" indent="-342900" algn="l">
              <a:spcBef>
                <a:spcPct val="20000"/>
              </a:spcBef>
              <a:buClr>
                <a:schemeClr val="accent1"/>
              </a:buClr>
              <a:buSzPct val="80000"/>
              <a:buFont typeface="Wingdings" charset="0"/>
              <a:buNone/>
            </a:pPr>
            <a:endParaRPr lang="en-US" sz="1400">
              <a:latin typeface="Courier New" charset="0"/>
            </a:endParaRPr>
          </a:p>
          <a:p>
            <a:pPr marL="342900" indent="-342900" algn="l">
              <a:spcBef>
                <a:spcPct val="20000"/>
              </a:spcBef>
              <a:buClr>
                <a:schemeClr val="accent1"/>
              </a:buClr>
              <a:buSzPct val="80000"/>
              <a:buFont typeface="Wingdings" charset="0"/>
              <a:buNone/>
            </a:pPr>
            <a:r>
              <a:rPr lang="en-US" sz="1400">
                <a:latin typeface="Courier New" charset="0"/>
              </a:rPr>
              <a:t>RTC#show ip route</a:t>
            </a:r>
          </a:p>
          <a:p>
            <a:pPr marL="342900" indent="-342900" algn="l">
              <a:spcBef>
                <a:spcPct val="20000"/>
              </a:spcBef>
              <a:buClr>
                <a:schemeClr val="accent1"/>
              </a:buClr>
              <a:buSzPct val="80000"/>
              <a:buFont typeface="Wingdings" charset="0"/>
              <a:buNone/>
            </a:pPr>
            <a:r>
              <a:rPr lang="en-US" sz="1400">
                <a:latin typeface="Courier New" charset="0"/>
              </a:rPr>
              <a:t>Codes: C - connected,.. &lt;Other codes and gateway information omitted&gt;</a:t>
            </a:r>
          </a:p>
          <a:p>
            <a:pPr marL="342900" indent="-342900" algn="l">
              <a:spcBef>
                <a:spcPct val="20000"/>
              </a:spcBef>
              <a:buClr>
                <a:schemeClr val="accent1"/>
              </a:buClr>
              <a:buSzPct val="80000"/>
              <a:buFont typeface="Wingdings" charset="0"/>
              <a:buNone/>
            </a:pPr>
            <a:r>
              <a:rPr lang="en-US" sz="1400">
                <a:latin typeface="Courier New" charset="0"/>
              </a:rPr>
              <a:t>C    10.0.0.0/8 is directly connected, Ethernet0</a:t>
            </a:r>
          </a:p>
          <a:p>
            <a:pPr marL="342900" indent="-342900" algn="l">
              <a:spcBef>
                <a:spcPct val="20000"/>
              </a:spcBef>
              <a:buClr>
                <a:schemeClr val="accent1"/>
              </a:buClr>
              <a:buSzPct val="80000"/>
              <a:buFont typeface="Wingdings" charset="0"/>
              <a:buNone/>
            </a:pPr>
            <a:r>
              <a:rPr lang="en-US" sz="1400">
                <a:latin typeface="Courier New" charset="0"/>
              </a:rPr>
              <a:t>C    192.168.1.0/24 is directly connected, Serial1</a:t>
            </a:r>
          </a:p>
          <a:p>
            <a:pPr marL="342900" indent="-342900" algn="l">
              <a:spcBef>
                <a:spcPct val="20000"/>
              </a:spcBef>
              <a:buClr>
                <a:schemeClr val="accent1"/>
              </a:buClr>
              <a:buSzPct val="80000"/>
              <a:buFont typeface="Wingdings" charset="0"/>
              <a:buNone/>
            </a:pPr>
            <a:endParaRPr lang="en-US" sz="1400" b="0">
              <a:latin typeface="Courier New" charset="0"/>
            </a:endParaRPr>
          </a:p>
        </p:txBody>
      </p:sp>
      <p:graphicFrame>
        <p:nvGraphicFramePr>
          <p:cNvPr id="261126" name="Object 6"/>
          <p:cNvGraphicFramePr>
            <a:graphicFrameLocks noChangeAspect="1"/>
          </p:cNvGraphicFramePr>
          <p:nvPr/>
        </p:nvGraphicFramePr>
        <p:xfrm>
          <a:off x="914400" y="457200"/>
          <a:ext cx="7772400" cy="1314450"/>
        </p:xfrm>
        <a:graphic>
          <a:graphicData uri="http://schemas.openxmlformats.org/presentationml/2006/ole">
            <mc:AlternateContent xmlns:mc="http://schemas.openxmlformats.org/markup-compatibility/2006">
              <mc:Choice xmlns:v="urn:schemas-microsoft-com:vml" Requires="v">
                <p:oleObj spid="_x0000_s91190" name="VISIO" r:id="rId3" imgW="6161760" imgH="1041120" progId="Visio.Drawing.6">
                  <p:embed/>
                </p:oleObj>
              </mc:Choice>
              <mc:Fallback>
                <p:oleObj name="VISIO" r:id="rId3" imgW="6161760" imgH="10411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
                        <a:ext cx="7772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1128" name="Rectangle 8"/>
          <p:cNvSpPr>
            <a:spLocks noGrp="1" noChangeArrowheads="1"/>
          </p:cNvSpPr>
          <p:nvPr>
            <p:ph type="body" idx="1"/>
          </p:nvPr>
        </p:nvSpPr>
        <p:spPr>
          <a:xfrm>
            <a:off x="1066800" y="5334000"/>
            <a:ext cx="7772400" cy="1524000"/>
          </a:xfrm>
          <a:noFill/>
          <a:ln/>
        </p:spPr>
        <p:txBody>
          <a:bodyPr/>
          <a:lstStyle/>
          <a:p>
            <a:pPr>
              <a:lnSpc>
                <a:spcPct val="90000"/>
              </a:lnSpc>
              <a:buFont typeface="Wingdings" charset="0"/>
              <a:buNone/>
            </a:pPr>
            <a:r>
              <a:rPr lang="en-US" sz="2000" b="1"/>
              <a:t>The Routing Tables</a:t>
            </a:r>
          </a:p>
          <a:p>
            <a:pPr>
              <a:lnSpc>
                <a:spcPct val="90000"/>
              </a:lnSpc>
            </a:pPr>
            <a:r>
              <a:rPr lang="en-US" sz="1800"/>
              <a:t>Notice that the routers only know about their own directly connected networks.</a:t>
            </a:r>
          </a:p>
          <a:p>
            <a:pPr>
              <a:lnSpc>
                <a:spcPct val="90000"/>
              </a:lnSpc>
            </a:pPr>
            <a:r>
              <a:rPr lang="en-US" sz="1800"/>
              <a:t>They are not sharing routing information because we have not configured any static routes or dynamic routing protocols.</a:t>
            </a:r>
          </a:p>
        </p:txBody>
      </p:sp>
    </p:spTree>
    <p:extLst>
      <p:ext uri="{BB962C8B-B14F-4D97-AF65-F5344CB8AC3E}">
        <p14:creationId xmlns:p14="http://schemas.microsoft.com/office/powerpoint/2010/main" val="19608280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body" idx="1"/>
          </p:nvPr>
        </p:nvSpPr>
        <p:spPr>
          <a:xfrm>
            <a:off x="1066800" y="5791200"/>
            <a:ext cx="7772400" cy="838200"/>
          </a:xfrm>
        </p:spPr>
        <p:txBody>
          <a:bodyPr/>
          <a:lstStyle/>
          <a:p>
            <a:pPr>
              <a:buFont typeface="Wingdings" charset="0"/>
              <a:buNone/>
            </a:pPr>
            <a:r>
              <a:rPr lang="en-US" sz="2000" b="1"/>
              <a:t>Routing</a:t>
            </a:r>
            <a:r>
              <a:rPr lang="en-US" sz="2000"/>
              <a:t> – Only directly connected hosts (routers)</a:t>
            </a:r>
          </a:p>
          <a:p>
            <a:r>
              <a:rPr lang="en-US" sz="1800"/>
              <a:t>Routers can only reach networks known about in its own routing table.</a:t>
            </a:r>
          </a:p>
        </p:txBody>
      </p:sp>
      <p:sp>
        <p:nvSpPr>
          <p:cNvPr id="264195" name="Text Box 3"/>
          <p:cNvSpPr txBox="1">
            <a:spLocks noChangeArrowheads="1"/>
          </p:cNvSpPr>
          <p:nvPr/>
        </p:nvSpPr>
        <p:spPr bwMode="auto">
          <a:xfrm>
            <a:off x="914400" y="0"/>
            <a:ext cx="822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atin typeface="Arial" charset="0"/>
              </a:rPr>
              <a:t>Directly Connected Networks and the IP Routing Table</a:t>
            </a:r>
          </a:p>
        </p:txBody>
      </p:sp>
      <p:sp>
        <p:nvSpPr>
          <p:cNvPr id="264196" name="Rectangle 4"/>
          <p:cNvSpPr>
            <a:spLocks noChangeArrowheads="1"/>
          </p:cNvSpPr>
          <p:nvPr/>
        </p:nvSpPr>
        <p:spPr bwMode="auto">
          <a:xfrm>
            <a:off x="1066800" y="1524000"/>
            <a:ext cx="7772400" cy="4267200"/>
          </a:xfrm>
          <a:prstGeom prst="rect">
            <a:avLst/>
          </a:prstGeom>
          <a:solidFill>
            <a:schemeClr val="bg1"/>
          </a:solidFill>
          <a:ln w="9525">
            <a:solidFill>
              <a:schemeClr val="tx1"/>
            </a:solidFill>
            <a:miter lim="800000"/>
            <a:headEnd/>
            <a:tailEnd/>
          </a:ln>
        </p:spPr>
        <p:txBody>
          <a:bodyPr/>
          <a:lstStyle/>
          <a:p>
            <a:pPr marL="342900" indent="-342900" algn="l">
              <a:spcBef>
                <a:spcPct val="20000"/>
              </a:spcBef>
              <a:buClr>
                <a:schemeClr val="accent1"/>
              </a:buClr>
              <a:buSzPct val="80000"/>
              <a:buFont typeface="Wingdings" charset="0"/>
              <a:buNone/>
            </a:pPr>
            <a:r>
              <a:rPr lang="en-US" sz="1200">
                <a:latin typeface="Courier New" charset="0"/>
              </a:rPr>
              <a:t>RTA#show ip route</a:t>
            </a:r>
          </a:p>
          <a:p>
            <a:pPr marL="342900" indent="-342900" algn="l">
              <a:spcBef>
                <a:spcPct val="20000"/>
              </a:spcBef>
              <a:buClr>
                <a:schemeClr val="accent1"/>
              </a:buClr>
              <a:buSzPct val="80000"/>
              <a:buFont typeface="Wingdings" charset="0"/>
              <a:buNone/>
            </a:pPr>
            <a:r>
              <a:rPr lang="en-US" sz="1200">
                <a:latin typeface="Courier New" charset="0"/>
              </a:rPr>
              <a:t>C    172.16.0.0/16 is directly connected, Serial0</a:t>
            </a:r>
          </a:p>
          <a:p>
            <a:pPr marL="342900" indent="-342900" algn="l">
              <a:spcBef>
                <a:spcPct val="20000"/>
              </a:spcBef>
              <a:buClr>
                <a:schemeClr val="accent1"/>
              </a:buClr>
              <a:buSzPct val="80000"/>
              <a:buFont typeface="Wingdings" charset="0"/>
              <a:buNone/>
            </a:pPr>
            <a:r>
              <a:rPr lang="en-US" sz="1200">
                <a:latin typeface="Courier New" charset="0"/>
              </a:rPr>
              <a:t>C    192.168.2.0/24 is directly connected, Ethernet0</a:t>
            </a:r>
          </a:p>
          <a:p>
            <a:pPr marL="342900" indent="-342900" algn="l">
              <a:spcBef>
                <a:spcPct val="20000"/>
              </a:spcBef>
              <a:buClr>
                <a:schemeClr val="accent1"/>
              </a:buClr>
              <a:buSzPct val="80000"/>
              <a:buFont typeface="Wingdings" charset="0"/>
              <a:buNone/>
            </a:pPr>
            <a:r>
              <a:rPr lang="en-US" sz="1200">
                <a:latin typeface="Courier New" charset="0"/>
              </a:rPr>
              <a:t>RTA#ping 172.16.0.1</a:t>
            </a:r>
          </a:p>
          <a:p>
            <a:pPr marL="342900" indent="-342900" algn="l">
              <a:spcBef>
                <a:spcPct val="20000"/>
              </a:spcBef>
              <a:buClr>
                <a:schemeClr val="accent1"/>
              </a:buClr>
              <a:buSzPct val="80000"/>
              <a:buFont typeface="Wingdings" charset="0"/>
              <a:buNone/>
            </a:pPr>
            <a:r>
              <a:rPr lang="en-US" sz="1200">
                <a:latin typeface="Courier New" charset="0"/>
              </a:rPr>
              <a:t>Sending 5, 100-byte ICMP Echos to 172.16.0.1, timeout is 2 seconds:</a:t>
            </a:r>
          </a:p>
          <a:p>
            <a:pPr marL="342900" indent="-342900" algn="l">
              <a:spcBef>
                <a:spcPct val="20000"/>
              </a:spcBef>
              <a:buClr>
                <a:schemeClr val="accent1"/>
              </a:buClr>
              <a:buSzPct val="80000"/>
              <a:buFont typeface="Wingdings" charset="0"/>
              <a:buNone/>
            </a:pPr>
            <a:r>
              <a:rPr lang="en-US" sz="1200">
                <a:latin typeface="Courier New" charset="0"/>
              </a:rPr>
              <a:t>!!!!!</a:t>
            </a:r>
          </a:p>
          <a:p>
            <a:pPr marL="342900" indent="-342900" algn="l">
              <a:spcBef>
                <a:spcPct val="20000"/>
              </a:spcBef>
              <a:buClr>
                <a:schemeClr val="accent1"/>
              </a:buClr>
              <a:buSzPct val="80000"/>
              <a:buFont typeface="Wingdings" charset="0"/>
              <a:buNone/>
            </a:pPr>
            <a:r>
              <a:rPr lang="en-US" sz="1200">
                <a:latin typeface="Courier New" charset="0"/>
              </a:rPr>
              <a:t>Success rate is 100 percent (5/5), round-trip min/avg/max = 56/57/60 ms</a:t>
            </a:r>
          </a:p>
          <a:p>
            <a:pPr marL="342900" indent="-342900" algn="l">
              <a:spcBef>
                <a:spcPct val="20000"/>
              </a:spcBef>
              <a:buClr>
                <a:schemeClr val="accent1"/>
              </a:buClr>
              <a:buSzPct val="80000"/>
              <a:buFont typeface="Wingdings" charset="0"/>
              <a:buNone/>
            </a:pPr>
            <a:endParaRPr lang="en-US" sz="1200">
              <a:latin typeface="Courier New" charset="0"/>
            </a:endParaRPr>
          </a:p>
          <a:p>
            <a:pPr marL="342900" indent="-342900" algn="l">
              <a:spcBef>
                <a:spcPct val="20000"/>
              </a:spcBef>
              <a:buClr>
                <a:schemeClr val="accent1"/>
              </a:buClr>
              <a:buSzPct val="80000"/>
              <a:buFont typeface="Wingdings" charset="0"/>
              <a:buNone/>
            </a:pPr>
            <a:r>
              <a:rPr lang="en-US" sz="1200">
                <a:latin typeface="Courier New" charset="0"/>
              </a:rPr>
              <a:t>RTA#ping 172.16.0.2</a:t>
            </a:r>
          </a:p>
          <a:p>
            <a:pPr marL="342900" indent="-342900" algn="l">
              <a:spcBef>
                <a:spcPct val="20000"/>
              </a:spcBef>
              <a:buClr>
                <a:schemeClr val="accent1"/>
              </a:buClr>
              <a:buSzPct val="80000"/>
              <a:buFont typeface="Wingdings" charset="0"/>
              <a:buNone/>
            </a:pPr>
            <a:r>
              <a:rPr lang="en-US" sz="1200">
                <a:latin typeface="Courier New" charset="0"/>
              </a:rPr>
              <a:t>!!!!!</a:t>
            </a:r>
          </a:p>
          <a:p>
            <a:pPr marL="342900" indent="-342900" algn="l">
              <a:spcBef>
                <a:spcPct val="20000"/>
              </a:spcBef>
              <a:buClr>
                <a:schemeClr val="accent1"/>
              </a:buClr>
              <a:buSzPct val="80000"/>
              <a:buFont typeface="Wingdings" charset="0"/>
              <a:buNone/>
            </a:pPr>
            <a:endParaRPr lang="en-US" sz="1200">
              <a:latin typeface="Courier New" charset="0"/>
            </a:endParaRPr>
          </a:p>
          <a:p>
            <a:pPr marL="342900" indent="-342900" algn="l">
              <a:spcBef>
                <a:spcPct val="20000"/>
              </a:spcBef>
              <a:buClr>
                <a:schemeClr val="accent1"/>
              </a:buClr>
              <a:buSzPct val="80000"/>
              <a:buFont typeface="Wingdings" charset="0"/>
              <a:buNone/>
            </a:pPr>
            <a:r>
              <a:rPr lang="en-US" sz="1200">
                <a:latin typeface="Courier New" charset="0"/>
              </a:rPr>
              <a:t>RTA#ping 192.168.1.1</a:t>
            </a:r>
          </a:p>
          <a:p>
            <a:pPr marL="342900" indent="-342900" algn="l">
              <a:spcBef>
                <a:spcPct val="20000"/>
              </a:spcBef>
              <a:buClr>
                <a:schemeClr val="accent1"/>
              </a:buClr>
              <a:buSzPct val="80000"/>
              <a:buFont typeface="Wingdings" charset="0"/>
              <a:buNone/>
            </a:pPr>
            <a:r>
              <a:rPr lang="en-US" sz="1200">
                <a:latin typeface="Courier New" charset="0"/>
              </a:rPr>
              <a:t>.....</a:t>
            </a:r>
          </a:p>
          <a:p>
            <a:pPr marL="342900" indent="-342900" algn="l">
              <a:spcBef>
                <a:spcPct val="20000"/>
              </a:spcBef>
              <a:buClr>
                <a:schemeClr val="accent1"/>
              </a:buClr>
              <a:buSzPct val="80000"/>
              <a:buFont typeface="Wingdings" charset="0"/>
              <a:buNone/>
            </a:pPr>
            <a:endParaRPr lang="en-US" sz="1200">
              <a:latin typeface="Courier New" charset="0"/>
            </a:endParaRPr>
          </a:p>
          <a:p>
            <a:pPr marL="342900" indent="-342900" algn="l">
              <a:spcBef>
                <a:spcPct val="20000"/>
              </a:spcBef>
              <a:buClr>
                <a:schemeClr val="accent1"/>
              </a:buClr>
              <a:buSzPct val="80000"/>
              <a:buFont typeface="Wingdings" charset="0"/>
              <a:buNone/>
            </a:pPr>
            <a:r>
              <a:rPr lang="en-US" sz="1200">
                <a:latin typeface="Courier New" charset="0"/>
              </a:rPr>
              <a:t>RTA#ping 192.168.1.2</a:t>
            </a:r>
          </a:p>
          <a:p>
            <a:pPr marL="342900" indent="-342900" algn="l">
              <a:spcBef>
                <a:spcPct val="20000"/>
              </a:spcBef>
              <a:buClr>
                <a:schemeClr val="accent1"/>
              </a:buClr>
              <a:buSzPct val="80000"/>
              <a:buFont typeface="Wingdings" charset="0"/>
              <a:buNone/>
            </a:pPr>
            <a:r>
              <a:rPr lang="en-US" sz="1200">
                <a:latin typeface="Courier New" charset="0"/>
              </a:rPr>
              <a:t>.....</a:t>
            </a:r>
          </a:p>
          <a:p>
            <a:pPr marL="342900" indent="-342900" algn="l">
              <a:spcBef>
                <a:spcPct val="20000"/>
              </a:spcBef>
              <a:buClr>
                <a:schemeClr val="accent1"/>
              </a:buClr>
              <a:buSzPct val="80000"/>
              <a:buFont typeface="Wingdings" charset="0"/>
              <a:buNone/>
            </a:pPr>
            <a:endParaRPr lang="en-US" sz="1200">
              <a:latin typeface="Courier New" charset="0"/>
            </a:endParaRPr>
          </a:p>
          <a:p>
            <a:pPr marL="342900" indent="-342900" algn="l">
              <a:spcBef>
                <a:spcPct val="20000"/>
              </a:spcBef>
              <a:buClr>
                <a:schemeClr val="accent1"/>
              </a:buClr>
              <a:buSzPct val="80000"/>
              <a:buFont typeface="Wingdings" charset="0"/>
              <a:buNone/>
            </a:pPr>
            <a:r>
              <a:rPr lang="en-US" sz="1200">
                <a:latin typeface="Courier New" charset="0"/>
              </a:rPr>
              <a:t>RTA#ping 10.1.0.1</a:t>
            </a:r>
          </a:p>
          <a:p>
            <a:pPr marL="342900" indent="-342900" algn="l">
              <a:spcBef>
                <a:spcPct val="20000"/>
              </a:spcBef>
              <a:buClr>
                <a:schemeClr val="accent1"/>
              </a:buClr>
              <a:buSzPct val="80000"/>
              <a:buFont typeface="Wingdings" charset="0"/>
              <a:buNone/>
            </a:pPr>
            <a:r>
              <a:rPr lang="en-US" sz="1200">
                <a:latin typeface="Courier New" charset="0"/>
              </a:rPr>
              <a:t>.....</a:t>
            </a:r>
          </a:p>
        </p:txBody>
      </p:sp>
      <p:graphicFrame>
        <p:nvGraphicFramePr>
          <p:cNvPr id="264197" name="Object 5"/>
          <p:cNvGraphicFramePr>
            <a:graphicFrameLocks noChangeAspect="1"/>
          </p:cNvGraphicFramePr>
          <p:nvPr/>
        </p:nvGraphicFramePr>
        <p:xfrm>
          <a:off x="914400" y="457200"/>
          <a:ext cx="7772400" cy="1314450"/>
        </p:xfrm>
        <a:graphic>
          <a:graphicData uri="http://schemas.openxmlformats.org/presentationml/2006/ole">
            <mc:AlternateContent xmlns:mc="http://schemas.openxmlformats.org/markup-compatibility/2006">
              <mc:Choice xmlns:v="urn:schemas-microsoft-com:vml" Requires="v">
                <p:oleObj spid="_x0000_s92213" name="VISIO" r:id="rId3" imgW="6161760" imgH="1041120" progId="Visio.Drawing.6">
                  <p:embed/>
                </p:oleObj>
              </mc:Choice>
              <mc:Fallback>
                <p:oleObj name="VISIO" r:id="rId3" imgW="6161760" imgH="10411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
                        <a:ext cx="7772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835073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and Forwarding Outline</a:t>
            </a:r>
            <a:endParaRPr lang="en-US" dirty="0"/>
          </a:p>
        </p:txBody>
      </p:sp>
      <p:pic>
        <p:nvPicPr>
          <p:cNvPr id="4" name="Content Placeholder 3"/>
          <p:cNvPicPr>
            <a:picLocks noGrp="1" noChangeAspect="1"/>
          </p:cNvPicPr>
          <p:nvPr>
            <p:ph sz="quarter" idx="1"/>
          </p:nvPr>
        </p:nvPicPr>
        <p:blipFill>
          <a:blip r:embed="rId2"/>
          <a:srcRect t="-8449" b="-8449"/>
          <a:stretch>
            <a:fillRect/>
          </a:stretch>
        </p:blipFill>
        <p:spPr/>
      </p:pic>
    </p:spTree>
    <p:extLst>
      <p:ext uri="{BB962C8B-B14F-4D97-AF65-F5344CB8AC3E}">
        <p14:creationId xmlns:p14="http://schemas.microsoft.com/office/powerpoint/2010/main" val="1910846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40252"/>
            <a:ext cx="9144000" cy="5092823"/>
          </a:xfrm>
          <a:prstGeom prst="rect">
            <a:avLst/>
          </a:prstGeo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7933613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 Packet</a:t>
            </a:r>
            <a:endParaRPr lang="en-US" dirty="0"/>
          </a:p>
        </p:txBody>
      </p:sp>
      <p:sp>
        <p:nvSpPr>
          <p:cNvPr id="3" name="Content Placeholder 2"/>
          <p:cNvSpPr>
            <a:spLocks noGrp="1"/>
          </p:cNvSpPr>
          <p:nvPr>
            <p:ph sz="quarter" idx="1"/>
          </p:nvPr>
        </p:nvSpPr>
        <p:spPr/>
        <p:txBody>
          <a:bodyPr/>
          <a:lstStyle/>
          <a:p>
            <a:r>
              <a:rPr lang="en-US" dirty="0" smtClean="0"/>
              <a:t>A </a:t>
            </a:r>
            <a:r>
              <a:rPr lang="en-US" dirty="0"/>
              <a:t>host could send a packet to: itself, </a:t>
            </a:r>
            <a:r>
              <a:rPr lang="en-US" dirty="0" smtClean="0"/>
              <a:t>local host, or remote host</a:t>
            </a:r>
            <a:endParaRPr lang="en-US" dirty="0"/>
          </a:p>
        </p:txBody>
      </p:sp>
      <p:pic>
        <p:nvPicPr>
          <p:cNvPr id="4" name="Content Placeholder 20"/>
          <p:cNvPicPr>
            <a:picLocks noChangeAspect="1"/>
          </p:cNvPicPr>
          <p:nvPr/>
        </p:nvPicPr>
        <p:blipFill>
          <a:blip r:embed="rId3" cstate="email">
            <a:extLst>
              <a:ext uri="{28A0092B-C50C-407E-A947-70E740481C1C}">
                <a14:useLocalDpi xmlns:a14="http://schemas.microsoft.com/office/drawing/2010/main" val="0"/>
              </a:ext>
            </a:extLst>
          </a:blip>
          <a:srcRect l="-1079" r="-1079"/>
          <a:stretch>
            <a:fillRect/>
          </a:stretch>
        </p:blipFill>
        <p:spPr>
          <a:xfrm>
            <a:off x="1358260" y="3369461"/>
            <a:ext cx="6773659" cy="3150151"/>
          </a:xfrm>
          <a:prstGeom prst="rect">
            <a:avLst/>
          </a:prstGeom>
          <a:ln>
            <a:solidFill>
              <a:srgbClr val="000000"/>
            </a:solidFill>
          </a:ln>
        </p:spPr>
      </p:pic>
      <p:sp>
        <p:nvSpPr>
          <p:cNvPr id="6" name="Oval 5"/>
          <p:cNvSpPr/>
          <p:nvPr/>
        </p:nvSpPr>
        <p:spPr>
          <a:xfrm>
            <a:off x="870857" y="2104571"/>
            <a:ext cx="2177143" cy="48985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74878" y="2736502"/>
            <a:ext cx="931415"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router</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9" name="Curved Connector 8"/>
          <p:cNvCxnSpPr/>
          <p:nvPr/>
        </p:nvCxnSpPr>
        <p:spPr>
          <a:xfrm>
            <a:off x="1778000" y="2630714"/>
            <a:ext cx="1270000" cy="275212"/>
          </a:xfrm>
          <a:prstGeom prst="curvedConnector3">
            <a:avLst>
              <a:gd name="adj1" fmla="val -1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219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1397000"/>
            <a:ext cx="9144000" cy="5059664"/>
          </a:xfrm>
          <a:prstGeom prst="rect">
            <a:avLst/>
          </a:prstGeom>
        </p:spPr>
      </p:pic>
    </p:spTree>
    <p:extLst>
      <p:ext uri="{BB962C8B-B14F-4D97-AF65-F5344CB8AC3E}">
        <p14:creationId xmlns:p14="http://schemas.microsoft.com/office/powerpoint/2010/main" val="40979090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Configuring router serial interfaces</a:t>
            </a:r>
            <a:endParaRPr lang="en-US" dirty="0"/>
          </a:p>
        </p:txBody>
      </p:sp>
    </p:spTree>
    <p:extLst>
      <p:ext uri="{BB962C8B-B14F-4D97-AF65-F5344CB8AC3E}">
        <p14:creationId xmlns:p14="http://schemas.microsoft.com/office/powerpoint/2010/main" val="205409154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Point</a:t>
            </a:r>
            <a:r>
              <a:rPr lang="en-US" dirty="0"/>
              <a:t>-to-point WAN link </a:t>
            </a:r>
          </a:p>
        </p:txBody>
      </p:sp>
      <p:sp>
        <p:nvSpPr>
          <p:cNvPr id="15362" name="Content Placeholder 2"/>
          <p:cNvSpPr>
            <a:spLocks noGrp="1"/>
          </p:cNvSpPr>
          <p:nvPr>
            <p:ph idx="1"/>
          </p:nvPr>
        </p:nvSpPr>
        <p:spPr>
          <a:xfrm>
            <a:off x="457200" y="1752600"/>
            <a:ext cx="8229600" cy="4876800"/>
          </a:xfrm>
        </p:spPr>
        <p:txBody>
          <a:bodyPr/>
          <a:lstStyle/>
          <a:p>
            <a:r>
              <a:rPr lang="en-US">
                <a:latin typeface="Arial" charset="0"/>
              </a:rPr>
              <a:t>The simplest type of WAN link, also called a leased line or leased circuit.</a:t>
            </a:r>
          </a:p>
        </p:txBody>
      </p:sp>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0"/>
            <a:ext cx="37004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971800"/>
            <a:ext cx="3276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5791200" y="6019800"/>
            <a:ext cx="27114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t>Point-to-point link uses </a:t>
            </a:r>
          </a:p>
          <a:p>
            <a:pPr algn="ctr"/>
            <a:r>
              <a:rPr lang="en-US" dirty="0">
                <a:solidFill>
                  <a:srgbClr val="0000FF"/>
                </a:solidFill>
              </a:rPr>
              <a:t>synchronous</a:t>
            </a:r>
            <a:r>
              <a:rPr lang="en-US" dirty="0"/>
              <a:t> </a:t>
            </a:r>
            <a:r>
              <a:rPr lang="en-US" dirty="0">
                <a:solidFill>
                  <a:schemeClr val="accent2"/>
                </a:solidFill>
              </a:rPr>
              <a:t>serial</a:t>
            </a:r>
            <a:r>
              <a:rPr lang="en-US" dirty="0"/>
              <a:t> lines</a:t>
            </a:r>
          </a:p>
          <a:p>
            <a:pPr algn="ctr"/>
            <a:r>
              <a:rPr lang="en-US" dirty="0"/>
              <a:t>  </a:t>
            </a:r>
          </a:p>
        </p:txBody>
      </p:sp>
      <p:cxnSp>
        <p:nvCxnSpPr>
          <p:cNvPr id="7" name="Straight Arrow Connector 6"/>
          <p:cNvCxnSpPr/>
          <p:nvPr/>
        </p:nvCxnSpPr>
        <p:spPr>
          <a:xfrm flipH="1" flipV="1">
            <a:off x="7162800" y="5257800"/>
            <a:ext cx="152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828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Configuring </a:t>
            </a:r>
            <a:r>
              <a:rPr lang="en-US" dirty="0" smtClean="0"/>
              <a:t>Serial Interface</a:t>
            </a:r>
            <a:endParaRPr lang="en-US" dirty="0"/>
          </a:p>
        </p:txBody>
      </p:sp>
      <p:sp>
        <p:nvSpPr>
          <p:cNvPr id="17410" name="Content Placeholder 2"/>
          <p:cNvSpPr>
            <a:spLocks noGrp="1"/>
          </p:cNvSpPr>
          <p:nvPr>
            <p:ph sz="quarter" idx="1"/>
          </p:nvPr>
        </p:nvSpPr>
        <p:spPr>
          <a:xfrm>
            <a:off x="457200" y="1828800"/>
            <a:ext cx="8229600" cy="4876800"/>
          </a:xfrm>
        </p:spPr>
        <p:txBody>
          <a:bodyPr/>
          <a:lstStyle/>
          <a:p>
            <a:r>
              <a:rPr lang="en-US">
                <a:latin typeface="Arial" charset="0"/>
              </a:rPr>
              <a:t>The basic configuration of a serial connection is no different than the other types of interfaces</a:t>
            </a:r>
          </a:p>
        </p:txBody>
      </p:sp>
      <p:pic>
        <p:nvPicPr>
          <p:cNvPr id="174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3" y="3217863"/>
            <a:ext cx="8361362"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2408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Synchronous Communication</a:t>
            </a:r>
            <a:endParaRPr lang="en-US" dirty="0"/>
          </a:p>
        </p:txBody>
      </p:sp>
      <p:sp>
        <p:nvSpPr>
          <p:cNvPr id="120834" name="Content Placeholder 2"/>
          <p:cNvSpPr>
            <a:spLocks noGrp="1"/>
          </p:cNvSpPr>
          <p:nvPr>
            <p:ph idx="1"/>
          </p:nvPr>
        </p:nvSpPr>
        <p:spPr>
          <a:xfrm>
            <a:off x="457200" y="1828800"/>
            <a:ext cx="8229600" cy="4648200"/>
          </a:xfrm>
        </p:spPr>
        <p:txBody>
          <a:bodyPr>
            <a:normAutofit/>
          </a:bodyPr>
          <a:lstStyle/>
          <a:p>
            <a:pPr>
              <a:spcBef>
                <a:spcPts val="1175"/>
              </a:spcBef>
              <a:spcAft>
                <a:spcPts val="600"/>
              </a:spcAft>
            </a:pPr>
            <a:r>
              <a:rPr lang="en-US" sz="2400" dirty="0">
                <a:latin typeface="Arial" charset="0"/>
              </a:rPr>
              <a:t>The serial links used between two routers typically use </a:t>
            </a:r>
            <a:r>
              <a:rPr lang="en-US" sz="2400" u="sng" dirty="0">
                <a:latin typeface="Arial" charset="0"/>
              </a:rPr>
              <a:t>synchronous </a:t>
            </a:r>
            <a:r>
              <a:rPr lang="en-US" sz="2400" u="sng" dirty="0" smtClean="0">
                <a:latin typeface="Arial" charset="0"/>
              </a:rPr>
              <a:t>communication</a:t>
            </a:r>
          </a:p>
          <a:p>
            <a:pPr lvl="1">
              <a:spcBef>
                <a:spcPts val="1175"/>
              </a:spcBef>
              <a:spcAft>
                <a:spcPts val="600"/>
              </a:spcAft>
            </a:pPr>
            <a:r>
              <a:rPr lang="en-US" sz="2100" dirty="0" smtClean="0">
                <a:latin typeface="Arial" charset="0"/>
              </a:rPr>
              <a:t>both </a:t>
            </a:r>
            <a:r>
              <a:rPr lang="en-US" sz="2100" dirty="0">
                <a:latin typeface="Arial" charset="0"/>
              </a:rPr>
              <a:t>routers on the ends of the leased line must use the exact same speed for sending and receiving bits. </a:t>
            </a:r>
          </a:p>
          <a:p>
            <a:pPr>
              <a:spcBef>
                <a:spcPts val="1175"/>
              </a:spcBef>
              <a:spcAft>
                <a:spcPts val="600"/>
              </a:spcAft>
            </a:pPr>
            <a:r>
              <a:rPr lang="en-US" sz="2400" dirty="0">
                <a:latin typeface="Arial" charset="0"/>
              </a:rPr>
              <a:t>Serial interfaces will usually be attached to a CSU/DSU type of device that provides clocking for the line.</a:t>
            </a:r>
          </a:p>
        </p:txBody>
      </p:sp>
      <p:pic>
        <p:nvPicPr>
          <p:cNvPr id="1208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72000"/>
            <a:ext cx="64008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4"/>
          <p:cNvSpPr>
            <a:spLocks noChangeArrowheads="1"/>
          </p:cNvSpPr>
          <p:nvPr/>
        </p:nvSpPr>
        <p:spPr bwMode="auto">
          <a:xfrm>
            <a:off x="5105400" y="6096000"/>
            <a:ext cx="2971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1175"/>
              </a:spcBef>
            </a:pPr>
            <a:r>
              <a:rPr lang="en-US"/>
              <a:t>Clocking typically provided by DCEs to routers.</a:t>
            </a:r>
          </a:p>
        </p:txBody>
      </p:sp>
      <p:cxnSp>
        <p:nvCxnSpPr>
          <p:cNvPr id="7" name="Straight Arrow Connector 6"/>
          <p:cNvCxnSpPr/>
          <p:nvPr/>
        </p:nvCxnSpPr>
        <p:spPr>
          <a:xfrm flipH="1" flipV="1">
            <a:off x="5943600" y="5638800"/>
            <a:ext cx="304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350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Synchronous Communication</a:t>
            </a:r>
            <a:endParaRPr lang="en-US" dirty="0"/>
          </a:p>
        </p:txBody>
      </p:sp>
      <p:sp>
        <p:nvSpPr>
          <p:cNvPr id="3" name="Content Placeholder 2"/>
          <p:cNvSpPr>
            <a:spLocks noGrp="1"/>
          </p:cNvSpPr>
          <p:nvPr>
            <p:ph idx="1"/>
          </p:nvPr>
        </p:nvSpPr>
        <p:spPr/>
        <p:txBody>
          <a:bodyPr/>
          <a:lstStyle/>
          <a:p>
            <a:pPr marL="0" indent="0">
              <a:buFont typeface="Arial" charset="0"/>
              <a:buNone/>
              <a:defRPr/>
            </a:pPr>
            <a:endParaRPr lang="en-US" dirty="0"/>
          </a:p>
          <a:p>
            <a:pPr>
              <a:defRPr/>
            </a:pPr>
            <a:r>
              <a:rPr lang="en-US" dirty="0"/>
              <a:t> In the lab, to synchronize the clocks on the serial interfaces of both routers on the ends of a serial link, one </a:t>
            </a:r>
            <a:r>
              <a:rPr lang="en-US" dirty="0" smtClean="0"/>
              <a:t>end must provide clocking.</a:t>
            </a:r>
            <a:endParaRPr lang="en-US" dirty="0"/>
          </a:p>
          <a:p>
            <a:pPr>
              <a:defRPr/>
            </a:pPr>
            <a:endParaRPr lang="en-US" dirty="0"/>
          </a:p>
        </p:txBody>
      </p:sp>
      <p:pic>
        <p:nvPicPr>
          <p:cNvPr id="1218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4323" y="3607275"/>
            <a:ext cx="248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0"/>
            <a:ext cx="457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799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Setting the </a:t>
            </a:r>
            <a:r>
              <a:rPr lang="en-US" dirty="0" smtClean="0"/>
              <a:t>Clock Rate</a:t>
            </a:r>
            <a:endParaRPr lang="en-US" dirty="0"/>
          </a:p>
        </p:txBody>
      </p:sp>
      <p:sp>
        <p:nvSpPr>
          <p:cNvPr id="18434" name="Content Placeholder 2"/>
          <p:cNvSpPr>
            <a:spLocks noGrp="1"/>
          </p:cNvSpPr>
          <p:nvPr>
            <p:ph sz="quarter" idx="1"/>
          </p:nvPr>
        </p:nvSpPr>
        <p:spPr>
          <a:xfrm>
            <a:off x="457200" y="1828800"/>
            <a:ext cx="8229600" cy="4648200"/>
          </a:xfrm>
        </p:spPr>
        <p:txBody>
          <a:bodyPr/>
          <a:lstStyle/>
          <a:p>
            <a:r>
              <a:rPr lang="en-US">
                <a:latin typeface="Arial" charset="0"/>
              </a:rPr>
              <a:t>The clock speed controls the speed at which data is sent over the connection in bits per second (bps). </a:t>
            </a:r>
          </a:p>
        </p:txBody>
      </p:sp>
      <p:pic>
        <p:nvPicPr>
          <p:cNvPr id="184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57587"/>
            <a:ext cx="6729413"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ChangeArrowheads="1"/>
          </p:cNvSpPr>
          <p:nvPr/>
        </p:nvSpPr>
        <p:spPr bwMode="auto">
          <a:xfrm>
            <a:off x="4114800" y="5943600"/>
            <a:ext cx="4572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 </a:t>
            </a:r>
            <a:r>
              <a:rPr lang="en-US">
                <a:solidFill>
                  <a:srgbClr val="FF0000"/>
                </a:solidFill>
              </a:rPr>
              <a:t>Enable clocking on the router that is connected to the DCE cable</a:t>
            </a:r>
          </a:p>
        </p:txBody>
      </p:sp>
    </p:spTree>
    <p:extLst>
      <p:ext uri="{BB962C8B-B14F-4D97-AF65-F5344CB8AC3E}">
        <p14:creationId xmlns:p14="http://schemas.microsoft.com/office/powerpoint/2010/main" val="3816370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u="sng" dirty="0"/>
              <a:t>Setting the Clock Rate</a:t>
            </a:r>
          </a:p>
        </p:txBody>
      </p:sp>
      <p:sp>
        <p:nvSpPr>
          <p:cNvPr id="20482" name="Content Placeholder 2"/>
          <p:cNvSpPr>
            <a:spLocks noGrp="1"/>
          </p:cNvSpPr>
          <p:nvPr>
            <p:ph sz="quarter" idx="1"/>
          </p:nvPr>
        </p:nvSpPr>
        <p:spPr/>
        <p:txBody>
          <a:bodyPr/>
          <a:lstStyle/>
          <a:p>
            <a:r>
              <a:rPr lang="en-US">
                <a:latin typeface="Arial" charset="0"/>
              </a:rPr>
              <a:t>To find the clock rates that are available on a router</a:t>
            </a:r>
          </a:p>
        </p:txBody>
      </p:sp>
      <p:pic>
        <p:nvPicPr>
          <p:cNvPr id="204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43188"/>
            <a:ext cx="733266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488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u="sng" dirty="0" smtClean="0"/>
              <a:t>Let’s Build a Following Network</a:t>
            </a:r>
            <a:endParaRPr lang="en-US" u="sng" dirty="0"/>
          </a:p>
        </p:txBody>
      </p:sp>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63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41350" y="342520"/>
            <a:ext cx="8145463" cy="838200"/>
          </a:xfrm>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Router</a:t>
            </a:r>
          </a:p>
        </p:txBody>
      </p:sp>
      <p:sp>
        <p:nvSpPr>
          <p:cNvPr id="9219" name="Text Box 2"/>
          <p:cNvSpPr txBox="1">
            <a:spLocks noChangeArrowheads="1"/>
          </p:cNvSpPr>
          <p:nvPr/>
        </p:nvSpPr>
        <p:spPr bwMode="auto">
          <a:xfrm>
            <a:off x="641350" y="1553256"/>
            <a:ext cx="7602538"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080" tIns="41040" rIns="82080" bIns="41040"/>
          <a:lstStyle>
            <a:lvl1pPr marL="234950" indent="-2349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9pPr>
          </a:lstStyle>
          <a:p>
            <a:pPr eaLnBrk="1">
              <a:lnSpc>
                <a:spcPct val="95000"/>
              </a:lnSpc>
              <a:spcBef>
                <a:spcPts val="1200"/>
              </a:spcBef>
              <a:buClr>
                <a:srgbClr val="708CA1"/>
              </a:buClr>
              <a:buFont typeface="Wingdings" charset="0"/>
              <a:buChar char=""/>
              <a:defRPr/>
            </a:pPr>
            <a:r>
              <a:rPr lang="en-US" sz="2900" dirty="0">
                <a:latin typeface="+mn-lt"/>
                <a:ea typeface="+mn-ea"/>
                <a:cs typeface="+mn-cs"/>
              </a:rPr>
              <a:t>Routers </a:t>
            </a:r>
            <a:r>
              <a:rPr lang="en-US" sz="2900" dirty="0" smtClean="0">
                <a:latin typeface="+mn-lt"/>
                <a:ea typeface="+mn-ea"/>
                <a:cs typeface="+mn-cs"/>
              </a:rPr>
              <a:t>connect </a:t>
            </a:r>
            <a:r>
              <a:rPr lang="en-US" sz="2900" dirty="0">
                <a:latin typeface="+mn-lt"/>
                <a:ea typeface="+mn-ea"/>
                <a:cs typeface="+mn-cs"/>
              </a:rPr>
              <a:t>multiple </a:t>
            </a:r>
            <a:r>
              <a:rPr lang="en-US" sz="2900" dirty="0" smtClean="0">
                <a:latin typeface="+mn-lt"/>
                <a:ea typeface="+mn-ea"/>
                <a:cs typeface="+mn-cs"/>
              </a:rPr>
              <a:t>networks.</a:t>
            </a:r>
            <a:endParaRPr lang="en-US" sz="2900" dirty="0">
              <a:latin typeface="+mn-lt"/>
              <a:ea typeface="+mn-ea"/>
              <a:cs typeface="+mn-cs"/>
            </a:endParaRPr>
          </a:p>
          <a:p>
            <a:pPr eaLnBrk="1">
              <a:lnSpc>
                <a:spcPct val="95000"/>
              </a:lnSpc>
              <a:spcBef>
                <a:spcPts val="1200"/>
              </a:spcBef>
              <a:buClr>
                <a:srgbClr val="708CA1"/>
              </a:buClr>
              <a:buFont typeface="Wingdings" charset="0"/>
              <a:buChar char=""/>
              <a:defRPr/>
            </a:pPr>
            <a:r>
              <a:rPr lang="en-US" sz="2900" dirty="0">
                <a:latin typeface="+mn-lt"/>
                <a:ea typeface="+mn-ea"/>
                <a:cs typeface="+mn-cs"/>
              </a:rPr>
              <a:t>It have multiple interfaces, each on a different IP network.</a:t>
            </a:r>
          </a:p>
          <a:p>
            <a:pPr eaLnBrk="1">
              <a:lnSpc>
                <a:spcPct val="95000"/>
              </a:lnSpc>
              <a:spcBef>
                <a:spcPts val="1200"/>
              </a:spcBef>
              <a:buClr>
                <a:srgbClr val="708CA1"/>
              </a:buClr>
              <a:buFont typeface="Wingdings" charset="0"/>
              <a:buChar char=""/>
              <a:defRPr/>
            </a:pPr>
            <a:r>
              <a:rPr lang="en-US" sz="2900" dirty="0">
                <a:latin typeface="+mn-lt"/>
                <a:ea typeface="+mn-ea"/>
                <a:cs typeface="+mn-cs"/>
              </a:rPr>
              <a:t>It is responsible for the routing of traffic between networks.</a:t>
            </a:r>
          </a:p>
          <a:p>
            <a:pPr marL="0" indent="0" eaLnBrk="1">
              <a:lnSpc>
                <a:spcPct val="95000"/>
              </a:lnSpc>
              <a:spcBef>
                <a:spcPts val="1200"/>
              </a:spcBef>
              <a:buClr>
                <a:srgbClr val="708CA1"/>
              </a:buClr>
              <a:defRPr/>
            </a:pPr>
            <a:endParaRPr lang="en-US" sz="2400" dirty="0" smtClean="0">
              <a:solidFill>
                <a:srgbClr val="000000"/>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l="47079" t="31549" r="17563" b="14482"/>
          <a:stretch>
            <a:fillRect/>
          </a:stretch>
        </p:blipFill>
        <p:spPr bwMode="auto">
          <a:xfrm>
            <a:off x="2392133" y="4031730"/>
            <a:ext cx="4931927" cy="2626472"/>
          </a:xfrm>
          <a:prstGeom prst="rect">
            <a:avLst/>
          </a:prstGeom>
          <a:noFill/>
          <a:ln>
            <a:noFill/>
          </a:ln>
          <a:effectLst/>
          <a:extLst>
            <a:ext uri="{909E8E84-426E-40dd-AFC4-6F175D3DCCD1}">
              <a14:hiddenFill xmlns:a14="http://schemas.microsoft.com/office/drawing/2010/main">
                <a:blipFill dpi="0" rotWithShape="0">
                  <a:blip/>
                  <a:srcRect l="47079" t="31549" r="17563" b="14482"/>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435429" y="23404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1760712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a Router</a:t>
            </a:r>
          </a:p>
        </p:txBody>
      </p:sp>
      <p:sp>
        <p:nvSpPr>
          <p:cNvPr id="3" name="Content Placeholder 2"/>
          <p:cNvSpPr>
            <a:spLocks noGrp="1"/>
          </p:cNvSpPr>
          <p:nvPr>
            <p:ph sz="quarter" idx="1"/>
          </p:nvPr>
        </p:nvSpPr>
        <p:spPr>
          <a:xfrm>
            <a:off x="437896" y="1642533"/>
            <a:ext cx="8328152" cy="4495800"/>
          </a:xfrm>
        </p:spPr>
        <p:txBody>
          <a:bodyPr>
            <a:noAutofit/>
          </a:bodyPr>
          <a:lstStyle/>
          <a:p>
            <a:pPr marL="0" indent="0">
              <a:lnSpc>
                <a:spcPct val="95000"/>
              </a:lnSpc>
              <a:spcBef>
                <a:spcPts val="600"/>
              </a:spcBef>
              <a:spcAft>
                <a:spcPts val="600"/>
              </a:spcAft>
              <a:buClr>
                <a:srgbClr val="708CA1"/>
              </a:buClr>
              <a:buNone/>
            </a:pPr>
            <a:r>
              <a:rPr lang="en-US" sz="2800" dirty="0"/>
              <a:t>To do so, router does two important </a:t>
            </a:r>
            <a:r>
              <a:rPr lang="en-US" sz="2800" dirty="0" smtClean="0"/>
              <a:t>functions:</a:t>
            </a:r>
          </a:p>
          <a:p>
            <a:pPr>
              <a:lnSpc>
                <a:spcPct val="95000"/>
              </a:lnSpc>
              <a:spcBef>
                <a:spcPts val="1200"/>
              </a:spcBef>
              <a:spcAft>
                <a:spcPts val="600"/>
              </a:spcAft>
              <a:buClr>
                <a:srgbClr val="708CA1"/>
              </a:buClr>
            </a:pPr>
            <a:r>
              <a:rPr lang="en-US" sz="2400" dirty="0" smtClean="0">
                <a:solidFill>
                  <a:srgbClr val="000000"/>
                </a:solidFill>
              </a:rPr>
              <a:t>Create </a:t>
            </a:r>
            <a:r>
              <a:rPr lang="en-US" sz="2400" dirty="0">
                <a:solidFill>
                  <a:srgbClr val="000000"/>
                </a:solidFill>
              </a:rPr>
              <a:t>routing tables which supply a wealth of information about paths to other </a:t>
            </a:r>
            <a:r>
              <a:rPr lang="en-US" sz="2400" dirty="0" smtClean="0">
                <a:solidFill>
                  <a:srgbClr val="000000"/>
                </a:solidFill>
              </a:rPr>
              <a:t>networks </a:t>
            </a:r>
            <a:r>
              <a:rPr lang="en-US" sz="2400" dirty="0">
                <a:solidFill>
                  <a:srgbClr val="000000"/>
                </a:solidFill>
              </a:rPr>
              <a:t>(</a:t>
            </a:r>
            <a:r>
              <a:rPr lang="en-US" sz="2400" dirty="0">
                <a:solidFill>
                  <a:srgbClr val="9039A3"/>
                </a:solidFill>
              </a:rPr>
              <a:t>Routing)</a:t>
            </a:r>
            <a:endParaRPr lang="en-US" sz="2400" dirty="0">
              <a:solidFill>
                <a:srgbClr val="000000"/>
              </a:solidFill>
            </a:endParaRPr>
          </a:p>
          <a:p>
            <a:pPr lvl="1">
              <a:lnSpc>
                <a:spcPct val="95000"/>
              </a:lnSpc>
              <a:spcBef>
                <a:spcPts val="600"/>
              </a:spcBef>
              <a:spcAft>
                <a:spcPts val="600"/>
              </a:spcAft>
              <a:buClr>
                <a:srgbClr val="708CA1"/>
              </a:buClr>
              <a:buFont typeface="Arial"/>
              <a:buChar char="•"/>
            </a:pPr>
            <a:r>
              <a:rPr lang="en-US" sz="2000" dirty="0" smtClean="0">
                <a:solidFill>
                  <a:srgbClr val="000000"/>
                </a:solidFill>
              </a:rPr>
              <a:t> It helps to determine </a:t>
            </a:r>
            <a:r>
              <a:rPr lang="en-US" sz="2000" dirty="0">
                <a:solidFill>
                  <a:srgbClr val="000000"/>
                </a:solidFill>
              </a:rPr>
              <a:t>the best path to send </a:t>
            </a:r>
            <a:r>
              <a:rPr lang="en-US" sz="2000" dirty="0" smtClean="0">
                <a:solidFill>
                  <a:srgbClr val="000000"/>
                </a:solidFill>
              </a:rPr>
              <a:t>packets</a:t>
            </a:r>
          </a:p>
          <a:p>
            <a:pPr marL="365760" lvl="1" indent="0">
              <a:lnSpc>
                <a:spcPct val="95000"/>
              </a:lnSpc>
              <a:spcBef>
                <a:spcPts val="600"/>
              </a:spcBef>
              <a:spcAft>
                <a:spcPts val="600"/>
              </a:spcAft>
              <a:buClr>
                <a:srgbClr val="708CA1"/>
              </a:buClr>
              <a:buNone/>
            </a:pPr>
            <a:r>
              <a:rPr lang="en-US" sz="2000" dirty="0" smtClean="0">
                <a:solidFill>
                  <a:srgbClr val="000000"/>
                </a:solidFill>
              </a:rPr>
              <a:t> </a:t>
            </a:r>
          </a:p>
          <a:p>
            <a:pPr>
              <a:lnSpc>
                <a:spcPct val="95000"/>
              </a:lnSpc>
              <a:spcBef>
                <a:spcPts val="600"/>
              </a:spcBef>
              <a:spcAft>
                <a:spcPts val="600"/>
              </a:spcAft>
              <a:buClr>
                <a:srgbClr val="708CA1"/>
              </a:buClr>
            </a:pPr>
            <a:r>
              <a:rPr lang="en-US" sz="2400" dirty="0" smtClean="0">
                <a:solidFill>
                  <a:srgbClr val="000000"/>
                </a:solidFill>
              </a:rPr>
              <a:t>Forward </a:t>
            </a:r>
            <a:r>
              <a:rPr lang="en-US" sz="2400" dirty="0">
                <a:solidFill>
                  <a:srgbClr val="000000"/>
                </a:solidFill>
              </a:rPr>
              <a:t>packets toward their </a:t>
            </a:r>
            <a:r>
              <a:rPr lang="en-US" sz="2400" dirty="0" smtClean="0">
                <a:solidFill>
                  <a:srgbClr val="000000"/>
                </a:solidFill>
              </a:rPr>
              <a:t>destination (</a:t>
            </a:r>
            <a:r>
              <a:rPr lang="en-US" sz="2400" dirty="0" smtClean="0">
                <a:solidFill>
                  <a:schemeClr val="accent4">
                    <a:lumMod val="75000"/>
                  </a:schemeClr>
                </a:solidFill>
              </a:rPr>
              <a:t>Forwarding)</a:t>
            </a:r>
            <a:endParaRPr lang="en-US" sz="2400" dirty="0">
              <a:solidFill>
                <a:srgbClr val="000000"/>
              </a:solidFill>
            </a:endParaRPr>
          </a:p>
          <a:p>
            <a:pPr marL="800100" indent="-342900">
              <a:lnSpc>
                <a:spcPct val="95000"/>
              </a:lnSpc>
              <a:spcBef>
                <a:spcPts val="600"/>
              </a:spcBef>
              <a:spcAft>
                <a:spcPts val="600"/>
              </a:spcAft>
              <a:buClrTx/>
              <a:buSzTx/>
              <a:buFont typeface="Arial"/>
              <a:buChar char="•"/>
            </a:pPr>
            <a:r>
              <a:rPr lang="en-US" sz="2000" dirty="0" smtClean="0">
                <a:solidFill>
                  <a:srgbClr val="000000"/>
                </a:solidFill>
              </a:rPr>
              <a:t>Forwards </a:t>
            </a:r>
            <a:r>
              <a:rPr lang="en-US" sz="2000" dirty="0">
                <a:solidFill>
                  <a:srgbClr val="000000"/>
                </a:solidFill>
              </a:rPr>
              <a:t>packet to interface indicated in routing table.</a:t>
            </a:r>
          </a:p>
          <a:p>
            <a:pPr marL="800100" indent="-342900">
              <a:lnSpc>
                <a:spcPct val="95000"/>
              </a:lnSpc>
              <a:spcBef>
                <a:spcPts val="600"/>
              </a:spcBef>
              <a:spcAft>
                <a:spcPts val="600"/>
              </a:spcAft>
              <a:buClrTx/>
              <a:buSzTx/>
              <a:buFont typeface="Arial"/>
              <a:buChar char="•"/>
            </a:pPr>
            <a:r>
              <a:rPr lang="en-US" sz="2000" dirty="0">
                <a:solidFill>
                  <a:srgbClr val="000000"/>
                </a:solidFill>
              </a:rPr>
              <a:t>Encapsulates the packet and forwards out toward destination. </a:t>
            </a:r>
            <a:endParaRPr lang="en-US" sz="2000" dirty="0"/>
          </a:p>
        </p:txBody>
      </p:sp>
    </p:spTree>
    <p:extLst>
      <p:ext uri="{BB962C8B-B14F-4D97-AF65-F5344CB8AC3E}">
        <p14:creationId xmlns:p14="http://schemas.microsoft.com/office/powerpoint/2010/main" val="302680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a:t>
            </a:r>
            <a:r>
              <a:rPr lang="en-US" dirty="0"/>
              <a:t>Forwarding Decision</a:t>
            </a:r>
          </a:p>
        </p:txBody>
      </p:sp>
      <p:sp>
        <p:nvSpPr>
          <p:cNvPr id="3" name="Content Placeholder 2"/>
          <p:cNvSpPr>
            <a:spLocks noGrp="1"/>
          </p:cNvSpPr>
          <p:nvPr>
            <p:ph sz="quarter" idx="1"/>
          </p:nvPr>
        </p:nvSpPr>
        <p:spPr/>
        <p:txBody>
          <a:bodyPr>
            <a:normAutofit/>
          </a:bodyPr>
          <a:lstStyle/>
          <a:p>
            <a:r>
              <a:rPr lang="en-US" dirty="0"/>
              <a:t>Every router has a </a:t>
            </a:r>
            <a:r>
              <a:rPr lang="en-US" dirty="0" smtClean="0">
                <a:solidFill>
                  <a:schemeClr val="accent4">
                    <a:lumMod val="75000"/>
                  </a:schemeClr>
                </a:solidFill>
              </a:rPr>
              <a:t>routing table</a:t>
            </a:r>
            <a:r>
              <a:rPr lang="en-US" dirty="0"/>
              <a:t>. </a:t>
            </a:r>
            <a:r>
              <a:rPr lang="en-US" dirty="0" smtClean="0"/>
              <a:t>To forward </a:t>
            </a:r>
            <a:r>
              <a:rPr lang="en-US" dirty="0"/>
              <a:t>a </a:t>
            </a:r>
            <a:r>
              <a:rPr lang="en-US" dirty="0" smtClean="0"/>
              <a:t>packet, a router:</a:t>
            </a:r>
          </a:p>
        </p:txBody>
      </p:sp>
      <p:pic>
        <p:nvPicPr>
          <p:cNvPr id="4" name="Picture 3"/>
          <p:cNvPicPr>
            <a:picLocks noChangeAspect="1"/>
          </p:cNvPicPr>
          <p:nvPr/>
        </p:nvPicPr>
        <p:blipFill>
          <a:blip r:embed="rId3"/>
          <a:stretch>
            <a:fillRect/>
          </a:stretch>
        </p:blipFill>
        <p:spPr>
          <a:xfrm>
            <a:off x="1388533" y="2857499"/>
            <a:ext cx="6379633" cy="3640667"/>
          </a:xfrm>
          <a:prstGeom prst="rect">
            <a:avLst/>
          </a:prstGeom>
        </p:spPr>
      </p:pic>
    </p:spTree>
    <p:extLst>
      <p:ext uri="{BB962C8B-B14F-4D97-AF65-F5344CB8AC3E}">
        <p14:creationId xmlns:p14="http://schemas.microsoft.com/office/powerpoint/2010/main" val="31300331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Router Packet Forwarding Decision</a:t>
            </a:r>
          </a:p>
        </p:txBody>
      </p:sp>
      <p:sp>
        <p:nvSpPr>
          <p:cNvPr id="3" name="Content Placeholder 2"/>
          <p:cNvSpPr>
            <a:spLocks noGrp="1"/>
          </p:cNvSpPr>
          <p:nvPr>
            <p:ph sz="quarter" idx="1"/>
          </p:nvPr>
        </p:nvSpPr>
        <p:spPr/>
        <p:txBody>
          <a:bodyPr/>
          <a:lstStyle/>
          <a:p>
            <a:r>
              <a:rPr lang="en-US" dirty="0"/>
              <a:t>Router either forwards packets to directly connected or remote networks</a:t>
            </a:r>
          </a:p>
          <a:p>
            <a:endParaRPr lang="en-US" dirty="0"/>
          </a:p>
        </p:txBody>
      </p:sp>
      <p:pic>
        <p:nvPicPr>
          <p:cNvPr id="4" name="Content Placeholder 7"/>
          <p:cNvPicPr>
            <a:picLocks noChangeAspect="1"/>
          </p:cNvPicPr>
          <p:nvPr/>
        </p:nvPicPr>
        <p:blipFill>
          <a:blip r:embed="rId3" cstate="email">
            <a:extLst>
              <a:ext uri="{28A0092B-C50C-407E-A947-70E740481C1C}">
                <a14:useLocalDpi xmlns:a14="http://schemas.microsoft.com/office/drawing/2010/main" val="0"/>
              </a:ext>
            </a:extLst>
          </a:blip>
          <a:srcRect l="-6744" r="-6744"/>
          <a:stretch>
            <a:fillRect/>
          </a:stretch>
        </p:blipFill>
        <p:spPr>
          <a:xfrm>
            <a:off x="609599" y="2666998"/>
            <a:ext cx="8153400" cy="3995093"/>
          </a:xfrm>
          <a:prstGeom prst="rect">
            <a:avLst/>
          </a:prstGeom>
          <a:ln>
            <a:solidFill>
              <a:srgbClr val="000000"/>
            </a:solidFill>
          </a:ln>
        </p:spPr>
      </p:pic>
    </p:spTree>
    <p:extLst>
      <p:ext uri="{BB962C8B-B14F-4D97-AF65-F5344CB8AC3E}">
        <p14:creationId xmlns:p14="http://schemas.microsoft.com/office/powerpoint/2010/main" val="6426715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Forwarding</a:t>
            </a:r>
            <a:endParaRPr lang="en-US" dirty="0"/>
          </a:p>
        </p:txBody>
      </p:sp>
    </p:spTree>
    <p:extLst>
      <p:ext uri="{BB962C8B-B14F-4D97-AF65-F5344CB8AC3E}">
        <p14:creationId xmlns:p14="http://schemas.microsoft.com/office/powerpoint/2010/main" val="38042451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2127</TotalTime>
  <Words>3751</Words>
  <Application>Microsoft Macintosh PowerPoint</Application>
  <PresentationFormat>On-screen Show (4:3)</PresentationFormat>
  <Paragraphs>527</Paragraphs>
  <Slides>48</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Median</vt:lpstr>
      <vt:lpstr>Bitmap Image</vt:lpstr>
      <vt:lpstr>VISIO</vt:lpstr>
      <vt:lpstr>Forwarding Routing and routing tables Serial interfaces</vt:lpstr>
      <vt:lpstr>From Lab2 Slides</vt:lpstr>
      <vt:lpstr>Objectives</vt:lpstr>
      <vt:lpstr>Sending a Packet</vt:lpstr>
      <vt:lpstr>Router</vt:lpstr>
      <vt:lpstr>Functions of a Router</vt:lpstr>
      <vt:lpstr>Packet Forwarding Decision</vt:lpstr>
      <vt:lpstr>Router Packet Forwarding Decision</vt:lpstr>
      <vt:lpstr>Forwarding</vt:lpstr>
      <vt:lpstr>Router Switching Function</vt:lpstr>
      <vt:lpstr>Switching Packets between Networks  Router Switching Functions</vt:lpstr>
      <vt:lpstr>Switching Packets between Networks Send a Packet</vt:lpstr>
      <vt:lpstr>Switching Packets between Networks  Forward to the Next Hop</vt:lpstr>
      <vt:lpstr>Switching Packets between Networks  Packet Routing</vt:lpstr>
      <vt:lpstr>Switching Packets between Networks   Reach the Destination</vt:lpstr>
      <vt:lpstr>Activity</vt:lpstr>
      <vt:lpstr>Forwarding Decisions</vt:lpstr>
      <vt:lpstr>Routing</vt:lpstr>
      <vt:lpstr>The Routing Table</vt:lpstr>
      <vt:lpstr>The Routing Table</vt:lpstr>
      <vt:lpstr>Routers Choose Best Paths</vt:lpstr>
      <vt:lpstr>Best Path</vt:lpstr>
      <vt:lpstr>Best Path</vt:lpstr>
      <vt:lpstr>Load Balancing</vt:lpstr>
      <vt:lpstr>Administrative Distance</vt:lpstr>
      <vt:lpstr>The Routing Table Routing Table Sources</vt:lpstr>
      <vt:lpstr>The Routing Table Routing Table Sources</vt:lpstr>
      <vt:lpstr>IPv4 Router Routing Table</vt:lpstr>
      <vt:lpstr>Router Routing Tables Directly Connected Routing Table Entries</vt:lpstr>
      <vt:lpstr>Router Routing Tables Remote Network Routing Table Entries</vt:lpstr>
      <vt:lpstr>Directly Connected Routes Directly Connected Interfaces</vt:lpstr>
      <vt:lpstr>Directly Connected Routes Directly Connected Interfaces</vt:lpstr>
      <vt:lpstr>PowerPoint Presentation</vt:lpstr>
      <vt:lpstr>PowerPoint Presentation</vt:lpstr>
      <vt:lpstr>PowerPoint Presentation</vt:lpstr>
      <vt:lpstr>PowerPoint Presentation</vt:lpstr>
      <vt:lpstr>PowerPoint Presentation</vt:lpstr>
      <vt:lpstr>Routing and Forwarding Outline</vt:lpstr>
      <vt:lpstr>PowerPoint Presentation</vt:lpstr>
      <vt:lpstr>PowerPoint Presentation</vt:lpstr>
      <vt:lpstr>Configuring router serial interfaces</vt:lpstr>
      <vt:lpstr>Point-to-point WAN link </vt:lpstr>
      <vt:lpstr>Configuring Serial Interface</vt:lpstr>
      <vt:lpstr> Synchronous Communication</vt:lpstr>
      <vt:lpstr> Synchronous Communication</vt:lpstr>
      <vt:lpstr>Setting the Clock Rate</vt:lpstr>
      <vt:lpstr>Setting the Clock Rate</vt:lpstr>
      <vt:lpstr>Let’s Build a Following Network</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 Alhariqi</dc:creator>
  <cp:lastModifiedBy>Nour Alhariqi</cp:lastModifiedBy>
  <cp:revision>94</cp:revision>
  <dcterms:created xsi:type="dcterms:W3CDTF">2016-02-06T06:17:00Z</dcterms:created>
  <dcterms:modified xsi:type="dcterms:W3CDTF">2019-01-27T07:41:49Z</dcterms:modified>
</cp:coreProperties>
</file>