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2.bin" ContentType="application/vnd.openxmlformats-officedocument.oleObject"/>
  <Override PartName="/ppt/notesSlides/notesSlide2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2"/>
  </p:notesMasterIdLst>
  <p:sldIdLst>
    <p:sldId id="256" r:id="rId2"/>
    <p:sldId id="340" r:id="rId3"/>
    <p:sldId id="335" r:id="rId4"/>
    <p:sldId id="302" r:id="rId5"/>
    <p:sldId id="337" r:id="rId6"/>
    <p:sldId id="338" r:id="rId7"/>
    <p:sldId id="343" r:id="rId8"/>
    <p:sldId id="345" r:id="rId9"/>
    <p:sldId id="317" r:id="rId10"/>
    <p:sldId id="342" r:id="rId11"/>
    <p:sldId id="309" r:id="rId12"/>
    <p:sldId id="310" r:id="rId13"/>
    <p:sldId id="311" r:id="rId14"/>
    <p:sldId id="312" r:id="rId15"/>
    <p:sldId id="313" r:id="rId16"/>
    <p:sldId id="330" r:id="rId17"/>
    <p:sldId id="314" r:id="rId18"/>
    <p:sldId id="305" r:id="rId19"/>
    <p:sldId id="341" r:id="rId20"/>
    <p:sldId id="277" r:id="rId21"/>
    <p:sldId id="265" r:id="rId22"/>
    <p:sldId id="274" r:id="rId23"/>
    <p:sldId id="320" r:id="rId24"/>
    <p:sldId id="275" r:id="rId25"/>
    <p:sldId id="276" r:id="rId26"/>
    <p:sldId id="278" r:id="rId27"/>
    <p:sldId id="279" r:id="rId28"/>
    <p:sldId id="260" r:id="rId29"/>
    <p:sldId id="261" r:id="rId30"/>
    <p:sldId id="262" r:id="rId31"/>
    <p:sldId id="322" r:id="rId32"/>
    <p:sldId id="281" r:id="rId33"/>
    <p:sldId id="323" r:id="rId34"/>
    <p:sldId id="324" r:id="rId35"/>
    <p:sldId id="325" r:id="rId36"/>
    <p:sldId id="326" r:id="rId37"/>
    <p:sldId id="327" r:id="rId38"/>
    <p:sldId id="346" r:id="rId39"/>
    <p:sldId id="347" r:id="rId40"/>
    <p:sldId id="34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61" autoAdjust="0"/>
  </p:normalViewPr>
  <p:slideViewPr>
    <p:cSldViewPr snapToGrid="0" snapToObjects="1">
      <p:cViewPr varScale="1">
        <p:scale>
          <a:sx n="53" d="100"/>
          <a:sy n="53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B757-4009-3C4E-961B-8A73D30072C6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9E6A0-51F6-C744-A706-DCAB0D1C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Itself - This is a special IP address of 127.0.0.1 which is referred to as the loopback interface. This loopback address is automatically assigned to a host when TCP/IP is running. The ability for a host to send a packet to itself using network functionality is useful for testing purposes. Any IP within the network 127.0.0.0/8 refers to the local host.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main role of the network layer is to move packets from a sending host to a receiving host.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E6A0-51F6-C744-A706-DCAB0D1C5D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62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31161896-09CF-BA44-856B-6523FB2D0A9B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75D7DD3F-7C4D-9F4B-8C3A-54749C579D98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14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4.2.1 </a:t>
            </a:r>
            <a:r>
              <a:rPr lang="en-US">
                <a:latin typeface="Arial" charset="0"/>
                <a:cs typeface="文泉驛正黑" charset="0"/>
              </a:rPr>
              <a:t>Switching Packets between Networks</a:t>
            </a:r>
          </a:p>
          <a:p>
            <a:pPr>
              <a:lnSpc>
                <a:spcPct val="8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b="1">
                <a:latin typeface="Arial" charset="0"/>
                <a:cs typeface="文泉驛正黑" charset="0"/>
              </a:rPr>
              <a:t>4.2.1.4 Packet Routing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169FC52B-FFF9-A74B-AA91-86E505AD5CA4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FDC394E1-4D3A-8D45-9D6D-CABD422A3CDC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15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4.2.1 </a:t>
            </a:r>
            <a:r>
              <a:rPr lang="en-US">
                <a:latin typeface="Arial" charset="0"/>
                <a:cs typeface="文泉驛正黑" charset="0"/>
              </a:rPr>
              <a:t>Switching Packets between Networks</a:t>
            </a:r>
          </a:p>
          <a:p>
            <a:pPr>
              <a:lnSpc>
                <a:spcPct val="8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b="1">
                <a:latin typeface="Arial" charset="0"/>
                <a:cs typeface="文泉驛正黑" charset="0"/>
              </a:rPr>
              <a:t>4.2.1.5 Reach the Destination</a:t>
            </a:r>
          </a:p>
          <a:p>
            <a:pPr>
              <a:lnSpc>
                <a:spcPct val="8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b="1">
                <a:latin typeface="Arial" charset="0"/>
                <a:cs typeface="文泉驛正黑" charset="0"/>
              </a:rPr>
              <a:t>4.2.1.6 Activity – Match Layer 2 and Layer 3 Addressing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D9FACADC-A01B-9E48-9DA1-860ECCA35383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1157AC02-C83C-B74F-8603-180B4D272FCB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17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4.2.2 Path Determination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4.2.2.1 Routing Decisions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sz="2000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A1C9B287-29DF-9440-80CD-6BAAB8A36FA4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F5A27C2B-0170-9C44-A79B-F90C9341C7AD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19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Functions of a Router</a:t>
            </a:r>
          </a:p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4.1.1.5 Routers Choose Best Paths</a:t>
            </a:r>
          </a:p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sz="2000" b="1">
              <a:latin typeface="Arial" charset="0"/>
              <a:cs typeface="文泉驛正黑" charset="0"/>
            </a:endParaRPr>
          </a:p>
          <a:p>
            <a:pPr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sz="2000" b="1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3A774A8C-0BA0-B845-AB8C-02247C552032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C29D29AE-9CFA-8548-8722-11CEA372F354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20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 Router Operation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4.3.1 Analyze the Routing Table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4.3.1.1 The Routing Table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50B81FB9-209D-C84E-9465-3E391918796B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5BADA3A8-52A3-934C-B9FF-87F9C9172D2F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21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Functions of a Router</a:t>
            </a:r>
          </a:p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4.1.1.5 Routers Choose Best Paths</a:t>
            </a:r>
          </a:p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sz="2000" b="1">
              <a:latin typeface="Arial" charset="0"/>
              <a:cs typeface="文泉驛正黑" charset="0"/>
            </a:endParaRPr>
          </a:p>
          <a:p>
            <a:pPr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sz="2000" b="1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902EA5DA-37DD-F246-AEC6-56A64E487013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87A3E723-E973-A840-AC08-562362FB648E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22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4.2.2 Path Determination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4.2.2.2 Best Path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sz="2000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7FEFAAB9-0822-2C4D-A2BD-F407C314584C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3B62D6FD-179A-A14A-9AA7-7C2099DD5B86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24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4.2.2 Path Determination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4.2.2.3 Load Balancing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sz="2000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09381EB5-C9F7-2B43-BD41-DE647D88D650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42EA08F4-A2E6-9045-8434-9B39AD4563F3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25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4.2.2 Path Determination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4.2.2.4 Administrative Distance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sz="2000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565C5C7A-1193-AE4D-A22A-AB2DD8534E36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26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4FC4CD99-6EAC-9B47-964F-2BD51B5D6BCB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26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 Router Operation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4.3.1 Analyze the Routing Table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4.3.1.2 Routing Table Sources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>
              <a:defRPr/>
            </a:pPr>
            <a:fld id="{62ADB617-4CA3-D941-8A4F-413F9AFA168D}" type="slidenum">
              <a:rPr lang="en-US" smtClean="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>
                <a:defRPr/>
              </a:pPr>
              <a:t>5</a:t>
            </a:fld>
            <a:endParaRPr lang="en-US" smtClean="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-11541325" y="-11604442"/>
            <a:ext cx="11542420" cy="1160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849DCE63-A242-264A-BFF6-BE1D8F4CEBEB}" type="slidenum">
              <a:rPr lang="en-US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6450" y="-11604625"/>
            <a:ext cx="15473363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325" y="-11604442"/>
            <a:ext cx="11542420" cy="1160659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Function of a Router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4.1.1.2 Why Routing?</a:t>
            </a:r>
          </a:p>
          <a:p>
            <a:pPr eaLnBrk="1">
              <a:lnSpc>
                <a:spcPct val="9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en-US" sz="2000" b="1">
              <a:latin typeface="Arial" charset="0"/>
              <a:cs typeface="文泉驛正黑" charset="0"/>
            </a:endParaRPr>
          </a:p>
          <a:p>
            <a:pPr eaLnBrk="1"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en-US" sz="2000" b="1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8B960F4C-9368-F54D-B1CF-192AB7B08DB0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FC3F40E7-35E7-6746-B8D5-6FC2DB03FBB8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27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 Router Operation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4.3.1 Analyze the Routing Table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4.3.1.2 Routing Table Sources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6B2DB4-5C8B-7448-B216-893CDCF38DED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6.2.2.2 IPv4 Router Routing Table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7AFF75-1397-2B43-AD5D-288B91251914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6.2.2.3 Directly Connected Routing Table Entries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FA1ED9-2908-6C41-8222-345CFCD2C85A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6.2.2.4 Remote Network Routing Table Entries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BA03EB26-4392-2E41-ACFE-8BA180336C12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32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CA8A604D-6A7D-A142-80D9-335F56A48BEC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32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 Router Operation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4.3.2 Directly Connected Routes</a:t>
            </a:r>
          </a:p>
          <a:p>
            <a:pPr>
              <a:lnSpc>
                <a:spcPct val="8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>
                <a:latin typeface="Arial" charset="0"/>
                <a:cs typeface="文泉驛正黑" charset="0"/>
              </a:rPr>
              <a:t>4.3.2.2 Directly Connected Route Table Entries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Forwarding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When a packet arrives at a router’s input link, the router must move the packet to the appropriate output link 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9039A3"/>
                </a:solidFill>
              </a:rPr>
              <a:t>Routing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The network layer must determine the best route or path taken by packets as they flow from a sender to a receiver.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E6A0-51F6-C744-A706-DCAB0D1C5D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 the network-layer protocol,</a:t>
            </a:r>
            <a:r>
              <a:rPr lang="en-US" baseline="0" dirty="0" smtClean="0"/>
              <a:t> </a:t>
            </a:r>
            <a:r>
              <a:rPr lang="en-US" dirty="0" smtClean="0"/>
              <a:t>the header value could be the destination address of the packet or an indication of</a:t>
            </a:r>
            <a:r>
              <a:rPr lang="en-US" baseline="0" dirty="0" smtClean="0"/>
              <a:t> </a:t>
            </a:r>
            <a:r>
              <a:rPr lang="en-US" dirty="0" smtClean="0"/>
              <a:t>the connection to which the packet belongs.</a:t>
            </a:r>
          </a:p>
          <a:p>
            <a:endParaRPr lang="en-US" dirty="0" smtClean="0"/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Examining the value of a field in the arriving packet’s header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Then using this header value to index into the router’s routing table.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The value stored in the routing table entry for that header indicates the router’s outgoing link interface to which that packet is to be forwarded.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E6A0-51F6-C744-A706-DCAB0D1C5D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E6A0-51F6-C744-A706-DCAB0D1C5D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8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As we know, the primary function of a router is to forward packets toward their destination.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This is accomplished by using a switching function, which is the process used by a router to accept a packet on one interface and forward it out of another interface.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E6A0-51F6-C744-A706-DCAB0D1C5D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E617FF24-0D0D-6D46-A77B-0BB27B00E32F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B42853AB-3AB3-5649-9273-206FA3D371E9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11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9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 dirty="0">
                <a:latin typeface="Arial" charset="0"/>
                <a:cs typeface="文泉驛正黑" charset="0"/>
              </a:rPr>
              <a:t>4.2.1 </a:t>
            </a:r>
            <a:r>
              <a:rPr lang="en-US" dirty="0">
                <a:latin typeface="Arial" charset="0"/>
                <a:cs typeface="文泉驛正黑" charset="0"/>
              </a:rPr>
              <a:t>Switching Packets between Networks</a:t>
            </a:r>
          </a:p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b="1" dirty="0">
                <a:latin typeface="Arial" charset="0"/>
                <a:cs typeface="文泉驛正黑" charset="0"/>
              </a:rPr>
              <a:t>4.2.1.1 </a:t>
            </a:r>
            <a:r>
              <a:rPr lang="en-US" dirty="0">
                <a:latin typeface="Arial" charset="0"/>
                <a:cs typeface="文泉驛正黑" charset="0"/>
              </a:rPr>
              <a:t>Router Switching </a:t>
            </a:r>
            <a:r>
              <a:rPr lang="en-US" dirty="0" smtClean="0">
                <a:latin typeface="Arial" charset="0"/>
                <a:cs typeface="文泉驛正黑" charset="0"/>
              </a:rPr>
              <a:t>Functions</a:t>
            </a:r>
          </a:p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 dirty="0" smtClean="0">
              <a:latin typeface="Arial" charset="0"/>
              <a:cs typeface="文泉驛正黑" charset="0"/>
            </a:endParaRPr>
          </a:p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dirty="0" smtClean="0">
                <a:latin typeface="Arial" charset="0"/>
                <a:cs typeface="文泉驛正黑" charset="0"/>
              </a:rPr>
              <a:t>Note: In this context, the term “switching” literally means moving packets from source to destination and should not be confused with the function of a Layer 2 switch.</a:t>
            </a:r>
            <a:endParaRPr lang="en-US" dirty="0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ACD7628E-7E17-674B-893B-5DFD669A2FBB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4A788A9C-BB12-144B-B56E-DECC6B778173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12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9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 dirty="0">
                <a:latin typeface="Arial" charset="0"/>
                <a:cs typeface="文泉驛正黑" charset="0"/>
              </a:rPr>
              <a:t>4.2.1 </a:t>
            </a:r>
            <a:r>
              <a:rPr lang="en-US" dirty="0">
                <a:latin typeface="Arial" charset="0"/>
                <a:cs typeface="文泉驛正黑" charset="0"/>
              </a:rPr>
              <a:t>Switching Packets between Networks</a:t>
            </a:r>
          </a:p>
          <a:p>
            <a:pPr>
              <a:lnSpc>
                <a:spcPct val="90000"/>
              </a:lnSpc>
              <a:spcBef>
                <a:spcPts val="883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b="1" dirty="0">
                <a:latin typeface="Arial" charset="0"/>
                <a:cs typeface="文泉驛正黑" charset="0"/>
              </a:rPr>
              <a:t>4.2.1.2  </a:t>
            </a:r>
            <a:r>
              <a:rPr lang="en-US" dirty="0">
                <a:latin typeface="Arial" charset="0"/>
                <a:cs typeface="文泉驛正黑" charset="0"/>
              </a:rPr>
              <a:t>Send a Packet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46757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16227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36487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13528" indent="-224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0363" algn="l"/>
                <a:tab pos="1420726" algn="l"/>
                <a:tab pos="2131089" algn="l"/>
                <a:tab pos="2841452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/>
            <a:fld id="{7D3676A4-83D7-D844-8184-DA4EB9CB30B4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-11541815" y="-11604885"/>
            <a:ext cx="11543369" cy="11606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317" tIns="44159" rIns="88317" bIns="4415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D242468E-AA1A-DA4E-A4C7-D23931D39931}" type="slidenum">
              <a:rPr lang="en-US" sz="2400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13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508038" y="-11604625"/>
            <a:ext cx="15474951" cy="1160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541815" y="-11604885"/>
            <a:ext cx="11543369" cy="116064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17" tIns="44159" rIns="88317" bIns="44159"/>
          <a:lstStyle/>
          <a:p>
            <a:pPr>
              <a:lnSpc>
                <a:spcPct val="8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sz="2000" b="1">
                <a:latin typeface="Arial" charset="0"/>
                <a:cs typeface="文泉驛正黑" charset="0"/>
              </a:rPr>
              <a:t>4.2.1 </a:t>
            </a:r>
            <a:r>
              <a:rPr lang="en-US">
                <a:latin typeface="Arial" charset="0"/>
                <a:cs typeface="文泉驛正黑" charset="0"/>
              </a:rPr>
              <a:t>Switching Packets between Networks</a:t>
            </a:r>
          </a:p>
          <a:p>
            <a:pPr>
              <a:lnSpc>
                <a:spcPct val="8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r>
              <a:rPr lang="en-US" b="1">
                <a:latin typeface="Arial" charset="0"/>
                <a:cs typeface="文泉驛正黑" charset="0"/>
              </a:rPr>
              <a:t>4.2.1.3 Forward to the Next Hop</a:t>
            </a:r>
          </a:p>
          <a:p>
            <a:pPr>
              <a:lnSpc>
                <a:spcPct val="80000"/>
              </a:lnSpc>
              <a:spcBef>
                <a:spcPts val="589"/>
              </a:spcBef>
              <a:tabLst>
                <a:tab pos="710363" algn="l"/>
                <a:tab pos="1420726" algn="l"/>
                <a:tab pos="2131089" algn="l"/>
                <a:tab pos="2841452" algn="l"/>
                <a:tab pos="3551815" algn="l"/>
                <a:tab pos="4262178" algn="l"/>
                <a:tab pos="4972541" algn="l"/>
                <a:tab pos="5682905" algn="l"/>
                <a:tab pos="6393268" algn="l"/>
                <a:tab pos="7103631" algn="l"/>
                <a:tab pos="7813994" algn="l"/>
                <a:tab pos="8524357" algn="l"/>
                <a:tab pos="9234720" algn="l"/>
                <a:tab pos="9945083" algn="l"/>
                <a:tab pos="10655446" algn="l"/>
                <a:tab pos="11365809" algn="l"/>
              </a:tabLst>
            </a:pPr>
            <a:endParaRPr lang="en-US">
              <a:latin typeface="Arial" charset="0"/>
              <a:cs typeface="文泉驛正黑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082E5D-E1D6-504B-AA3E-764510099C3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FA3753-1CE6-4949-BA04-6AF2762901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Routing and routing 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 1437-1438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Switching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9772"/>
            <a:ext cx="81534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 </a:t>
            </a:r>
            <a:r>
              <a:rPr lang="en-US" dirty="0"/>
              <a:t>switching </a:t>
            </a:r>
            <a:r>
              <a:rPr lang="en-US" dirty="0" smtClean="0"/>
              <a:t>function is a process </a:t>
            </a:r>
            <a:r>
              <a:rPr lang="en-US" dirty="0"/>
              <a:t>used by a router to accept a packet on one interface and forward it out of another interface.</a:t>
            </a:r>
          </a:p>
        </p:txBody>
      </p:sp>
    </p:spTree>
    <p:extLst>
      <p:ext uri="{BB962C8B-B14F-4D97-AF65-F5344CB8AC3E}">
        <p14:creationId xmlns:p14="http://schemas.microsoft.com/office/powerpoint/2010/main" val="85430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Switching Packets between Networks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/>
            </a:r>
            <a:b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 Router Switching Functions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A key responsibility of the switching function is to encapsulate packets in the appropriate data link frame type for the outgoing data link</a:t>
            </a:r>
            <a:r>
              <a:rPr lang="en-US" dirty="0"/>
              <a:t>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29167" r="14774" b="17657"/>
          <a:stretch>
            <a:fillRect/>
          </a:stretch>
        </p:blipFill>
        <p:spPr bwMode="auto">
          <a:xfrm>
            <a:off x="655638" y="3047998"/>
            <a:ext cx="7959142" cy="367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818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9432" y="315721"/>
            <a:ext cx="8145462" cy="838200"/>
          </a:xfrm>
        </p:spPr>
        <p:txBody>
          <a:bodyPr>
            <a:normAutofit fontScale="90000"/>
          </a:bodyPr>
          <a:lstStyle/>
          <a:p>
            <a:pPr algn="l" eaLnBrk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Switching Packets between Networks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/>
            </a:r>
            <a:b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Send a Packet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82" y="1849599"/>
            <a:ext cx="7737212" cy="46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28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26484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Switching Packets between Networks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/>
            </a:r>
            <a:b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Forward to the Next Hop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44525" y="1552575"/>
            <a:ext cx="8204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1552576"/>
            <a:ext cx="8318500" cy="4817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832" y="4212167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8398" y="4212167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77667" y="6180667"/>
            <a:ext cx="169333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47000" y="6214534"/>
            <a:ext cx="251354" cy="372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33066" y="6214534"/>
            <a:ext cx="0" cy="372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41253" y="6553200"/>
            <a:ext cx="58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MAC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3374" y="6550223"/>
            <a:ext cx="58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MAC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1274" y="6587067"/>
            <a:ext cx="524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type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18293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289675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Switching Packets between Networks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/>
            </a:r>
            <a:b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Packet Routing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44525" y="1552575"/>
            <a:ext cx="8204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0" t="29167" r="14030" b="20236"/>
          <a:stretch>
            <a:fillRect/>
          </a:stretch>
        </p:blipFill>
        <p:spPr bwMode="auto">
          <a:xfrm>
            <a:off x="1393825" y="1792287"/>
            <a:ext cx="6646863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0814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08079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Switching Packets between Networks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/>
            </a:r>
            <a:b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 Reach the Destination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3" t="29158" r="13031" b="20811"/>
          <a:stretch>
            <a:fillRect/>
          </a:stretch>
        </p:blipFill>
        <p:spPr bwMode="auto">
          <a:xfrm>
            <a:off x="1273295" y="1836929"/>
            <a:ext cx="68722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27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130"/>
            <a:ext cx="9144000" cy="3026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503" y="1847334"/>
            <a:ext cx="878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Pc1 want send a packet to Pc2, fill the required addresses that Pc1 will use to send the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2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1" t="29689" r="14996" b="12898"/>
          <a:stretch>
            <a:fillRect/>
          </a:stretch>
        </p:blipFill>
        <p:spPr bwMode="auto">
          <a:xfrm>
            <a:off x="1509713" y="1708150"/>
            <a:ext cx="6037262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92125"/>
            <a:ext cx="8145463" cy="838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708CA1"/>
                </a:solidFill>
                <a:latin typeface="Arial" charset="0"/>
                <a:cs typeface="文泉驛正黑" charset="0"/>
              </a:rPr>
              <a:t>Forwarding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143486439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4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41350" y="1408113"/>
            <a:ext cx="76025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eaLnBrk="1">
              <a:lnSpc>
                <a:spcPct val="95000"/>
              </a:lnSpc>
              <a:spcBef>
                <a:spcPts val="1200"/>
              </a:spcBef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374" y="288018"/>
            <a:ext cx="8345703" cy="83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The Routing Table</a:t>
            </a:r>
            <a:endParaRPr lang="en-US" sz="2900" b="1" dirty="0">
              <a:solidFill>
                <a:srgbClr val="FF0000"/>
              </a:solidFill>
              <a:latin typeface="Arial" charset="0"/>
              <a:cs typeface="文泉驛正黑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t="31549" r="21887" b="20236"/>
          <a:stretch>
            <a:fillRect/>
          </a:stretch>
        </p:blipFill>
        <p:spPr bwMode="auto">
          <a:xfrm>
            <a:off x="641350" y="1625600"/>
            <a:ext cx="8212727" cy="49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756399">
            <a:off x="6892653" y="5881776"/>
            <a:ext cx="22286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routing table 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634" y="6378682"/>
            <a:ext cx="481443" cy="3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386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Lab2 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97" y="1846029"/>
            <a:ext cx="5910632" cy="40963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11745" y="4268020"/>
            <a:ext cx="1092702" cy="3249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34720" y="5109811"/>
            <a:ext cx="767845" cy="383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86317" y="5109811"/>
            <a:ext cx="1269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02565" y="5309120"/>
            <a:ext cx="182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Our lecture today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5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92125"/>
            <a:ext cx="8145463" cy="838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708CA1"/>
                </a:solidFill>
                <a:latin typeface="Arial" charset="0"/>
                <a:cs typeface="文泉驛正黑" charset="0"/>
              </a:rPr>
              <a:t>The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Routing Table</a:t>
            </a: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479425" y="1385888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631825" y="1450975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581025" y="1748433"/>
            <a:ext cx="8054975" cy="4738092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 marL="234950" indent="-234950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Routing Table is a file stored in RAM that contains information about </a:t>
            </a:r>
          </a:p>
          <a:p>
            <a:pPr marL="692150" lvl="1" indent="-234950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Directly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connected networks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92150" lvl="1" indent="-234950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Remote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networks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92150" lvl="1" indent="-234950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Network or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next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hop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associations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6" t="42065" r="28160" b="24010"/>
          <a:stretch>
            <a:fillRect/>
          </a:stretch>
        </p:blipFill>
        <p:spPr bwMode="auto">
          <a:xfrm>
            <a:off x="2017713" y="4233049"/>
            <a:ext cx="4967287" cy="222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1960" y="2958997"/>
            <a:ext cx="39340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if there are many paths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a remote network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37672" y="3374496"/>
            <a:ext cx="664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667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41350" y="1932479"/>
            <a:ext cx="7602538" cy="436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>
            <a:lvl1pPr marL="234950" indent="-2349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sz="2400" dirty="0" smtClean="0">
                <a:solidFill>
                  <a:srgbClr val="000000"/>
                </a:solidFill>
              </a:rPr>
              <a:t>Routing </a:t>
            </a:r>
            <a:r>
              <a:rPr lang="en-US" sz="2400" dirty="0">
                <a:solidFill>
                  <a:srgbClr val="000000"/>
                </a:solidFill>
              </a:rPr>
              <a:t>table store the best </a:t>
            </a:r>
            <a:r>
              <a:rPr lang="en-US" sz="2400" dirty="0" smtClean="0">
                <a:solidFill>
                  <a:srgbClr val="000000"/>
                </a:solidFill>
              </a:rPr>
              <a:t>path</a:t>
            </a:r>
          </a:p>
          <a:p>
            <a:pPr lvl="1" eaLnBrk="1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dirty="0" smtClean="0">
                <a:solidFill>
                  <a:srgbClr val="000000"/>
                </a:solidFill>
              </a:rPr>
              <a:t>Determine </a:t>
            </a:r>
            <a:r>
              <a:rPr lang="en-US" dirty="0">
                <a:solidFill>
                  <a:srgbClr val="000000"/>
                </a:solidFill>
              </a:rPr>
              <a:t>the best path to send </a:t>
            </a:r>
            <a:r>
              <a:rPr lang="en-US" dirty="0" smtClean="0">
                <a:solidFill>
                  <a:srgbClr val="000000"/>
                </a:solidFill>
              </a:rPr>
              <a:t>packets to remote networks</a:t>
            </a:r>
            <a:endParaRPr lang="en-US" dirty="0">
              <a:solidFill>
                <a:srgbClr val="000000"/>
              </a:solidFill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 eaLnBrk="1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</a:pPr>
            <a:endParaRPr lang="en-US" sz="2000" dirty="0">
              <a:solidFill>
                <a:srgbClr val="000000"/>
              </a:solidFill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eaLnBrk="1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1350" y="444553"/>
            <a:ext cx="8145462" cy="838200"/>
          </a:xfrm>
        </p:spPr>
        <p:txBody>
          <a:bodyPr>
            <a:normAutofit/>
          </a:bodyPr>
          <a:lstStyle/>
          <a:p>
            <a:pPr algn="l" eaLnBrk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708CA1"/>
                </a:solidFill>
                <a:latin typeface="Arial" charset="0"/>
                <a:cs typeface="文泉驛正黑" charset="0"/>
              </a:rPr>
              <a:t>Routers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Choose Best Paths</a:t>
            </a:r>
          </a:p>
        </p:txBody>
      </p:sp>
      <p:sp>
        <p:nvSpPr>
          <p:cNvPr id="2" name="Rectangle 1"/>
          <p:cNvSpPr/>
          <p:nvPr/>
        </p:nvSpPr>
        <p:spPr>
          <a:xfrm>
            <a:off x="994724" y="5180366"/>
            <a:ext cx="7580502" cy="1148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文泉驛正黑" charset="0"/>
              </a:rPr>
              <a:t>Routers use </a:t>
            </a:r>
            <a:r>
              <a:rPr lang="en-US" sz="2400" dirty="0">
                <a:solidFill>
                  <a:srgbClr val="9039A3"/>
                </a:solidFill>
                <a:latin typeface="Arial" charset="0"/>
                <a:ea typeface="ＭＳ Ｐゴシック" charset="0"/>
                <a:cs typeface="文泉驛正黑" charset="0"/>
              </a:rPr>
              <a:t>static routes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文泉驛正黑" charset="0"/>
              </a:rPr>
              <a:t>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文泉驛正黑" charset="0"/>
              </a:rPr>
              <a:t>dynamic routing protocols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文泉驛正黑" charset="0"/>
              </a:rPr>
              <a:t> to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  <a:cs typeface="文泉驛正黑" charset="0"/>
              </a:rPr>
              <a:t>learn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文泉驛正黑" charset="0"/>
              </a:rPr>
              <a:t> about remote networks and </a:t>
            </a:r>
            <a:r>
              <a:rPr lang="en-US" sz="2400" dirty="0">
                <a:solidFill>
                  <a:srgbClr val="3A9B3F"/>
                </a:solidFill>
                <a:latin typeface="Arial" charset="0"/>
                <a:ea typeface="ＭＳ Ｐゴシック" charset="0"/>
                <a:cs typeface="文泉驛正黑" charset="0"/>
              </a:rPr>
              <a:t>build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文泉驛正黑" charset="0"/>
              </a:rPr>
              <a:t> their routing tables.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514" y="3380539"/>
            <a:ext cx="2151969" cy="1321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1284" y="3672141"/>
            <a:ext cx="4169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a router learns about remote networks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and finds the best path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982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92125"/>
            <a:ext cx="8145463" cy="838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708CA1"/>
                </a:solidFill>
                <a:latin typeface="Arial" charset="0"/>
                <a:cs typeface="文泉驛正黑" charset="0"/>
              </a:rPr>
              <a:t>Best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Path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479425" y="1877264"/>
            <a:ext cx="8354167" cy="4447335"/>
          </a:xfrm>
          <a:custGeom>
            <a:avLst/>
            <a:gdLst>
              <a:gd name="T0" fmla="*/ 8054975 w 8054975"/>
              <a:gd name="T1" fmla="*/ 2527300 h 5054600"/>
              <a:gd name="T2" fmla="*/ 4027490 w 8054975"/>
              <a:gd name="T3" fmla="*/ 5054600 h 5054600"/>
              <a:gd name="T4" fmla="*/ 0 w 8054975"/>
              <a:gd name="T5" fmla="*/ 2527300 h 5054600"/>
              <a:gd name="T6" fmla="*/ 4027490 w 8054975"/>
              <a:gd name="T7" fmla="*/ 0 h 5054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54600"/>
              <a:gd name="T14" fmla="*/ 8054975 w 8054975"/>
              <a:gd name="T15" fmla="*/ 5054600 h 5054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54600">
                <a:moveTo>
                  <a:pt x="0" y="0"/>
                </a:moveTo>
                <a:lnTo>
                  <a:pt x="22376" y="0"/>
                </a:lnTo>
                <a:lnTo>
                  <a:pt x="22376" y="13337"/>
                </a:lnTo>
                <a:lnTo>
                  <a:pt x="0" y="1333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 marL="234950" indent="-234950">
              <a:spcBef>
                <a:spcPts val="1200"/>
              </a:spcBef>
              <a:spcAft>
                <a:spcPts val="600"/>
              </a:spcAft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Best path is selected by a routing protocol based on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the values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or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metrics of paths.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34950" indent="-234950">
              <a:spcBef>
                <a:spcPts val="1200"/>
              </a:spcBef>
              <a:spcAft>
                <a:spcPts val="600"/>
              </a:spcAft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 metric is the value used to measure the distance to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given network.  </a:t>
            </a:r>
          </a:p>
          <a:p>
            <a:pPr marL="234950" indent="-234950">
              <a:spcBef>
                <a:spcPts val="1200"/>
              </a:spcBef>
              <a:spcAft>
                <a:spcPts val="600"/>
              </a:spcAft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Best path to a network is the path with the lowest metric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10444"/>
              </p:ext>
            </p:extLst>
          </p:nvPr>
        </p:nvGraphicFramePr>
        <p:xfrm>
          <a:off x="1677525" y="4360304"/>
          <a:ext cx="5715000" cy="249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Bitmap Image" r:id="rId4" imgW="5715495" imgH="4061812" progId="Paint.Picture">
                  <p:embed/>
                </p:oleObj>
              </mc:Choice>
              <mc:Fallback>
                <p:oleObj name="Bitmap Image" r:id="rId4" imgW="5715495" imgH="40618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525" y="4360304"/>
                        <a:ext cx="5715000" cy="2497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77525" y="4360305"/>
            <a:ext cx="5932897" cy="4333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719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Best Path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34950" indent="-234950">
              <a:spcBef>
                <a:spcPts val="1200"/>
              </a:spcBef>
              <a:spcAft>
                <a:spcPts val="600"/>
              </a:spcAft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Dynamic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routing protocols use their own rules t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o assign metrics: </a:t>
            </a:r>
          </a:p>
          <a:p>
            <a:pPr marL="554990" lvl="1" indent="-234950">
              <a:spcBef>
                <a:spcPts val="1200"/>
              </a:spcBef>
              <a:spcAft>
                <a:spcPts val="600"/>
              </a:spcAft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Routing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Information Protocol (RIP) 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- Hop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count</a:t>
            </a:r>
          </a:p>
          <a:p>
            <a:pPr marL="554990" lvl="1" indent="-234950">
              <a:spcBef>
                <a:spcPts val="1200"/>
              </a:spcBef>
              <a:spcAft>
                <a:spcPts val="600"/>
              </a:spcAft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Open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Shortest Path First (OSPF) 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- Cost based on cumulative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bandwidth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from source to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destination</a:t>
            </a:r>
          </a:p>
          <a:p>
            <a:pPr marL="554990" lvl="1" indent="-234950">
              <a:spcBef>
                <a:spcPts val="1200"/>
              </a:spcBef>
              <a:spcAft>
                <a:spcPts val="600"/>
              </a:spcAft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Enhanced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Interior Gateway Routing Protocol (EIGRP) 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- 	Bandwidth, delay, load, reliability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5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92125"/>
            <a:ext cx="8145463" cy="838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708CA1"/>
                </a:solidFill>
                <a:latin typeface="Arial" charset="0"/>
                <a:cs typeface="文泉驛正黑" charset="0"/>
              </a:rPr>
              <a:t>Load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Balancing</a:t>
            </a:r>
          </a:p>
        </p:txBody>
      </p:sp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631825" y="1538288"/>
            <a:ext cx="8054975" cy="2543175"/>
          </a:xfrm>
          <a:custGeom>
            <a:avLst/>
            <a:gdLst>
              <a:gd name="T0" fmla="*/ 8054975 w 8054975"/>
              <a:gd name="T1" fmla="*/ 1271589 h 2543175"/>
              <a:gd name="T2" fmla="*/ 4027490 w 8054975"/>
              <a:gd name="T3" fmla="*/ 2543175 h 2543175"/>
              <a:gd name="T4" fmla="*/ 0 w 8054975"/>
              <a:gd name="T5" fmla="*/ 1271589 h 2543175"/>
              <a:gd name="T6" fmla="*/ 4027490 w 8054975"/>
              <a:gd name="T7" fmla="*/ 0 h 2543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2543175"/>
              <a:gd name="T14" fmla="*/ 8054975 w 8054975"/>
              <a:gd name="T15" fmla="*/ 2543175 h 2543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2543175">
                <a:moveTo>
                  <a:pt x="0" y="0"/>
                </a:moveTo>
                <a:lnTo>
                  <a:pt x="22376" y="0"/>
                </a:lnTo>
                <a:lnTo>
                  <a:pt x="22376" y="7066"/>
                </a:lnTo>
                <a:lnTo>
                  <a:pt x="0" y="706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88" name="AutoShape 3"/>
          <p:cNvSpPr>
            <a:spLocks noChangeArrowheads="1"/>
          </p:cNvSpPr>
          <p:nvPr/>
        </p:nvSpPr>
        <p:spPr bwMode="auto">
          <a:xfrm>
            <a:off x="581025" y="1781197"/>
            <a:ext cx="8054975" cy="2997200"/>
          </a:xfrm>
          <a:custGeom>
            <a:avLst/>
            <a:gdLst>
              <a:gd name="T0" fmla="*/ 8054975 w 8054975"/>
              <a:gd name="T1" fmla="*/ 1498600 h 2997200"/>
              <a:gd name="T2" fmla="*/ 4027490 w 8054975"/>
              <a:gd name="T3" fmla="*/ 2997200 h 2997200"/>
              <a:gd name="T4" fmla="*/ 0 w 8054975"/>
              <a:gd name="T5" fmla="*/ 1498600 h 2997200"/>
              <a:gd name="T6" fmla="*/ 4027490 w 8054975"/>
              <a:gd name="T7" fmla="*/ 0 h 299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2997200"/>
              <a:gd name="T14" fmla="*/ 8054975 w 8054975"/>
              <a:gd name="T15" fmla="*/ 2997200 h 299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2997200">
                <a:moveTo>
                  <a:pt x="0" y="0"/>
                </a:moveTo>
                <a:lnTo>
                  <a:pt x="22376" y="0"/>
                </a:lnTo>
                <a:lnTo>
                  <a:pt x="22376" y="8327"/>
                </a:lnTo>
                <a:lnTo>
                  <a:pt x="0" y="832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 marL="234950" indent="-234950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When a router has two or more paths to a destination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with equal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cost metrics, then the router forwards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packets using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both paths equally. </a:t>
            </a:r>
          </a:p>
        </p:txBody>
      </p:sp>
    </p:spTree>
    <p:extLst>
      <p:ext uri="{BB962C8B-B14F-4D97-AF65-F5344CB8AC3E}">
        <p14:creationId xmlns:p14="http://schemas.microsoft.com/office/powerpoint/2010/main" val="220208272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92125"/>
            <a:ext cx="8145463" cy="838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708CA1"/>
                </a:solidFill>
                <a:latin typeface="Arial" charset="0"/>
                <a:cs typeface="文泉驛正黑" charset="0"/>
              </a:rPr>
              <a:t>Administrative 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Distance</a:t>
            </a:r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479425" y="1385888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631825" y="1538288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479425" y="1760538"/>
            <a:ext cx="8562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 marL="234950" indent="-234950">
              <a:lnSpc>
                <a:spcPct val="120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If multiple paths to a destination </a:t>
            </a:r>
            <a:r>
              <a:rPr lang="en-US" sz="2400" dirty="0">
                <a:solidFill>
                  <a:srgbClr val="008000"/>
                </a:solidFill>
                <a:latin typeface="Arial"/>
                <a:cs typeface="Arial"/>
              </a:rPr>
              <a:t>are configured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on a router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, the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path installed in the routing table is the one with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best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Administrative Distance (AD).</a:t>
            </a:r>
          </a:p>
          <a:p>
            <a:pPr marL="234950" indent="-234950">
              <a:lnSpc>
                <a:spcPct val="120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Administrative Distance is the “trustworthiness”</a:t>
            </a:r>
          </a:p>
          <a:p>
            <a:pPr marL="234950" indent="-234950">
              <a:lnSpc>
                <a:spcPct val="120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Lower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the AD the more trustworthy the route.</a:t>
            </a: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234950" indent="-234950">
              <a:lnSpc>
                <a:spcPct val="9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33484" r="25795" b="63148"/>
          <a:stretch>
            <a:fillRect/>
          </a:stretch>
        </p:blipFill>
        <p:spPr bwMode="auto">
          <a:xfrm>
            <a:off x="2764524" y="4303713"/>
            <a:ext cx="2727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9" t="45639" r="16559" b="27380"/>
          <a:stretch>
            <a:fillRect/>
          </a:stretch>
        </p:blipFill>
        <p:spPr bwMode="auto">
          <a:xfrm>
            <a:off x="1889419" y="4637088"/>
            <a:ext cx="532923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5624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321504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The Routing Table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/>
            </a:r>
            <a:b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Routing Table Sources</a:t>
            </a:r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479425" y="1385888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631825" y="1450975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581025" y="1400175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555625" y="1755980"/>
            <a:ext cx="813117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>
            <a:lvl1pPr marL="234950" indent="-2349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sz="2400" b="1" dirty="0" smtClean="0">
                <a:solidFill>
                  <a:srgbClr val="000000"/>
                </a:solidFill>
                <a:latin typeface="Courier"/>
                <a:cs typeface="Courier"/>
              </a:rPr>
              <a:t>show </a:t>
            </a:r>
            <a:r>
              <a:rPr lang="en-US" sz="2400" b="1" dirty="0" err="1">
                <a:solidFill>
                  <a:srgbClr val="000000"/>
                </a:solidFill>
                <a:latin typeface="Courier"/>
                <a:cs typeface="Courier"/>
              </a:rPr>
              <a:t>ip</a:t>
            </a:r>
            <a:r>
              <a:rPr lang="en-US" sz="2400" b="1" dirty="0">
                <a:solidFill>
                  <a:srgbClr val="000000"/>
                </a:solidFill>
                <a:latin typeface="Courier"/>
                <a:cs typeface="Courier"/>
              </a:rPr>
              <a:t> route </a:t>
            </a:r>
            <a:r>
              <a:rPr lang="en-US" sz="2400" dirty="0">
                <a:solidFill>
                  <a:srgbClr val="000000"/>
                </a:solidFill>
              </a:rPr>
              <a:t>command is used to display the contents of the routing table</a:t>
            </a:r>
          </a:p>
          <a:p>
            <a:pPr lvl="1" eaLnBrk="1"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sz="2000" dirty="0" smtClean="0">
                <a:solidFill>
                  <a:schemeClr val="accent4"/>
                </a:solidFill>
              </a:rPr>
              <a:t> Local rote Interfaces </a:t>
            </a:r>
            <a:r>
              <a:rPr lang="en-US" sz="2000" dirty="0">
                <a:solidFill>
                  <a:srgbClr val="000000"/>
                </a:solidFill>
              </a:rPr>
              <a:t>–Added to the routing table when an interface is configured. (displayed in IOS 15 or newer)</a:t>
            </a:r>
          </a:p>
          <a:p>
            <a:pPr lvl="1" eaLnBrk="1"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B45EC7"/>
                </a:solidFill>
              </a:rPr>
              <a:t>Directly </a:t>
            </a:r>
            <a:r>
              <a:rPr lang="en-US" sz="2000" dirty="0">
                <a:solidFill>
                  <a:srgbClr val="B45EC7"/>
                </a:solidFill>
              </a:rPr>
              <a:t>connected interfaces </a:t>
            </a:r>
            <a:r>
              <a:rPr lang="en-US" sz="2000" b="1" dirty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Added to the routing table when an interface is configured and active.</a:t>
            </a:r>
          </a:p>
          <a:p>
            <a:pPr lvl="1" eaLnBrk="1"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sz="2000" dirty="0" smtClean="0">
                <a:solidFill>
                  <a:srgbClr val="B45EC7"/>
                </a:solidFill>
              </a:rPr>
              <a:t> Static </a:t>
            </a:r>
            <a:r>
              <a:rPr lang="en-US" sz="2000" dirty="0">
                <a:solidFill>
                  <a:srgbClr val="B45EC7"/>
                </a:solidFill>
              </a:rPr>
              <a:t>routes </a:t>
            </a:r>
            <a:r>
              <a:rPr lang="en-US" sz="2000" b="1" dirty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 Added when a route is manually configured and the exit interface is active.</a:t>
            </a:r>
          </a:p>
          <a:p>
            <a:pPr lvl="1" eaLnBrk="1"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sz="2000" dirty="0" smtClean="0">
                <a:solidFill>
                  <a:srgbClr val="B45EC7"/>
                </a:solidFill>
              </a:rPr>
              <a:t> Dynamic </a:t>
            </a:r>
            <a:r>
              <a:rPr lang="en-US" sz="2000" dirty="0">
                <a:solidFill>
                  <a:srgbClr val="B45EC7"/>
                </a:solidFill>
              </a:rPr>
              <a:t>routing protocol </a:t>
            </a:r>
            <a:r>
              <a:rPr lang="en-US" sz="2000" b="1" dirty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 Added when </a:t>
            </a:r>
            <a:r>
              <a:rPr lang="en-US" sz="2000" dirty="0" smtClean="0">
                <a:solidFill>
                  <a:srgbClr val="000000"/>
                </a:solidFill>
              </a:rPr>
              <a:t>EIGRP,OSPF, …  </a:t>
            </a:r>
            <a:r>
              <a:rPr lang="en-US" sz="2000" dirty="0">
                <a:solidFill>
                  <a:srgbClr val="000000"/>
                </a:solidFill>
              </a:rPr>
              <a:t>are implemented and networks are identified.</a:t>
            </a:r>
          </a:p>
          <a:p>
            <a:pPr eaLnBrk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9053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92125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>
                <a:solidFill>
                  <a:srgbClr val="708CA1"/>
                </a:solidFill>
                <a:latin typeface="Arial" charset="0"/>
                <a:cs typeface="文泉驛正黑" charset="0"/>
              </a:rPr>
              <a:t>The Routing Table</a:t>
            </a:r>
            <a:r>
              <a:rPr lang="en-US" sz="3200" b="1">
                <a:solidFill>
                  <a:srgbClr val="708CA1"/>
                </a:solidFill>
                <a:latin typeface="Arial" charset="0"/>
                <a:cs typeface="文泉驛正黑" charset="0"/>
              </a:rPr>
              <a:t/>
            </a:r>
            <a:br>
              <a:rPr lang="en-US" sz="3200" b="1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3200" b="1">
                <a:solidFill>
                  <a:srgbClr val="708CA1"/>
                </a:solidFill>
                <a:latin typeface="Arial" charset="0"/>
                <a:cs typeface="文泉驛正黑" charset="0"/>
              </a:rPr>
              <a:t>Routing Table Sources</a:t>
            </a:r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479425" y="1385888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631825" y="1450975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581025" y="1400175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719138" y="1471613"/>
            <a:ext cx="813117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200"/>
              </a:spcBef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1200"/>
              </a:spcBef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1200"/>
              </a:spcBef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4" t="37302" r="27493" b="13292"/>
          <a:stretch>
            <a:fillRect/>
          </a:stretch>
        </p:blipFill>
        <p:spPr bwMode="auto">
          <a:xfrm>
            <a:off x="1597025" y="1720850"/>
            <a:ext cx="623093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2647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IPv4 </a:t>
            </a:r>
            <a:r>
              <a:rPr lang="en-US" dirty="0">
                <a:latin typeface="Arial" charset="0"/>
              </a:rPr>
              <a:t>Router Routing Table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384800" y="1703388"/>
            <a:ext cx="1160463" cy="365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73138" y="2868613"/>
            <a:ext cx="1222375" cy="215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684213" y="2868612"/>
            <a:ext cx="7493000" cy="398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R1#</a:t>
            </a:r>
            <a:r>
              <a:rPr lang="en-CA" sz="1100" b="1" dirty="0">
                <a:latin typeface="Courier New" charset="0"/>
                <a:cs typeface="Courier New" charset="0"/>
              </a:rPr>
              <a:t>show </a:t>
            </a:r>
            <a:r>
              <a:rPr lang="en-CA" sz="1100" b="1" dirty="0" err="1">
                <a:latin typeface="Courier New" charset="0"/>
                <a:cs typeface="Courier New" charset="0"/>
              </a:rPr>
              <a:t>ip</a:t>
            </a:r>
            <a:r>
              <a:rPr lang="en-CA" sz="1100" b="1" dirty="0">
                <a:latin typeface="Courier New" charset="0"/>
                <a:cs typeface="Courier New" charset="0"/>
              </a:rPr>
              <a:t> route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Codes: L - local, C - connected, S - static, R - RIP, M - mobile, B - BGP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D - EIGRP, EX - EIGRP external, O - OSPF, IA - OSPF inter area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N1 - OSPF NSSA external type 1, N2 - OSPF NSSA external type 2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E1 - OSPF external type 1, E2 - OSPF external type 2, E - EGP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</a:t>
            </a:r>
            <a:r>
              <a:rPr lang="en-CA" sz="1100" dirty="0" err="1">
                <a:latin typeface="Courier New" charset="0"/>
                <a:cs typeface="Courier New" charset="0"/>
              </a:rPr>
              <a:t>i</a:t>
            </a:r>
            <a:r>
              <a:rPr lang="en-CA" sz="1100" dirty="0">
                <a:latin typeface="Courier New" charset="0"/>
                <a:cs typeface="Courier New" charset="0"/>
              </a:rPr>
              <a:t> - IS-IS, L1 - IS-IS level-1, L2 - IS-IS level-2, </a:t>
            </a:r>
            <a:r>
              <a:rPr lang="en-CA" sz="1100" dirty="0" err="1">
                <a:latin typeface="Courier New" charset="0"/>
                <a:cs typeface="Courier New" charset="0"/>
              </a:rPr>
              <a:t>ia</a:t>
            </a:r>
            <a:r>
              <a:rPr lang="en-CA" sz="1100" dirty="0">
                <a:latin typeface="Courier New" charset="0"/>
                <a:cs typeface="Courier New" charset="0"/>
              </a:rPr>
              <a:t> - IS-IS inter area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* - candidate default, U - per-user static route, o - ODR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P - periodic downloaded static route</a:t>
            </a:r>
          </a:p>
          <a:p>
            <a:pPr algn="l"/>
            <a:endParaRPr lang="en-CA" sz="1100" dirty="0">
              <a:latin typeface="Courier New" charset="0"/>
              <a:cs typeface="Courier New" charset="0"/>
            </a:endParaRP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Gateway of last resort is not set</a:t>
            </a:r>
          </a:p>
          <a:p>
            <a:pPr algn="l"/>
            <a:endParaRPr lang="en-CA" sz="1100" dirty="0">
              <a:latin typeface="Courier New" charset="0"/>
              <a:cs typeface="Courier New" charset="0"/>
            </a:endParaRP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10.0.0.0/8 is variably </a:t>
            </a:r>
            <a:r>
              <a:rPr lang="en-CA" sz="1100" dirty="0" err="1">
                <a:latin typeface="Courier New" charset="0"/>
                <a:cs typeface="Courier New" charset="0"/>
              </a:rPr>
              <a:t>subnetted</a:t>
            </a:r>
            <a:r>
              <a:rPr lang="en-CA" sz="1100" dirty="0">
                <a:latin typeface="Courier New" charset="0"/>
                <a:cs typeface="Courier New" charset="0"/>
              </a:rPr>
              <a:t>, 2 subnets, 2 masks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D       10.1.1.0/24 [90/2170112] via 209.165.200.226, 00:00:05, Serial0/0/0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D       10.1.2.0/24 [90/2170112] via 209.165.200.226, 00:00:05, Serial0/0/0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192.168.10.0/24 is variably </a:t>
            </a:r>
            <a:r>
              <a:rPr lang="en-CA" sz="1100" dirty="0" err="1">
                <a:latin typeface="Courier New" charset="0"/>
                <a:cs typeface="Courier New" charset="0"/>
              </a:rPr>
              <a:t>subnetted</a:t>
            </a:r>
            <a:r>
              <a:rPr lang="en-CA" sz="1100" dirty="0">
                <a:latin typeface="Courier New" charset="0"/>
                <a:cs typeface="Courier New" charset="0"/>
              </a:rPr>
              <a:t>, 2 subnets, 3 masks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C       192.168.10.0/24 is directly connected, GigabitEthernet0/0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L       192.168.10.1/32 is directly connected, GigabitEthernet0/0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192.168.11.0/24 is variably </a:t>
            </a:r>
            <a:r>
              <a:rPr lang="en-CA" sz="1100" dirty="0" err="1">
                <a:latin typeface="Courier New" charset="0"/>
                <a:cs typeface="Courier New" charset="0"/>
              </a:rPr>
              <a:t>subnetted</a:t>
            </a:r>
            <a:r>
              <a:rPr lang="en-CA" sz="1100" dirty="0">
                <a:latin typeface="Courier New" charset="0"/>
                <a:cs typeface="Courier New" charset="0"/>
              </a:rPr>
              <a:t>, 2 subnets, 3 masks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C       192.168.11.0/24 is directly connected, GigabitEthernet0/1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L       192.168.11.1/32 is directly connected, GigabitEthernet0/1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209.165.200.0/24 is variably </a:t>
            </a:r>
            <a:r>
              <a:rPr lang="en-CA" sz="1100" dirty="0" err="1">
                <a:latin typeface="Courier New" charset="0"/>
                <a:cs typeface="Courier New" charset="0"/>
              </a:rPr>
              <a:t>subnetted</a:t>
            </a:r>
            <a:r>
              <a:rPr lang="en-CA" sz="1100" dirty="0">
                <a:latin typeface="Courier New" charset="0"/>
                <a:cs typeface="Courier New" charset="0"/>
              </a:rPr>
              <a:t>, 2 subnets, 3 masks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C       209.165.200.224/30 is directly connected, Serial0/0/0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L       209.165.200.225/32 is directly connected, Serial0/0/0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R1#</a:t>
            </a:r>
          </a:p>
        </p:txBody>
      </p:sp>
      <p:cxnSp>
        <p:nvCxnSpPr>
          <p:cNvPr id="7" name="Straight Connector 6"/>
          <p:cNvCxnSpPr>
            <a:stCxn id="60434" idx="3"/>
            <a:endCxn id="60449" idx="1"/>
          </p:cNvCxnSpPr>
          <p:nvPr/>
        </p:nvCxnSpPr>
        <p:spPr bwMode="auto">
          <a:xfrm>
            <a:off x="7283450" y="2417763"/>
            <a:ext cx="409575" cy="11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0431" idx="3"/>
            <a:endCxn id="60447" idx="3"/>
          </p:cNvCxnSpPr>
          <p:nvPr/>
        </p:nvCxnSpPr>
        <p:spPr bwMode="auto">
          <a:xfrm flipV="1">
            <a:off x="7280275" y="1684338"/>
            <a:ext cx="896938" cy="19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423" name="Freeform 9"/>
          <p:cNvSpPr>
            <a:spLocks/>
          </p:cNvSpPr>
          <p:nvPr/>
        </p:nvSpPr>
        <p:spPr bwMode="auto">
          <a:xfrm>
            <a:off x="3619500" y="1882775"/>
            <a:ext cx="1595438" cy="173038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>
            <a:stCxn id="60428" idx="1"/>
            <a:endCxn id="60457" idx="0"/>
          </p:cNvCxnSpPr>
          <p:nvPr/>
        </p:nvCxnSpPr>
        <p:spPr bwMode="auto">
          <a:xfrm flipV="1">
            <a:off x="1630363" y="1943100"/>
            <a:ext cx="1747837" cy="4794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0426" idx="0"/>
            <a:endCxn id="60457" idx="0"/>
          </p:cNvCxnSpPr>
          <p:nvPr/>
        </p:nvCxnSpPr>
        <p:spPr bwMode="auto">
          <a:xfrm>
            <a:off x="1998663" y="1524000"/>
            <a:ext cx="1379537" cy="419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426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524000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TextBox 12"/>
          <p:cNvSpPr txBox="1">
            <a:spLocks noChangeArrowheads="1"/>
          </p:cNvSpPr>
          <p:nvPr/>
        </p:nvSpPr>
        <p:spPr bwMode="auto">
          <a:xfrm>
            <a:off x="1427163" y="1227138"/>
            <a:ext cx="129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192.168.10.0/24</a:t>
            </a:r>
            <a:endParaRPr lang="en-CA" b="1"/>
          </a:p>
        </p:txBody>
      </p:sp>
      <p:pic>
        <p:nvPicPr>
          <p:cNvPr id="60428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265363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stCxn id="60434" idx="1"/>
            <a:endCxn id="60433" idx="0"/>
          </p:cNvCxnSpPr>
          <p:nvPr/>
        </p:nvCxnSpPr>
        <p:spPr bwMode="auto">
          <a:xfrm flipH="1" flipV="1">
            <a:off x="5519738" y="1943100"/>
            <a:ext cx="1028700" cy="4746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0431" idx="1"/>
          </p:cNvCxnSpPr>
          <p:nvPr/>
        </p:nvCxnSpPr>
        <p:spPr bwMode="auto">
          <a:xfrm flipH="1">
            <a:off x="5384800" y="1703388"/>
            <a:ext cx="1160463" cy="365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431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546225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3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768475"/>
            <a:ext cx="6937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3" name="TextBox 18"/>
          <p:cNvSpPr txBox="1">
            <a:spLocks noChangeArrowheads="1"/>
          </p:cNvSpPr>
          <p:nvPr/>
        </p:nvSpPr>
        <p:spPr bwMode="auto">
          <a:xfrm>
            <a:off x="5329238" y="194310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R2</a:t>
            </a:r>
            <a:endParaRPr lang="en-CA" b="1">
              <a:solidFill>
                <a:schemeClr val="bg1"/>
              </a:solidFill>
            </a:endParaRPr>
          </a:p>
        </p:txBody>
      </p:sp>
      <p:pic>
        <p:nvPicPr>
          <p:cNvPr id="60434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260600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5" name="TextBox 20"/>
          <p:cNvSpPr txBox="1">
            <a:spLocks noChangeArrowheads="1"/>
          </p:cNvSpPr>
          <p:nvPr/>
        </p:nvSpPr>
        <p:spPr bwMode="auto">
          <a:xfrm>
            <a:off x="1335088" y="2563813"/>
            <a:ext cx="1292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192.168.11.0/24</a:t>
            </a:r>
            <a:endParaRPr lang="en-CA" b="1"/>
          </a:p>
        </p:txBody>
      </p:sp>
      <p:sp>
        <p:nvSpPr>
          <p:cNvPr id="60436" name="TextBox 21"/>
          <p:cNvSpPr txBox="1">
            <a:spLocks noChangeArrowheads="1"/>
          </p:cNvSpPr>
          <p:nvPr/>
        </p:nvSpPr>
        <p:spPr bwMode="auto">
          <a:xfrm>
            <a:off x="6424613" y="1250950"/>
            <a:ext cx="952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 dirty="0"/>
              <a:t>10.1.1.0/24</a:t>
            </a:r>
            <a:endParaRPr lang="en-CA" b="1" dirty="0"/>
          </a:p>
        </p:txBody>
      </p:sp>
      <p:sp>
        <p:nvSpPr>
          <p:cNvPr id="60437" name="TextBox 22"/>
          <p:cNvSpPr txBox="1">
            <a:spLocks noChangeArrowheads="1"/>
          </p:cNvSpPr>
          <p:nvPr/>
        </p:nvSpPr>
        <p:spPr bwMode="auto">
          <a:xfrm>
            <a:off x="6434138" y="2549525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10.1.2.0/24</a:t>
            </a:r>
            <a:endParaRPr lang="en-CA" b="1"/>
          </a:p>
        </p:txBody>
      </p:sp>
      <p:sp>
        <p:nvSpPr>
          <p:cNvPr id="60438" name="TextBox 23"/>
          <p:cNvSpPr txBox="1">
            <a:spLocks noChangeArrowheads="1"/>
          </p:cNvSpPr>
          <p:nvPr/>
        </p:nvSpPr>
        <p:spPr bwMode="auto">
          <a:xfrm>
            <a:off x="3690938" y="1482725"/>
            <a:ext cx="159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209.165.200.224 /30</a:t>
            </a:r>
            <a:endParaRPr lang="en-CA" b="1"/>
          </a:p>
        </p:txBody>
      </p:sp>
      <p:sp>
        <p:nvSpPr>
          <p:cNvPr id="60439" name="TextBox 24"/>
          <p:cNvSpPr txBox="1">
            <a:spLocks noChangeArrowheads="1"/>
          </p:cNvSpPr>
          <p:nvPr/>
        </p:nvSpPr>
        <p:spPr bwMode="auto">
          <a:xfrm>
            <a:off x="4754563" y="1811338"/>
            <a:ext cx="458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.226</a:t>
            </a:r>
            <a:endParaRPr lang="en-CA" sz="2000"/>
          </a:p>
        </p:txBody>
      </p:sp>
      <p:sp>
        <p:nvSpPr>
          <p:cNvPr id="60440" name="Rectangle 25"/>
          <p:cNvSpPr>
            <a:spLocks noChangeArrowheads="1"/>
          </p:cNvSpPr>
          <p:nvPr/>
        </p:nvSpPr>
        <p:spPr bwMode="auto">
          <a:xfrm>
            <a:off x="1095375" y="1401763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0441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58913"/>
            <a:ext cx="498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>
            <a:stCxn id="60426" idx="1"/>
            <a:endCxn id="60441" idx="3"/>
          </p:cNvCxnSpPr>
          <p:nvPr/>
        </p:nvCxnSpPr>
        <p:spPr bwMode="auto">
          <a:xfrm flipH="1">
            <a:off x="1196975" y="1681163"/>
            <a:ext cx="4333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443" name="Rectangle 28"/>
          <p:cNvSpPr>
            <a:spLocks noChangeArrowheads="1"/>
          </p:cNvSpPr>
          <p:nvPr/>
        </p:nvSpPr>
        <p:spPr bwMode="auto">
          <a:xfrm>
            <a:off x="1095375" y="2144713"/>
            <a:ext cx="38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0444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201863"/>
            <a:ext cx="498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stCxn id="60428" idx="1"/>
            <a:endCxn id="60444" idx="3"/>
          </p:cNvCxnSpPr>
          <p:nvPr/>
        </p:nvCxnSpPr>
        <p:spPr bwMode="auto">
          <a:xfrm flipH="1">
            <a:off x="1196975" y="2422525"/>
            <a:ext cx="433388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446" name="Rectangle 31"/>
          <p:cNvSpPr>
            <a:spLocks noChangeArrowheads="1"/>
          </p:cNvSpPr>
          <p:nvPr/>
        </p:nvSpPr>
        <p:spPr bwMode="auto">
          <a:xfrm>
            <a:off x="7394575" y="1409700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0447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460500"/>
            <a:ext cx="498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8" name="Rectangle 33"/>
          <p:cNvSpPr>
            <a:spLocks noChangeArrowheads="1"/>
          </p:cNvSpPr>
          <p:nvPr/>
        </p:nvSpPr>
        <p:spPr bwMode="auto">
          <a:xfrm>
            <a:off x="7408863" y="2147888"/>
            <a:ext cx="38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0449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205038"/>
            <a:ext cx="498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0" name="TextBox 35"/>
          <p:cNvSpPr txBox="1">
            <a:spLocks noChangeArrowheads="1"/>
          </p:cNvSpPr>
          <p:nvPr/>
        </p:nvSpPr>
        <p:spPr bwMode="auto">
          <a:xfrm>
            <a:off x="5754688" y="1617663"/>
            <a:ext cx="301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60451" name="TextBox 36"/>
          <p:cNvSpPr txBox="1">
            <a:spLocks noChangeArrowheads="1"/>
          </p:cNvSpPr>
          <p:nvPr/>
        </p:nvSpPr>
        <p:spPr bwMode="auto">
          <a:xfrm>
            <a:off x="5761038" y="2133600"/>
            <a:ext cx="3032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60452" name="TextBox 37"/>
          <p:cNvSpPr txBox="1">
            <a:spLocks noChangeArrowheads="1"/>
          </p:cNvSpPr>
          <p:nvPr/>
        </p:nvSpPr>
        <p:spPr bwMode="auto">
          <a:xfrm>
            <a:off x="2627313" y="2076450"/>
            <a:ext cx="488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.1</a:t>
            </a:r>
          </a:p>
          <a:p>
            <a:pPr algn="r"/>
            <a:r>
              <a:rPr lang="en-CA" sz="1100"/>
              <a:t>G0/1</a:t>
            </a:r>
            <a:endParaRPr lang="en-CA" sz="2000"/>
          </a:p>
        </p:txBody>
      </p:sp>
      <p:sp>
        <p:nvSpPr>
          <p:cNvPr id="60453" name="TextBox 38"/>
          <p:cNvSpPr txBox="1">
            <a:spLocks noChangeArrowheads="1"/>
          </p:cNvSpPr>
          <p:nvPr/>
        </p:nvSpPr>
        <p:spPr bwMode="auto">
          <a:xfrm>
            <a:off x="3665538" y="1844675"/>
            <a:ext cx="592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.225</a:t>
            </a:r>
          </a:p>
          <a:p>
            <a:r>
              <a:rPr lang="en-CA" sz="1100"/>
              <a:t>S0/0/0</a:t>
            </a:r>
            <a:endParaRPr lang="en-CA" sz="2000"/>
          </a:p>
        </p:txBody>
      </p:sp>
      <p:sp>
        <p:nvSpPr>
          <p:cNvPr id="60454" name="TextBox 39"/>
          <p:cNvSpPr txBox="1">
            <a:spLocks noChangeArrowheads="1"/>
          </p:cNvSpPr>
          <p:nvPr/>
        </p:nvSpPr>
        <p:spPr bwMode="auto">
          <a:xfrm>
            <a:off x="2640013" y="1412875"/>
            <a:ext cx="488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G0/0</a:t>
            </a:r>
          </a:p>
          <a:p>
            <a:pPr algn="r"/>
            <a:r>
              <a:rPr lang="en-CA" sz="1100"/>
              <a:t>.1</a:t>
            </a:r>
            <a:endParaRPr lang="en-CA" sz="2000"/>
          </a:p>
        </p:txBody>
      </p:sp>
      <p:sp>
        <p:nvSpPr>
          <p:cNvPr id="41" name="Oval 40"/>
          <p:cNvSpPr/>
          <p:nvPr/>
        </p:nvSpPr>
        <p:spPr>
          <a:xfrm>
            <a:off x="2932113" y="1684338"/>
            <a:ext cx="830262" cy="576262"/>
          </a:xfrm>
          <a:prstGeom prst="ellipse">
            <a:avLst/>
          </a:prstGeom>
          <a:solidFill>
            <a:srgbClr val="FFC000">
              <a:alpha val="28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pic>
        <p:nvPicPr>
          <p:cNvPr id="60456" name="Picture 3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768475"/>
            <a:ext cx="6937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7" name="TextBox 42"/>
          <p:cNvSpPr txBox="1">
            <a:spLocks noChangeArrowheads="1"/>
          </p:cNvSpPr>
          <p:nvPr/>
        </p:nvSpPr>
        <p:spPr bwMode="auto">
          <a:xfrm>
            <a:off x="3187700" y="194310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R1</a:t>
            </a:r>
            <a:endParaRPr lang="en-CA" b="1">
              <a:solidFill>
                <a:schemeClr val="bg1"/>
              </a:solidFill>
            </a:endParaRPr>
          </a:p>
        </p:txBody>
      </p:sp>
      <p:sp>
        <p:nvSpPr>
          <p:cNvPr id="60458" name="Rectangle 43"/>
          <p:cNvSpPr>
            <a:spLocks noChangeArrowheads="1"/>
          </p:cNvSpPr>
          <p:nvPr/>
        </p:nvSpPr>
        <p:spPr bwMode="auto">
          <a:xfrm>
            <a:off x="323850" y="1500188"/>
            <a:ext cx="46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PC1</a:t>
            </a:r>
          </a:p>
        </p:txBody>
      </p:sp>
      <p:sp>
        <p:nvSpPr>
          <p:cNvPr id="60459" name="Rectangle 44"/>
          <p:cNvSpPr>
            <a:spLocks noChangeArrowheads="1"/>
          </p:cNvSpPr>
          <p:nvPr/>
        </p:nvSpPr>
        <p:spPr bwMode="auto">
          <a:xfrm>
            <a:off x="323850" y="2246313"/>
            <a:ext cx="46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2333" y="146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8734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1" y="228600"/>
            <a:ext cx="8585378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Router Routing Tables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Directly Connected Routing </a:t>
            </a:r>
            <a:r>
              <a:rPr lang="en-US" sz="4000" dirty="0" smtClean="0">
                <a:latin typeface="Arial" charset="0"/>
              </a:rPr>
              <a:t>Table Entries</a:t>
            </a:r>
            <a:endParaRPr lang="en-US" sz="40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327650" y="2446338"/>
            <a:ext cx="1160463" cy="3667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49438" y="4203700"/>
            <a:ext cx="4032250" cy="5286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043613" y="4203700"/>
            <a:ext cx="2214562" cy="5286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41375" y="4203700"/>
            <a:ext cx="504825" cy="52863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841375" y="4197350"/>
            <a:ext cx="7416800" cy="53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 b="1">
                <a:latin typeface="Courier New" charset="0"/>
                <a:cs typeface="Courier New" charset="0"/>
              </a:rPr>
              <a:t>C       192.168.10.0/24 is directly connected, GigabitEthernet0/0</a:t>
            </a:r>
          </a:p>
          <a:p>
            <a:r>
              <a:rPr lang="en-CA" sz="1400" b="1">
                <a:latin typeface="Courier New" charset="0"/>
                <a:cs typeface="Courier New" charset="0"/>
              </a:rPr>
              <a:t>L       192.168.10.1/32 is directly connected, GigabitEthernet0/0</a:t>
            </a:r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928688" y="38274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b="1"/>
              <a:t>A</a:t>
            </a:r>
          </a:p>
        </p:txBody>
      </p:sp>
      <p:sp>
        <p:nvSpPr>
          <p:cNvPr id="62472" name="TextBox 10"/>
          <p:cNvSpPr txBox="1">
            <a:spLocks noChangeArrowheads="1"/>
          </p:cNvSpPr>
          <p:nvPr/>
        </p:nvSpPr>
        <p:spPr bwMode="auto">
          <a:xfrm>
            <a:off x="3649663" y="383381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b="1"/>
              <a:t>B</a:t>
            </a:r>
          </a:p>
        </p:txBody>
      </p:sp>
      <p:sp>
        <p:nvSpPr>
          <p:cNvPr id="62473" name="TextBox 11"/>
          <p:cNvSpPr txBox="1">
            <a:spLocks noChangeArrowheads="1"/>
          </p:cNvSpPr>
          <p:nvPr/>
        </p:nvSpPr>
        <p:spPr bwMode="auto">
          <a:xfrm>
            <a:off x="6843713" y="38306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b="1"/>
              <a:t>C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61950" y="4948238"/>
          <a:ext cx="8401050" cy="1112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349"/>
                <a:gridCol w="7442701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A</a:t>
                      </a:r>
                      <a:endParaRPr lang="en-CA" sz="1800" b="1" dirty="0"/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how the network was learned by the router.</a:t>
                      </a:r>
                      <a:endParaRPr lang="en-CA" sz="1600" dirty="0"/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B</a:t>
                      </a:r>
                      <a:endParaRPr lang="en-CA" sz="1800" b="1" dirty="0"/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the destination network</a:t>
                      </a:r>
                      <a:r>
                        <a:rPr lang="en-CA" sz="1600" baseline="0" dirty="0" smtClean="0"/>
                        <a:t> and how it is connected.</a:t>
                      </a:r>
                      <a:endParaRPr lang="en-CA" sz="1600" dirty="0"/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C</a:t>
                      </a:r>
                      <a:endParaRPr lang="en-CA" sz="1800" b="1" dirty="0"/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the interface on</a:t>
                      </a:r>
                      <a:r>
                        <a:rPr lang="en-CA" sz="1600" baseline="0" dirty="0" smtClean="0"/>
                        <a:t> the router connected to the destination network.</a:t>
                      </a:r>
                      <a:endParaRPr lang="en-CA" sz="1600" dirty="0"/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>
            <a:stCxn id="62501" idx="3"/>
            <a:endCxn id="62517" idx="1"/>
          </p:cNvCxnSpPr>
          <p:nvPr/>
        </p:nvCxnSpPr>
        <p:spPr bwMode="auto">
          <a:xfrm>
            <a:off x="7226300" y="3160713"/>
            <a:ext cx="409575" cy="11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2498" idx="3"/>
            <a:endCxn id="62515" idx="3"/>
          </p:cNvCxnSpPr>
          <p:nvPr/>
        </p:nvCxnSpPr>
        <p:spPr bwMode="auto">
          <a:xfrm flipV="1">
            <a:off x="7223125" y="2427288"/>
            <a:ext cx="896938" cy="19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490" name="Freeform 9"/>
          <p:cNvSpPr>
            <a:spLocks/>
          </p:cNvSpPr>
          <p:nvPr/>
        </p:nvSpPr>
        <p:spPr bwMode="auto">
          <a:xfrm>
            <a:off x="3560763" y="2625725"/>
            <a:ext cx="1597025" cy="173038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>
            <a:stCxn id="62495" idx="1"/>
            <a:endCxn id="62528" idx="0"/>
          </p:cNvCxnSpPr>
          <p:nvPr/>
        </p:nvCxnSpPr>
        <p:spPr bwMode="auto">
          <a:xfrm flipV="1">
            <a:off x="1573213" y="2686050"/>
            <a:ext cx="1747837" cy="4810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2493" idx="0"/>
            <a:endCxn id="62528" idx="0"/>
          </p:cNvCxnSpPr>
          <p:nvPr/>
        </p:nvCxnSpPr>
        <p:spPr bwMode="auto">
          <a:xfrm>
            <a:off x="1939925" y="2266950"/>
            <a:ext cx="1381125" cy="419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2493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266950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4" name="TextBox 19"/>
          <p:cNvSpPr txBox="1">
            <a:spLocks noChangeArrowheads="1"/>
          </p:cNvSpPr>
          <p:nvPr/>
        </p:nvSpPr>
        <p:spPr bwMode="auto">
          <a:xfrm>
            <a:off x="1370013" y="1970088"/>
            <a:ext cx="129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192.168.10.0/24</a:t>
            </a:r>
            <a:endParaRPr lang="en-CA" b="1"/>
          </a:p>
        </p:txBody>
      </p:sp>
      <p:pic>
        <p:nvPicPr>
          <p:cNvPr id="62495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009900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>
            <a:stCxn id="62501" idx="1"/>
            <a:endCxn id="62500" idx="0"/>
          </p:cNvCxnSpPr>
          <p:nvPr/>
        </p:nvCxnSpPr>
        <p:spPr bwMode="auto">
          <a:xfrm flipH="1" flipV="1">
            <a:off x="5462588" y="2686050"/>
            <a:ext cx="1028700" cy="4746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2498" idx="1"/>
          </p:cNvCxnSpPr>
          <p:nvPr/>
        </p:nvCxnSpPr>
        <p:spPr bwMode="auto">
          <a:xfrm flipH="1">
            <a:off x="5327650" y="2446338"/>
            <a:ext cx="1160463" cy="3667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2498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2289175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9" name="Picture 3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511425"/>
            <a:ext cx="6937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0" name="TextBox 25"/>
          <p:cNvSpPr txBox="1">
            <a:spLocks noChangeArrowheads="1"/>
          </p:cNvSpPr>
          <p:nvPr/>
        </p:nvSpPr>
        <p:spPr bwMode="auto">
          <a:xfrm>
            <a:off x="5272088" y="26860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R2</a:t>
            </a:r>
            <a:endParaRPr lang="en-CA" b="1">
              <a:solidFill>
                <a:schemeClr val="bg1"/>
              </a:solidFill>
            </a:endParaRPr>
          </a:p>
        </p:txBody>
      </p:sp>
      <p:pic>
        <p:nvPicPr>
          <p:cNvPr id="62501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3003550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2" name="TextBox 27"/>
          <p:cNvSpPr txBox="1">
            <a:spLocks noChangeArrowheads="1"/>
          </p:cNvSpPr>
          <p:nvPr/>
        </p:nvSpPr>
        <p:spPr bwMode="auto">
          <a:xfrm>
            <a:off x="1276350" y="3306763"/>
            <a:ext cx="1292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192.168.11.0/24</a:t>
            </a:r>
            <a:endParaRPr lang="en-CA" b="1"/>
          </a:p>
        </p:txBody>
      </p:sp>
      <p:sp>
        <p:nvSpPr>
          <p:cNvPr id="62503" name="TextBox 28"/>
          <p:cNvSpPr txBox="1">
            <a:spLocks noChangeArrowheads="1"/>
          </p:cNvSpPr>
          <p:nvPr/>
        </p:nvSpPr>
        <p:spPr bwMode="auto">
          <a:xfrm>
            <a:off x="6367463" y="1993900"/>
            <a:ext cx="952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10.1.1.0/24</a:t>
            </a:r>
            <a:endParaRPr lang="en-CA" b="1"/>
          </a:p>
        </p:txBody>
      </p:sp>
      <p:sp>
        <p:nvSpPr>
          <p:cNvPr id="62504" name="TextBox 29"/>
          <p:cNvSpPr txBox="1">
            <a:spLocks noChangeArrowheads="1"/>
          </p:cNvSpPr>
          <p:nvPr/>
        </p:nvSpPr>
        <p:spPr bwMode="auto">
          <a:xfrm>
            <a:off x="6376988" y="3292475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10.1.2.0/24</a:t>
            </a:r>
            <a:endParaRPr lang="en-CA" b="1"/>
          </a:p>
        </p:txBody>
      </p:sp>
      <p:sp>
        <p:nvSpPr>
          <p:cNvPr id="62505" name="TextBox 30"/>
          <p:cNvSpPr txBox="1">
            <a:spLocks noChangeArrowheads="1"/>
          </p:cNvSpPr>
          <p:nvPr/>
        </p:nvSpPr>
        <p:spPr bwMode="auto">
          <a:xfrm>
            <a:off x="3633788" y="2225675"/>
            <a:ext cx="159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209.165.200.224 /30</a:t>
            </a:r>
            <a:endParaRPr lang="en-CA" b="1"/>
          </a:p>
        </p:txBody>
      </p:sp>
      <p:sp>
        <p:nvSpPr>
          <p:cNvPr id="62506" name="TextBox 31"/>
          <p:cNvSpPr txBox="1">
            <a:spLocks noChangeArrowheads="1"/>
          </p:cNvSpPr>
          <p:nvPr/>
        </p:nvSpPr>
        <p:spPr bwMode="auto">
          <a:xfrm>
            <a:off x="4695825" y="2554288"/>
            <a:ext cx="458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.226</a:t>
            </a:r>
            <a:endParaRPr lang="en-CA" sz="2000"/>
          </a:p>
        </p:txBody>
      </p:sp>
      <p:cxnSp>
        <p:nvCxnSpPr>
          <p:cNvPr id="33" name="Straight Connector 32"/>
          <p:cNvCxnSpPr>
            <a:stCxn id="62499" idx="0"/>
          </p:cNvCxnSpPr>
          <p:nvPr/>
        </p:nvCxnSpPr>
        <p:spPr bwMode="auto">
          <a:xfrm flipV="1">
            <a:off x="5453063" y="2255838"/>
            <a:ext cx="1587" cy="255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508" name="Rectangle 33"/>
          <p:cNvSpPr>
            <a:spLocks noChangeArrowheads="1"/>
          </p:cNvSpPr>
          <p:nvPr/>
        </p:nvSpPr>
        <p:spPr bwMode="auto">
          <a:xfrm>
            <a:off x="1038225" y="2144713"/>
            <a:ext cx="3794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2509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201863"/>
            <a:ext cx="4968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>
            <a:stCxn id="62493" idx="1"/>
            <a:endCxn id="62509" idx="3"/>
          </p:cNvCxnSpPr>
          <p:nvPr/>
        </p:nvCxnSpPr>
        <p:spPr bwMode="auto">
          <a:xfrm flipH="1">
            <a:off x="1138238" y="2424113"/>
            <a:ext cx="4349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511" name="Rectangle 36"/>
          <p:cNvSpPr>
            <a:spLocks noChangeArrowheads="1"/>
          </p:cNvSpPr>
          <p:nvPr/>
        </p:nvSpPr>
        <p:spPr bwMode="auto">
          <a:xfrm>
            <a:off x="1038225" y="2889250"/>
            <a:ext cx="3794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2512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944813"/>
            <a:ext cx="4968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>
            <a:stCxn id="62495" idx="1"/>
            <a:endCxn id="62512" idx="3"/>
          </p:cNvCxnSpPr>
          <p:nvPr/>
        </p:nvCxnSpPr>
        <p:spPr bwMode="auto">
          <a:xfrm flipH="1">
            <a:off x="1138238" y="3167063"/>
            <a:ext cx="43497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514" name="Rectangle 39"/>
          <p:cNvSpPr>
            <a:spLocks noChangeArrowheads="1"/>
          </p:cNvSpPr>
          <p:nvPr/>
        </p:nvSpPr>
        <p:spPr bwMode="auto">
          <a:xfrm>
            <a:off x="7337425" y="2152650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2515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205038"/>
            <a:ext cx="498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6" name="Rectangle 41"/>
          <p:cNvSpPr>
            <a:spLocks noChangeArrowheads="1"/>
          </p:cNvSpPr>
          <p:nvPr/>
        </p:nvSpPr>
        <p:spPr bwMode="auto">
          <a:xfrm>
            <a:off x="7351713" y="2892425"/>
            <a:ext cx="3794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2517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947988"/>
            <a:ext cx="4968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8" name="Picture 25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41463"/>
            <a:ext cx="1157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9" name="TextBox 44"/>
          <p:cNvSpPr txBox="1">
            <a:spLocks noChangeArrowheads="1"/>
          </p:cNvSpPr>
          <p:nvPr/>
        </p:nvSpPr>
        <p:spPr bwMode="auto">
          <a:xfrm>
            <a:off x="5695950" y="2360613"/>
            <a:ext cx="301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62520" name="TextBox 45"/>
          <p:cNvSpPr txBox="1">
            <a:spLocks noChangeArrowheads="1"/>
          </p:cNvSpPr>
          <p:nvPr/>
        </p:nvSpPr>
        <p:spPr bwMode="auto">
          <a:xfrm>
            <a:off x="5703888" y="2876550"/>
            <a:ext cx="30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62521" name="Rectangle 46"/>
          <p:cNvSpPr>
            <a:spLocks noChangeArrowheads="1"/>
          </p:cNvSpPr>
          <p:nvPr/>
        </p:nvSpPr>
        <p:spPr bwMode="auto">
          <a:xfrm>
            <a:off x="5126038" y="2000250"/>
            <a:ext cx="850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64.100.0.1</a:t>
            </a:r>
          </a:p>
        </p:txBody>
      </p:sp>
      <p:pic>
        <p:nvPicPr>
          <p:cNvPr id="62522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690688"/>
            <a:ext cx="3587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3" name="TextBox 48"/>
          <p:cNvSpPr txBox="1">
            <a:spLocks noChangeArrowheads="1"/>
          </p:cNvSpPr>
          <p:nvPr/>
        </p:nvSpPr>
        <p:spPr bwMode="auto">
          <a:xfrm>
            <a:off x="2570163" y="2819400"/>
            <a:ext cx="488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.1</a:t>
            </a:r>
          </a:p>
          <a:p>
            <a:pPr algn="r"/>
            <a:r>
              <a:rPr lang="en-CA" sz="1100"/>
              <a:t>G0/1</a:t>
            </a:r>
            <a:endParaRPr lang="en-CA" sz="2000"/>
          </a:p>
        </p:txBody>
      </p:sp>
      <p:sp>
        <p:nvSpPr>
          <p:cNvPr id="62524" name="TextBox 49"/>
          <p:cNvSpPr txBox="1">
            <a:spLocks noChangeArrowheads="1"/>
          </p:cNvSpPr>
          <p:nvPr/>
        </p:nvSpPr>
        <p:spPr bwMode="auto">
          <a:xfrm>
            <a:off x="3606800" y="2587625"/>
            <a:ext cx="592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.225</a:t>
            </a:r>
          </a:p>
          <a:p>
            <a:r>
              <a:rPr lang="en-CA" sz="1100"/>
              <a:t>S0/0/0</a:t>
            </a:r>
            <a:endParaRPr lang="en-CA" sz="2000"/>
          </a:p>
        </p:txBody>
      </p:sp>
      <p:sp>
        <p:nvSpPr>
          <p:cNvPr id="62525" name="TextBox 50"/>
          <p:cNvSpPr txBox="1">
            <a:spLocks noChangeArrowheads="1"/>
          </p:cNvSpPr>
          <p:nvPr/>
        </p:nvSpPr>
        <p:spPr bwMode="auto">
          <a:xfrm>
            <a:off x="2582863" y="2155825"/>
            <a:ext cx="488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G0/0</a:t>
            </a:r>
          </a:p>
          <a:p>
            <a:pPr algn="r"/>
            <a:r>
              <a:rPr lang="en-CA" sz="1100"/>
              <a:t>.1</a:t>
            </a:r>
            <a:endParaRPr lang="en-CA" sz="2000"/>
          </a:p>
        </p:txBody>
      </p:sp>
      <p:sp>
        <p:nvSpPr>
          <p:cNvPr id="52" name="Oval 51"/>
          <p:cNvSpPr/>
          <p:nvPr/>
        </p:nvSpPr>
        <p:spPr>
          <a:xfrm>
            <a:off x="2874963" y="2427288"/>
            <a:ext cx="828675" cy="576262"/>
          </a:xfrm>
          <a:prstGeom prst="ellipse">
            <a:avLst/>
          </a:prstGeom>
          <a:solidFill>
            <a:srgbClr val="FFC000">
              <a:alpha val="28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pic>
        <p:nvPicPr>
          <p:cNvPr id="62527" name="Picture 3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511425"/>
            <a:ext cx="695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8" name="TextBox 53"/>
          <p:cNvSpPr txBox="1">
            <a:spLocks noChangeArrowheads="1"/>
          </p:cNvSpPr>
          <p:nvPr/>
        </p:nvSpPr>
        <p:spPr bwMode="auto">
          <a:xfrm>
            <a:off x="3130550" y="2686050"/>
            <a:ext cx="379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R1</a:t>
            </a:r>
            <a:endParaRPr lang="en-CA" b="1">
              <a:solidFill>
                <a:schemeClr val="bg1"/>
              </a:solidFill>
            </a:endParaRPr>
          </a:p>
        </p:txBody>
      </p:sp>
      <p:sp>
        <p:nvSpPr>
          <p:cNvPr id="62529" name="Rectangle 54"/>
          <p:cNvSpPr>
            <a:spLocks noChangeArrowheads="1"/>
          </p:cNvSpPr>
          <p:nvPr/>
        </p:nvSpPr>
        <p:spPr bwMode="auto">
          <a:xfrm>
            <a:off x="265113" y="2243138"/>
            <a:ext cx="46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PC1</a:t>
            </a:r>
          </a:p>
        </p:txBody>
      </p:sp>
      <p:sp>
        <p:nvSpPr>
          <p:cNvPr id="62530" name="Rectangle 55"/>
          <p:cNvSpPr>
            <a:spLocks noChangeArrowheads="1"/>
          </p:cNvSpPr>
          <p:nvPr/>
        </p:nvSpPr>
        <p:spPr bwMode="auto">
          <a:xfrm>
            <a:off x="265113" y="2989263"/>
            <a:ext cx="46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293363939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dirty="0">
                <a:solidFill>
                  <a:srgbClr val="FF0000"/>
                </a:solidFill>
              </a:rPr>
              <a:t>Explain how routers use information in data packets to make forwarding </a:t>
            </a:r>
            <a:r>
              <a:rPr lang="en-US" dirty="0" smtClean="0">
                <a:solidFill>
                  <a:srgbClr val="FF0000"/>
                </a:solidFill>
              </a:rPr>
              <a:t>decisions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dirty="0">
                <a:solidFill>
                  <a:srgbClr val="FF0000"/>
                </a:solidFill>
              </a:rPr>
              <a:t>Explain the encapsulation and de-encapsulation process used by routers when switching packets between interfaces </a:t>
            </a:r>
          </a:p>
          <a:p>
            <a:pPr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dirty="0">
                <a:solidFill>
                  <a:srgbClr val="FF0000"/>
                </a:solidFill>
              </a:rPr>
              <a:t>Compare ways in which a router builds a routing table when operating in a small to medium-sized business network.</a:t>
            </a:r>
          </a:p>
          <a:p>
            <a:pPr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dirty="0">
                <a:solidFill>
                  <a:srgbClr val="FF0000"/>
                </a:solidFill>
              </a:rPr>
              <a:t>Explain routing table entries for directly connected networks.</a:t>
            </a:r>
          </a:p>
          <a:p>
            <a:pPr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dirty="0">
                <a:solidFill>
                  <a:srgbClr val="FF0000"/>
                </a:solidFill>
              </a:rPr>
              <a:t>Explain how a router builds a routing table of directly connected networks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dirty="0">
                <a:solidFill>
                  <a:srgbClr val="FF0000"/>
                </a:solidFill>
              </a:rPr>
              <a:t>Explain how a router builds a routing table using static routes.</a:t>
            </a:r>
          </a:p>
          <a:p>
            <a:pPr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dirty="0">
                <a:solidFill>
                  <a:srgbClr val="FF0000"/>
                </a:solidFill>
              </a:rPr>
              <a:t>Explain how a router </a:t>
            </a:r>
            <a:r>
              <a:rPr lang="en-US" dirty="0" smtClean="0">
                <a:solidFill>
                  <a:srgbClr val="FF0000"/>
                </a:solidFill>
              </a:rPr>
              <a:t>builds </a:t>
            </a:r>
            <a:r>
              <a:rPr lang="en-US" dirty="0">
                <a:solidFill>
                  <a:srgbClr val="FF0000"/>
                </a:solidFill>
              </a:rPr>
              <a:t>a routing table using a dynamic routing protocol.</a:t>
            </a:r>
          </a:p>
          <a:p>
            <a:pPr>
              <a:lnSpc>
                <a:spcPct val="95000"/>
              </a:lnSpc>
              <a:spcBef>
                <a:spcPts val="10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81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Router Routing Tables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Remote Network Routing Table Entries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384800" y="2203450"/>
            <a:ext cx="1160463" cy="3667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74950" y="3438525"/>
            <a:ext cx="307975" cy="360363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385888" y="3436938"/>
            <a:ext cx="1296987" cy="3603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157538" y="3436938"/>
            <a:ext cx="846137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500563" y="3436938"/>
            <a:ext cx="1727200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300788" y="3436938"/>
            <a:ext cx="1008062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400925" y="3436938"/>
            <a:ext cx="1223963" cy="360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95288" y="3436938"/>
            <a:ext cx="504825" cy="36036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sp>
        <p:nvSpPr>
          <p:cNvPr id="64522" name="TextBox 12"/>
          <p:cNvSpPr txBox="1">
            <a:spLocks noChangeArrowheads="1"/>
          </p:cNvSpPr>
          <p:nvPr/>
        </p:nvSpPr>
        <p:spPr bwMode="auto">
          <a:xfrm>
            <a:off x="395288" y="3436938"/>
            <a:ext cx="84248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 b="1">
                <a:latin typeface="Courier New" charset="0"/>
                <a:cs typeface="Courier New" charset="0"/>
              </a:rPr>
              <a:t>D       10.1.1.0/24 [90/2170112] via 209.165.200.226, 00:00:05, Serial0/0/0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20688" y="4013200"/>
          <a:ext cx="8399462" cy="259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167"/>
                <a:gridCol w="7441295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A</a:t>
                      </a:r>
                      <a:endParaRPr lang="en-CA" sz="1800" b="1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how the network was learned by the router.</a:t>
                      </a:r>
                      <a:endParaRPr lang="en-CA" sz="1600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B</a:t>
                      </a:r>
                      <a:endParaRPr lang="en-CA" sz="1800" b="1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the destination network.</a:t>
                      </a:r>
                      <a:endParaRPr lang="en-CA" sz="1600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C</a:t>
                      </a:r>
                      <a:endParaRPr lang="en-CA" sz="1800" b="1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the administrative distance (trustworthiness) of the route source.</a:t>
                      </a:r>
                      <a:endParaRPr lang="en-CA" sz="1600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D</a:t>
                      </a:r>
                      <a:endParaRPr lang="en-CA" sz="1800" b="1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the metric to reach the remote network.</a:t>
                      </a:r>
                      <a:endParaRPr lang="en-CA" sz="1600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E</a:t>
                      </a:r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the next hop IP address to reach</a:t>
                      </a:r>
                      <a:r>
                        <a:rPr lang="en-CA" sz="1600" baseline="0" dirty="0" smtClean="0"/>
                        <a:t> the remote network.</a:t>
                      </a:r>
                      <a:endParaRPr lang="en-CA" sz="1600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F</a:t>
                      </a:r>
                      <a:endParaRPr lang="en-CA" sz="1800" b="1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the amount of elapsed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dirty="0" smtClean="0"/>
                        <a:t>time since the network was discovered.</a:t>
                      </a:r>
                      <a:endParaRPr lang="en-CA" sz="1600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G</a:t>
                      </a:r>
                      <a:endParaRPr lang="en-CA" sz="1800" b="1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Identifies the outgoing interface on</a:t>
                      </a:r>
                      <a:r>
                        <a:rPr lang="en-CA" sz="1600" baseline="0" dirty="0" smtClean="0"/>
                        <a:t> the router to reach the destination network.</a:t>
                      </a:r>
                      <a:endParaRPr lang="en-CA" sz="1600" dirty="0"/>
                    </a:p>
                  </a:txBody>
                  <a:tcPr marL="91431" marR="9143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>
            <a:stCxn id="64562" idx="3"/>
            <a:endCxn id="64578" idx="1"/>
          </p:cNvCxnSpPr>
          <p:nvPr/>
        </p:nvCxnSpPr>
        <p:spPr bwMode="auto">
          <a:xfrm>
            <a:off x="7283450" y="2919413"/>
            <a:ext cx="409575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4559" idx="3"/>
            <a:endCxn id="64576" idx="3"/>
          </p:cNvCxnSpPr>
          <p:nvPr/>
        </p:nvCxnSpPr>
        <p:spPr bwMode="auto">
          <a:xfrm flipV="1">
            <a:off x="7280275" y="2184400"/>
            <a:ext cx="896938" cy="19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551" name="Freeform 9"/>
          <p:cNvSpPr>
            <a:spLocks/>
          </p:cNvSpPr>
          <p:nvPr/>
        </p:nvSpPr>
        <p:spPr bwMode="auto">
          <a:xfrm>
            <a:off x="3619500" y="2382838"/>
            <a:ext cx="1595438" cy="173037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/>
          <p:cNvCxnSpPr>
            <a:stCxn id="64556" idx="1"/>
            <a:endCxn id="64589" idx="0"/>
          </p:cNvCxnSpPr>
          <p:nvPr/>
        </p:nvCxnSpPr>
        <p:spPr bwMode="auto">
          <a:xfrm flipV="1">
            <a:off x="1630363" y="2443163"/>
            <a:ext cx="1747837" cy="4810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4554" idx="0"/>
            <a:endCxn id="64589" idx="0"/>
          </p:cNvCxnSpPr>
          <p:nvPr/>
        </p:nvCxnSpPr>
        <p:spPr bwMode="auto">
          <a:xfrm>
            <a:off x="1998663" y="2024063"/>
            <a:ext cx="1379537" cy="419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4554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024063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5" name="TextBox 20"/>
          <p:cNvSpPr txBox="1">
            <a:spLocks noChangeArrowheads="1"/>
          </p:cNvSpPr>
          <p:nvPr/>
        </p:nvSpPr>
        <p:spPr bwMode="auto">
          <a:xfrm>
            <a:off x="1427163" y="1727200"/>
            <a:ext cx="129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192.168.10.0/24</a:t>
            </a:r>
            <a:endParaRPr lang="en-CA" b="1"/>
          </a:p>
        </p:txBody>
      </p:sp>
      <p:pic>
        <p:nvPicPr>
          <p:cNvPr id="64556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767013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>
            <a:stCxn id="64562" idx="1"/>
            <a:endCxn id="64561" idx="0"/>
          </p:cNvCxnSpPr>
          <p:nvPr/>
        </p:nvCxnSpPr>
        <p:spPr bwMode="auto">
          <a:xfrm flipH="1" flipV="1">
            <a:off x="5519738" y="2443163"/>
            <a:ext cx="1028700" cy="476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4559" idx="1"/>
          </p:cNvCxnSpPr>
          <p:nvPr/>
        </p:nvCxnSpPr>
        <p:spPr bwMode="auto">
          <a:xfrm flipH="1">
            <a:off x="5384800" y="2203450"/>
            <a:ext cx="1160463" cy="3667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4559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046288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0" name="Picture 3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268538"/>
            <a:ext cx="69373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61" name="TextBox 26"/>
          <p:cNvSpPr txBox="1">
            <a:spLocks noChangeArrowheads="1"/>
          </p:cNvSpPr>
          <p:nvPr/>
        </p:nvSpPr>
        <p:spPr bwMode="auto">
          <a:xfrm>
            <a:off x="5329238" y="24431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R2</a:t>
            </a:r>
            <a:endParaRPr lang="en-CA" b="1">
              <a:solidFill>
                <a:schemeClr val="bg1"/>
              </a:solidFill>
            </a:endParaRPr>
          </a:p>
        </p:txBody>
      </p:sp>
      <p:pic>
        <p:nvPicPr>
          <p:cNvPr id="64562" name="Picture 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762250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63" name="TextBox 28"/>
          <p:cNvSpPr txBox="1">
            <a:spLocks noChangeArrowheads="1"/>
          </p:cNvSpPr>
          <p:nvPr/>
        </p:nvSpPr>
        <p:spPr bwMode="auto">
          <a:xfrm>
            <a:off x="1335088" y="3065463"/>
            <a:ext cx="129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192.168.11.0/24</a:t>
            </a:r>
            <a:endParaRPr lang="en-CA" b="1"/>
          </a:p>
        </p:txBody>
      </p:sp>
      <p:sp>
        <p:nvSpPr>
          <p:cNvPr id="64564" name="TextBox 29"/>
          <p:cNvSpPr txBox="1">
            <a:spLocks noChangeArrowheads="1"/>
          </p:cNvSpPr>
          <p:nvPr/>
        </p:nvSpPr>
        <p:spPr bwMode="auto">
          <a:xfrm>
            <a:off x="6424613" y="1752600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10.1.1.0/24</a:t>
            </a:r>
            <a:endParaRPr lang="en-CA" b="1"/>
          </a:p>
        </p:txBody>
      </p:sp>
      <p:sp>
        <p:nvSpPr>
          <p:cNvPr id="64565" name="TextBox 30"/>
          <p:cNvSpPr txBox="1">
            <a:spLocks noChangeArrowheads="1"/>
          </p:cNvSpPr>
          <p:nvPr/>
        </p:nvSpPr>
        <p:spPr bwMode="auto">
          <a:xfrm>
            <a:off x="6434138" y="3049588"/>
            <a:ext cx="952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10.1.2.0/24</a:t>
            </a:r>
            <a:endParaRPr lang="en-CA" b="1"/>
          </a:p>
        </p:txBody>
      </p:sp>
      <p:sp>
        <p:nvSpPr>
          <p:cNvPr id="64566" name="TextBox 31"/>
          <p:cNvSpPr txBox="1">
            <a:spLocks noChangeArrowheads="1"/>
          </p:cNvSpPr>
          <p:nvPr/>
        </p:nvSpPr>
        <p:spPr bwMode="auto">
          <a:xfrm>
            <a:off x="3690938" y="1982788"/>
            <a:ext cx="159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209.165.200.224 /30</a:t>
            </a:r>
            <a:endParaRPr lang="en-CA" b="1"/>
          </a:p>
        </p:txBody>
      </p:sp>
      <p:sp>
        <p:nvSpPr>
          <p:cNvPr id="64567" name="TextBox 32"/>
          <p:cNvSpPr txBox="1">
            <a:spLocks noChangeArrowheads="1"/>
          </p:cNvSpPr>
          <p:nvPr/>
        </p:nvSpPr>
        <p:spPr bwMode="auto">
          <a:xfrm>
            <a:off x="4754563" y="2312988"/>
            <a:ext cx="4587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.226</a:t>
            </a:r>
            <a:endParaRPr lang="en-CA" sz="2000"/>
          </a:p>
        </p:txBody>
      </p:sp>
      <p:cxnSp>
        <p:nvCxnSpPr>
          <p:cNvPr id="34" name="Straight Connector 33"/>
          <p:cNvCxnSpPr>
            <a:stCxn id="64560" idx="0"/>
          </p:cNvCxnSpPr>
          <p:nvPr/>
        </p:nvCxnSpPr>
        <p:spPr bwMode="auto">
          <a:xfrm flipV="1">
            <a:off x="5511800" y="2012950"/>
            <a:ext cx="1588" cy="255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569" name="Rectangle 34"/>
          <p:cNvSpPr>
            <a:spLocks noChangeArrowheads="1"/>
          </p:cNvSpPr>
          <p:nvPr/>
        </p:nvSpPr>
        <p:spPr bwMode="auto">
          <a:xfrm>
            <a:off x="1095375" y="1901825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4570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58975"/>
            <a:ext cx="498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>
            <a:stCxn id="64554" idx="1"/>
            <a:endCxn id="64570" idx="3"/>
          </p:cNvCxnSpPr>
          <p:nvPr/>
        </p:nvCxnSpPr>
        <p:spPr bwMode="auto">
          <a:xfrm flipH="1">
            <a:off x="1196975" y="2181225"/>
            <a:ext cx="43338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572" name="Rectangle 37"/>
          <p:cNvSpPr>
            <a:spLocks noChangeArrowheads="1"/>
          </p:cNvSpPr>
          <p:nvPr/>
        </p:nvSpPr>
        <p:spPr bwMode="auto">
          <a:xfrm>
            <a:off x="1095375" y="2646363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4573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703513"/>
            <a:ext cx="498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>
            <a:stCxn id="64556" idx="1"/>
            <a:endCxn id="64573" idx="3"/>
          </p:cNvCxnSpPr>
          <p:nvPr/>
        </p:nvCxnSpPr>
        <p:spPr bwMode="auto">
          <a:xfrm flipH="1">
            <a:off x="1196975" y="2924175"/>
            <a:ext cx="43338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575" name="Rectangle 40"/>
          <p:cNvSpPr>
            <a:spLocks noChangeArrowheads="1"/>
          </p:cNvSpPr>
          <p:nvPr/>
        </p:nvSpPr>
        <p:spPr bwMode="auto">
          <a:xfrm>
            <a:off x="7394575" y="1909763"/>
            <a:ext cx="38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4576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962150"/>
            <a:ext cx="498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77" name="Rectangle 42"/>
          <p:cNvSpPr>
            <a:spLocks noChangeArrowheads="1"/>
          </p:cNvSpPr>
          <p:nvPr/>
        </p:nvSpPr>
        <p:spPr bwMode="auto">
          <a:xfrm>
            <a:off x="7408863" y="2649538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64578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706688"/>
            <a:ext cx="498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79" name="Picture 25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298575"/>
            <a:ext cx="1157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80" name="TextBox 45"/>
          <p:cNvSpPr txBox="1">
            <a:spLocks noChangeArrowheads="1"/>
          </p:cNvSpPr>
          <p:nvPr/>
        </p:nvSpPr>
        <p:spPr bwMode="auto">
          <a:xfrm>
            <a:off x="5754688" y="2117725"/>
            <a:ext cx="301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64581" name="TextBox 46"/>
          <p:cNvSpPr txBox="1">
            <a:spLocks noChangeArrowheads="1"/>
          </p:cNvSpPr>
          <p:nvPr/>
        </p:nvSpPr>
        <p:spPr bwMode="auto">
          <a:xfrm>
            <a:off x="5761038" y="2633663"/>
            <a:ext cx="303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64582" name="Rectangle 47"/>
          <p:cNvSpPr>
            <a:spLocks noChangeArrowheads="1"/>
          </p:cNvSpPr>
          <p:nvPr/>
        </p:nvSpPr>
        <p:spPr bwMode="auto">
          <a:xfrm>
            <a:off x="5184775" y="1757363"/>
            <a:ext cx="849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64.100.0.1</a:t>
            </a:r>
          </a:p>
        </p:txBody>
      </p:sp>
      <p:pic>
        <p:nvPicPr>
          <p:cNvPr id="64583" name="Picture 3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447800"/>
            <a:ext cx="3571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84" name="TextBox 49"/>
          <p:cNvSpPr txBox="1">
            <a:spLocks noChangeArrowheads="1"/>
          </p:cNvSpPr>
          <p:nvPr/>
        </p:nvSpPr>
        <p:spPr bwMode="auto">
          <a:xfrm>
            <a:off x="2627313" y="2576513"/>
            <a:ext cx="488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.1</a:t>
            </a:r>
          </a:p>
          <a:p>
            <a:pPr algn="r"/>
            <a:r>
              <a:rPr lang="en-CA" sz="1100"/>
              <a:t>G0/1</a:t>
            </a:r>
            <a:endParaRPr lang="en-CA" sz="2000"/>
          </a:p>
        </p:txBody>
      </p:sp>
      <p:sp>
        <p:nvSpPr>
          <p:cNvPr id="64585" name="TextBox 50"/>
          <p:cNvSpPr txBox="1">
            <a:spLocks noChangeArrowheads="1"/>
          </p:cNvSpPr>
          <p:nvPr/>
        </p:nvSpPr>
        <p:spPr bwMode="auto">
          <a:xfrm>
            <a:off x="3665538" y="2346325"/>
            <a:ext cx="592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.225</a:t>
            </a:r>
          </a:p>
          <a:p>
            <a:r>
              <a:rPr lang="en-CA" sz="1100"/>
              <a:t>S0/0/0</a:t>
            </a:r>
            <a:endParaRPr lang="en-CA" sz="2000"/>
          </a:p>
        </p:txBody>
      </p:sp>
      <p:sp>
        <p:nvSpPr>
          <p:cNvPr id="64586" name="TextBox 51"/>
          <p:cNvSpPr txBox="1">
            <a:spLocks noChangeArrowheads="1"/>
          </p:cNvSpPr>
          <p:nvPr/>
        </p:nvSpPr>
        <p:spPr bwMode="auto">
          <a:xfrm>
            <a:off x="2640013" y="1912938"/>
            <a:ext cx="488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G0/0</a:t>
            </a:r>
          </a:p>
          <a:p>
            <a:pPr algn="r"/>
            <a:r>
              <a:rPr lang="en-CA" sz="1100"/>
              <a:t>.1</a:t>
            </a:r>
            <a:endParaRPr lang="en-CA" sz="2000"/>
          </a:p>
        </p:txBody>
      </p:sp>
      <p:sp>
        <p:nvSpPr>
          <p:cNvPr id="53" name="Oval 52"/>
          <p:cNvSpPr/>
          <p:nvPr/>
        </p:nvSpPr>
        <p:spPr>
          <a:xfrm>
            <a:off x="2932113" y="2184400"/>
            <a:ext cx="830262" cy="577850"/>
          </a:xfrm>
          <a:prstGeom prst="ellipse">
            <a:avLst/>
          </a:prstGeom>
          <a:solidFill>
            <a:srgbClr val="FFC000">
              <a:alpha val="28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pic>
        <p:nvPicPr>
          <p:cNvPr id="64588" name="Picture 3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268538"/>
            <a:ext cx="6937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89" name="TextBox 54"/>
          <p:cNvSpPr txBox="1">
            <a:spLocks noChangeArrowheads="1"/>
          </p:cNvSpPr>
          <p:nvPr/>
        </p:nvSpPr>
        <p:spPr bwMode="auto">
          <a:xfrm>
            <a:off x="3187700" y="24431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R1</a:t>
            </a:r>
            <a:endParaRPr lang="en-CA" b="1">
              <a:solidFill>
                <a:schemeClr val="bg1"/>
              </a:solidFill>
            </a:endParaRPr>
          </a:p>
        </p:txBody>
      </p:sp>
      <p:sp>
        <p:nvSpPr>
          <p:cNvPr id="64590" name="Rectangle 55"/>
          <p:cNvSpPr>
            <a:spLocks noChangeArrowheads="1"/>
          </p:cNvSpPr>
          <p:nvPr/>
        </p:nvSpPr>
        <p:spPr bwMode="auto">
          <a:xfrm>
            <a:off x="323850" y="2000250"/>
            <a:ext cx="460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PC1</a:t>
            </a:r>
          </a:p>
        </p:txBody>
      </p:sp>
      <p:sp>
        <p:nvSpPr>
          <p:cNvPr id="64591" name="Rectangle 56"/>
          <p:cNvSpPr>
            <a:spLocks noChangeArrowheads="1"/>
          </p:cNvSpPr>
          <p:nvPr/>
        </p:nvSpPr>
        <p:spPr bwMode="auto">
          <a:xfrm>
            <a:off x="323850" y="2746375"/>
            <a:ext cx="460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16006454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Directly Connected Routes</a:t>
            </a:r>
            <a:b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27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Directly Connected Interfaces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 newly deployed router, without any configured interfaces, has an empty routing table.</a:t>
            </a:r>
          </a:p>
          <a:p>
            <a:endParaRPr 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195015"/>
              </p:ext>
            </p:extLst>
          </p:nvPr>
        </p:nvGraphicFramePr>
        <p:xfrm>
          <a:off x="1160831" y="2656704"/>
          <a:ext cx="7123031" cy="97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0" name="VISIO" r:id="rId3" imgW="6161760" imgH="1041120" progId="Visio.Drawing.6">
                  <p:embed/>
                </p:oleObj>
              </mc:Choice>
              <mc:Fallback>
                <p:oleObj name="VISIO" r:id="rId3" imgW="6161760" imgH="1041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831" y="2656704"/>
                        <a:ext cx="7123031" cy="97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81707" y="3951802"/>
            <a:ext cx="77724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 err="1">
                <a:latin typeface="Courier New" charset="0"/>
              </a:rPr>
              <a:t>RTA#show</a:t>
            </a:r>
            <a:r>
              <a:rPr lang="en-US" sz="1200" dirty="0">
                <a:latin typeface="Courier New" charset="0"/>
              </a:rPr>
              <a:t> </a:t>
            </a:r>
            <a:r>
              <a:rPr lang="en-US" sz="1200" dirty="0" err="1">
                <a:latin typeface="Courier New" charset="0"/>
              </a:rPr>
              <a:t>ip</a:t>
            </a:r>
            <a:r>
              <a:rPr lang="en-US" sz="1200" dirty="0">
                <a:latin typeface="Courier New" charset="0"/>
              </a:rPr>
              <a:t> route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Codes: C - connected, S - static, I - IGRP, R - RIP, M - mobile, B - BGP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   D - EIGRP, EX - EIGRP external, O - OSPF, IA - OSPF inter area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   N1 - OSPF NSSA external type 1, N2 - OSPF NSSA external type 2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   E1 - OSPF external type 1, E2 - OSPF external type 2, E - EGP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   </a:t>
            </a:r>
            <a:r>
              <a:rPr lang="en-US" sz="1200" dirty="0" err="1">
                <a:latin typeface="Courier New" charset="0"/>
              </a:rPr>
              <a:t>i</a:t>
            </a:r>
            <a:r>
              <a:rPr lang="en-US" sz="1200" dirty="0">
                <a:latin typeface="Courier New" charset="0"/>
              </a:rPr>
              <a:t> - IS-IS, L1 - IS-IS level-1, L2 - IS-IS level-2, * - candidate default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       U - per-user static route, o - ODR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200" dirty="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Gateway of last resort is not set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200" dirty="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 dirty="0">
                <a:latin typeface="Courier New" charset="0"/>
              </a:rPr>
              <a:t>RTA</a:t>
            </a:r>
            <a:r>
              <a:rPr lang="en-US" sz="1200" dirty="0" smtClean="0">
                <a:latin typeface="Courier New" charset="0"/>
              </a:rPr>
              <a:t>#</a:t>
            </a:r>
            <a:endParaRPr lang="en-US" sz="1200" dirty="0">
              <a:latin typeface="Courier New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1707" y="3951802"/>
            <a:ext cx="1905000" cy="304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0298" y="5911334"/>
            <a:ext cx="379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45EC7"/>
                </a:solidFill>
              </a:rPr>
              <a:t>Currently, no routes in the routing table.</a:t>
            </a:r>
          </a:p>
        </p:txBody>
      </p:sp>
    </p:spTree>
    <p:extLst>
      <p:ext uri="{BB962C8B-B14F-4D97-AF65-F5344CB8AC3E}">
        <p14:creationId xmlns:p14="http://schemas.microsoft.com/office/powerpoint/2010/main" val="46293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250256"/>
            <a:ext cx="8145463" cy="8382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Directly Connected Routes</a:t>
            </a: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/>
            </a:r>
            <a:b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</a:br>
            <a:r>
              <a:rPr lang="en-US" sz="3200" b="1" dirty="0">
                <a:solidFill>
                  <a:srgbClr val="708CA1"/>
                </a:solidFill>
                <a:latin typeface="Arial" charset="0"/>
                <a:cs typeface="文泉驛正黑" charset="0"/>
              </a:rPr>
              <a:t>Directly Connected Interfaces</a:t>
            </a:r>
          </a:p>
        </p:txBody>
      </p:sp>
      <p:sp>
        <p:nvSpPr>
          <p:cNvPr id="50179" name="AutoShape 2"/>
          <p:cNvSpPr>
            <a:spLocks noChangeArrowheads="1"/>
          </p:cNvSpPr>
          <p:nvPr/>
        </p:nvSpPr>
        <p:spPr bwMode="auto">
          <a:xfrm>
            <a:off x="479425" y="1385888"/>
            <a:ext cx="8054975" cy="5086350"/>
          </a:xfrm>
          <a:custGeom>
            <a:avLst/>
            <a:gdLst>
              <a:gd name="T0" fmla="*/ 8054975 w 8054975"/>
              <a:gd name="T1" fmla="*/ 2543175 h 5086350"/>
              <a:gd name="T2" fmla="*/ 4027490 w 8054975"/>
              <a:gd name="T3" fmla="*/ 5086350 h 5086350"/>
              <a:gd name="T4" fmla="*/ 0 w 8054975"/>
              <a:gd name="T5" fmla="*/ 2543175 h 5086350"/>
              <a:gd name="T6" fmla="*/ 4027490 w 8054975"/>
              <a:gd name="T7" fmla="*/ 0 h 5086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5086350"/>
              <a:gd name="T14" fmla="*/ 8054975 w 8054975"/>
              <a:gd name="T15" fmla="*/ 5086350 h 5086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5086350">
                <a:moveTo>
                  <a:pt x="0" y="0"/>
                </a:moveTo>
                <a:lnTo>
                  <a:pt x="22376" y="0"/>
                </a:lnTo>
                <a:lnTo>
                  <a:pt x="22376" y="14131"/>
                </a:lnTo>
                <a:lnTo>
                  <a:pt x="0" y="1413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0" name="AutoShape 3"/>
          <p:cNvSpPr>
            <a:spLocks noChangeArrowheads="1"/>
          </p:cNvSpPr>
          <p:nvPr/>
        </p:nvSpPr>
        <p:spPr bwMode="auto">
          <a:xfrm>
            <a:off x="581025" y="1400175"/>
            <a:ext cx="8054975" cy="1541463"/>
          </a:xfrm>
          <a:custGeom>
            <a:avLst/>
            <a:gdLst>
              <a:gd name="T0" fmla="*/ 8054975 w 8054975"/>
              <a:gd name="T1" fmla="*/ 770732 h 1541463"/>
              <a:gd name="T2" fmla="*/ 4027490 w 8054975"/>
              <a:gd name="T3" fmla="*/ 1541463 h 1541463"/>
              <a:gd name="T4" fmla="*/ 0 w 8054975"/>
              <a:gd name="T5" fmla="*/ 770732 h 1541463"/>
              <a:gd name="T6" fmla="*/ 4027490 w 8054975"/>
              <a:gd name="T7" fmla="*/ 0 h 15414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54975"/>
              <a:gd name="T13" fmla="*/ 0 h 1541463"/>
              <a:gd name="T14" fmla="*/ 8054975 w 8054975"/>
              <a:gd name="T15" fmla="*/ 1541463 h 1541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54975" h="1541463">
                <a:moveTo>
                  <a:pt x="0" y="0"/>
                </a:moveTo>
                <a:lnTo>
                  <a:pt x="22376" y="0"/>
                </a:lnTo>
                <a:lnTo>
                  <a:pt x="22376" y="4284"/>
                </a:lnTo>
                <a:lnTo>
                  <a:pt x="0" y="428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75643" y="1804988"/>
            <a:ext cx="8221663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0" tIns="41040" rIns="82080" bIns="41040"/>
          <a:lstStyle>
            <a:lvl1pPr marL="234950" indent="-2349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100"/>
              </a:spcBef>
              <a:buClr>
                <a:srgbClr val="708CA1"/>
              </a:buClr>
              <a:buFont typeface="Wingdings" charset="0"/>
              <a:buChar char=""/>
            </a:pPr>
            <a:r>
              <a:rPr lang="en-US" sz="2200" dirty="0" smtClean="0">
                <a:solidFill>
                  <a:srgbClr val="000000"/>
                </a:solidFill>
              </a:rPr>
              <a:t>An </a:t>
            </a:r>
            <a:r>
              <a:rPr lang="en-US" sz="2200" dirty="0">
                <a:solidFill>
                  <a:srgbClr val="000000"/>
                </a:solidFill>
              </a:rPr>
              <a:t>active, configured directly connected interface creates two routing table entries Link Local  (L) and Directly Connected (C)</a:t>
            </a:r>
          </a:p>
          <a:p>
            <a:pPr eaLnBrk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t="37701" r="38760" b="13292"/>
          <a:stretch>
            <a:fillRect/>
          </a:stretch>
        </p:blipFill>
        <p:spPr bwMode="auto">
          <a:xfrm>
            <a:off x="2119313" y="3025775"/>
            <a:ext cx="49784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AutoShape 6"/>
          <p:cNvSpPr>
            <a:spLocks noChangeArrowheads="1"/>
          </p:cNvSpPr>
          <p:nvPr/>
        </p:nvSpPr>
        <p:spPr bwMode="auto">
          <a:xfrm>
            <a:off x="352425" y="6242050"/>
            <a:ext cx="787400" cy="303213"/>
          </a:xfrm>
          <a:custGeom>
            <a:avLst/>
            <a:gdLst>
              <a:gd name="T0" fmla="*/ 787400 w 787400"/>
              <a:gd name="T1" fmla="*/ 151607 h 303213"/>
              <a:gd name="T2" fmla="*/ 393700 w 787400"/>
              <a:gd name="T3" fmla="*/ 303213 h 303213"/>
              <a:gd name="T4" fmla="*/ 0 w 787400"/>
              <a:gd name="T5" fmla="*/ 151607 h 303213"/>
              <a:gd name="T6" fmla="*/ 393700 w 787400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7400"/>
              <a:gd name="T13" fmla="*/ 0 h 303213"/>
              <a:gd name="T14" fmla="*/ 787400 w 787400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0" h="303213">
                <a:moveTo>
                  <a:pt x="0" y="0"/>
                </a:moveTo>
                <a:lnTo>
                  <a:pt x="2187" y="0"/>
                </a:lnTo>
                <a:lnTo>
                  <a:pt x="2187" y="842"/>
                </a:lnTo>
                <a:lnTo>
                  <a:pt x="0" y="842"/>
                </a:lnTo>
                <a:close/>
              </a:path>
            </a:pathLst>
          </a:custGeom>
          <a:solidFill>
            <a:srgbClr val="6891BA"/>
          </a:solidFill>
          <a:ln w="255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</a:rPr>
              <a:t>4.3.2.2</a:t>
            </a:r>
          </a:p>
        </p:txBody>
      </p:sp>
    </p:spTree>
    <p:extLst>
      <p:ext uri="{BB962C8B-B14F-4D97-AF65-F5344CB8AC3E}">
        <p14:creationId xmlns:p14="http://schemas.microsoft.com/office/powerpoint/2010/main" val="744378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572000"/>
            <a:ext cx="77724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b="1" dirty="0"/>
              <a:t>Configuring an interface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Adding an </a:t>
            </a:r>
            <a:r>
              <a:rPr lang="en-US" sz="1800" dirty="0" err="1"/>
              <a:t>ip</a:t>
            </a:r>
            <a:r>
              <a:rPr lang="en-US" sz="1800" dirty="0"/>
              <a:t> address/mask to an interface tells the router that it is a member,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Directly Connected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that </a:t>
            </a:r>
            <a:r>
              <a:rPr lang="en-US" sz="1800" dirty="0" smtClean="0"/>
              <a:t>network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Notice the route is shown with the subnet mask and the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exit-interface.</a:t>
            </a:r>
            <a:r>
              <a:rPr lang="ja-JP" altLang="en-US" sz="1800" dirty="0">
                <a:latin typeface="Arial"/>
              </a:rPr>
              <a:t>”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Don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t forget the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b="1" dirty="0"/>
              <a:t>no shutdown</a:t>
            </a:r>
            <a:r>
              <a:rPr lang="ja-JP" altLang="en-US" sz="1800" dirty="0">
                <a:latin typeface="Arial"/>
              </a:rPr>
              <a:t>”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Don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t forget the interface must be in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up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and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up</a:t>
            </a:r>
            <a:r>
              <a:rPr lang="ja-JP" altLang="en-US" sz="1800" dirty="0">
                <a:latin typeface="Arial"/>
              </a:rPr>
              <a:t>”</a:t>
            </a:r>
            <a:endParaRPr lang="en-US" sz="2000" dirty="0"/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914400" y="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Directly Connected Networks and the IP Routing Table</a:t>
            </a: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1066800" y="1828800"/>
            <a:ext cx="77724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RTA(config)#inter e 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RTA(config-if)#ip add 192.168.2.1 255.255.255.0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RTA(config-if)#no shutdown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RTA#show ip route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Codes: C - connected,.. &lt;Other codes and gateway information omitted&gt;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    192.168.2.0/24 is directly connected, Ethernet0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066800" y="3581400"/>
            <a:ext cx="5715000" cy="304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9079" name="Object 7"/>
          <p:cNvGraphicFramePr>
            <a:graphicFrameLocks noChangeAspect="1"/>
          </p:cNvGraphicFramePr>
          <p:nvPr/>
        </p:nvGraphicFramePr>
        <p:xfrm>
          <a:off x="914400" y="457200"/>
          <a:ext cx="7772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VISIO" r:id="rId3" imgW="6161760" imgH="1041120" progId="Visio.Drawing.6">
                  <p:embed/>
                </p:oleObj>
              </mc:Choice>
              <mc:Fallback>
                <p:oleObj name="VISIO" r:id="rId3" imgW="6161760" imgH="1041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7772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0" name="Oval 8"/>
          <p:cNvSpPr>
            <a:spLocks noChangeArrowheads="1"/>
          </p:cNvSpPr>
          <p:nvPr/>
        </p:nvSpPr>
        <p:spPr bwMode="auto">
          <a:xfrm>
            <a:off x="990600" y="3581400"/>
            <a:ext cx="4572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1" name="Oval 9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2819400" y="3657600"/>
            <a:ext cx="4572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244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b="1"/>
              <a:t>Viewing the Routing Table Process</a:t>
            </a:r>
          </a:p>
          <a:p>
            <a:pPr>
              <a:lnSpc>
                <a:spcPct val="90000"/>
              </a:lnSpc>
            </a:pPr>
            <a:r>
              <a:rPr lang="en-US" sz="1800"/>
              <a:t>Use the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 b="1"/>
              <a:t>debug ip routing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command to view the Cisco IOS routing table process of adding a directly connected network to the routing table.</a:t>
            </a:r>
          </a:p>
          <a:p>
            <a:pPr>
              <a:lnSpc>
                <a:spcPct val="90000"/>
              </a:lnSpc>
            </a:pPr>
            <a:r>
              <a:rPr lang="en-US" sz="1800"/>
              <a:t>When finished, be sure to use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 b="1"/>
              <a:t>undebug all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</a:t>
            </a:r>
          </a:p>
          <a:p>
            <a:pPr>
              <a:lnSpc>
                <a:spcPct val="90000"/>
              </a:lnSpc>
            </a:pPr>
            <a:r>
              <a:rPr lang="en-US" sz="1800"/>
              <a:t>Debug commands are used to view detailed information about Cisco IOS processes – more later.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914400" y="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Directly Connected Networks and the IP Routing Table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1066800" y="533400"/>
            <a:ext cx="77724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 debug ip routing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RTA(config)#inter e 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RTA(config-if)#ip add 192.168.2.1 255.255.255.0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RTA(config-if)#no shutdown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00:28:56: RT: add 192.168.2.0/24 via 0.0.0.0, connected metric [0/0]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00:28:56: RT: interface Ethernet0 added to routing table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RTA#show ip route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Codes: C - connected,.. &lt;Other codes and gateway information omitted&gt;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    192.168.2.0/24 is directly connected, Ethernet0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 undebug all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990600" y="1828800"/>
            <a:ext cx="74676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1066800" y="533400"/>
            <a:ext cx="2590800" cy="304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1066800" y="3657600"/>
            <a:ext cx="2590800" cy="304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5" name="Line 9"/>
          <p:cNvSpPr>
            <a:spLocks noChangeShapeType="1"/>
          </p:cNvSpPr>
          <p:nvPr/>
        </p:nvSpPr>
        <p:spPr bwMode="auto">
          <a:xfrm flipH="1">
            <a:off x="3962400" y="1676400"/>
            <a:ext cx="990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4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24400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b="1"/>
              <a:t>Viewing the Routing Table Process</a:t>
            </a:r>
          </a:p>
          <a:p>
            <a:pPr>
              <a:lnSpc>
                <a:spcPct val="90000"/>
              </a:lnSpc>
            </a:pPr>
            <a:r>
              <a:rPr lang="en-US" sz="1800"/>
              <a:t>Directly connected routes will also be removed if the link goes down.</a:t>
            </a:r>
          </a:p>
          <a:p>
            <a:pPr>
              <a:lnSpc>
                <a:spcPct val="90000"/>
              </a:lnSpc>
            </a:pPr>
            <a:r>
              <a:rPr lang="en-US" sz="1800"/>
              <a:t>Directly connected routes will only be in the routing table if, it is not administratively down, the line is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up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and protocol is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up</a:t>
            </a:r>
            <a:r>
              <a:rPr lang="ja-JP" altLang="en-US" sz="1800">
                <a:latin typeface="Arial"/>
              </a:rPr>
              <a:t>”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For serial interfaces, don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t forget the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clock rate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command on the router with the DCE cable – neither interface will be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up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and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up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until both ends are configured correctly.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914400" y="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Directly Connected Networks and the IP Routing Table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1066800" y="533400"/>
            <a:ext cx="77724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 debug ip routing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RTA(config)#inter e 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RTA(config-if)#shutdown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00:34:38: RT: interface Ethernet0 removed from routing table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00:34:38: RT: del 192.168.2.0 via 0.0.0.0, connected metric [0/0]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00:34:38: RT: delete network route to 192.168.2.0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RTA#show ip route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Codes: C - connected,.. &lt;Other codes and gateway information omitted&gt;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 undebug all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990600" y="1600200"/>
            <a:ext cx="7467600" cy="762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1066800" y="533400"/>
            <a:ext cx="2590800" cy="304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1066800" y="3352800"/>
            <a:ext cx="2590800" cy="304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 flipH="1">
            <a:off x="3733800" y="1447800"/>
            <a:ext cx="990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4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914400" y="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Directly Connected Networks and the IP Routing Table</a:t>
            </a: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066800" y="1600200"/>
            <a:ext cx="77724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RTA#show ip route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Codes: C - connected,.. &lt;Other codes and gateway information omitted&gt;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    172.16.0.0/16 is directly connected, Serial0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    192.168.2.0/24 is directly connected, Ethernet0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RTB#show ip route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Codes: C - connected,.. &lt;Other codes and gateway information omitted&gt;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    172.16.0.0/16 is directly connected, Serial0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    192.168.1.0/24 is directly connected, Serial1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RTC#show ip route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Codes: C - connected,.. &lt;Other codes and gateway information omitted&gt;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    10.0.0.0/8 is directly connected, Ethernet0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400">
                <a:latin typeface="Courier New" charset="0"/>
              </a:rPr>
              <a:t>C    192.168.1.0/24 is directly connected, Serial1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400" b="0">
              <a:latin typeface="Courier New" charset="0"/>
            </a:endParaRPr>
          </a:p>
        </p:txBody>
      </p:sp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914400" y="457200"/>
          <a:ext cx="7772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3" name="VISIO" r:id="rId3" imgW="6161760" imgH="1041120" progId="Visio.Drawing.6">
                  <p:embed/>
                </p:oleObj>
              </mc:Choice>
              <mc:Fallback>
                <p:oleObj name="VISIO" r:id="rId3" imgW="6161760" imgH="1041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7772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0"/>
            <a:ext cx="7772400" cy="1524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b="1"/>
              <a:t>The Routing Tables</a:t>
            </a:r>
          </a:p>
          <a:p>
            <a:pPr>
              <a:lnSpc>
                <a:spcPct val="90000"/>
              </a:lnSpc>
            </a:pPr>
            <a:r>
              <a:rPr lang="en-US" sz="1800"/>
              <a:t>Notice that the routers only know about their own directly connected networks.</a:t>
            </a:r>
          </a:p>
          <a:p>
            <a:pPr>
              <a:lnSpc>
                <a:spcPct val="90000"/>
              </a:lnSpc>
            </a:pPr>
            <a:r>
              <a:rPr lang="en-US" sz="1800"/>
              <a:t>They are not sharing routing information because we have not configured any static routes or dynamic routing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96082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791200"/>
            <a:ext cx="7772400" cy="83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b="1"/>
              <a:t>Routing</a:t>
            </a:r>
            <a:r>
              <a:rPr lang="en-US" sz="2000"/>
              <a:t> – Only directly connected hosts (routers)</a:t>
            </a:r>
          </a:p>
          <a:p>
            <a:r>
              <a:rPr lang="en-US" sz="1800"/>
              <a:t>Routers can only reach networks known about in its own routing table.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914400" y="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Directly Connected Networks and the IP Routing Table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066800" y="1524000"/>
            <a:ext cx="7772400" cy="426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RTA#show ip route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C    172.16.0.0/16 is directly connected, Serial0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C    192.168.2.0/24 is directly connected, Ethernet0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RTA#ping 172.16.0.1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Sending 5, 100-byte ICMP Echos to 172.16.0.1, timeout is 2 seconds: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!!!!!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Success rate is 100 percent (5/5), round-trip min/avg/max = 56/57/60 ms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2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RTA#ping 172.16.0.2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!!!!!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2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RTA#ping 192.168.1.1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.....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2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RTA#ping 192.168.1.2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.....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endParaRPr lang="en-US" sz="1200">
              <a:latin typeface="Courier New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RTA#ping 10.1.0.1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1200">
                <a:latin typeface="Courier New" charset="0"/>
              </a:rPr>
              <a:t>.....</a:t>
            </a:r>
          </a:p>
        </p:txBody>
      </p:sp>
      <p:graphicFrame>
        <p:nvGraphicFramePr>
          <p:cNvPr id="264197" name="Object 5"/>
          <p:cNvGraphicFramePr>
            <a:graphicFrameLocks noChangeAspect="1"/>
          </p:cNvGraphicFramePr>
          <p:nvPr/>
        </p:nvGraphicFramePr>
        <p:xfrm>
          <a:off x="914400" y="457200"/>
          <a:ext cx="7772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6" name="VISIO" r:id="rId3" imgW="6161760" imgH="1041120" progId="Visio.Drawing.6">
                  <p:embed/>
                </p:oleObj>
              </mc:Choice>
              <mc:Fallback>
                <p:oleObj name="VISIO" r:id="rId3" imgW="6161760" imgH="1041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7772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50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and Forwarding Outline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8449" b="-8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0846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252"/>
            <a:ext cx="9144000" cy="50928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host could send a packet to: itself, </a:t>
            </a:r>
            <a:r>
              <a:rPr lang="en-US" dirty="0" smtClean="0"/>
              <a:t>local host, or remote host</a:t>
            </a:r>
            <a:endParaRPr lang="en-US" dirty="0"/>
          </a:p>
        </p:txBody>
      </p:sp>
      <p:pic>
        <p:nvPicPr>
          <p:cNvPr id="4" name="Content Placeholder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9" r="-1079"/>
          <a:stretch>
            <a:fillRect/>
          </a:stretch>
        </p:blipFill>
        <p:spPr>
          <a:xfrm>
            <a:off x="1358260" y="3369461"/>
            <a:ext cx="6773659" cy="31501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870857" y="2104571"/>
            <a:ext cx="2177143" cy="4898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4878" y="2736502"/>
            <a:ext cx="931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router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1778000" y="2630714"/>
            <a:ext cx="1270000" cy="275212"/>
          </a:xfrm>
          <a:prstGeom prst="curvedConnector3">
            <a:avLst>
              <a:gd name="adj1" fmla="val -1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19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50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1350" y="342520"/>
            <a:ext cx="8145463" cy="838200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Router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41350" y="1553256"/>
            <a:ext cx="76025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080" tIns="41040" rIns="82080" bIns="41040"/>
          <a:lstStyle>
            <a:lvl1pPr marL="234950" indent="-2349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文泉驛正黑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文泉驛正黑" charset="0"/>
                <a:cs typeface="文泉驛正黑" charset="0"/>
              </a:defRPr>
            </a:lvl9pPr>
          </a:lstStyle>
          <a:p>
            <a:pPr eaLnBrk="1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Routers </a:t>
            </a:r>
            <a:r>
              <a:rPr lang="en-US" sz="2900" dirty="0" smtClean="0">
                <a:latin typeface="+mn-lt"/>
                <a:ea typeface="+mn-ea"/>
                <a:cs typeface="+mn-cs"/>
              </a:rPr>
              <a:t>connect </a:t>
            </a:r>
            <a:r>
              <a:rPr lang="en-US" sz="2900" dirty="0">
                <a:latin typeface="+mn-lt"/>
                <a:ea typeface="+mn-ea"/>
                <a:cs typeface="+mn-cs"/>
              </a:rPr>
              <a:t>multiple </a:t>
            </a:r>
            <a:r>
              <a:rPr lang="en-US" sz="2900" dirty="0" smtClean="0">
                <a:latin typeface="+mn-lt"/>
                <a:ea typeface="+mn-ea"/>
                <a:cs typeface="+mn-cs"/>
              </a:rPr>
              <a:t>networks.</a:t>
            </a:r>
            <a:endParaRPr lang="en-US" sz="2900" dirty="0">
              <a:latin typeface="+mn-lt"/>
              <a:ea typeface="+mn-ea"/>
              <a:cs typeface="+mn-cs"/>
            </a:endParaRPr>
          </a:p>
          <a:p>
            <a:pPr eaLnBrk="1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It have multiple interfaces, each on a different IP network.</a:t>
            </a:r>
          </a:p>
          <a:p>
            <a:pPr eaLnBrk="1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buFont typeface="Wingdings" charset="0"/>
              <a:buChar char="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It is responsible for the routing of traffic between networks.</a:t>
            </a:r>
          </a:p>
          <a:p>
            <a:pPr marL="0" indent="0" eaLnBrk="1">
              <a:lnSpc>
                <a:spcPct val="95000"/>
              </a:lnSpc>
              <a:spcBef>
                <a:spcPts val="1200"/>
              </a:spcBef>
              <a:buClr>
                <a:srgbClr val="708CA1"/>
              </a:buClr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9" t="31549" r="17563" b="14482"/>
          <a:stretch>
            <a:fillRect/>
          </a:stretch>
        </p:blipFill>
        <p:spPr bwMode="auto">
          <a:xfrm>
            <a:off x="2392133" y="4031730"/>
            <a:ext cx="4931927" cy="26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079" t="31549" r="17563" b="144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35429" y="2340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07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7896" y="1642533"/>
            <a:ext cx="8328152" cy="449580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708CA1"/>
              </a:buClr>
              <a:buNone/>
            </a:pPr>
            <a:r>
              <a:rPr lang="en-US" sz="2800" dirty="0"/>
              <a:t>To do so, router does two important </a:t>
            </a:r>
            <a:r>
              <a:rPr lang="en-US" sz="2800" dirty="0" smtClean="0"/>
              <a:t>functions: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708CA1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Create </a:t>
            </a:r>
            <a:r>
              <a:rPr lang="en-US" sz="2400" dirty="0">
                <a:solidFill>
                  <a:srgbClr val="000000"/>
                </a:solidFill>
              </a:rPr>
              <a:t>routing tables which supply a wealth of information about paths to other </a:t>
            </a:r>
            <a:r>
              <a:rPr lang="en-US" sz="2400" dirty="0" smtClean="0">
                <a:solidFill>
                  <a:srgbClr val="000000"/>
                </a:solidFill>
              </a:rPr>
              <a:t>networks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9039A3"/>
                </a:solidFill>
              </a:rPr>
              <a:t>Routing)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708CA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It helps to determine </a:t>
            </a:r>
            <a:r>
              <a:rPr lang="en-US" sz="2000" dirty="0">
                <a:solidFill>
                  <a:srgbClr val="000000"/>
                </a:solidFill>
              </a:rPr>
              <a:t>the best path to send </a:t>
            </a:r>
            <a:r>
              <a:rPr lang="en-US" sz="2000" dirty="0" smtClean="0">
                <a:solidFill>
                  <a:srgbClr val="000000"/>
                </a:solidFill>
              </a:rPr>
              <a:t>packets</a:t>
            </a:r>
          </a:p>
          <a:p>
            <a:pPr marL="365760" lvl="1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708CA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708CA1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Forward </a:t>
            </a:r>
            <a:r>
              <a:rPr lang="en-US" sz="2400" dirty="0">
                <a:solidFill>
                  <a:srgbClr val="000000"/>
                </a:solidFill>
              </a:rPr>
              <a:t>packets toward their </a:t>
            </a:r>
            <a:r>
              <a:rPr lang="en-US" sz="2400" dirty="0" smtClean="0">
                <a:solidFill>
                  <a:srgbClr val="000000"/>
                </a:solidFill>
              </a:rPr>
              <a:t>destination (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Forwarding)</a:t>
            </a:r>
            <a:endParaRPr lang="en-US" sz="2400" dirty="0">
              <a:solidFill>
                <a:srgbClr val="000000"/>
              </a:solidFill>
            </a:endParaRPr>
          </a:p>
          <a:p>
            <a:pPr marL="8001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Forwards </a:t>
            </a:r>
            <a:r>
              <a:rPr lang="en-US" sz="2000" dirty="0">
                <a:solidFill>
                  <a:srgbClr val="000000"/>
                </a:solidFill>
              </a:rPr>
              <a:t>packet to interface indicated in routing table.</a:t>
            </a:r>
          </a:p>
          <a:p>
            <a:pPr marL="8001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Encapsulates the packet and forwards out toward destination.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80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/>
              <a:t>Forwarding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router has 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routing table</a:t>
            </a:r>
            <a:r>
              <a:rPr lang="en-US" dirty="0"/>
              <a:t>. </a:t>
            </a:r>
            <a:r>
              <a:rPr lang="en-US" dirty="0" smtClean="0"/>
              <a:t>To forward </a:t>
            </a:r>
            <a:r>
              <a:rPr lang="en-US" dirty="0"/>
              <a:t>a </a:t>
            </a:r>
            <a:r>
              <a:rPr lang="en-US" dirty="0" smtClean="0"/>
              <a:t>packet, a router: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3" y="2857499"/>
            <a:ext cx="6379633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Router Packet Forwarding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Router either forwards packets to directly connected or remote networks</a:t>
            </a:r>
          </a:p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4" r="-6744"/>
          <a:stretch>
            <a:fillRect/>
          </a:stretch>
        </p:blipFill>
        <p:spPr>
          <a:xfrm>
            <a:off x="609599" y="2666998"/>
            <a:ext cx="8153400" cy="399509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4267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4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2123</TotalTime>
  <Words>2745</Words>
  <Application>Microsoft Macintosh PowerPoint</Application>
  <PresentationFormat>On-screen Show (4:3)</PresentationFormat>
  <Paragraphs>475</Paragraphs>
  <Slides>40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Median</vt:lpstr>
      <vt:lpstr>Bitmap Image</vt:lpstr>
      <vt:lpstr>VISIO</vt:lpstr>
      <vt:lpstr>Routing and routing tables</vt:lpstr>
      <vt:lpstr>From Lab2 Slides</vt:lpstr>
      <vt:lpstr>Objectives</vt:lpstr>
      <vt:lpstr>Sending a Packet</vt:lpstr>
      <vt:lpstr>Router</vt:lpstr>
      <vt:lpstr>Functions of a Router</vt:lpstr>
      <vt:lpstr>Packet Forwarding Decision</vt:lpstr>
      <vt:lpstr>Router Packet Forwarding Decision</vt:lpstr>
      <vt:lpstr>Forwarding</vt:lpstr>
      <vt:lpstr>Router Switching Function</vt:lpstr>
      <vt:lpstr>Switching Packets between Networks  Router Switching Functions</vt:lpstr>
      <vt:lpstr>Switching Packets between Networks Send a Packet</vt:lpstr>
      <vt:lpstr>Switching Packets between Networks  Forward to the Next Hop</vt:lpstr>
      <vt:lpstr>Switching Packets between Networks  Packet Routing</vt:lpstr>
      <vt:lpstr>Switching Packets between Networks   Reach the Destination</vt:lpstr>
      <vt:lpstr>Activity</vt:lpstr>
      <vt:lpstr>Forwarding Decisions</vt:lpstr>
      <vt:lpstr>Routing</vt:lpstr>
      <vt:lpstr>The Routing Table</vt:lpstr>
      <vt:lpstr>The Routing Table</vt:lpstr>
      <vt:lpstr>Routers Choose Best Paths</vt:lpstr>
      <vt:lpstr>Best Path</vt:lpstr>
      <vt:lpstr>Best Path</vt:lpstr>
      <vt:lpstr>Load Balancing</vt:lpstr>
      <vt:lpstr>Administrative Distance</vt:lpstr>
      <vt:lpstr>The Routing Table Routing Table Sources</vt:lpstr>
      <vt:lpstr>The Routing Table Routing Table Sources</vt:lpstr>
      <vt:lpstr>IPv4 Router Routing Table</vt:lpstr>
      <vt:lpstr>Router Routing Tables Directly Connected Routing Table Entries</vt:lpstr>
      <vt:lpstr>Router Routing Tables Remote Network Routing Table Entries</vt:lpstr>
      <vt:lpstr>Directly Connected Routes Directly Connected Interfaces</vt:lpstr>
      <vt:lpstr>Directly Connected Routes Directly Connected Interfaces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Routing and Forwarding Outline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 Alhariqi</dc:creator>
  <cp:lastModifiedBy>Nour Alhariqi</cp:lastModifiedBy>
  <cp:revision>91</cp:revision>
  <dcterms:created xsi:type="dcterms:W3CDTF">2016-02-06T06:17:00Z</dcterms:created>
  <dcterms:modified xsi:type="dcterms:W3CDTF">2019-01-22T11:52:42Z</dcterms:modified>
</cp:coreProperties>
</file>