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0743" y="0"/>
            <a:ext cx="143510" cy="1371600"/>
          </a:xfrm>
          <a:custGeom>
            <a:avLst/>
            <a:gdLst/>
            <a:ahLst/>
            <a:cxnLst/>
            <a:rect l="l" t="t" r="r" b="b"/>
            <a:pathLst>
              <a:path w="143509" h="1371600">
                <a:moveTo>
                  <a:pt x="0" y="1371600"/>
                </a:moveTo>
                <a:lnTo>
                  <a:pt x="143255" y="1371600"/>
                </a:lnTo>
                <a:lnTo>
                  <a:pt x="143255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D12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00743" y="1371599"/>
            <a:ext cx="143510" cy="5486400"/>
          </a:xfrm>
          <a:custGeom>
            <a:avLst/>
            <a:gdLst/>
            <a:ahLst/>
            <a:cxnLst/>
            <a:rect l="l" t="t" r="r" b="b"/>
            <a:pathLst>
              <a:path w="143509" h="5486400">
                <a:moveTo>
                  <a:pt x="0" y="5486400"/>
                </a:moveTo>
                <a:lnTo>
                  <a:pt x="143255" y="5486400"/>
                </a:lnTo>
                <a:lnTo>
                  <a:pt x="143255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127505"/>
            <a:ext cx="8072119" cy="548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734058"/>
            <a:ext cx="8072119" cy="205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5940" y="6548339"/>
            <a:ext cx="80518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0743" y="4846320"/>
            <a:ext cx="143510" cy="2011680"/>
          </a:xfrm>
          <a:custGeom>
            <a:avLst/>
            <a:gdLst/>
            <a:ahLst/>
            <a:cxnLst/>
            <a:rect l="l" t="t" r="r" b="b"/>
            <a:pathLst>
              <a:path w="143509" h="2011679">
                <a:moveTo>
                  <a:pt x="0" y="2011679"/>
                </a:moveTo>
                <a:lnTo>
                  <a:pt x="143255" y="2011679"/>
                </a:lnTo>
                <a:lnTo>
                  <a:pt x="143255" y="0"/>
                </a:lnTo>
                <a:lnTo>
                  <a:pt x="0" y="0"/>
                </a:lnTo>
                <a:lnTo>
                  <a:pt x="0" y="2011679"/>
                </a:lnTo>
                <a:close/>
              </a:path>
            </a:pathLst>
          </a:custGeom>
          <a:solidFill>
            <a:srgbClr val="D12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00743" y="0"/>
            <a:ext cx="143510" cy="4846320"/>
          </a:xfrm>
          <a:custGeom>
            <a:avLst/>
            <a:gdLst/>
            <a:ahLst/>
            <a:cxnLst/>
            <a:rect l="l" t="t" r="r" b="b"/>
            <a:pathLst>
              <a:path w="143509" h="4846320">
                <a:moveTo>
                  <a:pt x="0" y="4846320"/>
                </a:moveTo>
                <a:lnTo>
                  <a:pt x="143255" y="4846320"/>
                </a:lnTo>
                <a:lnTo>
                  <a:pt x="143255" y="0"/>
                </a:lnTo>
                <a:lnTo>
                  <a:pt x="0" y="0"/>
                </a:lnTo>
                <a:lnTo>
                  <a:pt x="0" y="4846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7659" y="1333500"/>
            <a:ext cx="2091689" cy="787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59" y="1760220"/>
            <a:ext cx="7733538" cy="787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1426209"/>
            <a:ext cx="7304405" cy="87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65" dirty="0">
                <a:solidFill>
                  <a:srgbClr val="4A27A4"/>
                </a:solidFill>
              </a:rPr>
              <a:t>SWE</a:t>
            </a:r>
            <a:r>
              <a:rPr sz="2800" spc="-220" dirty="0">
                <a:solidFill>
                  <a:srgbClr val="4A27A4"/>
                </a:solidFill>
              </a:rPr>
              <a:t> </a:t>
            </a:r>
            <a:r>
              <a:rPr sz="2800" spc="-65" dirty="0">
                <a:solidFill>
                  <a:srgbClr val="4A27A4"/>
                </a:solidFill>
              </a:rPr>
              <a:t>434</a:t>
            </a:r>
            <a:endParaRPr sz="2800"/>
          </a:p>
          <a:p>
            <a:pPr marL="12700">
              <a:lnSpc>
                <a:spcPct val="100000"/>
              </a:lnSpc>
            </a:pPr>
            <a:r>
              <a:rPr sz="2800" spc="-80" dirty="0">
                <a:solidFill>
                  <a:srgbClr val="4A27A4"/>
                </a:solidFill>
              </a:rPr>
              <a:t>SOFTWARE </a:t>
            </a:r>
            <a:r>
              <a:rPr sz="2800" spc="-75" dirty="0">
                <a:solidFill>
                  <a:srgbClr val="4A27A4"/>
                </a:solidFill>
              </a:rPr>
              <a:t>TESTING </a:t>
            </a:r>
            <a:r>
              <a:rPr sz="2800" spc="-65" dirty="0">
                <a:solidFill>
                  <a:srgbClr val="4A27A4"/>
                </a:solidFill>
              </a:rPr>
              <a:t>AND</a:t>
            </a:r>
            <a:r>
              <a:rPr sz="2800" spc="-235" dirty="0">
                <a:solidFill>
                  <a:srgbClr val="4A27A4"/>
                </a:solidFill>
              </a:rPr>
              <a:t> </a:t>
            </a:r>
            <a:r>
              <a:rPr sz="2800" spc="-130" dirty="0">
                <a:solidFill>
                  <a:srgbClr val="4A27A4"/>
                </a:solidFill>
              </a:rPr>
              <a:t>VALIDATION</a:t>
            </a:r>
            <a:endParaRPr sz="2800"/>
          </a:p>
        </p:txBody>
      </p:sp>
      <p:sp>
        <p:nvSpPr>
          <p:cNvPr id="7" name="object 7"/>
          <p:cNvSpPr/>
          <p:nvPr/>
        </p:nvSpPr>
        <p:spPr>
          <a:xfrm>
            <a:off x="327659" y="3040379"/>
            <a:ext cx="1561338" cy="7871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1891" y="3040379"/>
            <a:ext cx="634746" cy="7871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97735" y="3040379"/>
            <a:ext cx="1636014" cy="7871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5940" y="3133471"/>
            <a:ext cx="257619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70" dirty="0">
                <a:solidFill>
                  <a:srgbClr val="4A27A4"/>
                </a:solidFill>
                <a:latin typeface="Arial Black"/>
                <a:cs typeface="Arial Black"/>
              </a:rPr>
              <a:t>LAB3 </a:t>
            </a:r>
            <a:r>
              <a:rPr sz="2800" b="1" spc="-5" dirty="0">
                <a:solidFill>
                  <a:srgbClr val="4A27A4"/>
                </a:solidFill>
                <a:latin typeface="Arial Black"/>
                <a:cs typeface="Arial Black"/>
              </a:rPr>
              <a:t>–</a:t>
            </a:r>
            <a:r>
              <a:rPr sz="2800" b="1" spc="-310" dirty="0">
                <a:solidFill>
                  <a:srgbClr val="4A27A4"/>
                </a:solidFill>
                <a:latin typeface="Arial Black"/>
                <a:cs typeface="Arial Black"/>
              </a:rPr>
              <a:t> </a:t>
            </a:r>
            <a:r>
              <a:rPr sz="2800" b="1" spc="-75" dirty="0">
                <a:solidFill>
                  <a:srgbClr val="4A27A4"/>
                </a:solidFill>
                <a:latin typeface="Arial Black"/>
                <a:cs typeface="Arial Black"/>
              </a:rPr>
              <a:t>JUNIT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53338"/>
            <a:ext cx="593344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SETUP AND</a:t>
            </a:r>
            <a:r>
              <a:rPr spc="-275" dirty="0"/>
              <a:t> </a:t>
            </a:r>
            <a:r>
              <a:rPr spc="-65" dirty="0"/>
              <a:t>TEARDOWN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1680"/>
            <a:ext cx="7451725" cy="334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0100"/>
              </a:lnSpc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Arial"/>
                <a:cs typeface="Arial"/>
              </a:rPr>
              <a:t>For a collection of tests for a particular class, there are often some  repeated tasks that must be done prior to each test case or </a:t>
            </a:r>
            <a:r>
              <a:rPr sz="1900" dirty="0">
                <a:latin typeface="Arial"/>
                <a:cs typeface="Arial"/>
              </a:rPr>
              <a:t>after  </a:t>
            </a:r>
            <a:r>
              <a:rPr sz="1900" spc="-5" dirty="0">
                <a:latin typeface="Arial"/>
                <a:cs typeface="Arial"/>
              </a:rPr>
              <a:t>the end of each use</a:t>
            </a:r>
            <a:r>
              <a:rPr sz="1900" spc="3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cases:</a:t>
            </a:r>
            <a:endParaRPr sz="19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60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1900" spc="-5" dirty="0">
                <a:latin typeface="Arial"/>
                <a:cs typeface="Arial"/>
              </a:rPr>
              <a:t>Set up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connection</a:t>
            </a:r>
            <a:endParaRPr sz="19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1900" spc="-5" dirty="0">
                <a:latin typeface="Arial"/>
                <a:cs typeface="Arial"/>
              </a:rPr>
              <a:t>Database</a:t>
            </a:r>
            <a:endParaRPr sz="19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1900" spc="-5" dirty="0">
                <a:latin typeface="Arial"/>
                <a:cs typeface="Arial"/>
              </a:rPr>
              <a:t>Clean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up</a:t>
            </a:r>
            <a:endParaRPr sz="19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1900" spc="-5" dirty="0">
                <a:latin typeface="Arial"/>
                <a:cs typeface="Arial"/>
              </a:rPr>
              <a:t>Reset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data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D1282D"/>
              </a:buClr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102870" indent="-342900">
              <a:lnSpc>
                <a:spcPts val="1820"/>
              </a:lnSpc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Arial"/>
                <a:cs typeface="Arial"/>
              </a:rPr>
              <a:t>Ensures resources are released, test system is in known state for  next test case,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etc.</a:t>
            </a:r>
            <a:endParaRPr sz="1900">
              <a:latin typeface="Arial"/>
              <a:cs typeface="Arial"/>
            </a:endParaRPr>
          </a:p>
          <a:p>
            <a:pPr marL="422909" indent="-410209">
              <a:lnSpc>
                <a:spcPts val="2050"/>
              </a:lnSpc>
              <a:spcBef>
                <a:spcPts val="615"/>
              </a:spcBef>
              <a:buChar char="•"/>
              <a:tabLst>
                <a:tab pos="422909" algn="l"/>
                <a:tab pos="423545" algn="l"/>
              </a:tabLst>
            </a:pPr>
            <a:r>
              <a:rPr sz="1900" spc="-5" dirty="0">
                <a:latin typeface="Arial"/>
                <a:cs typeface="Arial"/>
              </a:rPr>
              <a:t>Since a test case failure ends execution of a test method at</a:t>
            </a:r>
            <a:r>
              <a:rPr sz="1900" spc="2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that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050"/>
              </a:lnSpc>
            </a:pPr>
            <a:r>
              <a:rPr sz="1900" spc="-5" dirty="0">
                <a:latin typeface="Arial"/>
                <a:cs typeface="Arial"/>
              </a:rPr>
              <a:t>point, code to clean up cannot be at the end of the</a:t>
            </a:r>
            <a:r>
              <a:rPr sz="1900" spc="2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method.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91461"/>
            <a:ext cx="7419975" cy="302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Setup:</a:t>
            </a:r>
            <a:endParaRPr sz="2000">
              <a:latin typeface="Arial"/>
              <a:cs typeface="Arial"/>
            </a:endParaRPr>
          </a:p>
          <a:p>
            <a:pPr marL="355600" marR="170180" indent="69850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Use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@Before </a:t>
            </a:r>
            <a:r>
              <a:rPr sz="2000" dirty="0">
                <a:latin typeface="Arial"/>
                <a:cs typeface="Arial"/>
              </a:rPr>
              <a:t>annotation on a method containing code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 run before each test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case.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spc="-25" dirty="0">
                <a:latin typeface="Arial"/>
                <a:cs typeface="Arial"/>
              </a:rPr>
              <a:t>Teardown: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Use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@After </a:t>
            </a:r>
            <a:r>
              <a:rPr sz="2000" dirty="0">
                <a:latin typeface="Arial"/>
                <a:cs typeface="Arial"/>
              </a:rPr>
              <a:t>annotation on a method containing code to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run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each test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case.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55600" marR="385445" indent="-34290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i="1" dirty="0">
                <a:solidFill>
                  <a:srgbClr val="FF0000"/>
                </a:solidFill>
                <a:latin typeface="Arial"/>
                <a:cs typeface="Arial"/>
              </a:rPr>
              <a:t>These </a:t>
            </a:r>
            <a:r>
              <a:rPr sz="2000" i="1" spc="-5" dirty="0">
                <a:solidFill>
                  <a:srgbClr val="FF0000"/>
                </a:solidFill>
                <a:latin typeface="Arial"/>
                <a:cs typeface="Arial"/>
              </a:rPr>
              <a:t>methods </a:t>
            </a:r>
            <a:r>
              <a:rPr sz="2000" i="1" dirty="0">
                <a:solidFill>
                  <a:srgbClr val="FF0000"/>
                </a:solidFill>
                <a:latin typeface="Arial"/>
                <a:cs typeface="Arial"/>
              </a:rPr>
              <a:t>will run even if exceptions are thrown in</a:t>
            </a:r>
            <a:r>
              <a:rPr sz="2000" i="1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FF0000"/>
                </a:solidFill>
                <a:latin typeface="Arial"/>
                <a:cs typeface="Arial"/>
              </a:rPr>
              <a:t>the  </a:t>
            </a:r>
            <a:r>
              <a:rPr sz="2000" i="1" dirty="0">
                <a:solidFill>
                  <a:srgbClr val="FF0000"/>
                </a:solidFill>
                <a:latin typeface="Arial"/>
                <a:cs typeface="Arial"/>
              </a:rPr>
              <a:t>test case or an assertion</a:t>
            </a:r>
            <a:r>
              <a:rPr sz="2000" i="1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FF0000"/>
                </a:solidFill>
                <a:latin typeface="Arial"/>
                <a:cs typeface="Arial"/>
              </a:rPr>
              <a:t>fails.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318199"/>
            <a:ext cx="330200" cy="3308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135" dirty="0">
                <a:solidFill>
                  <a:srgbClr val="D1282D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1053338"/>
            <a:ext cx="593661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SETUP AND</a:t>
            </a:r>
            <a:r>
              <a:rPr spc="-260" dirty="0"/>
              <a:t> </a:t>
            </a:r>
            <a:r>
              <a:rPr spc="-65" dirty="0"/>
              <a:t>TEARDOWN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34058"/>
            <a:ext cx="7397115" cy="205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055"/>
              </a:lnSpc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Arial"/>
                <a:cs typeface="Arial"/>
              </a:rPr>
              <a:t>Setup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Once:</a:t>
            </a:r>
            <a:endParaRPr sz="1900">
              <a:latin typeface="Arial"/>
              <a:cs typeface="Arial"/>
            </a:endParaRPr>
          </a:p>
          <a:p>
            <a:pPr marL="355600" marR="219075" indent="66675" algn="ctr">
              <a:lnSpc>
                <a:spcPct val="80000"/>
              </a:lnSpc>
              <a:spcBef>
                <a:spcPts val="229"/>
              </a:spcBef>
            </a:pPr>
            <a:r>
              <a:rPr sz="1900" spc="-5" dirty="0">
                <a:latin typeface="Arial"/>
                <a:cs typeface="Arial"/>
              </a:rPr>
              <a:t>Use the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@BeforeClass </a:t>
            </a:r>
            <a:r>
              <a:rPr sz="1900" spc="-5" dirty="0">
                <a:latin typeface="Arial"/>
                <a:cs typeface="Arial"/>
              </a:rPr>
              <a:t>to run a method once only for the entire  test class, before any of the tests are executed, and prior to</a:t>
            </a:r>
            <a:r>
              <a:rPr sz="1900" spc="2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any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1825"/>
              </a:lnSpc>
            </a:pPr>
            <a:r>
              <a:rPr sz="1900" spc="-5" dirty="0">
                <a:latin typeface="Arial"/>
                <a:cs typeface="Arial"/>
              </a:rPr>
              <a:t>@Before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method(s)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ts val="205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sz="1900" spc="-30" dirty="0">
                <a:latin typeface="Arial"/>
                <a:cs typeface="Arial"/>
              </a:rPr>
              <a:t>Teardown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Once: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1825"/>
              </a:lnSpc>
            </a:pPr>
            <a:r>
              <a:rPr sz="1900" spc="-5" dirty="0">
                <a:latin typeface="Arial"/>
                <a:cs typeface="Arial"/>
              </a:rPr>
              <a:t>Use the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@AfterClass </a:t>
            </a:r>
            <a:r>
              <a:rPr sz="1900" spc="-5" dirty="0">
                <a:latin typeface="Arial"/>
                <a:cs typeface="Arial"/>
              </a:rPr>
              <a:t>annotation to run after all test case</a:t>
            </a:r>
            <a:r>
              <a:rPr sz="1900" spc="254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methods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055"/>
              </a:lnSpc>
            </a:pPr>
            <a:r>
              <a:rPr sz="1900" spc="-5" dirty="0">
                <a:latin typeface="Arial"/>
                <a:cs typeface="Arial"/>
              </a:rPr>
              <a:t>in the class have been executed, and after any @After</a:t>
            </a:r>
            <a:r>
              <a:rPr sz="1900" spc="254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methods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551045"/>
            <a:ext cx="7341870" cy="53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05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i="1" spc="-5" dirty="0">
                <a:solidFill>
                  <a:srgbClr val="FF0000"/>
                </a:solidFill>
                <a:latin typeface="Arial"/>
                <a:cs typeface="Arial"/>
              </a:rPr>
              <a:t>Useful for starting servers, opening communications, etc. that</a:t>
            </a:r>
            <a:r>
              <a:rPr sz="1900" i="1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i="1" spc="-5" dirty="0">
                <a:solidFill>
                  <a:srgbClr val="FF0000"/>
                </a:solidFill>
                <a:latin typeface="Arial"/>
                <a:cs typeface="Arial"/>
              </a:rPr>
              <a:t>are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050"/>
              </a:lnSpc>
            </a:pPr>
            <a:r>
              <a:rPr sz="1900" i="1" spc="-5" dirty="0">
                <a:solidFill>
                  <a:srgbClr val="FF0000"/>
                </a:solidFill>
                <a:latin typeface="Arial"/>
                <a:cs typeface="Arial"/>
              </a:rPr>
              <a:t>time-consuming to close and </a:t>
            </a:r>
            <a:r>
              <a:rPr sz="1900" i="1" dirty="0">
                <a:solidFill>
                  <a:srgbClr val="FF0000"/>
                </a:solidFill>
                <a:latin typeface="Arial"/>
                <a:cs typeface="Arial"/>
              </a:rPr>
              <a:t>re-open </a:t>
            </a:r>
            <a:r>
              <a:rPr sz="1900" i="1" spc="-5" dirty="0">
                <a:solidFill>
                  <a:srgbClr val="FF0000"/>
                </a:solidFill>
                <a:latin typeface="Arial"/>
                <a:cs typeface="Arial"/>
              </a:rPr>
              <a:t>for each</a:t>
            </a:r>
            <a:r>
              <a:rPr sz="1900" i="1" spc="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i="1" spc="-5" dirty="0">
                <a:solidFill>
                  <a:srgbClr val="FF0000"/>
                </a:solidFill>
                <a:latin typeface="Arial"/>
                <a:cs typeface="Arial"/>
              </a:rPr>
              <a:t>test.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940" y="1053338"/>
            <a:ext cx="750125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SETUP AND </a:t>
            </a:r>
            <a:r>
              <a:rPr spc="-65" dirty="0"/>
              <a:t>TEARDOWN</a:t>
            </a:r>
            <a:r>
              <a:rPr spc="-310" dirty="0"/>
              <a:t> </a:t>
            </a:r>
            <a:r>
              <a:rPr spc="-50" dirty="0"/>
              <a:t>ONCE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591" y="1840992"/>
            <a:ext cx="6426708" cy="4552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0600" y="1905000"/>
            <a:ext cx="6248400" cy="4373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1550" y="1885950"/>
            <a:ext cx="6286500" cy="4411980"/>
          </a:xfrm>
          <a:custGeom>
            <a:avLst/>
            <a:gdLst/>
            <a:ahLst/>
            <a:cxnLst/>
            <a:rect l="l" t="t" r="r" b="b"/>
            <a:pathLst>
              <a:path w="6286500" h="4411980">
                <a:moveTo>
                  <a:pt x="0" y="4411980"/>
                </a:moveTo>
                <a:lnTo>
                  <a:pt x="6286500" y="4411980"/>
                </a:lnTo>
                <a:lnTo>
                  <a:pt x="6286500" y="0"/>
                </a:lnTo>
                <a:lnTo>
                  <a:pt x="0" y="0"/>
                </a:lnTo>
                <a:lnTo>
                  <a:pt x="0" y="441198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1053338"/>
            <a:ext cx="593661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SETUP AND</a:t>
            </a:r>
            <a:r>
              <a:rPr spc="-260" dirty="0"/>
              <a:t> </a:t>
            </a:r>
            <a:r>
              <a:rPr spc="-65" dirty="0"/>
              <a:t>TEARDOWN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662938"/>
            <a:ext cx="325691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LAB</a:t>
            </a:r>
            <a:r>
              <a:rPr spc="-210" dirty="0"/>
              <a:t> </a:t>
            </a:r>
            <a:r>
              <a:rPr spc="-90" dirty="0"/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2858642"/>
            <a:ext cx="381317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More Examples and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Practice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UNIT</a:t>
            </a:r>
            <a:r>
              <a:rPr spc="-220" dirty="0"/>
              <a:t> </a:t>
            </a:r>
            <a:r>
              <a:rPr spc="-5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20442"/>
            <a:ext cx="485838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Required Input and Expected</a:t>
            </a:r>
            <a:r>
              <a:rPr sz="2000" b="1" spc="-1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Output.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19728" y="3651491"/>
            <a:ext cx="1238250" cy="8679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1064" y="3691128"/>
            <a:ext cx="1157477" cy="7871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50233" y="3797300"/>
            <a:ext cx="71564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42082" y="408660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64" y="0"/>
                </a:lnTo>
              </a:path>
            </a:pathLst>
          </a:custGeom>
          <a:ln w="45720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2082" y="4063746"/>
            <a:ext cx="1007744" cy="45720"/>
          </a:xfrm>
          <a:custGeom>
            <a:avLst/>
            <a:gdLst/>
            <a:ahLst/>
            <a:cxnLst/>
            <a:rect l="l" t="t" r="r" b="b"/>
            <a:pathLst>
              <a:path w="1007745" h="45720">
                <a:moveTo>
                  <a:pt x="0" y="11429"/>
                </a:moveTo>
                <a:lnTo>
                  <a:pt x="984504" y="11429"/>
                </a:lnTo>
                <a:lnTo>
                  <a:pt x="984504" y="0"/>
                </a:lnTo>
                <a:lnTo>
                  <a:pt x="1007364" y="22859"/>
                </a:lnTo>
                <a:lnTo>
                  <a:pt x="984504" y="45719"/>
                </a:lnTo>
                <a:lnTo>
                  <a:pt x="984504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ln w="28956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51175" y="3633470"/>
            <a:ext cx="58674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Input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7376" y="3633470"/>
            <a:ext cx="7759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Out</a:t>
            </a:r>
            <a:r>
              <a:rPr sz="1800" b="1" spc="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9397" y="408660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45720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89397" y="4063746"/>
            <a:ext cx="1007744" cy="45720"/>
          </a:xfrm>
          <a:custGeom>
            <a:avLst/>
            <a:gdLst/>
            <a:ahLst/>
            <a:cxnLst/>
            <a:rect l="l" t="t" r="r" b="b"/>
            <a:pathLst>
              <a:path w="1007745" h="45720">
                <a:moveTo>
                  <a:pt x="0" y="11429"/>
                </a:moveTo>
                <a:lnTo>
                  <a:pt x="984503" y="11429"/>
                </a:lnTo>
                <a:lnTo>
                  <a:pt x="984503" y="0"/>
                </a:lnTo>
                <a:lnTo>
                  <a:pt x="1007363" y="22859"/>
                </a:lnTo>
                <a:lnTo>
                  <a:pt x="984503" y="45719"/>
                </a:lnTo>
                <a:lnTo>
                  <a:pt x="984503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ln w="28956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ct val="100000"/>
              </a:lnSpc>
            </a:pPr>
            <a:r>
              <a:rPr spc="-45" dirty="0"/>
              <a:t>TEST </a:t>
            </a:r>
            <a:r>
              <a:rPr spc="-50" dirty="0"/>
              <a:t>CASE</a:t>
            </a:r>
            <a:r>
              <a:rPr spc="-260" dirty="0"/>
              <a:t> </a:t>
            </a:r>
            <a:r>
              <a:rPr spc="-55" dirty="0"/>
              <a:t>VERDICT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19" y="2796539"/>
            <a:ext cx="933450" cy="567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4819" y="3710940"/>
            <a:ext cx="776478" cy="567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819" y="4625340"/>
            <a:ext cx="960882" cy="5676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2140" y="2020442"/>
            <a:ext cx="6736715" cy="391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D0D0D"/>
                </a:solidFill>
                <a:latin typeface="Arial"/>
                <a:cs typeface="Arial"/>
              </a:rPr>
              <a:t>verdict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is the declared result of executing a single</a:t>
            </a:r>
            <a:r>
              <a:rPr sz="2000" spc="-2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test.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</a:pPr>
            <a:r>
              <a:rPr sz="1600" spc="-15" dirty="0">
                <a:solidFill>
                  <a:srgbClr val="0D0D0D"/>
                </a:solidFill>
                <a:latin typeface="Arial"/>
                <a:cs typeface="Arial"/>
              </a:rPr>
              <a:t>We </a:t>
            </a:r>
            <a:r>
              <a:rPr sz="1600" spc="-5" dirty="0">
                <a:solidFill>
                  <a:srgbClr val="0D0D0D"/>
                </a:solidFill>
                <a:latin typeface="Arial"/>
                <a:cs typeface="Arial"/>
              </a:rPr>
              <a:t>can get the verdict after the assertion</a:t>
            </a:r>
            <a:r>
              <a:rPr sz="1600" spc="11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Arial"/>
                <a:cs typeface="Arial"/>
              </a:rPr>
              <a:t>statement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16610" algn="l"/>
              </a:tabLst>
            </a:pPr>
            <a:r>
              <a:rPr sz="2000" b="1" dirty="0">
                <a:solidFill>
                  <a:srgbClr val="0D0D0D"/>
                </a:solidFill>
                <a:latin typeface="Arial"/>
                <a:cs typeface="Arial"/>
              </a:rPr>
              <a:t>Pass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:	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 case achieved its intended purpose, and</a:t>
            </a:r>
            <a:r>
              <a:rPr sz="20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software under test performed as</a:t>
            </a:r>
            <a:r>
              <a:rPr sz="20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expected.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274955">
              <a:lnSpc>
                <a:spcPct val="100000"/>
              </a:lnSpc>
              <a:spcBef>
                <a:spcPts val="5"/>
              </a:spcBef>
              <a:tabLst>
                <a:tab pos="659765" algn="l"/>
              </a:tabLst>
            </a:pPr>
            <a:r>
              <a:rPr sz="2000" b="1" spc="-5" dirty="0">
                <a:solidFill>
                  <a:srgbClr val="0D0D0D"/>
                </a:solidFill>
                <a:latin typeface="Arial"/>
                <a:cs typeface="Arial"/>
              </a:rPr>
              <a:t>Fail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:	the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 case achieved its intended purpose,</a:t>
            </a:r>
            <a:r>
              <a:rPr sz="20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but</a:t>
            </a:r>
            <a:r>
              <a:rPr sz="2000" spc="-2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the  software under test did not perform as</a:t>
            </a:r>
            <a:r>
              <a:rPr sz="20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expected.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43915" algn="l"/>
              </a:tabLst>
            </a:pPr>
            <a:r>
              <a:rPr sz="2000" b="1" dirty="0">
                <a:solidFill>
                  <a:srgbClr val="0D0D0D"/>
                </a:solidFill>
                <a:latin typeface="Arial"/>
                <a:cs typeface="Arial"/>
              </a:rPr>
              <a:t>Error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:	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 case did not achieve 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its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intended</a:t>
            </a:r>
            <a:r>
              <a:rPr sz="2000" spc="-1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purpose.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Potential</a:t>
            </a:r>
            <a:r>
              <a:rPr sz="2000" spc="-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reasons:</a:t>
            </a:r>
            <a:endParaRPr sz="2000">
              <a:latin typeface="Arial"/>
              <a:cs typeface="Arial"/>
            </a:endParaRPr>
          </a:p>
          <a:p>
            <a:pPr marL="927100" marR="508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An unexpected event occurred during the test</a:t>
            </a:r>
            <a:r>
              <a:rPr sz="20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case.  The test case could not be set up</a:t>
            </a:r>
            <a:r>
              <a:rPr sz="20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properly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/>
              <a:t>JUNIT</a:t>
            </a:r>
            <a:r>
              <a:rPr spc="-195" dirty="0"/>
              <a:t> </a:t>
            </a:r>
            <a:r>
              <a:rPr spc="-55"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1461"/>
            <a:ext cx="7345045" cy="3897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assertArrayEquals()</a:t>
            </a:r>
            <a:endParaRPr sz="2000">
              <a:latin typeface="Arial"/>
              <a:cs typeface="Arial"/>
            </a:endParaRPr>
          </a:p>
          <a:p>
            <a:pPr marL="812800" marR="137795" lvl="1" indent="-34290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spc="-55" dirty="0">
                <a:latin typeface="Arial"/>
                <a:cs typeface="Arial"/>
              </a:rPr>
              <a:t>Test </a:t>
            </a:r>
            <a:r>
              <a:rPr sz="2000" dirty="0">
                <a:latin typeface="Arial"/>
                <a:cs typeface="Arial"/>
              </a:rPr>
              <a:t>whether two arrays are equal to each </a:t>
            </a:r>
            <a:r>
              <a:rPr sz="2000" spc="-20" dirty="0">
                <a:latin typeface="Arial"/>
                <a:cs typeface="Arial"/>
              </a:rPr>
              <a:t>other. </a:t>
            </a:r>
            <a:r>
              <a:rPr sz="2000" dirty="0">
                <a:latin typeface="Arial"/>
                <a:cs typeface="Arial"/>
              </a:rPr>
              <a:t>In other  words, if the two arrays contain the same number of  elements, and if all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elements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array are equal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 each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other.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10" dirty="0">
                <a:latin typeface="Arial"/>
                <a:cs typeface="Arial"/>
              </a:rPr>
              <a:t>assertTrue() </a:t>
            </a:r>
            <a:r>
              <a:rPr sz="2000" b="1" dirty="0">
                <a:latin typeface="Arial"/>
                <a:cs typeface="Arial"/>
              </a:rPr>
              <a:t>+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assertFalse()</a:t>
            </a:r>
            <a:endParaRPr sz="2000">
              <a:latin typeface="Arial"/>
              <a:cs typeface="Arial"/>
            </a:endParaRPr>
          </a:p>
          <a:p>
            <a:pPr marL="812800" marR="5080" lvl="1" indent="-34290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assertTrue() </a:t>
            </a:r>
            <a:r>
              <a:rPr sz="2000" dirty="0">
                <a:latin typeface="Arial"/>
                <a:cs typeface="Arial"/>
              </a:rPr>
              <a:t>and assertFalse() methods tests a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single  expression to see if its </a:t>
            </a:r>
            <a:r>
              <a:rPr sz="2000" spc="-5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is either true, or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false.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Arial"/>
                <a:cs typeface="Arial"/>
              </a:rPr>
              <a:t>assertNull() +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assertNotNull()</a:t>
            </a:r>
            <a:endParaRPr sz="2000">
              <a:latin typeface="Arial"/>
              <a:cs typeface="Arial"/>
            </a:endParaRPr>
          </a:p>
          <a:p>
            <a:pPr marL="469900" marR="335280" indent="-18288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The assertNull() and assertNotNull() methods test a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single  variable to see if it is null or not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9194" y="3339972"/>
            <a:ext cx="241808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5" dirty="0">
                <a:solidFill>
                  <a:srgbClr val="D1282D"/>
                </a:solidFill>
                <a:latin typeface="Arial Black"/>
                <a:cs typeface="Arial Black"/>
              </a:rPr>
              <a:t>E</a:t>
            </a:r>
            <a:r>
              <a:rPr sz="3600" b="1" spc="-65" dirty="0">
                <a:solidFill>
                  <a:srgbClr val="D1282D"/>
                </a:solidFill>
                <a:latin typeface="Arial Black"/>
                <a:cs typeface="Arial Black"/>
              </a:rPr>
              <a:t>XAM</a:t>
            </a:r>
            <a:r>
              <a:rPr sz="3600" b="1" spc="-55" dirty="0">
                <a:solidFill>
                  <a:srgbClr val="D1282D"/>
                </a:solidFill>
                <a:latin typeface="Arial Black"/>
                <a:cs typeface="Arial Black"/>
              </a:rPr>
              <a:t>P</a:t>
            </a:r>
            <a:r>
              <a:rPr sz="3600" b="1" spc="-65" dirty="0">
                <a:solidFill>
                  <a:srgbClr val="D1282D"/>
                </a:solidFill>
                <a:latin typeface="Arial Black"/>
                <a:cs typeface="Arial Black"/>
              </a:rPr>
              <a:t>L</a:t>
            </a:r>
            <a:r>
              <a:rPr sz="3600" b="1" dirty="0">
                <a:solidFill>
                  <a:srgbClr val="D1282D"/>
                </a:solidFill>
                <a:latin typeface="Arial Black"/>
                <a:cs typeface="Arial Black"/>
              </a:rPr>
              <a:t>E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91970"/>
            <a:ext cx="7362825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Add parameter to </a:t>
            </a:r>
            <a:r>
              <a:rPr sz="1900" i="1" spc="-40" dirty="0">
                <a:solidFill>
                  <a:srgbClr val="FF0000"/>
                </a:solidFill>
                <a:latin typeface="Arial"/>
                <a:cs typeface="Arial"/>
              </a:rPr>
              <a:t>@Test </a:t>
            </a:r>
            <a:r>
              <a:rPr sz="1900" spc="-5" dirty="0">
                <a:latin typeface="Arial"/>
                <a:cs typeface="Arial"/>
              </a:rPr>
              <a:t>annotation, indicating that a particular</a:t>
            </a:r>
            <a:r>
              <a:rPr sz="1900" spc="3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class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of exception is expected to </a:t>
            </a:r>
            <a:r>
              <a:rPr sz="1900" dirty="0">
                <a:latin typeface="Arial"/>
                <a:cs typeface="Arial"/>
              </a:rPr>
              <a:t>occur </a:t>
            </a:r>
            <a:r>
              <a:rPr sz="1900" spc="-5" dirty="0">
                <a:latin typeface="Arial"/>
                <a:cs typeface="Arial"/>
              </a:rPr>
              <a:t>during the</a:t>
            </a:r>
            <a:r>
              <a:rPr sz="1900" spc="15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test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Arial"/>
                <a:cs typeface="Arial"/>
              </a:rPr>
              <a:t>Useful for simple cases, but it has its</a:t>
            </a:r>
            <a:r>
              <a:rPr sz="1900" spc="1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limits:</a:t>
            </a:r>
            <a:endParaRPr sz="19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1055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1900" spc="-5" dirty="0">
                <a:latin typeface="Arial"/>
                <a:cs typeface="Arial"/>
              </a:rPr>
              <a:t>you can't test the value of the message in the exception, or</a:t>
            </a:r>
            <a:r>
              <a:rPr sz="1900" spc="2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the</a:t>
            </a:r>
            <a:endParaRPr sz="1900">
              <a:latin typeface="Arial"/>
              <a:cs typeface="Arial"/>
            </a:endParaRPr>
          </a:p>
          <a:p>
            <a:pPr marL="121285" algn="ctr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state of a domain object after the exception has been</a:t>
            </a:r>
            <a:r>
              <a:rPr sz="1900" spc="2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thrown.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70" dirty="0"/>
              <a:t>EXCEPTION </a:t>
            </a:r>
            <a:r>
              <a:rPr spc="-30" dirty="0"/>
              <a:t>IN</a:t>
            </a:r>
            <a:r>
              <a:rPr spc="-250" dirty="0"/>
              <a:t> </a:t>
            </a:r>
            <a:r>
              <a:rPr spc="-50" dirty="0"/>
              <a:t>JUNIT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391" y="4050791"/>
            <a:ext cx="5394960" cy="1321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6400" y="4114800"/>
            <a:ext cx="5216652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57350" y="4095750"/>
            <a:ext cx="5255260" cy="1181100"/>
          </a:xfrm>
          <a:custGeom>
            <a:avLst/>
            <a:gdLst/>
            <a:ahLst/>
            <a:cxnLst/>
            <a:rect l="l" t="t" r="r" b="b"/>
            <a:pathLst>
              <a:path w="5255259" h="1181100">
                <a:moveTo>
                  <a:pt x="0" y="1181100"/>
                </a:moveTo>
                <a:lnTo>
                  <a:pt x="5254752" y="1181100"/>
                </a:lnTo>
                <a:lnTo>
                  <a:pt x="5254752" y="0"/>
                </a:lnTo>
                <a:lnTo>
                  <a:pt x="0" y="0"/>
                </a:lnTo>
                <a:lnTo>
                  <a:pt x="0" y="11811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41170"/>
            <a:ext cx="4498340" cy="2617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indent="-190500">
              <a:lnSpc>
                <a:spcPct val="100000"/>
              </a:lnSpc>
              <a:buChar char="●"/>
              <a:tabLst>
                <a:tab pos="203200" algn="l"/>
              </a:tabLst>
            </a:pPr>
            <a:r>
              <a:rPr sz="1700" dirty="0">
                <a:latin typeface="Arial"/>
                <a:cs typeface="Arial"/>
              </a:rPr>
              <a:t>Catch exception, and use 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fail( ) </a:t>
            </a:r>
            <a:r>
              <a:rPr sz="1700" dirty="0">
                <a:latin typeface="Arial"/>
                <a:cs typeface="Arial"/>
              </a:rPr>
              <a:t>if not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thrown: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700" i="1" spc="-30" dirty="0">
                <a:solidFill>
                  <a:srgbClr val="FF0000"/>
                </a:solidFill>
                <a:latin typeface="Arial"/>
                <a:cs typeface="Arial"/>
              </a:rPr>
              <a:t>Try{</a:t>
            </a:r>
            <a:endParaRPr sz="1700">
              <a:latin typeface="Arial"/>
              <a:cs typeface="Arial"/>
            </a:endParaRPr>
          </a:p>
          <a:p>
            <a:pPr marL="927100" marR="1560195">
              <a:lnSpc>
                <a:spcPct val="129400"/>
              </a:lnSpc>
            </a:pPr>
            <a:r>
              <a:rPr sz="1700" i="1" spc="-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700" i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hod</a:t>
            </a:r>
            <a:r>
              <a:rPr sz="1700" i="1" spc="-15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oBe</a:t>
            </a:r>
            <a:r>
              <a:rPr sz="1700" i="1" spc="-15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700" i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sz="1700" i="1" spc="-5" dirty="0">
                <a:solidFill>
                  <a:srgbClr val="FF0000"/>
                </a:solidFill>
                <a:latin typeface="Arial"/>
                <a:cs typeface="Arial"/>
              </a:rPr>
              <a:t>()  fail(“Message”)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700" i="1" spc="-5" dirty="0">
                <a:solidFill>
                  <a:srgbClr val="FF0000"/>
                </a:solidFill>
                <a:latin typeface="Arial"/>
                <a:cs typeface="Arial"/>
              </a:rPr>
              <a:t>Catch(ExceptionType</a:t>
            </a:r>
            <a:r>
              <a:rPr sz="1700" i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E){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700" i="1" dirty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70" dirty="0"/>
              <a:t>EXCEPTION </a:t>
            </a:r>
            <a:r>
              <a:rPr spc="-30" dirty="0"/>
              <a:t>IN</a:t>
            </a:r>
            <a:r>
              <a:rPr spc="-250" dirty="0"/>
              <a:t> </a:t>
            </a:r>
            <a:r>
              <a:rPr spc="-50" dirty="0"/>
              <a:t>JUNIT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9194" y="3339972"/>
            <a:ext cx="241808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5" dirty="0">
                <a:solidFill>
                  <a:srgbClr val="D1282D"/>
                </a:solidFill>
                <a:latin typeface="Arial Black"/>
                <a:cs typeface="Arial Black"/>
              </a:rPr>
              <a:t>E</a:t>
            </a:r>
            <a:r>
              <a:rPr sz="3600" b="1" spc="-65" dirty="0">
                <a:solidFill>
                  <a:srgbClr val="D1282D"/>
                </a:solidFill>
                <a:latin typeface="Arial Black"/>
                <a:cs typeface="Arial Black"/>
              </a:rPr>
              <a:t>XAM</a:t>
            </a:r>
            <a:r>
              <a:rPr sz="3600" b="1" spc="-55" dirty="0">
                <a:solidFill>
                  <a:srgbClr val="D1282D"/>
                </a:solidFill>
                <a:latin typeface="Arial Black"/>
                <a:cs typeface="Arial Black"/>
              </a:rPr>
              <a:t>P</a:t>
            </a:r>
            <a:r>
              <a:rPr sz="3600" b="1" spc="-65" dirty="0">
                <a:solidFill>
                  <a:srgbClr val="D1282D"/>
                </a:solidFill>
                <a:latin typeface="Arial Black"/>
                <a:cs typeface="Arial Black"/>
              </a:rPr>
              <a:t>L</a:t>
            </a:r>
            <a:r>
              <a:rPr sz="3600" b="1" dirty="0">
                <a:solidFill>
                  <a:srgbClr val="D1282D"/>
                </a:solidFill>
                <a:latin typeface="Arial Black"/>
                <a:cs typeface="Arial Black"/>
              </a:rPr>
              <a:t>E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532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Office Theme</vt:lpstr>
      <vt:lpstr>SWE 434 SOFTWARE TESTING AND VALIDATION</vt:lpstr>
      <vt:lpstr>LAB AGENDA</vt:lpstr>
      <vt:lpstr>UNIT TESTING</vt:lpstr>
      <vt:lpstr>TEST CASE VERDICT</vt:lpstr>
      <vt:lpstr>JUNIT METHODS</vt:lpstr>
      <vt:lpstr>PowerPoint Presentation</vt:lpstr>
      <vt:lpstr>EXCEPTION IN JUNIT</vt:lpstr>
      <vt:lpstr>EXCEPTION IN JUNIT</vt:lpstr>
      <vt:lpstr>PowerPoint Presentation</vt:lpstr>
      <vt:lpstr>SETUP AND TEARDOWN</vt:lpstr>
      <vt:lpstr>SETUP AND TEARDOWN</vt:lpstr>
      <vt:lpstr>SETUP AND TEARDOWN ONCE</vt:lpstr>
      <vt:lpstr>SETUP AND TEARDOWN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Nasser</cp:lastModifiedBy>
  <cp:revision>1</cp:revision>
  <dcterms:created xsi:type="dcterms:W3CDTF">2016-10-14T12:27:06Z</dcterms:created>
  <dcterms:modified xsi:type="dcterms:W3CDTF">2016-10-14T12:28:04Z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2016-10-14T00:00:00Z</vt:filetime>
  </property>
  <property fmtid="{D5CDD505-2E9C-101B-9397-08002B2CF9AE}" pid="5" name="_MarkAsFinal">
    <vt:bool>true</vt:bool>
  </property>
</Properties>
</file>