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59" r:id="rId6"/>
    <p:sldId id="260" r:id="rId7"/>
    <p:sldId id="261" r:id="rId8"/>
    <p:sldId id="262" r:id="rId9"/>
    <p:sldId id="263" r:id="rId10"/>
    <p:sldId id="267" r:id="rId11"/>
    <p:sldId id="264"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844"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solidFill>
                  <a:srgbClr val="FF0000"/>
                </a:solidFill>
              </a:rPr>
              <a:t>تأثير درجة الحرارة على الكائنات الحية الدقيقة</a:t>
            </a:r>
            <a:endParaRPr lang="ar-SA"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752599"/>
          <a:ext cx="8229600" cy="2590800"/>
        </p:xfrm>
        <a:graphic>
          <a:graphicData uri="http://schemas.openxmlformats.org/drawingml/2006/table">
            <a:tbl>
              <a:tblPr rtl="1" firstRow="1" bandRow="1">
                <a:tableStyleId>{5C22544A-7EE6-4342-B048-85BDC9FD1C3A}</a:tableStyleId>
              </a:tblPr>
              <a:tblGrid>
                <a:gridCol w="1935480">
                  <a:extLst>
                    <a:ext uri="{9D8B030D-6E8A-4147-A177-3AD203B41FA5}">
                      <a16:colId xmlns:a16="http://schemas.microsoft.com/office/drawing/2014/main" val="20000"/>
                    </a:ext>
                  </a:extLst>
                </a:gridCol>
                <a:gridCol w="135636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1553217">
                <a:tc>
                  <a:txBody>
                    <a:bodyPr/>
                    <a:lstStyle/>
                    <a:p>
                      <a:pPr rtl="1"/>
                      <a:r>
                        <a:rPr lang="ar-SA" baseline="0" dirty="0"/>
                        <a:t>  </a:t>
                      </a:r>
                      <a:r>
                        <a:rPr lang="ar-SA" dirty="0"/>
                        <a:t>درجة الحرارة</a:t>
                      </a:r>
                    </a:p>
                  </a:txBody>
                  <a:tcPr/>
                </a:tc>
                <a:tc>
                  <a:txBody>
                    <a:bodyPr/>
                    <a:lstStyle/>
                    <a:p>
                      <a:r>
                        <a:rPr lang="ar-SA" sz="2400" dirty="0">
                          <a:solidFill>
                            <a:srgbClr val="FF0000"/>
                          </a:solidFill>
                        </a:rPr>
                        <a:t>5م</a:t>
                      </a:r>
                    </a:p>
                  </a:txBody>
                  <a:tcPr/>
                </a:tc>
                <a:tc>
                  <a:txBody>
                    <a:bodyPr/>
                    <a:lstStyle/>
                    <a:p>
                      <a:r>
                        <a:rPr lang="ar-SA" dirty="0">
                          <a:solidFill>
                            <a:srgbClr val="FF0000"/>
                          </a:solidFill>
                        </a:rPr>
                        <a:t>25م</a:t>
                      </a:r>
                    </a:p>
                  </a:txBody>
                  <a:tcPr/>
                </a:tc>
                <a:tc>
                  <a:txBody>
                    <a:bodyPr/>
                    <a:lstStyle/>
                    <a:p>
                      <a:pPr rtl="1"/>
                      <a:r>
                        <a:rPr lang="ar-SA" dirty="0">
                          <a:solidFill>
                            <a:srgbClr val="FF0000"/>
                          </a:solidFill>
                        </a:rPr>
                        <a:t>37م</a:t>
                      </a:r>
                    </a:p>
                  </a:txBody>
                  <a:tcPr/>
                </a:tc>
                <a:tc>
                  <a:txBody>
                    <a:bodyPr/>
                    <a:lstStyle/>
                    <a:p>
                      <a:pPr rtl="1"/>
                      <a:r>
                        <a:rPr lang="ar-SA" dirty="0">
                          <a:solidFill>
                            <a:srgbClr val="FF0000"/>
                          </a:solidFill>
                        </a:rPr>
                        <a:t>55م</a:t>
                      </a:r>
                    </a:p>
                  </a:txBody>
                  <a:tcPr/>
                </a:tc>
                <a:extLst>
                  <a:ext uri="{0D108BD9-81ED-4DB2-BD59-A6C34878D82A}">
                    <a16:rowId xmlns:a16="http://schemas.microsoft.com/office/drawing/2014/main" val="10000"/>
                  </a:ext>
                </a:extLst>
              </a:tr>
              <a:tr h="1037583">
                <a:tc>
                  <a:txBody>
                    <a:bodyPr/>
                    <a:lstStyle/>
                    <a:p>
                      <a:pPr rtl="1"/>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1886954" y="1600200"/>
            <a:ext cx="5370091" cy="4525963"/>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marL="0" indent="0" rtl="1">
              <a:buNone/>
            </a:pPr>
            <a:r>
              <a:rPr lang="ar-SA" b="1" dirty="0">
                <a:solidFill>
                  <a:srgbClr val="FF0000"/>
                </a:solidFill>
              </a:rPr>
              <a:t>تأثير درجة الحرارة عل معدل نمو الفطريات:-</a:t>
            </a:r>
            <a:endParaRPr lang="en-US" dirty="0">
              <a:solidFill>
                <a:srgbClr val="FF0000"/>
              </a:solidFill>
            </a:endParaRPr>
          </a:p>
          <a:p>
            <a:pPr marL="0" indent="0" rtl="1">
              <a:buNone/>
            </a:pPr>
            <a:r>
              <a:rPr lang="ar-SA" b="1" u="sng" dirty="0"/>
              <a:t>الغرض من التجربة:</a:t>
            </a:r>
            <a:r>
              <a:rPr lang="ar-SA" b="1" dirty="0"/>
              <a:t> </a:t>
            </a:r>
            <a:endParaRPr lang="en-US" dirty="0"/>
          </a:p>
          <a:p>
            <a:pPr marL="0" indent="0" rtl="1">
              <a:buNone/>
            </a:pPr>
            <a:r>
              <a:rPr lang="ar-SA" dirty="0"/>
              <a:t>توضيح مدى اختلاف الفطريات في المدى الحراري اللازم لنموها وتحديد درجة الحرارة المثلى للنمو</a:t>
            </a:r>
            <a:endParaRPr lang="en-US" dirty="0"/>
          </a:p>
          <a:p>
            <a:pPr marL="0" lvl="0" indent="0" rtl="1">
              <a:buNone/>
            </a:pPr>
            <a:r>
              <a:rPr lang="ar-SA" dirty="0"/>
              <a:t>درجة الحرارة تؤثر على جميع العمليات الحيوية للفطر.</a:t>
            </a:r>
            <a:endParaRPr lang="en-US" dirty="0"/>
          </a:p>
          <a:p>
            <a:pPr marL="0" lvl="0" indent="0" rtl="1">
              <a:buNone/>
            </a:pPr>
            <a:r>
              <a:rPr lang="ar-SA" dirty="0"/>
              <a:t>هناك مدى حراري بيولوجي تحدث من خلاله التفاعلات الحيوية ويتحدد هذا المدى بثلاث درجات حرارة هي:-</a:t>
            </a:r>
            <a:endParaRPr lang="en-US" dirty="0"/>
          </a:p>
          <a:p>
            <a:pPr marL="0" indent="0" rtl="1">
              <a:buNone/>
            </a:pPr>
            <a:r>
              <a:rPr lang="ar-SA" b="1" dirty="0"/>
              <a:t>1. الدرجة الدنيا:</a:t>
            </a:r>
            <a:endParaRPr lang="en-US" dirty="0"/>
          </a:p>
          <a:p>
            <a:pPr marL="0" indent="0" rtl="1">
              <a:buNone/>
            </a:pPr>
            <a:r>
              <a:rPr lang="ar-SA" dirty="0"/>
              <a:t>وهي أدنى درجة يمكن أن يحدث عندها نمو للفطر أي أنها الدرجة التي تحدد المدى الحراري لنمو الفطر ويكون معدل النمو عندها أقل مايمكن ( وليس معدوم).  </a:t>
            </a:r>
            <a:endParaRPr lang="en-US" dirty="0"/>
          </a:p>
          <a:p>
            <a:pPr marL="0" indent="0" rtl="1">
              <a:buNone/>
            </a:pPr>
            <a:r>
              <a:rPr lang="ar-SA" b="1" dirty="0"/>
              <a:t>2.الدرجة القصوى:</a:t>
            </a:r>
            <a:endParaRPr lang="en-US" dirty="0"/>
          </a:p>
          <a:p>
            <a:pPr marL="0" indent="0" rtl="1">
              <a:buNone/>
            </a:pPr>
            <a:r>
              <a:rPr lang="ar-SA" dirty="0"/>
              <a:t> وهي أقصى درجة حرارة يمكن أن ينمو عندها الفطر ويكون معدل النمو عند هذه الدرجة أعلى مايمكن في البداية إلا أنه سرعان ماينحدر بسرعة نتيجة التأثير الضار لدرجات الحرارة المرتفعة على حيوية السيتوبلازم ونشاط الإنزيمات.</a:t>
            </a:r>
            <a:endParaRPr lang="en-US" dirty="0"/>
          </a:p>
          <a:p>
            <a:pPr marL="0" lvl="0" indent="0" rtl="1">
              <a:buNone/>
            </a:pPr>
            <a:r>
              <a:rPr lang="ar-SA" b="1" dirty="0"/>
              <a:t>الدرجة المثلى:</a:t>
            </a:r>
            <a:endParaRPr lang="en-US" dirty="0"/>
          </a:p>
          <a:p>
            <a:pPr marL="0" indent="0" rtl="1">
              <a:buNone/>
            </a:pPr>
            <a:r>
              <a:rPr lang="ar-SA" dirty="0"/>
              <a:t> وهي الدرجة التي يتحقق عندها أعلى معدل لنمو الفطريات ولايتأثر بمرور الوقت.</a:t>
            </a:r>
            <a:endParaRPr lang="en-US" dirty="0"/>
          </a:p>
          <a:p>
            <a:pPr marL="0" indent="0">
              <a:buNone/>
            </a:pPr>
            <a:r>
              <a:rPr lang="ar-SA" dirty="0"/>
              <a:t>وتختلف هذه النقاط الثلاث المحددة للمدى الحراري لنمو الفطر بإختلاف الأنواع الفطرية.</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marL="0" indent="0" rtl="1">
              <a:buNone/>
            </a:pPr>
            <a:r>
              <a:rPr lang="ar-SA" dirty="0"/>
              <a:t>ويقع المدى الحراري لنمو الفطريات بين أقل من درجة الصفر المئوية و70 درجة مئوية ولا يوجد من الأنواع الفطرية ما يمكنه النمو على طول هذا المدى كله لذلك تقسم الفطريات إلى ثلاثة أقسام:-</a:t>
            </a:r>
            <a:endParaRPr lang="en-US" dirty="0"/>
          </a:p>
          <a:p>
            <a:pPr marL="0" indent="0" rtl="1">
              <a:buNone/>
            </a:pPr>
            <a:r>
              <a:rPr lang="ar-SA" dirty="0"/>
              <a:t>1. </a:t>
            </a:r>
            <a:r>
              <a:rPr lang="ar-SA" b="1" dirty="0"/>
              <a:t>فطريات محبة للبرودة</a:t>
            </a:r>
            <a:r>
              <a:rPr lang="ar-SA" dirty="0"/>
              <a:t>: لها القدرة على النمو الجيد تحت درجة التجمد مثل بعض الفطريات التالفة للغذاء ودرجة حرارتها المثلى تكون حوالي (15م°) ومداها من (صفر- 15م°).</a:t>
            </a:r>
            <a:endParaRPr lang="en-US" dirty="0"/>
          </a:p>
          <a:p>
            <a:pPr marL="0" indent="0" rtl="1">
              <a:buNone/>
            </a:pPr>
            <a:r>
              <a:rPr lang="ar-SA" b="1" dirty="0"/>
              <a:t>2. فطريات محبة للحرارة</a:t>
            </a:r>
            <a:r>
              <a:rPr lang="ar-SA" dirty="0"/>
              <a:t>: وتكون درجة حرارتها المثلى حوالي (50م°). </a:t>
            </a:r>
            <a:endParaRPr lang="en-US" dirty="0"/>
          </a:p>
          <a:p>
            <a:pPr marL="0" indent="0" rtl="1">
              <a:buNone/>
            </a:pPr>
            <a:r>
              <a:rPr lang="ar-SA" b="1" dirty="0"/>
              <a:t>3. الفطريات الوسطية:</a:t>
            </a:r>
            <a:r>
              <a:rPr lang="ar-SA" dirty="0"/>
              <a:t> وهي أكبر مجموعة في عالم الفطريات ولها مدى حراري من (15-35م°) ودرجة حرارتها المثلى تتراوح بين (22-25م°)</a:t>
            </a:r>
            <a:endParaRPr lang="en-US" dirty="0"/>
          </a:p>
          <a:p>
            <a:pPr marL="0" indent="0">
              <a:buNone/>
            </a:pP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marL="0" indent="0" rtl="1">
              <a:buNone/>
            </a:pPr>
            <a:r>
              <a:rPr lang="ar-SA" b="1" dirty="0">
                <a:solidFill>
                  <a:srgbClr val="FF0000"/>
                </a:solidFill>
              </a:rPr>
              <a:t>التعليق</a:t>
            </a:r>
            <a:r>
              <a:rPr lang="ar-SA" b="1" dirty="0"/>
              <a:t>:</a:t>
            </a:r>
            <a:endParaRPr lang="en-US" dirty="0"/>
          </a:p>
          <a:p>
            <a:pPr marL="0" indent="0" rtl="1">
              <a:buNone/>
            </a:pPr>
            <a:r>
              <a:rPr lang="ar-SA" dirty="0"/>
              <a:t>عند درجة 5م° (في الثلاجة) نجد أن الفطر لم يستطع النمو في درجات الحرارة المنخفضة وذلك لأن الدرجة المنخفضة تؤثر على النشاط الإنزيمي للفطر حيث أنها تؤثر على إنزيمات التنفس فلا تتم عملية التنفس وبالتالي لاينتج عنها طاقة اللازمة لعمليات النمو و الأيض المختلفة وبالتالي لايحدث نمو وإذا كانت درجة الحرارة منخفضة جداً قد تؤدي إلى وقف النمو.</a:t>
            </a:r>
            <a:endParaRPr lang="en-US" dirty="0"/>
          </a:p>
          <a:p>
            <a:pPr marL="0" indent="0" rtl="1">
              <a:buNone/>
            </a:pPr>
            <a:r>
              <a:rPr lang="ar-SA" dirty="0"/>
              <a:t>- أما بالنسبة لدرجة الحرارة المرتفعة عند درجة 50م° (في الفرن)  فلا يستطيع الفطر النمو وذلك لأن الدرجة العالية من الحرارة تؤثر على البروتينات الداخلة في تركيب الخلايا الفطرية حيث أن غشاء الخلية الفطرية يتكون من طبقتين من البروتينات فعند ارتفاع درجة الحرارة يحصل تخثر للبروتين وبالتالي تتغير طبيعته وهذا سوف يؤثر على نفاذية الغشاء الخلوي وبالتالي على جميع العمليات الحيوية مما يؤدي إلى وقف نمو الفطر أو قتله.</a:t>
            </a:r>
            <a:endParaRPr lang="en-US" dirty="0"/>
          </a:p>
          <a:p>
            <a:pPr marL="0" indent="0" rtl="1">
              <a:buNone/>
            </a:pPr>
            <a:r>
              <a:rPr lang="ar-SA" dirty="0"/>
              <a:t>- أما في درجة الحرارة المتوسطة (25م° جو المعمل ) نجد أن الفطر ينمو بشكل كثيف وذلك لأن هذه الدرجة تعتبر مثالية لنمو الفطر حيث أنها لاتؤثر على نشاط الإنزيمات وكذلك لا تؤثر على البروتين الخلوي لذا سوف يعطي الفطر أفضل نمو ( أغلب الفطريات ينتمي إلى هذه المجموعة).</a:t>
            </a:r>
            <a:endParaRPr lang="en-US" dirty="0"/>
          </a:p>
          <a:p>
            <a:pPr marL="0" indent="0" rtl="1">
              <a:buNone/>
            </a:pPr>
            <a:r>
              <a:rPr lang="ar-SA" dirty="0"/>
              <a:t> </a:t>
            </a:r>
            <a:endParaRPr lang="en-US" dirty="0"/>
          </a:p>
          <a:p>
            <a:pPr marL="0" indent="0" rtl="1">
              <a:buNone/>
            </a:pPr>
            <a:r>
              <a:rPr lang="ar-SA" dirty="0"/>
              <a:t> </a:t>
            </a:r>
            <a:endParaRPr lang="en-US" dirty="0"/>
          </a:p>
          <a:p>
            <a:pPr marL="0" indent="0" rtl="1">
              <a:buNone/>
            </a:pPr>
            <a:r>
              <a:rPr lang="ar-SA" i="1" dirty="0">
                <a:solidFill>
                  <a:srgbClr val="FF0000"/>
                </a:solidFill>
              </a:rPr>
              <a:t>المطلوب: كل طالبة كتابة تقرير في الدرس العملي كاملا مع كتابة النتائج التي حصلت عليها,, والملاحظات,,</a:t>
            </a:r>
            <a:endParaRPr lang="en-US" dirty="0">
              <a:solidFill>
                <a:srgbClr val="FF0000"/>
              </a:solidFill>
            </a:endParaRPr>
          </a:p>
          <a:p>
            <a:pPr marL="0" indent="0">
              <a:buNone/>
            </a:pP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ar-SA" dirty="0"/>
              <a:t>العوامل البيئية الهامة وتأثيرها على فسيولوجيا</a:t>
            </a:r>
          </a:p>
          <a:p>
            <a:r>
              <a:rPr lang="ar-SA" dirty="0"/>
              <a:t>الكائنات الحية:</a:t>
            </a:r>
          </a:p>
          <a:p>
            <a:r>
              <a:rPr lang="ar-SA" dirty="0"/>
              <a:t>• تنقسم هذه العوامل إلى ثلاثة أقسام رئيسية هي:</a:t>
            </a:r>
          </a:p>
          <a:p>
            <a:r>
              <a:rPr lang="ar-SA" dirty="0"/>
              <a:t>1 - عوامل فيزيائية ) </a:t>
            </a:r>
            <a:r>
              <a:rPr lang="en-US" dirty="0"/>
              <a:t>physical factors )</a:t>
            </a:r>
          </a:p>
          <a:p>
            <a:r>
              <a:rPr lang="ar-SA" dirty="0"/>
              <a:t>2 - عوامل كيميائية ) </a:t>
            </a:r>
            <a:r>
              <a:rPr lang="en-US" dirty="0"/>
              <a:t>chemical factors )</a:t>
            </a:r>
          </a:p>
          <a:p>
            <a:r>
              <a:rPr lang="ar-SA" dirty="0"/>
              <a:t>3 - عوامل حيوية ) </a:t>
            </a:r>
            <a:r>
              <a:rPr lang="en-US" dirty="0"/>
              <a:t>Biological factors )</a:t>
            </a:r>
          </a:p>
          <a:p>
            <a:r>
              <a:rPr lang="ar-SA" dirty="0"/>
              <a:t>وقد تتداخل هذه العوامل مع بعضها فيصعب تأثير العامل</a:t>
            </a:r>
          </a:p>
          <a:p>
            <a:r>
              <a:rPr lang="ar-SA" dirty="0"/>
              <a:t>المحدد.</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rtl="1">
              <a:buNone/>
            </a:pPr>
            <a:r>
              <a:rPr lang="ar-SA" b="1" dirty="0">
                <a:solidFill>
                  <a:srgbClr val="FF0000"/>
                </a:solidFill>
              </a:rPr>
              <a:t>العوامل البيئية التي تؤثر على الأحياء الدقيقة</a:t>
            </a:r>
            <a:endParaRPr lang="en-US" dirty="0">
              <a:solidFill>
                <a:srgbClr val="FF0000"/>
              </a:solidFill>
            </a:endParaRPr>
          </a:p>
          <a:p>
            <a:pPr marL="0" indent="0" rtl="1">
              <a:buNone/>
            </a:pPr>
            <a:r>
              <a:rPr lang="ar-SA" dirty="0"/>
              <a:t>العوامل البيئية التي يمكن أن تؤثر على الكائنات الدقيقة مثل البكتريا والفطريات قد تكون فيزيائية أو كيميائية أو حيوية . </a:t>
            </a:r>
            <a:endParaRPr lang="en-US" dirty="0"/>
          </a:p>
          <a:p>
            <a:pPr marL="0" indent="0" rtl="1">
              <a:buNone/>
            </a:pPr>
            <a:r>
              <a:rPr lang="ar-SA" b="1" dirty="0"/>
              <a:t>أولا: العوامل الفيزيائية (الطبيعية )</a:t>
            </a:r>
            <a:r>
              <a:rPr lang="en-US" b="1" dirty="0"/>
              <a:t>Physical factor</a:t>
            </a:r>
            <a:r>
              <a:rPr lang="ar-SA" b="1" dirty="0"/>
              <a:t> :</a:t>
            </a:r>
            <a:endParaRPr lang="en-US" dirty="0"/>
          </a:p>
          <a:p>
            <a:pPr marL="0" indent="0" rtl="1">
              <a:buNone/>
            </a:pPr>
            <a:r>
              <a:rPr lang="ar-SA" b="1" dirty="0"/>
              <a:t>1- درجــــــة الحرارة</a:t>
            </a:r>
            <a:r>
              <a:rPr lang="en-US" b="1" dirty="0"/>
              <a:t> Effect of temperature </a:t>
            </a:r>
            <a:r>
              <a:rPr lang="ar-SA" b="1" dirty="0"/>
              <a:t>: </a:t>
            </a:r>
            <a:endParaRPr lang="en-US" dirty="0"/>
          </a:p>
          <a:p>
            <a:pPr marL="0" indent="0" rtl="1">
              <a:buNone/>
            </a:pPr>
            <a:r>
              <a:rPr lang="ar-SA" b="1" dirty="0"/>
              <a:t>تأثير درجة الحرارة على نمو البكتريــــا:</a:t>
            </a:r>
            <a:endParaRPr lang="en-US" dirty="0"/>
          </a:p>
          <a:p>
            <a:pPr marL="0" indent="0">
              <a:buNone/>
            </a:pPr>
            <a:r>
              <a:rPr lang="ar-SA" dirty="0"/>
              <a:t>أي نوع من البكتريا لا يمكنه النمو بدرجة مثالية في درجة حرارة تقل أو تزيد عن تلك الدرجة السائدة في بيئته الطبيعية , وقد لوحظ أن معدل</a:t>
            </a:r>
            <a:r>
              <a:rPr lang="ar-SA" b="1" dirty="0"/>
              <a:t> </a:t>
            </a:r>
            <a:r>
              <a:rPr lang="ar-SA" dirty="0"/>
              <a:t>سرعة إتمام التفاعلات الكيميائية يتضاعف بزيادة درجة الحرارة بما قيمته 10درجات مئوية وهو ما يعرف بالمعامل الحراري وتعتبر درجة الحرارة من أهم العوامل المؤثرة في فسيولوجيا البكتريا</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rtl="1">
              <a:buNone/>
            </a:pPr>
            <a:r>
              <a:rPr lang="ar-SA" dirty="0"/>
              <a:t>ولكل نوع بكتيري ثلاث درجات من الحرارة هي</a:t>
            </a:r>
            <a:endParaRPr lang="en-US" dirty="0"/>
          </a:p>
          <a:p>
            <a:pPr marL="0" indent="0" rtl="1">
              <a:buNone/>
            </a:pPr>
            <a:r>
              <a:rPr lang="ar-SA" dirty="0"/>
              <a:t> الدرجة الدنيا (الصغرى)</a:t>
            </a:r>
            <a:r>
              <a:rPr lang="en-US" dirty="0"/>
              <a:t>Minimum temp </a:t>
            </a:r>
            <a:r>
              <a:rPr lang="ar-SA" dirty="0"/>
              <a:t>:</a:t>
            </a:r>
            <a:endParaRPr lang="en-US" dirty="0"/>
          </a:p>
          <a:p>
            <a:pPr marL="0" indent="0" rtl="1">
              <a:buNone/>
            </a:pPr>
            <a:r>
              <a:rPr lang="ar-SA" dirty="0"/>
              <a:t>وهي أقل درجة حرارة تستطيع البكتريا أن تنمو عندها بحيث إذا انخفضت درجة الحرارة عنها فإن البكتريا لا تستطيع النمو .</a:t>
            </a:r>
            <a:endParaRPr lang="en-US" dirty="0"/>
          </a:p>
          <a:p>
            <a:pPr marL="0" indent="0" rtl="1">
              <a:buNone/>
            </a:pPr>
            <a:r>
              <a:rPr lang="ar-SA" dirty="0"/>
              <a:t>الدرجة المثلى </a:t>
            </a:r>
            <a:r>
              <a:rPr lang="en-US" dirty="0"/>
              <a:t>Optimum</a:t>
            </a:r>
            <a:r>
              <a:rPr lang="ar-SA" dirty="0"/>
              <a:t> :</a:t>
            </a:r>
            <a:endParaRPr lang="en-US" dirty="0"/>
          </a:p>
          <a:p>
            <a:pPr marL="0" indent="0" rtl="1">
              <a:buNone/>
            </a:pPr>
            <a:r>
              <a:rPr lang="ar-SA" dirty="0"/>
              <a:t>وهي تلك الدرجة التي تنمو عندها البكتريا بصورة أفضل ما تكون, وتصل سرعة النمو أقصاها وذلك خلال فترة تحضين قصيرة (12-24ساعة).</a:t>
            </a:r>
            <a:endParaRPr lang="en-US" dirty="0"/>
          </a:p>
          <a:p>
            <a:pPr marL="0" indent="0" rtl="1">
              <a:buNone/>
            </a:pPr>
            <a:r>
              <a:rPr lang="ar-SA" dirty="0"/>
              <a:t>الدرجة القصوى (العظمى)</a:t>
            </a:r>
            <a:r>
              <a:rPr lang="en-US" dirty="0"/>
              <a:t>Maximum temp. </a:t>
            </a:r>
            <a:r>
              <a:rPr lang="ar-SA" dirty="0"/>
              <a:t>:</a:t>
            </a:r>
            <a:endParaRPr lang="en-US" dirty="0"/>
          </a:p>
          <a:p>
            <a:pPr marL="0" indent="0" rtl="1">
              <a:buNone/>
            </a:pPr>
            <a:r>
              <a:rPr lang="ar-SA" dirty="0"/>
              <a:t>وهي أعلى درجة حرارة تستطيع البكتريا أن تنمو عندها بحيث إذا أرتفعت درجة الحرارة عنها يتوقف النمو تماما. </a:t>
            </a:r>
            <a:endParaRPr lang="en-US" dirty="0"/>
          </a:p>
          <a:p>
            <a:pPr marL="0" indent="0" rtl="1">
              <a:buNone/>
            </a:pPr>
            <a:r>
              <a:rPr lang="ar-SA" dirty="0"/>
              <a:t> </a:t>
            </a:r>
            <a:endParaRPr lang="en-US" dirty="0"/>
          </a:p>
          <a:p>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lvl="0" indent="0" rtl="1">
              <a:buNone/>
            </a:pPr>
            <a:r>
              <a:rPr lang="ar-SA" b="1" dirty="0"/>
              <a:t>المدى بين درجة الحرارة الدنيا والقصوى والذي يشمل الدرجة المثلى يسمى بالنطاق الحراري</a:t>
            </a:r>
            <a:r>
              <a:rPr lang="en-US" b="1" dirty="0">
                <a:solidFill>
                  <a:srgbClr val="FF0000"/>
                </a:solidFill>
              </a:rPr>
              <a:t>Range of temp </a:t>
            </a:r>
            <a:r>
              <a:rPr lang="ar-SA" b="1" dirty="0">
                <a:solidFill>
                  <a:srgbClr val="FF0000"/>
                </a:solidFill>
              </a:rPr>
              <a:t> </a:t>
            </a:r>
            <a:r>
              <a:rPr lang="ar-SA" b="1" dirty="0"/>
              <a:t>.</a:t>
            </a:r>
            <a:endParaRPr lang="en-US" dirty="0"/>
          </a:p>
          <a:p>
            <a:pPr marL="0" lvl="0" indent="0" rtl="1">
              <a:buNone/>
            </a:pPr>
            <a:r>
              <a:rPr lang="ar-SA" b="1" dirty="0"/>
              <a:t>عندما ترتفع درجة الحرارة عن الدرجة المثلى تتأثر المكونات الحساسة للحرارة في الخلية البكتيرية فيقل النمو الى أن يصل إلى أضعف ما يمكن وذلك عند درجة الحارة القصوى.</a:t>
            </a:r>
            <a:endParaRPr lang="en-US" dirty="0"/>
          </a:p>
          <a:p>
            <a:pPr marL="0" indent="0" rtl="1">
              <a:buNone/>
            </a:pPr>
            <a:r>
              <a:rPr lang="ar-SA" b="1" dirty="0"/>
              <a:t>تأثير درجة الحرارة المنخفضة على البكتريا:</a:t>
            </a:r>
            <a:endParaRPr lang="en-US" dirty="0"/>
          </a:p>
          <a:p>
            <a:pPr marL="0" indent="0" rtl="1">
              <a:buNone/>
            </a:pPr>
            <a:r>
              <a:rPr lang="ar-SA" dirty="0"/>
              <a:t>لوحظ أن النمو البكتريا يتوقف قبل الوصول لدرجة التجمد وقد علل ذلك بأن درجة الحرارة المنخفضة تؤثر على الدور الهام الذي يلعبه في نقل العناصر الغذائية من وإلى الخلية  وهذا بدورة يؤدي ألى انخفاض النشاط الأيضي للخلايا.</a:t>
            </a:r>
            <a:endParaRPr lang="en-US" dirty="0"/>
          </a:p>
          <a:p>
            <a:pPr marL="0" indent="0">
              <a:buNone/>
            </a:pP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marL="0" indent="0" rtl="1">
              <a:buNone/>
            </a:pPr>
            <a:r>
              <a:rPr lang="ar-SA" b="1" dirty="0">
                <a:solidFill>
                  <a:srgbClr val="FF0000"/>
                </a:solidFill>
              </a:rPr>
              <a:t>تأثير درجة الحرارة المرتفعة على البكتريا:</a:t>
            </a:r>
            <a:endParaRPr lang="en-US" dirty="0">
              <a:solidFill>
                <a:srgbClr val="FF0000"/>
              </a:solidFill>
            </a:endParaRPr>
          </a:p>
          <a:p>
            <a:pPr marL="0" indent="0" rtl="1">
              <a:buNone/>
            </a:pPr>
            <a:r>
              <a:rPr lang="ar-SA" dirty="0"/>
              <a:t> أن ارتفاع درجة الحرارة يؤدي الى زيادة سرعة العمليات الايضية وذلك ضمن حدود معينة والارتفاع عن درجة المثلى يؤدي إلى أنخفاض سرعة العمليات الايضية حتى الوصول لدرجة الحرارة القصوى والتي بعدها يتوقف النمو ويبدأ لتأثير المميت للحرارة والمتضمن الفساد للبروتينات الانزيمية. </a:t>
            </a:r>
            <a:endParaRPr lang="en-US" dirty="0"/>
          </a:p>
          <a:p>
            <a:pPr marL="0" indent="0" rtl="1">
              <a:buNone/>
            </a:pPr>
            <a:r>
              <a:rPr lang="ar-SA" dirty="0"/>
              <a:t>* تأثير الحرارة القاتلة ذو طبيعة لوغاريتمية أي ان معدل الموت الخلايا يزداد بارتفاع درجة الحرارة. ويكون تأثير درجة الحرارة أكبر في حالة وجود الماء وذلك نظرا لان بروتينات الخلية تفسد درجة أسرع في حالة الحرارة الرطبة عنها في حالة الحرارة الجافة.</a:t>
            </a:r>
            <a:endParaRPr lang="en-US" dirty="0"/>
          </a:p>
          <a:p>
            <a:pPr marL="0" indent="0" rtl="1">
              <a:buNone/>
            </a:pPr>
            <a:r>
              <a:rPr lang="ar-SA" dirty="0"/>
              <a:t> *ويفسر مقاومة الخلايا البكتيرية لتأثير درجات الحرارة العالية إلى أن الفساد الذي يحدث للبروتين لم يشمل فساد البروتين الأنزيمي الخاص بعمليات التعويض و الإصلاح التي تساعد الخلايا على استئناف نشاطها لو أعيدت إلى درجة الحرارة الملائمة لنموها. </a:t>
            </a:r>
            <a:r>
              <a:rPr lang="ar-SA" b="1" dirty="0"/>
              <a:t>  </a:t>
            </a:r>
            <a:endParaRPr lang="en-US" dirty="0"/>
          </a:p>
          <a:p>
            <a:pPr marL="0" indent="0">
              <a:buNone/>
            </a:pP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marL="0" indent="0" rtl="1">
              <a:buNone/>
            </a:pPr>
            <a:r>
              <a:rPr lang="ar-SA" sz="3800" b="1" dirty="0">
                <a:solidFill>
                  <a:srgbClr val="FF0000"/>
                </a:solidFill>
              </a:rPr>
              <a:t>التجربة</a:t>
            </a:r>
            <a:br>
              <a:rPr lang="ar-SA" sz="3800" b="1" dirty="0">
                <a:solidFill>
                  <a:srgbClr val="FF0000"/>
                </a:solidFill>
              </a:rPr>
            </a:br>
            <a:r>
              <a:rPr lang="ar-SA" sz="3800" b="1" dirty="0">
                <a:solidFill>
                  <a:srgbClr val="FF0000"/>
                </a:solidFill>
              </a:rPr>
              <a:t>تأثير درجة الحرارة على فسيولوجيا البكتريا.</a:t>
            </a:r>
            <a:endParaRPr lang="en-US" sz="3800" dirty="0">
              <a:solidFill>
                <a:srgbClr val="FF0000"/>
              </a:solidFill>
            </a:endParaRPr>
          </a:p>
          <a:p>
            <a:pPr marL="0" indent="0" rtl="1">
              <a:buNone/>
            </a:pPr>
            <a:r>
              <a:rPr lang="en-US" sz="3800" b="1" dirty="0"/>
              <a:t> </a:t>
            </a:r>
            <a:endParaRPr lang="en-US" sz="3800" dirty="0"/>
          </a:p>
          <a:p>
            <a:pPr marL="0" indent="0" rtl="1">
              <a:buNone/>
            </a:pPr>
            <a:r>
              <a:rPr lang="ar-SA" sz="3800" b="1" dirty="0">
                <a:solidFill>
                  <a:srgbClr val="FF0000"/>
                </a:solidFill>
              </a:rPr>
              <a:t>الغرض من التجربة:</a:t>
            </a:r>
            <a:endParaRPr lang="en-US" sz="3800" dirty="0">
              <a:solidFill>
                <a:srgbClr val="FF0000"/>
              </a:solidFill>
            </a:endParaRPr>
          </a:p>
          <a:p>
            <a:pPr marL="0" indent="0" rtl="1">
              <a:buNone/>
            </a:pPr>
            <a:r>
              <a:rPr lang="ar-SA" sz="3800" dirty="0"/>
              <a:t>تعيين درجة الحرارة المثلى لعدد من الأنواع البكتيرية.</a:t>
            </a:r>
            <a:endParaRPr lang="en-US" sz="3800" dirty="0"/>
          </a:p>
          <a:p>
            <a:pPr marL="0" indent="0" rtl="1">
              <a:buNone/>
            </a:pPr>
            <a:r>
              <a:rPr lang="ar-SA" sz="3800" b="1" dirty="0"/>
              <a:t> </a:t>
            </a:r>
            <a:endParaRPr lang="en-US" sz="3800" dirty="0"/>
          </a:p>
          <a:p>
            <a:pPr marL="0" indent="0" rtl="1">
              <a:buNone/>
            </a:pPr>
            <a:r>
              <a:rPr lang="ar-SA" sz="3800" b="1" dirty="0">
                <a:solidFill>
                  <a:srgbClr val="FF0000"/>
                </a:solidFill>
              </a:rPr>
              <a:t>المواد والأدوات اللازمة:</a:t>
            </a:r>
            <a:endParaRPr lang="en-US" sz="3800" dirty="0">
              <a:solidFill>
                <a:srgbClr val="FF0000"/>
              </a:solidFill>
            </a:endParaRPr>
          </a:p>
          <a:p>
            <a:pPr marL="0" indent="0" rtl="1">
              <a:buNone/>
            </a:pPr>
            <a:r>
              <a:rPr lang="ar-SA" sz="3800" b="1" dirty="0"/>
              <a:t>* </a:t>
            </a:r>
            <a:r>
              <a:rPr lang="ar-SA" sz="3800" dirty="0"/>
              <a:t>ظروف التعقيم.</a:t>
            </a:r>
            <a:endParaRPr lang="en-US" sz="3800" dirty="0"/>
          </a:p>
          <a:p>
            <a:pPr marL="0" indent="0" rtl="1">
              <a:buNone/>
            </a:pPr>
            <a:r>
              <a:rPr lang="ar-SA" sz="3800" dirty="0"/>
              <a:t>     * أنابيب اختبار محتوية على بيئة أجار مغذي مائل.</a:t>
            </a:r>
            <a:endParaRPr lang="en-US" sz="3800" dirty="0"/>
          </a:p>
          <a:p>
            <a:pPr marL="0" indent="0" rtl="1">
              <a:buNone/>
            </a:pPr>
            <a:r>
              <a:rPr lang="ar-SA" sz="3800" dirty="0"/>
              <a:t>     * مزارع بكتيرية حديثة العمر </a:t>
            </a:r>
            <a:r>
              <a:rPr lang="en-US" sz="3800" i="1" dirty="0"/>
              <a:t>E. coli , Bacillus </a:t>
            </a:r>
            <a:r>
              <a:rPr lang="en-US" sz="3800" i="1" dirty="0" err="1"/>
              <a:t>subtilis</a:t>
            </a:r>
            <a:r>
              <a:rPr lang="ar-SA" sz="3800" i="1" dirty="0"/>
              <a:t> </a:t>
            </a:r>
            <a:endParaRPr lang="en-US" sz="3800" dirty="0"/>
          </a:p>
          <a:p>
            <a:pPr marL="0" indent="0" rtl="1">
              <a:buNone/>
            </a:pPr>
            <a:r>
              <a:rPr lang="ar-SA" sz="3800" dirty="0"/>
              <a:t>     * حضانات مضبوطة عند درجة حرارة مختلفة 5م25م37م , 55م.</a:t>
            </a:r>
            <a:endParaRPr lang="en-US" sz="3800" dirty="0"/>
          </a:p>
          <a:p>
            <a:pPr marL="0" indent="0" rtl="1">
              <a:buNone/>
            </a:pPr>
            <a:r>
              <a:rPr lang="ar-SA" sz="3800" dirty="0"/>
              <a:t>     * أبر تلقيح .</a:t>
            </a:r>
            <a:endParaRPr lang="en-US" sz="3800" dirty="0"/>
          </a:p>
          <a:p>
            <a:pPr marL="0" indent="0" rtl="1">
              <a:buNone/>
            </a:pPr>
            <a:r>
              <a:rPr lang="ar-SA" sz="3800" dirty="0"/>
              <a:t>    * حوامل أنابيب أو كؤوس زجاجية</a:t>
            </a:r>
            <a:r>
              <a:rPr lang="ar-SA" sz="3800" b="1" dirty="0"/>
              <a:t>.</a:t>
            </a:r>
            <a:endParaRPr lang="en-US" sz="3800" dirty="0"/>
          </a:p>
          <a:p>
            <a:pPr marL="0" indent="0" rtl="1">
              <a:buNone/>
            </a:pPr>
            <a:r>
              <a:rPr lang="ar-SA" sz="3800" b="1" dirty="0"/>
              <a:t> </a:t>
            </a:r>
            <a:endParaRPr lang="en-US" sz="3800" dirty="0"/>
          </a:p>
          <a:p>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rtl="1">
              <a:buNone/>
            </a:pPr>
            <a:r>
              <a:rPr lang="ar-SA" b="1" dirty="0">
                <a:solidFill>
                  <a:srgbClr val="FF0000"/>
                </a:solidFill>
              </a:rPr>
              <a:t>طريقة العمل:</a:t>
            </a:r>
            <a:endParaRPr lang="en-US" dirty="0">
              <a:solidFill>
                <a:srgbClr val="FF0000"/>
              </a:solidFill>
            </a:endParaRPr>
          </a:p>
          <a:p>
            <a:pPr marL="0" lvl="0" indent="0" rtl="1">
              <a:buNone/>
            </a:pPr>
            <a:r>
              <a:rPr lang="ar-SA" dirty="0"/>
              <a:t>تحت ظروف التعقيم يتم تلقيح عدد 4 انابيب لكل مجموعة اجار مغذي مائل بمقدار ملئ عقدة من مزرعة حديثة العمر لبكتريا </a:t>
            </a:r>
            <a:r>
              <a:rPr lang="en-US" i="1" dirty="0"/>
              <a:t>E. coli</a:t>
            </a:r>
            <a:r>
              <a:rPr lang="ar-SA" dirty="0"/>
              <a:t> .</a:t>
            </a:r>
            <a:endParaRPr lang="en-US" dirty="0"/>
          </a:p>
          <a:p>
            <a:pPr marL="0" indent="0" rtl="1">
              <a:buNone/>
            </a:pPr>
            <a:r>
              <a:rPr lang="ar-SA" dirty="0"/>
              <a:t>طريقة التلقيح: </a:t>
            </a:r>
            <a:endParaRPr lang="en-US" dirty="0"/>
          </a:p>
          <a:p>
            <a:pPr marL="0" indent="0" rtl="1">
              <a:buNone/>
            </a:pPr>
            <a:r>
              <a:rPr lang="ar-SA" dirty="0"/>
              <a:t>يفضل ان تكون على هيئة خط يبدأ من الطرف الداخلي لسطح الاجار متجه الى الطرف الخارجي لسطح الاجار.</a:t>
            </a:r>
            <a:endParaRPr lang="en-US" dirty="0"/>
          </a:p>
          <a:p>
            <a:pPr marL="0" indent="0" rtl="1">
              <a:buNone/>
            </a:pPr>
            <a:r>
              <a:rPr lang="ar-SA" dirty="0"/>
              <a:t> </a:t>
            </a:r>
            <a:endParaRPr lang="en-US" dirty="0"/>
          </a:p>
          <a:p>
            <a:pPr marL="0" indent="0" rtl="1">
              <a:buNone/>
            </a:pPr>
            <a:r>
              <a:rPr lang="ar-SA" b="1" dirty="0"/>
              <a:t>* كرري الخطوة السابقة باستخدام بكتريا </a:t>
            </a:r>
            <a:r>
              <a:rPr lang="en-US" b="1" dirty="0"/>
              <a:t>  .</a:t>
            </a:r>
            <a:r>
              <a:rPr lang="en-US" b="1" i="1" dirty="0"/>
              <a:t>Bacillus </a:t>
            </a:r>
            <a:r>
              <a:rPr lang="en-US" b="1" i="1" dirty="0" err="1"/>
              <a:t>subtilis</a:t>
            </a:r>
            <a:endParaRPr lang="en-US" dirty="0"/>
          </a:p>
          <a:p>
            <a:pPr marL="0" lvl="0" indent="0" rtl="1">
              <a:buNone/>
            </a:pPr>
            <a:r>
              <a:rPr lang="ar-SA" dirty="0"/>
              <a:t>تحضن أنبوبة عند درجة حرارة 5م (الثلاجة) لمدة 24 ساعة.</a:t>
            </a:r>
            <a:endParaRPr lang="en-US" dirty="0"/>
          </a:p>
          <a:p>
            <a:pPr marL="0" lvl="0" indent="0" rtl="1">
              <a:buNone/>
            </a:pPr>
            <a:r>
              <a:rPr lang="ar-SA" dirty="0"/>
              <a:t>الأنبوبة الثانية عند درجة حرارة 25م حرارة الغرفة لمدة 24 ساعة.</a:t>
            </a:r>
            <a:endParaRPr lang="en-US" dirty="0"/>
          </a:p>
          <a:p>
            <a:pPr marL="0" lvl="0" indent="0" rtl="1">
              <a:buNone/>
            </a:pPr>
            <a:r>
              <a:rPr lang="ar-SA" dirty="0"/>
              <a:t>الأنبوبة الثالثة عند درجة حرارة 37م لمدة 24 ساعة.</a:t>
            </a:r>
            <a:endParaRPr lang="en-US" dirty="0"/>
          </a:p>
          <a:p>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lvl="0" indent="0" rtl="1">
              <a:buNone/>
            </a:pPr>
            <a:r>
              <a:rPr lang="ar-SA" dirty="0"/>
              <a:t>الأنبوبة الرابعة عند درجة حرارة 55م لمدة 24ساعة.</a:t>
            </a:r>
            <a:endParaRPr lang="en-US" dirty="0"/>
          </a:p>
          <a:p>
            <a:pPr marL="0" indent="0" rtl="1">
              <a:buNone/>
            </a:pPr>
            <a:r>
              <a:rPr lang="ar-SA" b="1" dirty="0">
                <a:solidFill>
                  <a:srgbClr val="FF0000"/>
                </a:solidFill>
              </a:rPr>
              <a:t>النتائج:</a:t>
            </a:r>
            <a:endParaRPr lang="en-US" dirty="0">
              <a:solidFill>
                <a:srgbClr val="FF0000"/>
              </a:solidFill>
            </a:endParaRPr>
          </a:p>
          <a:p>
            <a:pPr marL="0" indent="0" rtl="1">
              <a:buNone/>
            </a:pPr>
            <a:r>
              <a:rPr lang="ar-SA" dirty="0"/>
              <a:t>تسجل النتائج على أساس كثافة النمو :</a:t>
            </a:r>
            <a:endParaRPr lang="en-US" dirty="0"/>
          </a:p>
          <a:p>
            <a:pPr marL="0" indent="0" rtl="1">
              <a:buNone/>
            </a:pPr>
            <a:r>
              <a:rPr lang="ar-SA" dirty="0"/>
              <a:t>(-) تعني لا يوجد نمو.</a:t>
            </a:r>
            <a:endParaRPr lang="en-US" dirty="0"/>
          </a:p>
          <a:p>
            <a:pPr marL="0" indent="0" rtl="1">
              <a:buNone/>
            </a:pPr>
            <a:r>
              <a:rPr lang="ar-SA" dirty="0"/>
              <a:t>(+) تعني نمو ضعيف.</a:t>
            </a:r>
            <a:endParaRPr lang="en-US" dirty="0"/>
          </a:p>
          <a:p>
            <a:pPr marL="0" indent="0" rtl="1">
              <a:buNone/>
            </a:pPr>
            <a:r>
              <a:rPr lang="ar-SA" dirty="0"/>
              <a:t>(++) تعني نمو جيد (متوسط).</a:t>
            </a:r>
            <a:endParaRPr lang="en-US" dirty="0"/>
          </a:p>
          <a:p>
            <a:pPr marL="0" indent="0" rtl="1">
              <a:buNone/>
            </a:pPr>
            <a:r>
              <a:rPr lang="ar-SA" dirty="0"/>
              <a:t>(+++) تني نمو ممتاز (كثيف).</a:t>
            </a:r>
            <a:endParaRPr lang="en-US" dirty="0"/>
          </a:p>
          <a:p>
            <a:pPr rtl="1"/>
            <a:r>
              <a:rPr lang="ar-SA" b="1" dirty="0"/>
              <a:t> </a:t>
            </a:r>
            <a:endParaRPr lang="en-US" dirty="0"/>
          </a:p>
          <a:p>
            <a:endParaRPr lang="ar-S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1187</Words>
  <Application>Microsoft Office PowerPoint</Application>
  <PresentationFormat>On-screen Show (4:3)</PresentationFormat>
  <Paragraphs>89</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تأثير درجة الحرارة على الكائنات الحية الدقيقة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تأثير درجة الحرارة على الكائنات الحية الدقيقة</dc:title>
  <dc:creator>user</dc:creator>
  <cp:lastModifiedBy>Omar Saud</cp:lastModifiedBy>
  <cp:revision>5</cp:revision>
  <dcterms:created xsi:type="dcterms:W3CDTF">2006-08-16T00:00:00Z</dcterms:created>
  <dcterms:modified xsi:type="dcterms:W3CDTF">2025-02-05T14:51:21Z</dcterms:modified>
</cp:coreProperties>
</file>