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63"/>
  </p:notesMasterIdLst>
  <p:sldIdLst>
    <p:sldId id="257" r:id="rId2"/>
    <p:sldId id="258" r:id="rId3"/>
    <p:sldId id="259" r:id="rId4"/>
    <p:sldId id="260" r:id="rId5"/>
    <p:sldId id="261" r:id="rId6"/>
    <p:sldId id="332" r:id="rId7"/>
    <p:sldId id="262" r:id="rId8"/>
    <p:sldId id="263" r:id="rId9"/>
    <p:sldId id="264" r:id="rId10"/>
    <p:sldId id="265" r:id="rId11"/>
    <p:sldId id="266" r:id="rId12"/>
    <p:sldId id="267" r:id="rId13"/>
    <p:sldId id="268" r:id="rId14"/>
    <p:sldId id="270" r:id="rId15"/>
    <p:sldId id="271" r:id="rId16"/>
    <p:sldId id="272" r:id="rId17"/>
    <p:sldId id="273" r:id="rId18"/>
    <p:sldId id="333" r:id="rId19"/>
    <p:sldId id="274" r:id="rId20"/>
    <p:sldId id="275" r:id="rId21"/>
    <p:sldId id="276" r:id="rId22"/>
    <p:sldId id="278" r:id="rId23"/>
    <p:sldId id="279" r:id="rId24"/>
    <p:sldId id="330" r:id="rId25"/>
    <p:sldId id="281" r:id="rId26"/>
    <p:sldId id="326" r:id="rId27"/>
    <p:sldId id="284" r:id="rId28"/>
    <p:sldId id="285" r:id="rId29"/>
    <p:sldId id="286" r:id="rId30"/>
    <p:sldId id="288" r:id="rId31"/>
    <p:sldId id="290" r:id="rId32"/>
    <p:sldId id="291" r:id="rId33"/>
    <p:sldId id="292" r:id="rId34"/>
    <p:sldId id="293" r:id="rId35"/>
    <p:sldId id="294" r:id="rId36"/>
    <p:sldId id="295" r:id="rId37"/>
    <p:sldId id="296" r:id="rId38"/>
    <p:sldId id="298" r:id="rId39"/>
    <p:sldId id="299" r:id="rId40"/>
    <p:sldId id="300" r:id="rId41"/>
    <p:sldId id="301" r:id="rId42"/>
    <p:sldId id="303" r:id="rId43"/>
    <p:sldId id="307" r:id="rId44"/>
    <p:sldId id="308" r:id="rId45"/>
    <p:sldId id="309" r:id="rId46"/>
    <p:sldId id="310" r:id="rId47"/>
    <p:sldId id="311" r:id="rId48"/>
    <p:sldId id="314" r:id="rId49"/>
    <p:sldId id="315" r:id="rId50"/>
    <p:sldId id="316" r:id="rId51"/>
    <p:sldId id="317" r:id="rId52"/>
    <p:sldId id="318" r:id="rId53"/>
    <p:sldId id="319" r:id="rId54"/>
    <p:sldId id="320" r:id="rId55"/>
    <p:sldId id="321" r:id="rId56"/>
    <p:sldId id="327" r:id="rId57"/>
    <p:sldId id="328" r:id="rId58"/>
    <p:sldId id="329" r:id="rId59"/>
    <p:sldId id="322" r:id="rId60"/>
    <p:sldId id="323" r:id="rId61"/>
    <p:sldId id="324"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349" autoAdjust="0"/>
  </p:normalViewPr>
  <p:slideViewPr>
    <p:cSldViewPr snapToGrid="0" snapToObjects="1">
      <p:cViewPr varScale="1">
        <p:scale>
          <a:sx n="58" d="100"/>
          <a:sy n="58" d="100"/>
        </p:scale>
        <p:origin x="-175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printerSettings" Target="printerSettings/printerSettings1.bin"/><Relationship Id="rId65" Type="http://schemas.openxmlformats.org/officeDocument/2006/relationships/presProps" Target="presProps.xml"/><Relationship Id="rId66" Type="http://schemas.openxmlformats.org/officeDocument/2006/relationships/viewProps" Target="viewProps.xml"/><Relationship Id="rId67" Type="http://schemas.openxmlformats.org/officeDocument/2006/relationships/theme" Target="theme/theme1.xml"/><Relationship Id="rId68"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D8A792-ADD7-9749-A68F-4651F31A37E0}" type="datetimeFigureOut">
              <a:rPr lang="en-US" smtClean="0"/>
              <a:t>1/18/19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ED5D6-D2A7-9A4F-B855-3277AD11909D}" type="slidenum">
              <a:rPr lang="en-US" smtClean="0"/>
              <a:t>‹#›</a:t>
            </a:fld>
            <a:endParaRPr lang="en-US"/>
          </a:p>
        </p:txBody>
      </p:sp>
    </p:spTree>
    <p:extLst>
      <p:ext uri="{BB962C8B-B14F-4D97-AF65-F5344CB8AC3E}">
        <p14:creationId xmlns:p14="http://schemas.microsoft.com/office/powerpoint/2010/main" val="67690353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WANs are constructed of numerous different technologies, including routers, transmission facilities, and line drivers. It is the router’s capability to interconnect networks in a WAN that has made it indispensable.</a:t>
            </a:r>
          </a:p>
          <a:p>
            <a:endParaRPr lang="en-US" dirty="0"/>
          </a:p>
        </p:txBody>
      </p:sp>
      <p:sp>
        <p:nvSpPr>
          <p:cNvPr id="4" name="Slide Number Placeholder 3"/>
          <p:cNvSpPr>
            <a:spLocks noGrp="1"/>
          </p:cNvSpPr>
          <p:nvPr>
            <p:ph type="sldNum" sz="quarter" idx="10"/>
          </p:nvPr>
        </p:nvSpPr>
        <p:spPr/>
        <p:txBody>
          <a:bodyPr/>
          <a:lstStyle/>
          <a:p>
            <a:fld id="{3ED6D978-7BFC-2543-B0B7-3E0B9D941136}" type="slidenum">
              <a:rPr lang="en-US" smtClean="0"/>
              <a:t>3</a:t>
            </a:fld>
            <a:endParaRPr lang="en-US"/>
          </a:p>
        </p:txBody>
      </p:sp>
    </p:spTree>
    <p:extLst>
      <p:ext uri="{BB962C8B-B14F-4D97-AF65-F5344CB8AC3E}">
        <p14:creationId xmlns:p14="http://schemas.microsoft.com/office/powerpoint/2010/main" val="319146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Routers support a wide variety of different types of interfaces because routers need to be able to forward packets over many kinds of physical networks. For example, some routers may have serial interfaces, DSL interfaces, ISDN, cable TV, or other types of WAN interfaces</a:t>
            </a:r>
          </a:p>
          <a:p>
            <a:endParaRPr lang="en-US" dirty="0"/>
          </a:p>
        </p:txBody>
      </p:sp>
      <p:sp>
        <p:nvSpPr>
          <p:cNvPr id="4" name="Slide Number Placeholder 3"/>
          <p:cNvSpPr>
            <a:spLocks noGrp="1"/>
          </p:cNvSpPr>
          <p:nvPr>
            <p:ph type="sldNum" sz="quarter" idx="10"/>
          </p:nvPr>
        </p:nvSpPr>
        <p:spPr/>
        <p:txBody>
          <a:bodyPr/>
          <a:lstStyle/>
          <a:p>
            <a:fld id="{BB359CD4-BF92-3E43-A793-3A08B86BDF60}" type="slidenum">
              <a:rPr lang="en-US" smtClean="0"/>
              <a:t>13</a:t>
            </a:fld>
            <a:endParaRPr lang="en-US"/>
          </a:p>
        </p:txBody>
      </p:sp>
    </p:spTree>
    <p:extLst>
      <p:ext uri="{BB962C8B-B14F-4D97-AF65-F5344CB8AC3E}">
        <p14:creationId xmlns:p14="http://schemas.microsoft.com/office/powerpoint/2010/main" val="9567638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computer will run a terminal emulation program to provide a text-based session with the router. Through this session the network administrator can manage the device.</a:t>
            </a:r>
            <a:endParaRPr lang="en-US" dirty="0"/>
          </a:p>
        </p:txBody>
      </p:sp>
      <p:sp>
        <p:nvSpPr>
          <p:cNvPr id="4" name="Slide Number Placeholder 3"/>
          <p:cNvSpPr>
            <a:spLocks noGrp="1"/>
          </p:cNvSpPr>
          <p:nvPr>
            <p:ph type="sldNum" sz="quarter" idx="10"/>
          </p:nvPr>
        </p:nvSpPr>
        <p:spPr/>
        <p:txBody>
          <a:bodyPr/>
          <a:lstStyle/>
          <a:p>
            <a:fld id="{BB359CD4-BF92-3E43-A793-3A08B86BDF60}" type="slidenum">
              <a:rPr lang="en-US" smtClean="0"/>
              <a:t>14</a:t>
            </a:fld>
            <a:endParaRPr lang="en-US"/>
          </a:p>
        </p:txBody>
      </p:sp>
    </p:spTree>
    <p:extLst>
      <p:ext uri="{BB962C8B-B14F-4D97-AF65-F5344CB8AC3E}">
        <p14:creationId xmlns:p14="http://schemas.microsoft.com/office/powerpoint/2010/main" val="3880411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Terminals are simple devices that connect to a computer via a cable. The person using the terminal can type on the keyboard, and the terminal sends the text to the computer. The computer responds to what was typed—typically a</a:t>
            </a:r>
          </a:p>
          <a:p>
            <a:r>
              <a:rPr lang="en-US" sz="1200" b="0" i="0" u="none" strike="noStrike" kern="1200" baseline="0" dirty="0" smtClean="0">
                <a:solidFill>
                  <a:schemeClr val="tx1"/>
                </a:solidFill>
                <a:latin typeface="+mn-lt"/>
                <a:ea typeface="+mn-ea"/>
                <a:cs typeface="+mn-cs"/>
              </a:rPr>
              <a:t>command to tell the computer to do something—by sending some text back to the terminal screen so the person knows the results of the command.</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 Terminal emulator software creates a window on the screen of a PC. When you use that window, any text you type on the keyboard (typically a command) is displayed in the window and sent to some other computer, such as a router. The other computer then executes the command and sends some text messages back to the terminal emulator.</a:t>
            </a:r>
            <a:endParaRPr lang="en-US" dirty="0"/>
          </a:p>
        </p:txBody>
      </p:sp>
      <p:sp>
        <p:nvSpPr>
          <p:cNvPr id="4" name="Slide Number Placeholder 3"/>
          <p:cNvSpPr>
            <a:spLocks noGrp="1"/>
          </p:cNvSpPr>
          <p:nvPr>
            <p:ph type="sldNum" sz="quarter" idx="10"/>
          </p:nvPr>
        </p:nvSpPr>
        <p:spPr/>
        <p:txBody>
          <a:bodyPr/>
          <a:lstStyle/>
          <a:p>
            <a:fld id="{BB359CD4-BF92-3E43-A793-3A08B86BDF60}" type="slidenum">
              <a:rPr lang="en-US" smtClean="0"/>
              <a:t>15</a:t>
            </a:fld>
            <a:endParaRPr lang="en-US"/>
          </a:p>
        </p:txBody>
      </p:sp>
    </p:spTree>
    <p:extLst>
      <p:ext uri="{BB962C8B-B14F-4D97-AF65-F5344CB8AC3E}">
        <p14:creationId xmlns:p14="http://schemas.microsoft.com/office/powerpoint/2010/main" val="2287625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 soon as a router interface is configured, it can be activated. The interface’s configuration identifies the type of transmission facility that it connects to, the interface’s IP address, and the address of the network that it connects to. Upon activation of a port, the router immediately begins monitoring all the packets that are being transmitted on the network attached to the newly activated port. This monitoring allows it to “learn” about network and host IP addresses that reside on the networks that can be reached via that port. These addresses are stored in tables called routing tables. Routing tables correlate the port number of each interface in the router with the network layer addresses that can be reached (either directly or indirectly) via that port.</a:t>
            </a:r>
          </a:p>
          <a:p>
            <a:endParaRPr lang="en-US" dirty="0"/>
          </a:p>
        </p:txBody>
      </p:sp>
      <p:sp>
        <p:nvSpPr>
          <p:cNvPr id="4" name="Slide Number Placeholder 3"/>
          <p:cNvSpPr>
            <a:spLocks noGrp="1"/>
          </p:cNvSpPr>
          <p:nvPr>
            <p:ph type="sldNum" sz="quarter" idx="10"/>
          </p:nvPr>
        </p:nvSpPr>
        <p:spPr/>
        <p:txBody>
          <a:bodyPr/>
          <a:lstStyle/>
          <a:p>
            <a:fld id="{3ED6D978-7BFC-2543-B0B7-3E0B9D941136}" type="slidenum">
              <a:rPr lang="en-US" smtClean="0"/>
              <a:t>16</a:t>
            </a:fld>
            <a:endParaRPr lang="en-US"/>
          </a:p>
        </p:txBody>
      </p:sp>
    </p:spTree>
    <p:extLst>
      <p:ext uri="{BB962C8B-B14F-4D97-AF65-F5344CB8AC3E}">
        <p14:creationId xmlns:p14="http://schemas.microsoft.com/office/powerpoint/2010/main" val="31029446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Specifically, by using routing protocols to direct routed protocols and routing tables, routers make decisions regarding the best path for packets. </a:t>
            </a:r>
            <a:endParaRPr lang="en-US" dirty="0"/>
          </a:p>
        </p:txBody>
      </p:sp>
      <p:sp>
        <p:nvSpPr>
          <p:cNvPr id="4" name="Slide Number Placeholder 3"/>
          <p:cNvSpPr>
            <a:spLocks noGrp="1"/>
          </p:cNvSpPr>
          <p:nvPr>
            <p:ph type="sldNum" sz="quarter" idx="10"/>
          </p:nvPr>
        </p:nvSpPr>
        <p:spPr/>
        <p:txBody>
          <a:bodyPr/>
          <a:lstStyle/>
          <a:p>
            <a:fld id="{3ED6D978-7BFC-2543-B0B7-3E0B9D941136}" type="slidenum">
              <a:rPr lang="en-US" smtClean="0"/>
              <a:t>17</a:t>
            </a:fld>
            <a:endParaRPr lang="en-US"/>
          </a:p>
        </p:txBody>
      </p:sp>
    </p:spTree>
    <p:extLst>
      <p:ext uri="{BB962C8B-B14F-4D97-AF65-F5344CB8AC3E}">
        <p14:creationId xmlns:p14="http://schemas.microsoft.com/office/powerpoint/2010/main" val="2007401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logical functions that a router performs are just as important as providing physical interconnectivity</a:t>
            </a:r>
          </a:p>
          <a:p>
            <a:r>
              <a:rPr lang="en-US" sz="1200" kern="1200" dirty="0" smtClean="0">
                <a:solidFill>
                  <a:schemeClr val="tx1"/>
                </a:solidFill>
                <a:effectLst/>
                <a:latin typeface="+mn-lt"/>
                <a:ea typeface="+mn-ea"/>
                <a:cs typeface="+mn-cs"/>
              </a:rPr>
              <a:t>for multiple networks. These functions make the physical interconnections usable.</a:t>
            </a:r>
          </a:p>
          <a:p>
            <a:r>
              <a:rPr lang="en-US" sz="1200" kern="1200" dirty="0" smtClean="0">
                <a:solidFill>
                  <a:schemeClr val="tx1"/>
                </a:solidFill>
                <a:effectLst/>
                <a:latin typeface="+mn-lt"/>
                <a:ea typeface="+mn-ea"/>
                <a:cs typeface="+mn-cs"/>
              </a:rPr>
              <a:t>For example, internetworked communications require that at least one physical path interconnect</a:t>
            </a:r>
          </a:p>
          <a:p>
            <a:r>
              <a:rPr lang="en-US" sz="1200" kern="1200" dirty="0" smtClean="0">
                <a:solidFill>
                  <a:schemeClr val="tx1"/>
                </a:solidFill>
                <a:effectLst/>
                <a:latin typeface="+mn-lt"/>
                <a:ea typeface="+mn-ea"/>
                <a:cs typeface="+mn-cs"/>
              </a:rPr>
              <a:t>the source and destination machines. However, having and using a physical path are two</a:t>
            </a:r>
          </a:p>
          <a:p>
            <a:r>
              <a:rPr lang="en-US" sz="1200" kern="1200" dirty="0" smtClean="0">
                <a:solidFill>
                  <a:schemeClr val="tx1"/>
                </a:solidFill>
                <a:effectLst/>
                <a:latin typeface="+mn-lt"/>
                <a:ea typeface="+mn-ea"/>
                <a:cs typeface="+mn-cs"/>
              </a:rPr>
              <a:t>very different things. Specifically, the source and destination machines must speak a common</a:t>
            </a:r>
          </a:p>
          <a:p>
            <a:r>
              <a:rPr lang="en-US" sz="1200" kern="1200" dirty="0" smtClean="0">
                <a:solidFill>
                  <a:schemeClr val="tx1"/>
                </a:solidFill>
                <a:effectLst/>
                <a:latin typeface="+mn-lt"/>
                <a:ea typeface="+mn-ea"/>
                <a:cs typeface="+mn-cs"/>
              </a:rPr>
              <a:t>language (a routed protocol). It also helps if the routers that lie between them also speak a</a:t>
            </a:r>
          </a:p>
          <a:p>
            <a:r>
              <a:rPr lang="en-US" sz="1200" kern="1200" dirty="0" smtClean="0">
                <a:solidFill>
                  <a:schemeClr val="tx1"/>
                </a:solidFill>
                <a:effectLst/>
                <a:latin typeface="+mn-lt"/>
                <a:ea typeface="+mn-ea"/>
                <a:cs typeface="+mn-cs"/>
              </a:rPr>
              <a:t>common language (a routing protocol) and agree on which specific physical path is the best</a:t>
            </a:r>
          </a:p>
          <a:p>
            <a:r>
              <a:rPr lang="en-US" sz="1200" kern="1200" dirty="0" smtClean="0">
                <a:solidFill>
                  <a:schemeClr val="tx1"/>
                </a:solidFill>
                <a:effectLst/>
                <a:latin typeface="+mn-lt"/>
                <a:ea typeface="+mn-ea"/>
                <a:cs typeface="+mn-cs"/>
              </a:rPr>
              <a:t>one to use.</a:t>
            </a:r>
          </a:p>
          <a:p>
            <a:endParaRPr lang="en-US" dirty="0"/>
          </a:p>
        </p:txBody>
      </p:sp>
      <p:sp>
        <p:nvSpPr>
          <p:cNvPr id="4" name="Slide Number Placeholder 3"/>
          <p:cNvSpPr>
            <a:spLocks noGrp="1"/>
          </p:cNvSpPr>
          <p:nvPr>
            <p:ph type="sldNum" sz="quarter" idx="10"/>
          </p:nvPr>
        </p:nvSpPr>
        <p:spPr/>
        <p:txBody>
          <a:bodyPr/>
          <a:lstStyle/>
          <a:p>
            <a:fld id="{3ED6D978-7BFC-2543-B0B7-3E0B9D941136}" type="slidenum">
              <a:rPr lang="en-US" smtClean="0"/>
              <a:t>22</a:t>
            </a:fld>
            <a:endParaRPr lang="en-US"/>
          </a:p>
        </p:txBody>
      </p:sp>
    </p:spTree>
    <p:extLst>
      <p:ext uri="{BB962C8B-B14F-4D97-AF65-F5344CB8AC3E}">
        <p14:creationId xmlns:p14="http://schemas.microsoft.com/office/powerpoint/2010/main" val="2971593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CLI is the acronym used by Cisco to denote the command-line interface of the IOS.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 user interface enables you to directly execute IOS commands, and it can be accessed through a console, modem, or Telnet connection.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smtClean="0"/>
          </a:p>
          <a:p>
            <a:r>
              <a:rPr lang="en-US" dirty="0" smtClean="0"/>
              <a:t>Ref</a:t>
            </a:r>
          </a:p>
          <a:p>
            <a:r>
              <a:rPr lang="en-US" dirty="0" smtClean="0"/>
              <a:t>http://</a:t>
            </a:r>
            <a:r>
              <a:rPr lang="en-US" dirty="0" err="1" smtClean="0"/>
              <a:t>www.informit.com</a:t>
            </a:r>
            <a:r>
              <a:rPr lang="en-US" dirty="0" smtClean="0"/>
              <a:t>/library/</a:t>
            </a:r>
            <a:r>
              <a:rPr lang="en-US" dirty="0" err="1" smtClean="0"/>
              <a:t>content.aspx?b</a:t>
            </a:r>
            <a:r>
              <a:rPr lang="en-US" dirty="0" smtClean="0"/>
              <a:t>=</a:t>
            </a:r>
            <a:r>
              <a:rPr lang="en-US" dirty="0" err="1" smtClean="0"/>
              <a:t>CCNA_Practical_Studies&amp;seqNum</a:t>
            </a:r>
            <a:r>
              <a:rPr lang="en-US" dirty="0" smtClean="0"/>
              <a:t>=11</a:t>
            </a:r>
          </a:p>
          <a:p>
            <a:endParaRPr lang="en-US" dirty="0"/>
          </a:p>
        </p:txBody>
      </p:sp>
      <p:sp>
        <p:nvSpPr>
          <p:cNvPr id="4" name="Slide Number Placeholder 3"/>
          <p:cNvSpPr>
            <a:spLocks noGrp="1"/>
          </p:cNvSpPr>
          <p:nvPr>
            <p:ph type="sldNum" sz="quarter" idx="10"/>
          </p:nvPr>
        </p:nvSpPr>
        <p:spPr/>
        <p:txBody>
          <a:bodyPr/>
          <a:lstStyle/>
          <a:p>
            <a:fld id="{BB359CD4-BF92-3E43-A793-3A08B86BDF60}" type="slidenum">
              <a:rPr lang="en-US" smtClean="0"/>
              <a:t>27</a:t>
            </a:fld>
            <a:endParaRPr lang="en-US"/>
          </a:p>
        </p:txBody>
      </p:sp>
    </p:spTree>
    <p:extLst>
      <p:ext uri="{BB962C8B-B14F-4D97-AF65-F5344CB8AC3E}">
        <p14:creationId xmlns:p14="http://schemas.microsoft.com/office/powerpoint/2010/main" val="888225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D889EC7D-24E8-4EC2-A180-504EC1B3BDD9}" type="slidenum">
              <a:rPr lang="en-US" sz="800"/>
              <a:pPr/>
              <a:t>28</a:t>
            </a:fld>
            <a:endParaRPr lang="en-US" sz="80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2.1.2.1  Console Access Method</a:t>
            </a:r>
          </a:p>
          <a:p>
            <a:pPr>
              <a:lnSpc>
                <a:spcPct val="80000"/>
              </a:lnSpc>
              <a:buFontTx/>
              <a:buNone/>
            </a:pPr>
            <a:endParaRPr lang="en-US" dirty="0" smtClean="0"/>
          </a:p>
          <a:p>
            <a:pPr>
              <a:lnSpc>
                <a:spcPct val="80000"/>
              </a:lnSpc>
              <a:buFontTx/>
              <a:buNone/>
            </a:pPr>
            <a:r>
              <a:rPr lang="en-US" dirty="0" smtClean="0"/>
              <a:t>Out-of-band access refers to access via a dedicated management channel that is used for device maintenance purposes only. </a:t>
            </a:r>
          </a:p>
          <a:p>
            <a:pPr>
              <a:lnSpc>
                <a:spcPct val="80000"/>
              </a:lnSpc>
              <a:buFontTx/>
              <a:buNone/>
            </a:pPr>
            <a:endParaRPr lang="en-US" dirty="0" smtClean="0"/>
          </a:p>
          <a:p>
            <a:pPr>
              <a:lnSpc>
                <a:spcPct val="80000"/>
              </a:lnSpc>
              <a:buFontTx/>
              <a:buNone/>
            </a:pPr>
            <a:r>
              <a:rPr lang="en-US" dirty="0" smtClean="0"/>
              <a:t>Console</a:t>
            </a:r>
          </a:p>
          <a:p>
            <a:pPr>
              <a:lnSpc>
                <a:spcPct val="80000"/>
              </a:lnSpc>
              <a:buFontTx/>
              <a:buNone/>
            </a:pPr>
            <a:endParaRPr lang="en-US" dirty="0" smtClean="0"/>
          </a:p>
          <a:p>
            <a:pPr>
              <a:lnSpc>
                <a:spcPct val="80000"/>
              </a:lnSpc>
              <a:buFontTx/>
              <a:buNone/>
            </a:pPr>
            <a:r>
              <a:rPr lang="en-US" dirty="0" smtClean="0"/>
              <a:t>The console port is a management port that provides out-of-band access to Cisco device. Out-of-band access refers to access via a dedicated management channel that is used for device maintenance purposes only. The advantage of using a console port is that the device is accessible even if no networking services have been configured, such as when performing an initial configuration of the networking device. When performing an initial configuration, a computer running terminal emulation software is connected to the console port of the device using a special cable. Configuration commands for setting up the switch or router can be entered on the connected computer.</a:t>
            </a:r>
          </a:p>
          <a:p>
            <a:pPr>
              <a:lnSpc>
                <a:spcPct val="80000"/>
              </a:lnSpc>
              <a:buFontTx/>
              <a:buNone/>
            </a:pPr>
            <a:endParaRPr lang="en-US" dirty="0" smtClean="0"/>
          </a:p>
          <a:p>
            <a:pPr>
              <a:lnSpc>
                <a:spcPct val="80000"/>
              </a:lnSpc>
              <a:buFontTx/>
              <a:buNone/>
            </a:pPr>
            <a:r>
              <a:rPr lang="en-US" dirty="0" smtClean="0"/>
              <a:t>The console port can also be used when the networking services have failed and remote access of the Cisco IOS device is not possible. If this occurs, a connection to the console can enable a computer to determine the status of the device. By default, the console conveys the device startup, debugging, and error messages. After the network technician is connected to the device, the network technician can perform any configuration commands necessary using the console session.</a:t>
            </a:r>
          </a:p>
          <a:p>
            <a:pPr>
              <a:lnSpc>
                <a:spcPct val="80000"/>
              </a:lnSpc>
              <a:buFontTx/>
              <a:buNone/>
            </a:pPr>
            <a:endParaRPr lang="en-US" dirty="0" smtClean="0"/>
          </a:p>
          <a:p>
            <a:pPr>
              <a:lnSpc>
                <a:spcPct val="80000"/>
              </a:lnSpc>
              <a:buFontTx/>
              <a:buNone/>
            </a:pPr>
            <a:r>
              <a:rPr lang="en-US" dirty="0" smtClean="0"/>
              <a:t>For many IOS devices, console access does not require any form of security, by default. However, the console should be configured with passwords to prevent unauthorized device access. In the event that a password is lost, there is a special set of procedures for bypassing the password and accessing the device. The device should also be located in a locked room or equipment rack to prevent unauthorized physical access.</a:t>
            </a:r>
          </a:p>
          <a:p>
            <a:pPr>
              <a:lnSpc>
                <a:spcPct val="80000"/>
              </a:lnSpc>
              <a:buFontTx/>
              <a:buNone/>
            </a:pPr>
            <a:endParaRPr lang="en-US" dirty="0" smtClean="0"/>
          </a:p>
          <a:p>
            <a:pPr>
              <a:lnSpc>
                <a:spcPct val="80000"/>
              </a:lnSpc>
              <a:buFontTx/>
              <a:buNone/>
            </a:pPr>
            <a:r>
              <a:rPr lang="en-US" dirty="0" smtClean="0"/>
              <a:t> In the event that a password is lost, there is a special set of procedures for bypassing the password and accessing the device.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9D216AE3-9CD4-408B-9F2D-CDEF2494BFF3}" type="slidenum">
              <a:rPr lang="en-US" sz="800"/>
              <a:pPr/>
              <a:t>29</a:t>
            </a:fld>
            <a:endParaRPr lang="en-US" sz="80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2.1.2.2  Telnet, SSH, and AUX  Access Methods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9694F654-E527-4FA3-8910-E0259C800386}" type="slidenum">
              <a:rPr lang="en-US" sz="800"/>
              <a:pPr/>
              <a:t>30</a:t>
            </a:fld>
            <a:endParaRPr lang="en-US" sz="8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nSpc>
                <a:spcPct val="120000"/>
              </a:lnSpc>
              <a:spcAft>
                <a:spcPts val="1200"/>
              </a:spcAft>
            </a:pPr>
            <a:r>
              <a:rPr lang="en-US" dirty="0" smtClean="0"/>
              <a:t> User EXEC provides access to a limited number of commands that allow basic troubleshooting and monitoring of the router.</a:t>
            </a:r>
          </a:p>
          <a:p>
            <a:pPr lvl="1">
              <a:lnSpc>
                <a:spcPct val="120000"/>
              </a:lnSpc>
              <a:spcAft>
                <a:spcPts val="1200"/>
              </a:spcAft>
            </a:pPr>
            <a:r>
              <a:rPr lang="en-US" dirty="0" smtClean="0"/>
              <a:t>Privileged EXEC level allows access to all router commands, such as configuration and management settings.</a:t>
            </a:r>
          </a:p>
          <a:p>
            <a:pPr>
              <a:lnSpc>
                <a:spcPct val="120000"/>
              </a:lnSpc>
              <a:spcAft>
                <a:spcPts val="1200"/>
              </a:spcAft>
            </a:pPr>
            <a:r>
              <a:rPr lang="en-US" dirty="0" smtClean="0"/>
              <a:t> Password protection to the privileged EXEC level is highly recommended to prevent unauthorized configuration changes from being made to the router.</a:t>
            </a:r>
          </a:p>
          <a:p>
            <a:pPr>
              <a:lnSpc>
                <a:spcPct val="80000"/>
              </a:lnSpc>
              <a:buFontTx/>
              <a:buNone/>
            </a:pPr>
            <a:endParaRPr lang="en-US" b="1" dirty="0" smtClean="0"/>
          </a:p>
          <a:p>
            <a:pPr>
              <a:lnSpc>
                <a:spcPct val="80000"/>
              </a:lnSpc>
              <a:buFontTx/>
              <a:buNone/>
            </a:pPr>
            <a:endParaRPr lang="en-US" b="1" dirty="0" smtClean="0"/>
          </a:p>
          <a:p>
            <a:pPr>
              <a:lnSpc>
                <a:spcPct val="80000"/>
              </a:lnSpc>
              <a:buFontTx/>
              <a:buNone/>
            </a:pPr>
            <a:endParaRPr lang="en-US" b="1" dirty="0" smtClean="0"/>
          </a:p>
          <a:p>
            <a:pPr>
              <a:lnSpc>
                <a:spcPct val="80000"/>
              </a:lnSpc>
              <a:buFontTx/>
              <a:buNone/>
            </a:pPr>
            <a:r>
              <a:rPr lang="en-US" b="1" dirty="0" smtClean="0"/>
              <a:t>2.1.3.2  </a:t>
            </a:r>
            <a:r>
              <a:rPr lang="en-US" b="1" dirty="0" smtClean="0"/>
              <a:t>Primary Modes</a:t>
            </a:r>
          </a:p>
          <a:p>
            <a:pPr>
              <a:lnSpc>
                <a:spcPct val="80000"/>
              </a:lnSpc>
              <a:buFontTx/>
              <a:buNone/>
            </a:pPr>
            <a:endParaRPr lang="en-US" dirty="0" smtClean="0"/>
          </a:p>
          <a:p>
            <a:r>
              <a:rPr lang="en-US" dirty="0" smtClean="0"/>
              <a:t>The two primary modes of operation are user EXEC mode and privileged EXEC mode. the privileged EXEC mode has a higher level of authority in what it allows the user to do with the device.</a:t>
            </a:r>
          </a:p>
          <a:p>
            <a:r>
              <a:rPr lang="en-US" b="1" dirty="0" smtClean="0"/>
              <a:t>User EXEC Mode</a:t>
            </a:r>
            <a:endParaRPr lang="en-US" dirty="0" smtClean="0"/>
          </a:p>
          <a:p>
            <a:r>
              <a:rPr lang="en-US" dirty="0" smtClean="0"/>
              <a:t>The user EXEC mode has </a:t>
            </a:r>
            <a:r>
              <a:rPr lang="en-US" u="sng" dirty="0" smtClean="0"/>
              <a:t>limited capabilities but is useful for some basic operations</a:t>
            </a:r>
            <a:r>
              <a:rPr lang="en-US" dirty="0" smtClean="0"/>
              <a:t>. This mode is </a:t>
            </a:r>
            <a:r>
              <a:rPr lang="en-US" u="sng" dirty="0" smtClean="0"/>
              <a:t>the first mode</a:t>
            </a:r>
            <a:r>
              <a:rPr lang="en-US" dirty="0" smtClean="0"/>
              <a:t> encountered upon entrance into the CLI of an IOS device.</a:t>
            </a:r>
          </a:p>
          <a:p>
            <a:r>
              <a:rPr lang="en-US" dirty="0" smtClean="0"/>
              <a:t>This is often </a:t>
            </a:r>
            <a:r>
              <a:rPr lang="en-US" u="sng" dirty="0" smtClean="0"/>
              <a:t>referred to as view-only mode</a:t>
            </a:r>
            <a:r>
              <a:rPr lang="en-US" dirty="0" smtClean="0"/>
              <a:t>. The user EXEC level does not allow the execution of any commands that might change the configuration of the device.</a:t>
            </a:r>
          </a:p>
          <a:p>
            <a:r>
              <a:rPr lang="en-US" u="sng" dirty="0" smtClean="0"/>
              <a:t>By default, there is no authentication required </a:t>
            </a:r>
            <a:r>
              <a:rPr lang="en-US" dirty="0" smtClean="0"/>
              <a:t>to access the user EXEC mode from the console. However, it is a good practice to ensure that authentication is configured during the initial configuration.</a:t>
            </a:r>
          </a:p>
          <a:p>
            <a:r>
              <a:rPr lang="en-US" dirty="0" smtClean="0"/>
              <a:t>The user EXEC mode </a:t>
            </a:r>
            <a:r>
              <a:rPr lang="en-US" u="sng" dirty="0" smtClean="0"/>
              <a:t>is identified by the CLI prompt that ends with the &gt; symbol</a:t>
            </a:r>
            <a:r>
              <a:rPr lang="en-US" dirty="0" smtClean="0"/>
              <a:t>. This is an example that shows the &gt; symbol in the prompt: Switch&gt;</a:t>
            </a:r>
          </a:p>
          <a:p>
            <a:r>
              <a:rPr lang="en-US" b="1" dirty="0" smtClean="0"/>
              <a:t>Privileged EXEC Mode</a:t>
            </a:r>
            <a:endParaRPr lang="en-US" dirty="0" smtClean="0"/>
          </a:p>
          <a:p>
            <a:r>
              <a:rPr lang="en-US" dirty="0" smtClean="0"/>
              <a:t>The execution of configuration and management commands requires that the network administrator use the privileged EXEC mode, or a more specific mode in the hierarchy. </a:t>
            </a:r>
          </a:p>
          <a:p>
            <a:r>
              <a:rPr lang="en-US" dirty="0" smtClean="0"/>
              <a:t>The privileged EXEC mode can be identified by the prompt ending with the #symbol.   Switch#</a:t>
            </a:r>
          </a:p>
          <a:p>
            <a:r>
              <a:rPr lang="en-US" dirty="0" smtClean="0"/>
              <a:t>By default, privileged EXEC mode does not require authentication.</a:t>
            </a:r>
          </a:p>
          <a:p>
            <a:r>
              <a:rPr lang="en-US" dirty="0" smtClean="0"/>
              <a:t>Global configuration mode and all other more specific configuration modes can only be reached from the privileged EXEC mode. </a:t>
            </a:r>
          </a:p>
          <a:p>
            <a:endParaRPr lang="en-US" dirty="0" smtClean="0"/>
          </a:p>
          <a:p>
            <a:r>
              <a:rPr lang="en-US" dirty="0" smtClean="0"/>
              <a:t>Upon initiating an EXEC session on the router, a user is placed in user EXEC mode. This is denoted in the router with the &gt; prompt</a:t>
            </a:r>
          </a:p>
          <a:p>
            <a:r>
              <a:rPr lang="en-US" dirty="0" smtClean="0"/>
              <a:t>To change to the privileged EXEC level, type in the command enable</a:t>
            </a:r>
          </a:p>
          <a:p>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 </a:t>
            </a:r>
          </a:p>
          <a:p>
            <a:r>
              <a:rPr lang="en-US" dirty="0" smtClean="0">
                <a:solidFill>
                  <a:srgbClr val="FF0000"/>
                </a:solidFill>
              </a:rPr>
              <a:t>different networks</a:t>
            </a:r>
            <a:r>
              <a:rPr lang="en-US" dirty="0" smtClean="0"/>
              <a:t>   </a:t>
            </a:r>
            <a:r>
              <a:rPr lang="en-US" dirty="0" smtClean="0">
                <a:sym typeface="Wingdings"/>
              </a:rPr>
              <a:t> network</a:t>
            </a:r>
            <a:r>
              <a:rPr lang="en-US" baseline="0" dirty="0" smtClean="0">
                <a:sym typeface="Wingdings"/>
              </a:rPr>
              <a:t> address , network types…</a:t>
            </a:r>
            <a:endParaRPr lang="en-US" dirty="0"/>
          </a:p>
        </p:txBody>
      </p:sp>
      <p:sp>
        <p:nvSpPr>
          <p:cNvPr id="4" name="Slide Number Placeholder 3"/>
          <p:cNvSpPr>
            <a:spLocks noGrp="1"/>
          </p:cNvSpPr>
          <p:nvPr>
            <p:ph type="sldNum" sz="quarter" idx="10"/>
          </p:nvPr>
        </p:nvSpPr>
        <p:spPr/>
        <p:txBody>
          <a:bodyPr/>
          <a:lstStyle/>
          <a:p>
            <a:fld id="{3ED6D978-7BFC-2543-B0B7-3E0B9D941136}" type="slidenum">
              <a:rPr lang="en-US" smtClean="0"/>
              <a:t>4</a:t>
            </a:fld>
            <a:endParaRPr lang="en-US"/>
          </a:p>
        </p:txBody>
      </p:sp>
    </p:spTree>
    <p:extLst>
      <p:ext uri="{BB962C8B-B14F-4D97-AF65-F5344CB8AC3E}">
        <p14:creationId xmlns:p14="http://schemas.microsoft.com/office/powerpoint/2010/main" val="10841406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B30ECD55-717D-4554-9CC2-3C33D910F2C3}" type="slidenum">
              <a:rPr lang="en-US" sz="800"/>
              <a:pPr/>
              <a:t>31</a:t>
            </a:fld>
            <a:endParaRPr lang="en-US" sz="800"/>
          </a:p>
        </p:txBody>
      </p:sp>
      <p:sp>
        <p:nvSpPr>
          <p:cNvPr id="70659"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It is important to understand this structure to successfully navigate within Cisco IOS software. </a:t>
            </a:r>
          </a:p>
          <a:p>
            <a:r>
              <a:rPr lang="en-US" dirty="0" smtClean="0"/>
              <a:t>As mentioned previously, there are two EXEC modes: user EXEC and privileged EXEC. </a:t>
            </a:r>
          </a:p>
          <a:p>
            <a:pPr>
              <a:defRPr/>
            </a:pPr>
            <a:endParaRPr lang="en-US" b="1" dirty="0" smtClean="0"/>
          </a:p>
          <a:p>
            <a:pPr>
              <a:defRPr/>
            </a:pPr>
            <a:endParaRPr lang="en-US" b="1" dirty="0" smtClean="0"/>
          </a:p>
          <a:p>
            <a:pPr>
              <a:defRPr/>
            </a:pPr>
            <a:r>
              <a:rPr lang="en-US" b="1" dirty="0" smtClean="0"/>
              <a:t>2.1.3.1  </a:t>
            </a:r>
            <a:r>
              <a:rPr lang="en-US" b="1" dirty="0" smtClean="0"/>
              <a:t>Cisco</a:t>
            </a:r>
            <a:r>
              <a:rPr lang="en-US" b="1" baseline="0" dirty="0" smtClean="0"/>
              <a:t> IOS Modes of Operations</a:t>
            </a:r>
            <a:endParaRPr lang="en-US" b="1" dirty="0" smtClean="0"/>
          </a:p>
          <a:p>
            <a:pPr>
              <a:defRPr/>
            </a:pPr>
            <a:endParaRPr lang="en-US" dirty="0" smtClean="0"/>
          </a:p>
          <a:p>
            <a:pPr>
              <a:defRPr/>
            </a:pPr>
            <a:r>
              <a:rPr lang="en-US" dirty="0" smtClean="0"/>
              <a:t>In hierarchical order from most basic to most specialized, the major modes are:</a:t>
            </a:r>
          </a:p>
          <a:p>
            <a:pPr>
              <a:defRPr/>
            </a:pPr>
            <a:r>
              <a:rPr lang="en-US" dirty="0" smtClean="0"/>
              <a:t>User executive (User EXEC) mode</a:t>
            </a:r>
          </a:p>
          <a:p>
            <a:pPr>
              <a:defRPr/>
            </a:pPr>
            <a:r>
              <a:rPr lang="en-US" dirty="0" smtClean="0"/>
              <a:t>Privileged executive (Privileged EXEC) mode</a:t>
            </a:r>
          </a:p>
          <a:p>
            <a:pPr>
              <a:defRPr/>
            </a:pPr>
            <a:r>
              <a:rPr lang="en-US" dirty="0" smtClean="0"/>
              <a:t>Global configuration mode</a:t>
            </a:r>
          </a:p>
          <a:p>
            <a:pPr>
              <a:defRPr/>
            </a:pPr>
            <a:r>
              <a:rPr lang="en-US" dirty="0" smtClean="0"/>
              <a:t>Other specific configuration modes, such as Interface configuration mode.</a:t>
            </a:r>
          </a:p>
          <a:p>
            <a:pPr>
              <a:defRPr/>
            </a:pPr>
            <a:r>
              <a:rPr lang="en-US" dirty="0" smtClean="0"/>
              <a:t>Each mode has a distinctive prompt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E50CCF95-693E-4F51-9A39-79F48A11E5D4}" type="slidenum">
              <a:rPr lang="en-US" sz="800"/>
              <a:pPr/>
              <a:t>32</a:t>
            </a:fld>
            <a:endParaRPr lang="en-US" sz="80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2.1.3.3  Global Configuration Mode and </a:t>
            </a:r>
            <a:r>
              <a:rPr lang="en-US" b="1" dirty="0" err="1" smtClean="0"/>
              <a:t>Submodes</a:t>
            </a:r>
            <a:endParaRPr lang="en-US" b="1" dirty="0" smtClean="0"/>
          </a:p>
          <a:p>
            <a:r>
              <a:rPr lang="en-US" dirty="0" smtClean="0"/>
              <a:t>Global configuration mode and interface configuration modes can only be reached from the privileged EXEC mode.</a:t>
            </a:r>
          </a:p>
          <a:p>
            <a:r>
              <a:rPr lang="en-US" dirty="0" smtClean="0"/>
              <a:t>From global </a:t>
            </a:r>
            <a:r>
              <a:rPr lang="en-US" dirty="0" err="1" smtClean="0"/>
              <a:t>config</a:t>
            </a:r>
            <a:r>
              <a:rPr lang="en-US" dirty="0" smtClean="0"/>
              <a:t>, CLI configuration changes are made that affect the operation of the device as a whole. </a:t>
            </a:r>
          </a:p>
          <a:p>
            <a:r>
              <a:rPr lang="en-US" dirty="0" smtClean="0"/>
              <a:t>Switch# </a:t>
            </a:r>
            <a:r>
              <a:rPr lang="en-US" b="1" dirty="0" smtClean="0"/>
              <a:t>configure terminal</a:t>
            </a:r>
            <a:endParaRPr lang="en-US" dirty="0" smtClean="0"/>
          </a:p>
          <a:p>
            <a:r>
              <a:rPr lang="en-US" dirty="0" smtClean="0"/>
              <a:t>Switch(</a:t>
            </a:r>
            <a:r>
              <a:rPr lang="en-US" dirty="0" err="1" smtClean="0"/>
              <a:t>config</a:t>
            </a:r>
            <a:r>
              <a:rPr lang="en-US" dirty="0" smtClean="0"/>
              <a:t>)#</a:t>
            </a:r>
          </a:p>
          <a:p>
            <a:r>
              <a:rPr lang="en-US" dirty="0" smtClean="0"/>
              <a:t>From the global </a:t>
            </a:r>
            <a:r>
              <a:rPr lang="en-US" dirty="0" err="1" smtClean="0"/>
              <a:t>config</a:t>
            </a:r>
            <a:r>
              <a:rPr lang="en-US" dirty="0" smtClean="0"/>
              <a:t> mode, the user can enter different </a:t>
            </a:r>
            <a:r>
              <a:rPr lang="en-US" dirty="0" err="1" smtClean="0"/>
              <a:t>subconfiguration</a:t>
            </a:r>
            <a:r>
              <a:rPr lang="en-US" dirty="0" smtClean="0"/>
              <a:t> modes. Each of these modes allows the configuration of a particular part or function of the IOS device. </a:t>
            </a:r>
          </a:p>
          <a:p>
            <a:r>
              <a:rPr lang="en-US" dirty="0" smtClean="0"/>
              <a:t>Interface mode - to configure one of the network interfaces (Fa0/0, S0/0/0)</a:t>
            </a:r>
          </a:p>
          <a:p>
            <a:r>
              <a:rPr lang="en-US" dirty="0" smtClean="0"/>
              <a:t>Line mode - to configure one of the physical or virtual lines (console, AUX, VTY)</a:t>
            </a:r>
          </a:p>
          <a:p>
            <a:r>
              <a:rPr lang="en-US" dirty="0" smtClean="0"/>
              <a:t>To exit a specific configuration mode and return to global configuration mode, enter</a:t>
            </a:r>
            <a:r>
              <a:rPr lang="en-US" b="1" dirty="0" smtClean="0"/>
              <a:t> exit</a:t>
            </a:r>
            <a:r>
              <a:rPr lang="en-US" dirty="0" smtClean="0"/>
              <a:t> at a prompt. To leave configuration mode completely and return to privileged EXEC mode, enter </a:t>
            </a:r>
            <a:r>
              <a:rPr lang="en-US" b="1" dirty="0" smtClean="0"/>
              <a:t>end </a:t>
            </a:r>
            <a:r>
              <a:rPr lang="en-US" dirty="0" smtClean="0"/>
              <a:t>or use the key sequence </a:t>
            </a:r>
            <a:r>
              <a:rPr lang="en-US" b="1" dirty="0" smtClean="0"/>
              <a:t>Ctrl-Z</a:t>
            </a:r>
            <a:r>
              <a:rPr lang="en-US" dirty="0" smtClean="0"/>
              <a:t>.</a:t>
            </a:r>
          </a:p>
          <a:p>
            <a:r>
              <a:rPr lang="en-US" dirty="0" smtClean="0"/>
              <a:t>As commands are used and modes are changed, the prompt changes to reflect the current context.</a:t>
            </a:r>
          </a:p>
          <a:p>
            <a:pPr>
              <a:lnSpc>
                <a:spcPct val="80000"/>
              </a:lnSpc>
              <a:buFontTx/>
              <a:buNone/>
            </a:pPr>
            <a:endParaRPr lang="en-US" dirty="0" smtClean="0"/>
          </a:p>
          <a:p>
            <a:pPr>
              <a:lnSpc>
                <a:spcPct val="80000"/>
              </a:lnSpc>
              <a:buFontTx/>
              <a:buNone/>
            </a:pPr>
            <a:endParaRPr lang="en-US" dirty="0" smtClean="0"/>
          </a:p>
          <a:p>
            <a:pPr>
              <a:lnSpc>
                <a:spcPct val="80000"/>
              </a:lnSpc>
              <a:buFontTx/>
              <a:buNone/>
            </a:pPr>
            <a:endParaRPr lang="en-US" dirty="0" smtClean="0"/>
          </a:p>
          <a:p>
            <a:pPr>
              <a:lnSpc>
                <a:spcPct val="80000"/>
              </a:lnSpc>
              <a:buFontTx/>
              <a:buNone/>
            </a:pPr>
            <a:endParaRPr lang="en-US" dirty="0" smtClean="0"/>
          </a:p>
          <a:p>
            <a:pPr>
              <a:lnSpc>
                <a:spcPct val="80000"/>
              </a:lnSpc>
              <a:buFontTx/>
              <a:buNone/>
            </a:pPr>
            <a:endParaRPr lang="en-US" dirty="0" smtClean="0"/>
          </a:p>
          <a:p>
            <a:pPr>
              <a:lnSpc>
                <a:spcPct val="80000"/>
              </a:lnSpc>
              <a:buFontTx/>
              <a:buNone/>
            </a:pPr>
            <a:endParaRPr lang="en-US" dirty="0" smtClean="0"/>
          </a:p>
          <a:p>
            <a:pPr marL="0" marR="0" indent="0" algn="l" defTabSz="457200" rtl="0" eaLnBrk="1" fontAlgn="auto" latinLnBrk="0" hangingPunct="1">
              <a:lnSpc>
                <a:spcPct val="80000"/>
              </a:lnSpc>
              <a:spcBef>
                <a:spcPts val="0"/>
              </a:spcBef>
              <a:spcAft>
                <a:spcPts val="0"/>
              </a:spcAft>
              <a:buClrTx/>
              <a:buSzTx/>
              <a:buFontTx/>
              <a:buNone/>
              <a:tabLst/>
              <a:defRPr/>
            </a:pPr>
            <a:r>
              <a:rPr lang="en-US" dirty="0" smtClean="0"/>
              <a:t>Within each mode, certain commands are available for execution. Using the context-sensitive help, you can see a list of which commands are available. While navigating the CLI, the router prompt changes to reflect your current position within the CLI hierarchy. Table 2-2 summarizes the main command prompts within the CLI hierarchy.</a:t>
            </a:r>
          </a:p>
          <a:p>
            <a:pPr>
              <a:lnSpc>
                <a:spcPct val="80000"/>
              </a:lnSpc>
              <a:buFontTx/>
              <a:buNone/>
            </a:pP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0FAB0165-F392-4C97-A3FB-3579C6CC7796}" type="slidenum">
              <a:rPr lang="en-US" sz="800"/>
              <a:pPr/>
              <a:t>33</a:t>
            </a:fld>
            <a:endParaRPr lang="en-US" sz="80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2.1.3.4  Navigating between IOS Modes</a:t>
            </a:r>
          </a:p>
          <a:p>
            <a:pPr>
              <a:lnSpc>
                <a:spcPct val="80000"/>
              </a:lnSpc>
              <a:buFontTx/>
              <a:buNone/>
            </a:pPr>
            <a:endParaRPr lang="en-US" dirty="0" smtClean="0"/>
          </a:p>
          <a:p>
            <a:pPr>
              <a:lnSpc>
                <a:spcPct val="80000"/>
              </a:lnSpc>
              <a:buFontTx/>
              <a:buNone/>
            </a:pPr>
            <a:r>
              <a:rPr lang="en-US" dirty="0" smtClean="0"/>
              <a:t>The </a:t>
            </a:r>
            <a:r>
              <a:rPr lang="en-US" b="1" dirty="0" smtClean="0"/>
              <a:t>enable</a:t>
            </a:r>
            <a:r>
              <a:rPr lang="en-US" dirty="0" smtClean="0"/>
              <a:t> and </a:t>
            </a:r>
            <a:r>
              <a:rPr lang="en-US" b="1" dirty="0" smtClean="0"/>
              <a:t>disable</a:t>
            </a:r>
            <a:r>
              <a:rPr lang="en-US" dirty="0" smtClean="0"/>
              <a:t> commands are used to change the CLI between the user EXEC mode and the privileged EXEC mode, respectively.</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C41463F0-4B87-4884-AF35-DA47D97BACAF}" type="slidenum">
              <a:rPr lang="en-US" sz="800"/>
              <a:pPr/>
              <a:t>34</a:t>
            </a:fld>
            <a:endParaRPr lang="en-US" sz="80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2.1.3.5  Navigating between IOS Modes (cont.)</a:t>
            </a:r>
          </a:p>
          <a:p>
            <a:pPr>
              <a:lnSpc>
                <a:spcPct val="80000"/>
              </a:lnSpc>
              <a:buFontTx/>
              <a:buNone/>
            </a:pPr>
            <a:endParaRPr lang="en-US" dirty="0" smtClean="0"/>
          </a:p>
          <a:p>
            <a:pPr>
              <a:lnSpc>
                <a:spcPct val="80000"/>
              </a:lnSpc>
              <a:buFontTx/>
              <a:buNone/>
            </a:pPr>
            <a:r>
              <a:rPr lang="en-US" dirty="0" smtClean="0"/>
              <a:t>To move from the global configuration mode to the privileged EXEC mode, you enter the command </a:t>
            </a:r>
            <a:r>
              <a:rPr lang="en-US" b="1" dirty="0" smtClean="0"/>
              <a:t>exit.</a:t>
            </a:r>
            <a:endParaRPr lang="en-US" dirty="0" smtClean="0"/>
          </a:p>
          <a:p>
            <a:pPr>
              <a:lnSpc>
                <a:spcPct val="80000"/>
              </a:lnSpc>
              <a:buFontTx/>
              <a:buNone/>
            </a:pPr>
            <a:endParaRPr lang="en-US" dirty="0" smtClean="0"/>
          </a:p>
          <a:p>
            <a:pPr>
              <a:lnSpc>
                <a:spcPct val="80000"/>
              </a:lnSpc>
              <a:buFontTx/>
              <a:buNone/>
            </a:pPr>
            <a:r>
              <a:rPr lang="en-US" dirty="0" smtClean="0"/>
              <a:t>To move from any </a:t>
            </a:r>
            <a:r>
              <a:rPr lang="en-US" dirty="0" err="1" smtClean="0"/>
              <a:t>submode</a:t>
            </a:r>
            <a:r>
              <a:rPr lang="en-US" dirty="0" smtClean="0"/>
              <a:t> of the global configuration mode to the mode one step above it in the hierarchy of modes, enter the </a:t>
            </a:r>
            <a:r>
              <a:rPr lang="en-US" b="1" dirty="0" smtClean="0"/>
              <a:t>exit </a:t>
            </a:r>
            <a:r>
              <a:rPr lang="en-US" dirty="0" smtClean="0"/>
              <a:t>command.</a:t>
            </a:r>
          </a:p>
          <a:p>
            <a:pPr>
              <a:lnSpc>
                <a:spcPct val="80000"/>
              </a:lnSpc>
              <a:buFontTx/>
              <a:buNone/>
            </a:pPr>
            <a:endParaRPr lang="en-US" dirty="0" smtClean="0"/>
          </a:p>
          <a:p>
            <a:pPr>
              <a:lnSpc>
                <a:spcPct val="80000"/>
              </a:lnSpc>
              <a:buFontTx/>
              <a:buNone/>
            </a:pPr>
            <a:r>
              <a:rPr lang="en-US" dirty="0" smtClean="0"/>
              <a:t>To move from any </a:t>
            </a:r>
            <a:r>
              <a:rPr lang="en-US" dirty="0" err="1" smtClean="0"/>
              <a:t>submode</a:t>
            </a:r>
            <a:r>
              <a:rPr lang="en-US" dirty="0" smtClean="0"/>
              <a:t> of the privileged EXEC mode to the privileged EXEC mode, enter the </a:t>
            </a:r>
            <a:r>
              <a:rPr lang="en-US" b="1" dirty="0" smtClean="0"/>
              <a:t>end </a:t>
            </a:r>
            <a:r>
              <a:rPr lang="en-US" dirty="0" smtClean="0"/>
              <a:t>command or enter the key combination </a:t>
            </a:r>
            <a:r>
              <a:rPr lang="en-US" b="1" dirty="0" err="1" smtClean="0"/>
              <a:t>Ctrl+Z</a:t>
            </a:r>
            <a:r>
              <a:rPr lang="en-US" dirty="0" smtClean="0"/>
              <a:t>. </a:t>
            </a:r>
          </a:p>
          <a:p>
            <a:pPr>
              <a:lnSpc>
                <a:spcPct val="80000"/>
              </a:lnSpc>
              <a:buFontTx/>
              <a:buNone/>
            </a:pPr>
            <a:endParaRPr lang="en-US" dirty="0" smtClean="0"/>
          </a:p>
          <a:p>
            <a:pPr>
              <a:lnSpc>
                <a:spcPct val="80000"/>
              </a:lnSpc>
              <a:buFontTx/>
              <a:buNone/>
            </a:pPr>
            <a:r>
              <a:rPr lang="en-US" dirty="0" smtClean="0"/>
              <a:t>To move from any </a:t>
            </a:r>
            <a:r>
              <a:rPr lang="en-US" dirty="0" err="1" smtClean="0"/>
              <a:t>submode</a:t>
            </a:r>
            <a:r>
              <a:rPr lang="en-US" dirty="0" smtClean="0"/>
              <a:t> of the global configuration mode to another “immediate” </a:t>
            </a:r>
            <a:r>
              <a:rPr lang="en-US" dirty="0" err="1" smtClean="0"/>
              <a:t>submode</a:t>
            </a:r>
            <a:r>
              <a:rPr lang="en-US" dirty="0" smtClean="0"/>
              <a:t> of the global configuration mode, simply enter the corresponding command that is normally entered from global configuration mode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6F4E0352-9AC4-4BF7-8437-99DDEB68E4B8}" type="slidenum">
              <a:rPr lang="en-US" sz="800"/>
              <a:pPr/>
              <a:t>36</a:t>
            </a:fld>
            <a:endParaRPr lang="en-US" sz="80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2.1.4.3  Context Sensitive Help</a:t>
            </a:r>
          </a:p>
          <a:p>
            <a:r>
              <a:rPr lang="en-US" dirty="0" smtClean="0"/>
              <a:t>The IOS has several forms of help available:</a:t>
            </a:r>
          </a:p>
          <a:p>
            <a:r>
              <a:rPr lang="en-US" dirty="0" smtClean="0"/>
              <a:t>Context-sensitive help</a:t>
            </a:r>
          </a:p>
          <a:p>
            <a:r>
              <a:rPr lang="en-US" dirty="0" smtClean="0"/>
              <a:t>Command Syntax Check</a:t>
            </a:r>
          </a:p>
          <a:p>
            <a:r>
              <a:rPr lang="en-US" dirty="0" smtClean="0"/>
              <a:t>Hot Keys and Shortcuts</a:t>
            </a:r>
          </a:p>
          <a:p>
            <a:pPr>
              <a:lnSpc>
                <a:spcPct val="80000"/>
              </a:lnSpc>
              <a:buFontTx/>
              <a:buNone/>
            </a:pP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CB17BCE3-D07B-4105-835F-C584C80D9F47}" type="slidenum">
              <a:rPr lang="en-US" sz="800"/>
              <a:pPr/>
              <a:t>37</a:t>
            </a:fld>
            <a:endParaRPr lang="en-US" sz="800"/>
          </a:p>
        </p:txBody>
      </p:sp>
      <p:sp>
        <p:nvSpPr>
          <p:cNvPr id="78851"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defRPr/>
            </a:pPr>
            <a:r>
              <a:rPr lang="en-US" b="1" dirty="0" smtClean="0"/>
              <a:t>2.1.4.4  Command Syntax Check</a:t>
            </a:r>
          </a:p>
          <a:p>
            <a:pPr>
              <a:lnSpc>
                <a:spcPct val="80000"/>
              </a:lnSpc>
              <a:buFontTx/>
              <a:buNone/>
              <a:defRPr/>
            </a:pPr>
            <a:endParaRPr lang="en-US" dirty="0" smtClean="0"/>
          </a:p>
          <a:p>
            <a:pPr>
              <a:defRPr/>
            </a:pPr>
            <a:r>
              <a:rPr lang="en-US" dirty="0" smtClean="0"/>
              <a:t>There are three different types of error messages:</a:t>
            </a:r>
          </a:p>
          <a:p>
            <a:pPr>
              <a:defRPr/>
            </a:pPr>
            <a:r>
              <a:rPr lang="en-US" dirty="0" smtClean="0"/>
              <a:t>Ambiguous command</a:t>
            </a:r>
          </a:p>
          <a:p>
            <a:pPr>
              <a:defRPr/>
            </a:pPr>
            <a:r>
              <a:rPr lang="en-US" dirty="0" smtClean="0"/>
              <a:t>Incomplete command</a:t>
            </a:r>
          </a:p>
          <a:p>
            <a:pPr>
              <a:defRPr/>
            </a:pPr>
            <a:r>
              <a:rPr lang="en-US" dirty="0" smtClean="0"/>
              <a:t>Incorrect command</a:t>
            </a:r>
          </a:p>
          <a:p>
            <a:pPr>
              <a:lnSpc>
                <a:spcPct val="80000"/>
              </a:lnSpc>
              <a:buFontTx/>
              <a:buNone/>
              <a:defRPr/>
            </a:pP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C0BEDF71-DB3B-4331-A284-9199DC5A16E8}" type="slidenum">
              <a:rPr lang="en-US" sz="800"/>
              <a:pPr/>
              <a:t>38</a:t>
            </a:fld>
            <a:endParaRPr lang="en-US" sz="80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2.1.4.1  IOS Command Structure</a:t>
            </a:r>
          </a:p>
          <a:p>
            <a:pPr>
              <a:lnSpc>
                <a:spcPct val="80000"/>
              </a:lnSpc>
              <a:buFontTx/>
              <a:buNone/>
            </a:pPr>
            <a:endParaRPr lang="en-US" dirty="0" smtClean="0"/>
          </a:p>
          <a:p>
            <a:pPr>
              <a:lnSpc>
                <a:spcPct val="80000"/>
              </a:lnSpc>
              <a:buFontTx/>
              <a:buNone/>
            </a:pPr>
            <a:r>
              <a:rPr lang="en-US" dirty="0" smtClean="0"/>
              <a:t>Each IOS command has a specific format or syntax and can only be executed at the appropriate mode.</a:t>
            </a:r>
          </a:p>
          <a:p>
            <a:pPr>
              <a:lnSpc>
                <a:spcPct val="80000"/>
              </a:lnSpc>
              <a:buFontTx/>
              <a:buNone/>
            </a:pPr>
            <a:endParaRPr lang="en-US" dirty="0" smtClean="0"/>
          </a:p>
          <a:p>
            <a:pPr>
              <a:lnSpc>
                <a:spcPct val="80000"/>
              </a:lnSpc>
              <a:buFontTx/>
              <a:buNone/>
            </a:pPr>
            <a:r>
              <a:rPr lang="en-US" dirty="0" smtClean="0"/>
              <a:t>The commands are not case-sensitive. Following the command are one or more keywords and arguments.</a:t>
            </a:r>
          </a:p>
          <a:p>
            <a:pPr>
              <a:lnSpc>
                <a:spcPct val="80000"/>
              </a:lnSpc>
              <a:buFontTx/>
              <a:buNone/>
            </a:pPr>
            <a:endParaRPr lang="en-US" dirty="0" smtClean="0"/>
          </a:p>
          <a:p>
            <a:pPr>
              <a:lnSpc>
                <a:spcPct val="80000"/>
              </a:lnSpc>
              <a:buFontTx/>
              <a:buNone/>
            </a:pPr>
            <a:r>
              <a:rPr lang="en-US" dirty="0" smtClean="0"/>
              <a:t>Unlike a keyword, an argument is generally not a predefined word. An argument is a value or variable defined by the user</a:t>
            </a:r>
          </a:p>
          <a:p>
            <a:r>
              <a:rPr lang="en-US" dirty="0" smtClean="0"/>
              <a:t>Switch&gt; </a:t>
            </a:r>
            <a:r>
              <a:rPr lang="en-US" b="1" dirty="0" smtClean="0"/>
              <a:t>ping</a:t>
            </a:r>
            <a:r>
              <a:rPr lang="en-US" dirty="0" smtClean="0"/>
              <a:t> </a:t>
            </a:r>
            <a:r>
              <a:rPr lang="en-US" i="1" dirty="0" smtClean="0"/>
              <a:t>IP address</a:t>
            </a:r>
            <a:endParaRPr lang="en-US" dirty="0" smtClean="0"/>
          </a:p>
          <a:p>
            <a:r>
              <a:rPr lang="en-US" dirty="0" smtClean="0"/>
              <a:t>Switch&gt; </a:t>
            </a:r>
            <a:r>
              <a:rPr lang="en-US" b="1" dirty="0" smtClean="0"/>
              <a:t>ping</a:t>
            </a:r>
            <a:r>
              <a:rPr lang="en-US" dirty="0" smtClean="0"/>
              <a:t> </a:t>
            </a:r>
            <a:r>
              <a:rPr lang="en-US" b="1" dirty="0" smtClean="0"/>
              <a:t>10.10.10.5</a:t>
            </a:r>
            <a:endParaRPr lang="en-US" dirty="0" smtClean="0"/>
          </a:p>
          <a:p>
            <a:r>
              <a:rPr lang="en-US" dirty="0" smtClean="0"/>
              <a:t>The command is </a:t>
            </a:r>
            <a:r>
              <a:rPr lang="en-US" b="1" dirty="0" smtClean="0"/>
              <a:t>ping</a:t>
            </a:r>
            <a:r>
              <a:rPr lang="en-US" dirty="0" smtClean="0"/>
              <a:t> and the user defined argument is the </a:t>
            </a:r>
            <a:r>
              <a:rPr lang="en-US" b="1" dirty="0" smtClean="0"/>
              <a:t>10.10.10.5</a:t>
            </a:r>
            <a:r>
              <a:rPr lang="en-US" dirty="0" smtClean="0"/>
              <a:t>.</a:t>
            </a:r>
          </a:p>
          <a:p>
            <a:r>
              <a:rPr lang="en-US" dirty="0" smtClean="0"/>
              <a:t>Similarly, the syntax for entering </a:t>
            </a:r>
            <a:r>
              <a:rPr lang="en-US" dirty="0" err="1" smtClean="0"/>
              <a:t>the</a:t>
            </a:r>
            <a:r>
              <a:rPr lang="en-US" b="1" dirty="0" err="1" smtClean="0"/>
              <a:t>traceroute</a:t>
            </a:r>
            <a:r>
              <a:rPr lang="en-US" dirty="0" smtClean="0"/>
              <a:t> command is:</a:t>
            </a:r>
          </a:p>
          <a:p>
            <a:r>
              <a:rPr lang="en-US" dirty="0" smtClean="0"/>
              <a:t>Switch&gt; </a:t>
            </a:r>
            <a:r>
              <a:rPr lang="en-US" b="1" dirty="0" err="1" smtClean="0"/>
              <a:t>traceroute</a:t>
            </a:r>
            <a:r>
              <a:rPr lang="en-US" dirty="0" smtClean="0"/>
              <a:t> </a:t>
            </a:r>
            <a:r>
              <a:rPr lang="en-US" i="1" dirty="0" smtClean="0"/>
              <a:t>IP address</a:t>
            </a:r>
            <a:endParaRPr lang="en-US" dirty="0" smtClean="0"/>
          </a:p>
          <a:p>
            <a:r>
              <a:rPr lang="en-US" dirty="0" smtClean="0"/>
              <a:t>Switch&gt; </a:t>
            </a:r>
            <a:r>
              <a:rPr lang="en-US" b="1" dirty="0" err="1" smtClean="0"/>
              <a:t>traceroute</a:t>
            </a:r>
            <a:r>
              <a:rPr lang="en-US" dirty="0" smtClean="0"/>
              <a:t> </a:t>
            </a:r>
            <a:r>
              <a:rPr lang="en-US" b="1" dirty="0" smtClean="0"/>
              <a:t>192.168.254.254</a:t>
            </a:r>
            <a:endParaRPr lang="en-US" dirty="0" smtClean="0"/>
          </a:p>
          <a:p>
            <a:r>
              <a:rPr lang="en-US" dirty="0" smtClean="0"/>
              <a:t>The command is </a:t>
            </a:r>
            <a:r>
              <a:rPr lang="en-US" b="1" dirty="0" err="1" smtClean="0"/>
              <a:t>traceroute</a:t>
            </a:r>
            <a:r>
              <a:rPr lang="en-US" b="1" dirty="0" smtClean="0"/>
              <a:t> </a:t>
            </a:r>
            <a:r>
              <a:rPr lang="en-US" dirty="0" smtClean="0"/>
              <a:t>and the user defined argument is the </a:t>
            </a:r>
            <a:r>
              <a:rPr lang="en-US" b="1" dirty="0" smtClean="0"/>
              <a:t>192.168.254.254</a:t>
            </a:r>
            <a:r>
              <a:rPr lang="en-US" dirty="0" smtClean="0"/>
              <a:t>.</a:t>
            </a:r>
          </a:p>
          <a:p>
            <a:pPr>
              <a:lnSpc>
                <a:spcPct val="80000"/>
              </a:lnSpc>
              <a:buFontTx/>
              <a:buNone/>
            </a:pPr>
            <a:endParaRPr lang="en-US" dirty="0" smtClean="0"/>
          </a:p>
          <a:p>
            <a:pPr>
              <a:lnSpc>
                <a:spcPct val="80000"/>
              </a:lnSpc>
              <a:buFontTx/>
              <a:buNone/>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8755E249-0643-4D1A-8AFF-DBF9A9521951}" type="slidenum">
              <a:rPr lang="en-US" sz="800"/>
              <a:pPr/>
              <a:t>40</a:t>
            </a:fld>
            <a:endParaRPr lang="en-US" sz="80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2.2.1.4  Configuring Hostnames</a:t>
            </a:r>
          </a:p>
          <a:p>
            <a:pPr>
              <a:lnSpc>
                <a:spcPct val="80000"/>
              </a:lnSpc>
              <a:buFontTx/>
              <a:buNone/>
            </a:pPr>
            <a:endParaRPr lang="en-US" b="1" dirty="0" smtClean="0"/>
          </a:p>
          <a:p>
            <a:pPr marL="0" indent="0">
              <a:buFont typeface="Wingdings" pitchFamily="2" charset="2"/>
              <a:buNone/>
              <a:defRPr/>
            </a:pPr>
            <a:r>
              <a:rPr lang="en-US" sz="1200" dirty="0" smtClean="0">
                <a:cs typeface="Arial" pitchFamily="34" charset="0"/>
              </a:rPr>
              <a:t>Some guidelines for naming conventions:</a:t>
            </a:r>
          </a:p>
          <a:p>
            <a:pPr>
              <a:defRPr/>
            </a:pPr>
            <a:r>
              <a:rPr lang="en-US" sz="1200" dirty="0" smtClean="0">
                <a:cs typeface="Arial" pitchFamily="34" charset="0"/>
              </a:rPr>
              <a:t>Start with a letter</a:t>
            </a:r>
          </a:p>
          <a:p>
            <a:pPr>
              <a:defRPr/>
            </a:pPr>
            <a:r>
              <a:rPr lang="en-US" sz="1200" dirty="0" smtClean="0">
                <a:cs typeface="Arial" pitchFamily="34" charset="0"/>
              </a:rPr>
              <a:t>Contains no spaces</a:t>
            </a:r>
          </a:p>
          <a:p>
            <a:pPr>
              <a:defRPr/>
            </a:pPr>
            <a:r>
              <a:rPr lang="en-US" sz="1200" dirty="0" smtClean="0">
                <a:cs typeface="Arial" pitchFamily="34" charset="0"/>
              </a:rPr>
              <a:t>Ends with a letter or digit</a:t>
            </a:r>
            <a:endParaRPr lang="en-US" sz="1200" b="1" dirty="0" smtClean="0">
              <a:cs typeface="Arial" pitchFamily="34" charset="0"/>
            </a:endParaRPr>
          </a:p>
          <a:p>
            <a:pPr>
              <a:defRPr/>
            </a:pPr>
            <a:r>
              <a:rPr lang="en-US" sz="1200" dirty="0" smtClean="0">
                <a:cs typeface="Arial" pitchFamily="34" charset="0"/>
              </a:rPr>
              <a:t>Uses only letters, digits, and dashes</a:t>
            </a:r>
          </a:p>
          <a:p>
            <a:pPr>
              <a:defRPr/>
            </a:pPr>
            <a:r>
              <a:rPr lang="en-US" sz="1200" dirty="0" smtClean="0">
                <a:cs typeface="Arial" pitchFamily="34" charset="0"/>
              </a:rPr>
              <a:t>Be less than 64 characters in length</a:t>
            </a:r>
          </a:p>
          <a:p>
            <a:pPr>
              <a:lnSpc>
                <a:spcPct val="80000"/>
              </a:lnSpc>
              <a:buFontTx/>
              <a:buNone/>
            </a:pPr>
            <a:endParaRPr lang="en-US" b="1"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dirty="0" smtClean="0">
                <a:cs typeface="Arial" charset="0"/>
              </a:rPr>
              <a:t>Important part of the legal process in the event that someone is prosecuted for breaking into a device</a:t>
            </a:r>
          </a:p>
          <a:p>
            <a:pPr eaLnBrk="1" hangingPunct="1"/>
            <a:r>
              <a:rPr lang="en-US" sz="1200" dirty="0" smtClean="0">
                <a:cs typeface="Arial" charset="0"/>
              </a:rPr>
              <a:t>Wording that implies that a login is "welcome" or "invited" is not appropriate</a:t>
            </a:r>
          </a:p>
          <a:p>
            <a:pPr eaLnBrk="1" hangingPunct="1"/>
            <a:r>
              <a:rPr lang="en-US" sz="1200" dirty="0" smtClean="0">
                <a:cs typeface="Arial" charset="0"/>
              </a:rPr>
              <a:t>Often used for legal notification because it is displayed to all connected terminals</a:t>
            </a:r>
          </a:p>
          <a:p>
            <a:pPr eaLnBrk="1" hangingPunct="1">
              <a:lnSpc>
                <a:spcPct val="75000"/>
              </a:lnSpc>
            </a:pPr>
            <a:endParaRPr lang="en-US" altLang="ja-JP" sz="1200" dirty="0" smtClean="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130ED5D6-D2A7-9A4F-B855-3277AD11909D}" type="slidenum">
              <a:rPr lang="en-US" smtClean="0"/>
              <a:t>42</a:t>
            </a:fld>
            <a:endParaRPr lang="en-US"/>
          </a:p>
        </p:txBody>
      </p:sp>
    </p:spTree>
    <p:extLst>
      <p:ext uri="{BB962C8B-B14F-4D97-AF65-F5344CB8AC3E}">
        <p14:creationId xmlns:p14="http://schemas.microsoft.com/office/powerpoint/2010/main" val="27116936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00261872-2F09-4011-9159-28127C9E7A38}" type="slidenum">
              <a:rPr lang="en-US" sz="800"/>
              <a:pPr/>
              <a:t>43</a:t>
            </a:fld>
            <a:endParaRPr lang="en-US" sz="80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2.2.2.1 Securing Device Access</a:t>
            </a:r>
          </a:p>
          <a:p>
            <a:pPr>
              <a:lnSpc>
                <a:spcPct val="80000"/>
              </a:lnSpc>
              <a:buFontTx/>
              <a:buNone/>
            </a:pPr>
            <a:endParaRPr lang="en-US" dirty="0" smtClean="0"/>
          </a:p>
          <a:p>
            <a:r>
              <a:rPr lang="en-US" dirty="0" smtClean="0"/>
              <a:t>Consider these key points when choosing passwords:</a:t>
            </a:r>
          </a:p>
          <a:p>
            <a:r>
              <a:rPr lang="en-US" dirty="0" smtClean="0"/>
              <a:t>Use passwords that are more than eight characters in length.</a:t>
            </a:r>
          </a:p>
          <a:p>
            <a:r>
              <a:rPr lang="en-US" dirty="0" smtClean="0"/>
              <a:t>Use a combination of upper and lowercase letters, numbers, special characters, and/or numeric sequences in passwords.</a:t>
            </a:r>
          </a:p>
          <a:p>
            <a:r>
              <a:rPr lang="en-US" dirty="0" smtClean="0"/>
              <a:t>Avoid using the same password for all devices.</a:t>
            </a:r>
          </a:p>
          <a:p>
            <a:r>
              <a:rPr lang="en-US" dirty="0" smtClean="0"/>
              <a:t>Avoid using common words such as </a:t>
            </a:r>
            <a:r>
              <a:rPr lang="en-US" b="1" dirty="0" smtClean="0"/>
              <a:t>password</a:t>
            </a:r>
            <a:r>
              <a:rPr lang="en-US" dirty="0" smtClean="0"/>
              <a:t> or </a:t>
            </a:r>
            <a:r>
              <a:rPr lang="en-US" b="1" dirty="0" smtClean="0"/>
              <a:t>administrator</a:t>
            </a:r>
            <a:r>
              <a:rPr lang="en-US" dirty="0" smtClean="0"/>
              <a:t>, because these are easily guessed</a:t>
            </a:r>
          </a:p>
          <a:p>
            <a:pPr>
              <a:lnSpc>
                <a:spcPct val="80000"/>
              </a:lnSpc>
              <a:buFontTx/>
              <a:buNone/>
            </a:pP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Routers must use OSI Layer 1, 2, and 3 standards and protocols to perform one of the most basic functions of routers </a:t>
            </a:r>
            <a:endParaRPr lang="en-US" dirty="0" smtClean="0">
              <a:solidFill>
                <a:srgbClr val="0000FF"/>
              </a:solidFill>
            </a:endParaRPr>
          </a:p>
          <a:p>
            <a:endParaRPr lang="en-US" dirty="0" smtClean="0">
              <a:solidFill>
                <a:srgbClr val="0000FF"/>
              </a:solidFill>
            </a:endParaRPr>
          </a:p>
          <a:p>
            <a:r>
              <a:rPr lang="en-US" dirty="0" smtClean="0">
                <a:solidFill>
                  <a:srgbClr val="0000FF"/>
                </a:solidFill>
              </a:rPr>
              <a:t>Communication across the first two layers allows routers to communicate directly with LANs (data link layer constructs). </a:t>
            </a:r>
          </a:p>
          <a:p>
            <a:r>
              <a:rPr lang="en-US" dirty="0" smtClean="0">
                <a:solidFill>
                  <a:srgbClr val="0000FF"/>
                </a:solidFill>
              </a:rPr>
              <a:t>More importantly, routers can identify routes through networks based on Layer 3 addresses. This enables routers to internetwork multiple networks by using network layer addressing, regardless of how near or far they might be relative to each other. </a:t>
            </a:r>
          </a:p>
          <a:p>
            <a:endParaRPr lang="en-US" dirty="0" smtClean="0">
              <a:solidFill>
                <a:srgbClr val="0000FF"/>
              </a:solidFill>
            </a:endParaRPr>
          </a:p>
          <a:p>
            <a:endParaRPr lang="en-US" dirty="0"/>
          </a:p>
        </p:txBody>
      </p:sp>
      <p:sp>
        <p:nvSpPr>
          <p:cNvPr id="4" name="Slide Number Placeholder 3"/>
          <p:cNvSpPr>
            <a:spLocks noGrp="1"/>
          </p:cNvSpPr>
          <p:nvPr>
            <p:ph type="sldNum" sz="quarter" idx="10"/>
          </p:nvPr>
        </p:nvSpPr>
        <p:spPr/>
        <p:txBody>
          <a:bodyPr/>
          <a:lstStyle/>
          <a:p>
            <a:fld id="{3ED6D978-7BFC-2543-B0B7-3E0B9D941136}" type="slidenum">
              <a:rPr lang="en-US" smtClean="0"/>
              <a:t>5</a:t>
            </a:fld>
            <a:endParaRPr lang="en-US"/>
          </a:p>
        </p:txBody>
      </p:sp>
    </p:spTree>
    <p:extLst>
      <p:ext uri="{BB962C8B-B14F-4D97-AF65-F5344CB8AC3E}">
        <p14:creationId xmlns:p14="http://schemas.microsoft.com/office/powerpoint/2010/main" val="19613584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C712D771-9FE0-468A-819D-6D00FA2FFEA7}" type="slidenum">
              <a:rPr lang="en-US" sz="800"/>
              <a:pPr/>
              <a:t>44</a:t>
            </a:fld>
            <a:endParaRPr lang="en-US" sz="80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2.2.2.2  Securing Privileged EXEC Access</a:t>
            </a:r>
          </a:p>
          <a:p>
            <a:pPr>
              <a:lnSpc>
                <a:spcPct val="80000"/>
              </a:lnSpc>
              <a:buFontTx/>
              <a:buNone/>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F14D974D-E990-4EAE-8268-5B881A7998DD}" type="slidenum">
              <a:rPr lang="en-US" sz="800"/>
              <a:pPr/>
              <a:t>45</a:t>
            </a:fld>
            <a:endParaRPr lang="en-US" sz="80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2.2.2.3  Securing User EXEC Access</a:t>
            </a:r>
          </a:p>
          <a:p>
            <a:pPr>
              <a:lnSpc>
                <a:spcPct val="80000"/>
              </a:lnSpc>
              <a:buFontTx/>
              <a:buNone/>
            </a:pP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27458188-37E0-4DB4-8346-B6D0EF06E9F8}" type="slidenum">
              <a:rPr lang="en-US" sz="800"/>
              <a:pPr/>
              <a:t>46</a:t>
            </a:fld>
            <a:endParaRPr lang="en-US" sz="80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2.2.2.4  Encrypting Password Display</a:t>
            </a:r>
          </a:p>
          <a:p>
            <a:pPr>
              <a:lnSpc>
                <a:spcPct val="80000"/>
              </a:lnSpc>
              <a:buFontTx/>
              <a:buNone/>
            </a:pPr>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6397">
              <a:defRPr sz="2400">
                <a:solidFill>
                  <a:schemeClr val="tx1"/>
                </a:solidFill>
                <a:latin typeface="Arial" charset="0"/>
              </a:defRPr>
            </a:lvl1pPr>
            <a:lvl2pPr marL="729057" indent="-280406" defTabSz="886397">
              <a:defRPr sz="2400">
                <a:solidFill>
                  <a:schemeClr val="tx1"/>
                </a:solidFill>
                <a:latin typeface="Arial" charset="0"/>
              </a:defRPr>
            </a:lvl2pPr>
            <a:lvl3pPr marL="1121626" indent="-224325" defTabSz="886397">
              <a:defRPr sz="2400">
                <a:solidFill>
                  <a:schemeClr val="tx1"/>
                </a:solidFill>
                <a:latin typeface="Arial" charset="0"/>
              </a:defRPr>
            </a:lvl3pPr>
            <a:lvl4pPr marL="1570276" indent="-224325" defTabSz="886397">
              <a:defRPr sz="2400">
                <a:solidFill>
                  <a:schemeClr val="tx1"/>
                </a:solidFill>
                <a:latin typeface="Arial" charset="0"/>
              </a:defRPr>
            </a:lvl4pPr>
            <a:lvl5pPr marL="2018927" indent="-224325" defTabSz="886397">
              <a:defRPr sz="2400">
                <a:solidFill>
                  <a:schemeClr val="tx1"/>
                </a:solidFill>
                <a:latin typeface="Arial" charset="0"/>
              </a:defRPr>
            </a:lvl5pPr>
            <a:lvl6pPr marL="2467577" indent="-224325" algn="ctr" defTabSz="886397" eaLnBrk="0" fontAlgn="base" hangingPunct="0">
              <a:lnSpc>
                <a:spcPct val="90000"/>
              </a:lnSpc>
              <a:spcBef>
                <a:spcPct val="0"/>
              </a:spcBef>
              <a:spcAft>
                <a:spcPct val="0"/>
              </a:spcAft>
              <a:defRPr sz="2400">
                <a:solidFill>
                  <a:schemeClr val="tx1"/>
                </a:solidFill>
                <a:latin typeface="Arial" charset="0"/>
              </a:defRPr>
            </a:lvl6pPr>
            <a:lvl7pPr marL="2916227" indent="-224325" algn="ctr" defTabSz="886397" eaLnBrk="0" fontAlgn="base" hangingPunct="0">
              <a:lnSpc>
                <a:spcPct val="90000"/>
              </a:lnSpc>
              <a:spcBef>
                <a:spcPct val="0"/>
              </a:spcBef>
              <a:spcAft>
                <a:spcPct val="0"/>
              </a:spcAft>
              <a:defRPr sz="2400">
                <a:solidFill>
                  <a:schemeClr val="tx1"/>
                </a:solidFill>
                <a:latin typeface="Arial" charset="0"/>
              </a:defRPr>
            </a:lvl7pPr>
            <a:lvl8pPr marL="3364878" indent="-224325" algn="ctr" defTabSz="886397" eaLnBrk="0" fontAlgn="base" hangingPunct="0">
              <a:lnSpc>
                <a:spcPct val="90000"/>
              </a:lnSpc>
              <a:spcBef>
                <a:spcPct val="0"/>
              </a:spcBef>
              <a:spcAft>
                <a:spcPct val="0"/>
              </a:spcAft>
              <a:defRPr sz="2400">
                <a:solidFill>
                  <a:schemeClr val="tx1"/>
                </a:solidFill>
                <a:latin typeface="Arial" charset="0"/>
              </a:defRPr>
            </a:lvl8pPr>
            <a:lvl9pPr marL="3813528" indent="-224325" algn="ctr" defTabSz="886397" eaLnBrk="0" fontAlgn="base" hangingPunct="0">
              <a:lnSpc>
                <a:spcPct val="90000"/>
              </a:lnSpc>
              <a:spcBef>
                <a:spcPct val="0"/>
              </a:spcBef>
              <a:spcAft>
                <a:spcPct val="0"/>
              </a:spcAft>
              <a:defRPr sz="2400">
                <a:solidFill>
                  <a:schemeClr val="tx1"/>
                </a:solidFill>
                <a:latin typeface="Arial" charset="0"/>
              </a:defRPr>
            </a:lvl9pPr>
          </a:lstStyle>
          <a:p>
            <a:fld id="{E58E038E-502A-4475-8F11-6ED9853B189E}" type="slidenum">
              <a:rPr lang="en-US" sz="800"/>
              <a:pPr/>
              <a:t>47</a:t>
            </a:fld>
            <a:endParaRPr lang="en-US" sz="8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buFontTx/>
              <a:buNone/>
            </a:pPr>
            <a:r>
              <a:rPr lang="en-US" b="1" dirty="0" smtClean="0"/>
              <a:t>2.2.3.1  Configuration Files</a:t>
            </a:r>
          </a:p>
          <a:p>
            <a:pPr>
              <a:lnSpc>
                <a:spcPct val="80000"/>
              </a:lnSpc>
              <a:buFontTx/>
              <a:buNone/>
            </a:pPr>
            <a:endParaRPr lang="en-US" dirty="0" smtClean="0"/>
          </a:p>
          <a:p>
            <a:r>
              <a:rPr lang="en-US" dirty="0" smtClean="0"/>
              <a:t>Switch# </a:t>
            </a:r>
            <a:r>
              <a:rPr lang="en-US" b="1" dirty="0" smtClean="0"/>
              <a:t>erase startup-</a:t>
            </a:r>
            <a:r>
              <a:rPr lang="en-US" b="1" dirty="0" err="1" smtClean="0"/>
              <a:t>config</a:t>
            </a:r>
            <a:endParaRPr lang="en-US" dirty="0" smtClean="0"/>
          </a:p>
          <a:p>
            <a:r>
              <a:rPr lang="en-US" dirty="0" smtClean="0"/>
              <a:t>After the command is issued, the switch will prompt you for confirmation:</a:t>
            </a:r>
          </a:p>
          <a:p>
            <a:r>
              <a:rPr lang="en-US" dirty="0" smtClean="0"/>
              <a:t>Erasing the </a:t>
            </a:r>
            <a:r>
              <a:rPr lang="en-US" dirty="0" err="1" smtClean="0"/>
              <a:t>nvram</a:t>
            </a:r>
            <a:r>
              <a:rPr lang="en-US" dirty="0" smtClean="0"/>
              <a:t> </a:t>
            </a:r>
            <a:r>
              <a:rPr lang="en-US" dirty="0" err="1" smtClean="0"/>
              <a:t>filesystem</a:t>
            </a:r>
            <a:r>
              <a:rPr lang="en-US" dirty="0" smtClean="0"/>
              <a:t> will remove all configuration files! Continue? [confirm]</a:t>
            </a:r>
          </a:p>
          <a:p>
            <a:r>
              <a:rPr lang="en-US" dirty="0" smtClean="0"/>
              <a:t>Confirm is the default response. To confirm and erase the startup configuration file, press . Pressing any other key will abort the process.</a:t>
            </a:r>
          </a:p>
          <a:p>
            <a:pPr>
              <a:lnSpc>
                <a:spcPct val="80000"/>
              </a:lnSpc>
              <a:buFontTx/>
              <a:buNone/>
            </a:pPr>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6"/>
          <p:cNvSpPr>
            <a:spLocks noGrp="1" noChangeArrowheads="1"/>
          </p:cNvSpPr>
          <p:nvPr>
            <p:ph type="sldNum" sz="quarter"/>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a:tabLst>
                <a:tab pos="723900" algn="l"/>
                <a:tab pos="1447800" algn="l"/>
                <a:tab pos="2171700" algn="l"/>
                <a:tab pos="28956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文泉驛正黑" charset="0"/>
                <a:cs typeface="文泉驛正黑" charset="0"/>
              </a:defRPr>
            </a:lvl9pPr>
          </a:lstStyle>
          <a:p>
            <a:pPr eaLnBrk="1">
              <a:defRPr/>
            </a:pPr>
            <a:fld id="{9800548C-F863-554E-B150-4CE23DE409DE}" type="slidenum">
              <a:rPr lang="en-US" smtClean="0">
                <a:solidFill>
                  <a:srgbClr val="000000"/>
                </a:solidFill>
                <a:latin typeface="Times New Roman" charset="0"/>
                <a:cs typeface="DejaVu Sans" charset="0"/>
              </a:rPr>
              <a:pPr eaLnBrk="1">
                <a:defRPr/>
              </a:pPr>
              <a:t>48</a:t>
            </a:fld>
            <a:endParaRPr lang="en-US" smtClean="0">
              <a:solidFill>
                <a:srgbClr val="000000"/>
              </a:solidFill>
              <a:latin typeface="Times New Roman" charset="0"/>
              <a:cs typeface="DejaVu Sans" charset="0"/>
            </a:endParaRPr>
          </a:p>
        </p:txBody>
      </p:sp>
      <p:sp>
        <p:nvSpPr>
          <p:cNvPr id="11267" name="Text Box 1"/>
          <p:cNvSpPr txBox="1">
            <a:spLocks noChangeArrowheads="1"/>
          </p:cNvSpPr>
          <p:nvPr/>
        </p:nvSpPr>
        <p:spPr bwMode="auto">
          <a:xfrm>
            <a:off x="-11541325" y="-11604442"/>
            <a:ext cx="11542420" cy="116065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cs typeface="ＭＳ Ｐゴシック" charset="0"/>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defRPr sz="2400">
                <a:solidFill>
                  <a:schemeClr val="tx1"/>
                </a:solidFill>
                <a:latin typeface="Arial" charset="0"/>
                <a:ea typeface="ＭＳ Ｐゴシック" charset="0"/>
              </a:defRPr>
            </a:lvl9pPr>
          </a:lstStyle>
          <a:p>
            <a:pPr algn="ctr" eaLnBrk="1">
              <a:lnSpc>
                <a:spcPct val="90000"/>
              </a:lnSpc>
            </a:pPr>
            <a:fld id="{102F72E8-5313-1847-8474-8B011173D5DD}" type="slidenum">
              <a:rPr lang="en-US">
                <a:solidFill>
                  <a:srgbClr val="000000"/>
                </a:solidFill>
              </a:rPr>
              <a:pPr algn="ctr" eaLnBrk="1">
                <a:lnSpc>
                  <a:spcPct val="90000"/>
                </a:lnSpc>
              </a:pPr>
              <a:t>48</a:t>
            </a:fld>
            <a:endParaRPr lang="en-US">
              <a:solidFill>
                <a:srgbClr val="000000"/>
              </a:solidFill>
            </a:endParaRPr>
          </a:p>
        </p:txBody>
      </p:sp>
      <p:sp>
        <p:nvSpPr>
          <p:cNvPr id="11268" name="Rectangle 2"/>
          <p:cNvSpPr>
            <a:spLocks noGrp="1" noRot="1" noChangeAspect="1" noChangeArrowheads="1" noTextEdit="1"/>
          </p:cNvSpPr>
          <p:nvPr>
            <p:ph type="sldImg"/>
          </p:nvPr>
        </p:nvSpPr>
        <p:spPr>
          <a:xfrm>
            <a:off x="-13506450" y="-11604625"/>
            <a:ext cx="15473363" cy="116062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9" name="Text Box 3"/>
          <p:cNvSpPr>
            <a:spLocks noGrp="1" noChangeArrowheads="1"/>
          </p:cNvSpPr>
          <p:nvPr>
            <p:ph type="body" idx="1"/>
          </p:nvPr>
        </p:nvSpPr>
        <p:spPr>
          <a:xfrm>
            <a:off x="-11541325" y="-11604442"/>
            <a:ext cx="11542420" cy="1160659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p>
            <a:pPr eaLnBrk="1">
              <a:lnSpc>
                <a:spcPct val="90000"/>
              </a:lnSpc>
              <a:spcBef>
                <a:spcPts val="9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lang="en-US" sz="2000" b="1" dirty="0">
                <a:latin typeface="Arial" charset="0"/>
                <a:cs typeface="文泉驛正黑" charset="0"/>
              </a:rPr>
              <a:t>4.1.2 Connect Devices</a:t>
            </a:r>
          </a:p>
          <a:p>
            <a:pPr eaLnBrk="1">
              <a:lnSpc>
                <a:spcPct val="90000"/>
              </a:lnSpc>
              <a:spcBef>
                <a:spcPts val="9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r>
              <a:rPr lang="en-US" sz="2000" b="1" dirty="0">
                <a:latin typeface="Arial" charset="0"/>
                <a:cs typeface="文泉驛正黑" charset="0"/>
              </a:rPr>
              <a:t>4.1.2.3 Document Network </a:t>
            </a:r>
            <a:r>
              <a:rPr lang="en-US" sz="2000" b="1" dirty="0" smtClean="0">
                <a:latin typeface="Arial" charset="0"/>
                <a:cs typeface="文泉驛正黑" charset="0"/>
              </a:rPr>
              <a:t>Addressing</a:t>
            </a:r>
          </a:p>
          <a:p>
            <a:pPr eaLnBrk="1">
              <a:spcBef>
                <a:spcPts val="90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Lst>
            </a:pPr>
            <a:endParaRPr lang="en-US" sz="2000" b="1" dirty="0">
              <a:latin typeface="Arial" charset="0"/>
              <a:cs typeface="文泉驛正黑"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type of interface includes things such as serial, </a:t>
            </a:r>
            <a:r>
              <a:rPr lang="en-US" dirty="0" err="1" smtClean="0"/>
              <a:t>ethernet</a:t>
            </a:r>
            <a:r>
              <a:rPr lang="en-US" dirty="0" smtClean="0"/>
              <a:t>, </a:t>
            </a:r>
            <a:r>
              <a:rPr lang="en-US" dirty="0" err="1" smtClean="0"/>
              <a:t>fastethernet</a:t>
            </a:r>
            <a:r>
              <a:rPr lang="en-US" dirty="0" smtClean="0"/>
              <a:t>, </a:t>
            </a:r>
            <a:r>
              <a:rPr lang="en-US" dirty="0" err="1" smtClean="0"/>
              <a:t>gigabitethernet</a:t>
            </a:r>
            <a:r>
              <a:rPr lang="en-US" dirty="0" smtClean="0"/>
              <a:t>, </a:t>
            </a:r>
            <a:r>
              <a:rPr lang="en-US" dirty="0" err="1" smtClean="0"/>
              <a:t>atm</a:t>
            </a:r>
            <a:r>
              <a:rPr lang="en-US" dirty="0" smtClean="0"/>
              <a:t>, tunnel, loopback, etc.</a:t>
            </a:r>
          </a:p>
          <a:p>
            <a:r>
              <a:rPr lang="en-US" dirty="0" smtClean="0"/>
              <a:t>The number, slot/number and module/slot/number are numbers used to uniquely identify an interface on different types of routers.</a:t>
            </a:r>
            <a:endParaRPr lang="en-US" dirty="0"/>
          </a:p>
        </p:txBody>
      </p:sp>
      <p:sp>
        <p:nvSpPr>
          <p:cNvPr id="4" name="Slide Number Placeholder 3"/>
          <p:cNvSpPr>
            <a:spLocks noGrp="1"/>
          </p:cNvSpPr>
          <p:nvPr>
            <p:ph type="sldNum" sz="quarter" idx="10"/>
          </p:nvPr>
        </p:nvSpPr>
        <p:spPr/>
        <p:txBody>
          <a:bodyPr/>
          <a:lstStyle/>
          <a:p>
            <a:fld id="{F60A913C-77F7-444F-9C62-E8104AB0F1BF}" type="slidenum">
              <a:rPr lang="en-US" smtClean="0"/>
              <a:t>57</a:t>
            </a:fld>
            <a:endParaRPr lang="en-US"/>
          </a:p>
        </p:txBody>
      </p:sp>
    </p:spTree>
    <p:extLst>
      <p:ext uri="{BB962C8B-B14F-4D97-AF65-F5344CB8AC3E}">
        <p14:creationId xmlns:p14="http://schemas.microsoft.com/office/powerpoint/2010/main" val="2524344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Routers must use OSI Layer 1, 2, and 3 standards and protocols to perform one of the most basic functions of routers </a:t>
            </a:r>
            <a:endParaRPr lang="en-US" dirty="0" smtClean="0">
              <a:solidFill>
                <a:srgbClr val="0000FF"/>
              </a:solidFill>
            </a:endParaRPr>
          </a:p>
          <a:p>
            <a:endParaRPr lang="en-US" dirty="0" smtClean="0">
              <a:solidFill>
                <a:srgbClr val="0000FF"/>
              </a:solidFill>
            </a:endParaRPr>
          </a:p>
          <a:p>
            <a:r>
              <a:rPr lang="en-US" dirty="0" smtClean="0">
                <a:solidFill>
                  <a:srgbClr val="0000FF"/>
                </a:solidFill>
              </a:rPr>
              <a:t>Communication across the first two layers allows routers to communicate directly with LANs (data link layer constructs). </a:t>
            </a:r>
          </a:p>
          <a:p>
            <a:r>
              <a:rPr lang="en-US" dirty="0" smtClean="0">
                <a:solidFill>
                  <a:srgbClr val="0000FF"/>
                </a:solidFill>
              </a:rPr>
              <a:t>More importantly, routers can identify routes through networks based on Layer 3 addresses. This enables routers to internetwork multiple networks by using network layer addressing, regardless of how near or far they might be relative to each other. </a:t>
            </a:r>
          </a:p>
          <a:p>
            <a:endParaRPr lang="en-US" dirty="0" smtClean="0">
              <a:solidFill>
                <a:srgbClr val="0000FF"/>
              </a:solidFill>
            </a:endParaRPr>
          </a:p>
          <a:p>
            <a:endParaRPr lang="en-US" dirty="0"/>
          </a:p>
        </p:txBody>
      </p:sp>
      <p:sp>
        <p:nvSpPr>
          <p:cNvPr id="4" name="Slide Number Placeholder 3"/>
          <p:cNvSpPr>
            <a:spLocks noGrp="1"/>
          </p:cNvSpPr>
          <p:nvPr>
            <p:ph type="sldNum" sz="quarter" idx="10"/>
          </p:nvPr>
        </p:nvSpPr>
        <p:spPr/>
        <p:txBody>
          <a:bodyPr/>
          <a:lstStyle/>
          <a:p>
            <a:fld id="{3ED6D978-7BFC-2543-B0B7-3E0B9D941136}" type="slidenum">
              <a:rPr lang="en-US" smtClean="0"/>
              <a:t>6</a:t>
            </a:fld>
            <a:endParaRPr lang="en-US"/>
          </a:p>
        </p:txBody>
      </p:sp>
    </p:spTree>
    <p:extLst>
      <p:ext uri="{BB962C8B-B14F-4D97-AF65-F5344CB8AC3E}">
        <p14:creationId xmlns:p14="http://schemas.microsoft.com/office/powerpoint/2010/main" val="1961358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the perspective of the OSI network layer—Layer 3—hosts (computers) and routers work together to deliver packets from one host to another. To do so, the host that creates the packet sends the packet to a nearby router. That router might send the packet to a second router, with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that second router forwarding the packet to a third router, and so on, until the packet is delivered</a:t>
            </a:r>
          </a:p>
          <a:p>
            <a:r>
              <a:rPr lang="en-US" sz="1200" kern="1200" dirty="0" smtClean="0">
                <a:solidFill>
                  <a:schemeClr val="tx1"/>
                </a:solidFill>
                <a:effectLst/>
                <a:latin typeface="+mn-lt"/>
                <a:ea typeface="+mn-ea"/>
                <a:cs typeface="+mn-cs"/>
              </a:rPr>
              <a:t>to a router that is connected to the same LAN as the destination computer. That last router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then sends the packet to the final destination. Figure 1-1 shows just such an example, with the</a:t>
            </a:r>
          </a:p>
          <a:p>
            <a:r>
              <a:rPr lang="en-US" sz="1200" kern="1200" dirty="0" smtClean="0">
                <a:solidFill>
                  <a:schemeClr val="tx1"/>
                </a:solidFill>
                <a:effectLst/>
                <a:latin typeface="+mn-lt"/>
                <a:ea typeface="+mn-ea"/>
                <a:cs typeface="+mn-cs"/>
              </a:rPr>
              <a:t>web server on the left sending a packet back to the PC on the right.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description focuses on the OSI Layer 3 (network layer) details of how hosts and routers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forward packets in an IP network. However, both the hosts and the routers must also be aware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of how to use Layer 1 and Layer 2 standards and protocols to send the packets over the various</a:t>
            </a:r>
          </a:p>
          <a:p>
            <a:r>
              <a:rPr lang="en-US" sz="1200" kern="1200" dirty="0" smtClean="0">
                <a:solidFill>
                  <a:schemeClr val="tx1"/>
                </a:solidFill>
                <a:effectLst/>
                <a:latin typeface="+mn-lt"/>
                <a:ea typeface="+mn-ea"/>
                <a:cs typeface="+mn-cs"/>
              </a:rPr>
              <a:t>types of physical networks.</a:t>
            </a:r>
            <a:r>
              <a:rPr lang="en-US" dirty="0" smtClean="0">
                <a:effectLst/>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ED6D978-7BFC-2543-B0B7-3E0B9D941136}" type="slidenum">
              <a:rPr lang="en-US" smtClean="0"/>
              <a:t>7</a:t>
            </a:fld>
            <a:endParaRPr lang="en-US"/>
          </a:p>
        </p:txBody>
      </p:sp>
    </p:spTree>
    <p:extLst>
      <p:ext uri="{BB962C8B-B14F-4D97-AF65-F5344CB8AC3E}">
        <p14:creationId xmlns:p14="http://schemas.microsoft.com/office/powerpoint/2010/main" val="2757374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example, Figure 1-2 and the descriptions that follow it explain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some of the Layer 2 details of the process. Specifically, the example shows the data-link headers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trailers, along with the encapsulation process.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Figure 1-2 focuses on how the hosts and routers need to encapsulate the packet before sending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anything over the LAN and WAN links. Hosts and routers must use data-link protocols, such as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Ethernet on the LAN and Point-to-Point Protocol (PPP) on WAN links, to forward the packets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over the physical links. To use the data links, a router encapsulates the packet into a data-link</a:t>
            </a:r>
          </a:p>
          <a:p>
            <a:r>
              <a:rPr lang="en-US" sz="1200" kern="1200" dirty="0" smtClean="0">
                <a:solidFill>
                  <a:schemeClr val="tx1"/>
                </a:solidFill>
                <a:effectLst/>
                <a:latin typeface="+mn-lt"/>
                <a:ea typeface="+mn-ea"/>
                <a:cs typeface="+mn-cs"/>
              </a:rPr>
              <a:t>frame by putting the packet between a data-link header and trailer. The receiving router  removes, or de-encapsulates, the packet. </a:t>
            </a:r>
          </a:p>
          <a:p>
            <a:endParaRPr lang="en-US" dirty="0"/>
          </a:p>
        </p:txBody>
      </p:sp>
      <p:sp>
        <p:nvSpPr>
          <p:cNvPr id="4" name="Slide Number Placeholder 3"/>
          <p:cNvSpPr>
            <a:spLocks noGrp="1"/>
          </p:cNvSpPr>
          <p:nvPr>
            <p:ph type="sldNum" sz="quarter" idx="10"/>
          </p:nvPr>
        </p:nvSpPr>
        <p:spPr/>
        <p:txBody>
          <a:bodyPr/>
          <a:lstStyle/>
          <a:p>
            <a:fld id="{3ED6D978-7BFC-2543-B0B7-3E0B9D941136}" type="slidenum">
              <a:rPr lang="en-US" smtClean="0"/>
              <a:t>8</a:t>
            </a:fld>
            <a:endParaRPr lang="en-US"/>
          </a:p>
        </p:txBody>
      </p:sp>
    </p:spTree>
    <p:extLst>
      <p:ext uri="{BB962C8B-B14F-4D97-AF65-F5344CB8AC3E}">
        <p14:creationId xmlns:p14="http://schemas.microsoft.com/office/powerpoint/2010/main" val="3281039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Routers contain many parts, each of which has a specific function </a:t>
            </a:r>
          </a:p>
          <a:p>
            <a:endParaRPr lang="en-US" dirty="0" smtClean="0"/>
          </a:p>
          <a:p>
            <a:r>
              <a:rPr lang="en-US" dirty="0" smtClean="0"/>
              <a:t>Reference</a:t>
            </a:r>
          </a:p>
          <a:p>
            <a:r>
              <a:rPr lang="en-US" dirty="0" smtClean="0"/>
              <a:t>http://</a:t>
            </a:r>
            <a:r>
              <a:rPr lang="en-US" dirty="0" err="1" smtClean="0"/>
              <a:t>www.ciscopress.com</a:t>
            </a:r>
            <a:r>
              <a:rPr lang="en-US" dirty="0" smtClean="0"/>
              <a:t>/articles/</a:t>
            </a:r>
            <a:r>
              <a:rPr lang="en-US" dirty="0" err="1" smtClean="0"/>
              <a:t>article.asp?p</a:t>
            </a:r>
            <a:r>
              <a:rPr lang="en-US" dirty="0" smtClean="0"/>
              <a:t>=2180208&amp;seqNum=4</a:t>
            </a:r>
          </a:p>
          <a:p>
            <a:endParaRPr lang="en-US" dirty="0"/>
          </a:p>
        </p:txBody>
      </p:sp>
      <p:sp>
        <p:nvSpPr>
          <p:cNvPr id="4" name="Slide Number Placeholder 3"/>
          <p:cNvSpPr>
            <a:spLocks noGrp="1"/>
          </p:cNvSpPr>
          <p:nvPr>
            <p:ph type="sldNum" sz="quarter" idx="10"/>
          </p:nvPr>
        </p:nvSpPr>
        <p:spPr/>
        <p:txBody>
          <a:bodyPr/>
          <a:lstStyle/>
          <a:p>
            <a:fld id="{BB359CD4-BF92-3E43-A793-3A08B86BDF60}" type="slidenum">
              <a:rPr lang="en-US" smtClean="0"/>
              <a:t>10</a:t>
            </a:fld>
            <a:endParaRPr lang="en-US"/>
          </a:p>
        </p:txBody>
      </p:sp>
    </p:spTree>
    <p:extLst>
      <p:ext uri="{BB962C8B-B14F-4D97-AF65-F5344CB8AC3E}">
        <p14:creationId xmlns:p14="http://schemas.microsoft.com/office/powerpoint/2010/main" val="2641391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a:t>
            </a:r>
          </a:p>
          <a:p>
            <a:r>
              <a:rPr lang="en-US" dirty="0" smtClean="0"/>
              <a:t> </a:t>
            </a:r>
            <a:r>
              <a:rPr lang="en-US" sz="1200" b="0" i="0" u="none" strike="noStrike" kern="1200" baseline="0" dirty="0" smtClean="0">
                <a:solidFill>
                  <a:schemeClr val="tx1"/>
                </a:solidFill>
                <a:latin typeface="+mn-lt"/>
                <a:ea typeface="+mn-ea"/>
                <a:cs typeface="+mn-cs"/>
              </a:rPr>
              <a:t>CHAPTER 1  WANs and Routers</a:t>
            </a:r>
            <a:endParaRPr lang="en-US" dirty="0" smtClean="0"/>
          </a:p>
          <a:p>
            <a:endParaRPr lang="en-US" dirty="0"/>
          </a:p>
        </p:txBody>
      </p:sp>
      <p:sp>
        <p:nvSpPr>
          <p:cNvPr id="4" name="Slide Number Placeholder 3"/>
          <p:cNvSpPr>
            <a:spLocks noGrp="1"/>
          </p:cNvSpPr>
          <p:nvPr>
            <p:ph type="sldNum" sz="quarter" idx="10"/>
          </p:nvPr>
        </p:nvSpPr>
        <p:spPr/>
        <p:txBody>
          <a:bodyPr/>
          <a:lstStyle/>
          <a:p>
            <a:fld id="{BB359CD4-BF92-3E43-A793-3A08B86BDF60}" type="slidenum">
              <a:rPr lang="en-US" smtClean="0"/>
              <a:t>11</a:t>
            </a:fld>
            <a:endParaRPr lang="en-US"/>
          </a:p>
        </p:txBody>
      </p:sp>
    </p:spTree>
    <p:extLst>
      <p:ext uri="{BB962C8B-B14F-4D97-AF65-F5344CB8AC3E}">
        <p14:creationId xmlns:p14="http://schemas.microsoft.com/office/powerpoint/2010/main" val="783618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LAN interfaces allow the router to connect to the LAN media, which is usually some form of Ethernet. However, it could be some other LAN technology such as Token Ring or ATM.</a:t>
            </a:r>
          </a:p>
          <a:p>
            <a:endParaRPr lang="en-US" dirty="0" smtClean="0"/>
          </a:p>
          <a:p>
            <a:r>
              <a:rPr lang="en-US" sz="1200" kern="1200" dirty="0" smtClean="0">
                <a:solidFill>
                  <a:schemeClr val="tx1"/>
                </a:solidFill>
                <a:effectLst/>
                <a:latin typeface="+mn-lt"/>
                <a:ea typeface="+mn-ea"/>
                <a:cs typeface="+mn-cs"/>
              </a:rPr>
              <a:t>WAN connections provide connections through a service provider to a distant site or to the Internet. These connections can be serial connections or any number of other WAN interfaces. With some types of WAN interfaces, an external device such as a CSU is required to connect the router to the service provider’s local connection. With other types of WAN connections, the router might be directly connected to the service provider.</a:t>
            </a:r>
          </a:p>
          <a:p>
            <a:r>
              <a:rPr lang="en-US" sz="1200" kern="1200" dirty="0" smtClean="0">
                <a:solidFill>
                  <a:schemeClr val="tx1"/>
                </a:solidFill>
                <a:effectLst/>
                <a:latin typeface="+mn-lt"/>
                <a:ea typeface="+mn-ea"/>
                <a:cs typeface="+mn-cs"/>
              </a:rPr>
              <a:t>The function of management ports is different from that of the other connections. The LAN and WAN connections provide network connections through which frame packets are passed. The management port provides a text-based connection for the configuration and troubleshooting of the router. The common management interfaces are the console and </a:t>
            </a:r>
            <a:r>
              <a:rPr lang="en-US" sz="1200" kern="1200" dirty="0" err="1" smtClean="0">
                <a:solidFill>
                  <a:schemeClr val="tx1"/>
                </a:solidFill>
                <a:effectLst/>
                <a:latin typeface="+mn-lt"/>
                <a:ea typeface="+mn-ea"/>
                <a:cs typeface="+mn-cs"/>
              </a:rPr>
              <a:t>auxilliary</a:t>
            </a:r>
            <a:r>
              <a:rPr lang="en-US" sz="1200" kern="1200" dirty="0" smtClean="0">
                <a:solidFill>
                  <a:schemeClr val="tx1"/>
                </a:solidFill>
                <a:effectLst/>
                <a:latin typeface="+mn-lt"/>
                <a:ea typeface="+mn-ea"/>
                <a:cs typeface="+mn-cs"/>
              </a:rPr>
              <a:t> ports. </a:t>
            </a:r>
            <a:endParaRPr lang="en-US" dirty="0"/>
          </a:p>
        </p:txBody>
      </p:sp>
      <p:sp>
        <p:nvSpPr>
          <p:cNvPr id="4" name="Slide Number Placeholder 3"/>
          <p:cNvSpPr>
            <a:spLocks noGrp="1"/>
          </p:cNvSpPr>
          <p:nvPr>
            <p:ph type="sldNum" sz="quarter" idx="10"/>
          </p:nvPr>
        </p:nvSpPr>
        <p:spPr/>
        <p:txBody>
          <a:bodyPr/>
          <a:lstStyle/>
          <a:p>
            <a:fld id="{3ED6D978-7BFC-2543-B0B7-3E0B9D941136}" type="slidenum">
              <a:rPr lang="en-US" smtClean="0"/>
              <a:t>12</a:t>
            </a:fld>
            <a:endParaRPr lang="en-US"/>
          </a:p>
        </p:txBody>
      </p:sp>
    </p:spTree>
    <p:extLst>
      <p:ext uri="{BB962C8B-B14F-4D97-AF65-F5344CB8AC3E}">
        <p14:creationId xmlns:p14="http://schemas.microsoft.com/office/powerpoint/2010/main" val="1541239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en-US"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59D366A-F8FE-F745-AD7F-3EC90CA9657B}"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158A9-6A7F-0F4A-BD09-E2750B9E0D4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Clr>
                <a:schemeClr val="accent1"/>
              </a:buClr>
              <a:buFont typeface="Wingdings 2" pitchFamily="18" charset="2"/>
              <a:buNone/>
            </a:pPr>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059D366A-F8FE-F745-AD7F-3EC90CA9657B}" type="datetimeFigureOut">
              <a:rPr lang="en-US" smtClean="0"/>
              <a:t>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158A9-6A7F-0F4A-BD09-E2750B9E0D4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59D366A-F8FE-F745-AD7F-3EC90CA9657B}"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6580094" y="188259"/>
            <a:ext cx="2133600" cy="365125"/>
          </a:xfrm>
        </p:spPr>
        <p:txBody>
          <a:bodyPr/>
          <a:lstStyle/>
          <a:p>
            <a:fld id="{059D366A-F8FE-F745-AD7F-3EC90CA9657B}"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3986784"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4928616" y="1129553"/>
            <a:ext cx="3986784" cy="2980944"/>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chorCtr="0">
            <a:normAutofit/>
          </a:bodyPr>
          <a:lstStyle>
            <a:lvl1pPr>
              <a:defRPr sz="2400"/>
            </a:lvl1pPr>
          </a:lstStyle>
          <a:p>
            <a:r>
              <a:rPr lang="en-US"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chor="t" anchorCtr="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6580094" y="188259"/>
            <a:ext cx="2133600" cy="365125"/>
          </a:xfrm>
        </p:spPr>
        <p:txBody>
          <a:bodyPr/>
          <a:lstStyle/>
          <a:p>
            <a:fld id="{059D366A-F8FE-F745-AD7F-3EC90CA9657B}"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6601968" cy="2980944"/>
          </a:xfrm>
        </p:spPr>
        <p:txBody>
          <a:bodyPr>
            <a:normAutofit/>
          </a:bodyPr>
          <a:lstStyle>
            <a:lvl1pPr marL="0" indent="0">
              <a:buNone/>
              <a:defRPr sz="1800"/>
            </a:lvl1pPr>
          </a:lstStyle>
          <a:p>
            <a:r>
              <a:rPr lang="en-US" smtClean="0"/>
              <a:t>Drag picture to placeholder or click icon to add</a:t>
            </a:r>
            <a:endParaRPr/>
          </a:p>
        </p:txBody>
      </p:sp>
      <p:sp>
        <p:nvSpPr>
          <p:cNvPr id="7" name="Picture Placeholder 8"/>
          <p:cNvSpPr>
            <a:spLocks noGrp="1"/>
          </p:cNvSpPr>
          <p:nvPr>
            <p:ph type="pic" sz="quarter" idx="14"/>
          </p:nvPr>
        </p:nvSpPr>
        <p:spPr>
          <a:xfrm>
            <a:off x="7543800" y="1129553"/>
            <a:ext cx="1371600" cy="1481328"/>
          </a:xfrm>
        </p:spPr>
        <p:txBody>
          <a:bodyPr>
            <a:normAutofit/>
          </a:bodyPr>
          <a:lstStyle>
            <a:lvl1pPr marL="0" indent="0">
              <a:buNone/>
              <a:defRPr sz="1800"/>
            </a:lvl1pPr>
          </a:lstStyle>
          <a:p>
            <a:r>
              <a:rPr lang="en-US" smtClean="0"/>
              <a:t>Drag picture to placeholder or click icon to add</a:t>
            </a:r>
            <a:endParaRPr/>
          </a:p>
        </p:txBody>
      </p:sp>
      <p:sp>
        <p:nvSpPr>
          <p:cNvPr id="8" name="Picture Placeholder 8"/>
          <p:cNvSpPr>
            <a:spLocks noGrp="1"/>
          </p:cNvSpPr>
          <p:nvPr>
            <p:ph type="pic" sz="quarter" idx="15"/>
          </p:nvPr>
        </p:nvSpPr>
        <p:spPr>
          <a:xfrm>
            <a:off x="7543800" y="2629169"/>
            <a:ext cx="1371600" cy="1481328"/>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59D366A-F8FE-F745-AD7F-3EC90CA9657B}"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158A9-6A7F-0F4A-BD09-E2750B9E0D47}"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en-US"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59D366A-F8FE-F745-AD7F-3EC90CA9657B}"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158A9-6A7F-0F4A-BD09-E2750B9E0D4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059D366A-F8FE-F745-AD7F-3EC90CA9657B}"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158A9-6A7F-0F4A-BD09-E2750B9E0D4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en-US"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t" anchorCtr="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059D366A-F8FE-F745-AD7F-3EC90CA9657B}"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9" name="Picture Placeholder 8"/>
          <p:cNvSpPr>
            <a:spLocks noGrp="1"/>
          </p:cNvSpPr>
          <p:nvPr>
            <p:ph type="pic" sz="quarter" idx="13"/>
          </p:nvPr>
        </p:nvSpPr>
        <p:spPr>
          <a:xfrm>
            <a:off x="927100" y="1129553"/>
            <a:ext cx="7988300" cy="3886200"/>
          </a:xfrm>
        </p:spPr>
        <p:txBody>
          <a:bodyPr>
            <a:normAutofit/>
          </a:bodyPr>
          <a:lstStyle>
            <a:lvl1pPr marL="0" indent="0">
              <a:buNone/>
              <a:defRPr sz="1800"/>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vert="horz" lIns="1188720" tIns="45720" rIns="274320" bIns="45720" rtlCol="0" anchor="b" anchorCtr="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91440" rIns="274320" bIns="91440" rtlCol="0" anchor="ctr" anchorCtr="0">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9D366A-F8FE-F745-AD7F-3EC90CA9657B}" type="datetimeFigureOut">
              <a:rPr lang="en-US" smtClean="0"/>
              <a:t>1/18/19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8B158A9-6A7F-0F4A-BD09-E2750B9E0D4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6580094" y="188259"/>
            <a:ext cx="2133600" cy="365125"/>
          </a:xfrm>
        </p:spPr>
        <p:txBody>
          <a:bodyPr/>
          <a:lstStyle/>
          <a:p>
            <a:fld id="{059D366A-F8FE-F745-AD7F-3EC90CA9657B}" type="datetimeFigureOut">
              <a:rPr lang="en-US" smtClean="0"/>
              <a:t>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158A9-6A7F-0F4A-BD09-E2750B9E0D4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a:xfrm>
            <a:off x="6580094" y="188259"/>
            <a:ext cx="2133600" cy="365125"/>
          </a:xfrm>
        </p:spPr>
        <p:txBody>
          <a:bodyPr/>
          <a:lstStyle/>
          <a:p>
            <a:fld id="{059D366A-F8FE-F745-AD7F-3EC90CA9657B}" type="datetimeFigureOut">
              <a:rPr lang="en-US" smtClean="0"/>
              <a:t>1/18/19</a:t>
            </a:fld>
            <a:endParaRPr lang="en-US"/>
          </a:p>
        </p:txBody>
      </p:sp>
      <p:sp>
        <p:nvSpPr>
          <p:cNvPr id="8" name="Footer Placeholder 7"/>
          <p:cNvSpPr>
            <a:spLocks noGrp="1"/>
          </p:cNvSpPr>
          <p:nvPr>
            <p:ph type="ftr" sz="quarter" idx="11"/>
          </p:nvPr>
        </p:nvSpPr>
        <p:spPr>
          <a:xfrm>
            <a:off x="1120588" y="188259"/>
            <a:ext cx="2895600" cy="365125"/>
          </a:xfrm>
        </p:spPr>
        <p:txBody>
          <a:bodyPr/>
          <a:lstStyle/>
          <a:p>
            <a:endParaRPr lang="en-US"/>
          </a:p>
        </p:txBody>
      </p:sp>
      <p:sp>
        <p:nvSpPr>
          <p:cNvPr id="9" name="Slide Number Placeholder 8"/>
          <p:cNvSpPr>
            <a:spLocks noGrp="1"/>
          </p:cNvSpPr>
          <p:nvPr>
            <p:ph type="sldNum" sz="quarter" idx="12"/>
          </p:nvPr>
        </p:nvSpPr>
        <p:spPr/>
        <p:txBody>
          <a:bodyPr/>
          <a:lstStyle/>
          <a:p>
            <a:fld id="{28B158A9-6A7F-0F4A-BD09-E2750B9E0D47}" type="slidenum">
              <a:rPr lang="en-US" smtClean="0"/>
              <a:t>‹#›</a:t>
            </a:fld>
            <a:endParaRPr lang="en-US"/>
          </a:p>
        </p:txBody>
      </p:sp>
      <p:cxnSp>
        <p:nvCxnSpPr>
          <p:cNvPr id="11" name="Straight Connector 10"/>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212028"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238974" y="2904565"/>
            <a:ext cx="338328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59D366A-F8FE-F745-AD7F-3EC90CA9657B}" type="datetimeFigureOut">
              <a:rPr lang="en-US" smtClean="0"/>
              <a:t>1/18/19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8B158A9-6A7F-0F4A-BD09-E2750B9E0D4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9D366A-F8FE-F745-AD7F-3EC90CA9657B}" type="datetimeFigureOut">
              <a:rPr lang="en-US" smtClean="0"/>
              <a:t>1/18/19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8B158A9-6A7F-0F4A-BD09-E2750B9E0D4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vert="horz" lIns="1188720" tIns="45720" rIns="274320" bIns="45720" rtlCol="0" anchor="ctr">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lIns="292608" tIns="274320" rIns="274320" bIns="274320" rtlCol="0" anchor="t" anchorCtr="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580094" y="188259"/>
            <a:ext cx="2133600" cy="365125"/>
          </a:xfrm>
        </p:spPr>
        <p:txBody>
          <a:bodyPr/>
          <a:lstStyle/>
          <a:p>
            <a:fld id="{059D366A-F8FE-F745-AD7F-3EC90CA9657B}" type="datetimeFigureOut">
              <a:rPr lang="en-US" smtClean="0"/>
              <a:t>1/18/19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8B158A9-6A7F-0F4A-BD09-E2750B9E0D4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23856"/>
            <a:ext cx="8913813" cy="914400"/>
          </a:xfrm>
          <a:prstGeom prst="rect">
            <a:avLst/>
          </a:prstGeom>
          <a:solidFill>
            <a:schemeClr val="tx2"/>
          </a:solidFill>
        </p:spPr>
        <p:txBody>
          <a:bodyPr vert="horz" lIns="1188720" tIns="45720" rIns="27432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1114424" y="2595562"/>
            <a:ext cx="7610476" cy="367076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580094" y="188259"/>
            <a:ext cx="2133600" cy="365125"/>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059D366A-F8FE-F745-AD7F-3EC90CA9657B}" type="datetimeFigureOut">
              <a:rPr lang="en-US" smtClean="0"/>
              <a:t>1/18/19</a:t>
            </a:fld>
            <a:endParaRPr lang="en-US"/>
          </a:p>
        </p:txBody>
      </p:sp>
      <p:sp>
        <p:nvSpPr>
          <p:cNvPr id="5" name="Footer Placeholder 4"/>
          <p:cNvSpPr>
            <a:spLocks noGrp="1"/>
          </p:cNvSpPr>
          <p:nvPr>
            <p:ph type="ftr" sz="quarter" idx="3"/>
          </p:nvPr>
        </p:nvSpPr>
        <p:spPr>
          <a:xfrm>
            <a:off x="1120588" y="188259"/>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789894" y="6569075"/>
            <a:ext cx="457200" cy="365125"/>
          </a:xfrm>
          <a:prstGeom prst="rect">
            <a:avLst/>
          </a:prstGeom>
        </p:spPr>
        <p:txBody>
          <a:bodyPr vert="horz" lIns="91440" tIns="45720" rIns="91440" bIns="45720" rtlCol="0" anchor="ctr"/>
          <a:lstStyle>
            <a:lvl1pPr algn="ctr">
              <a:defRPr sz="800">
                <a:solidFill>
                  <a:schemeClr val="tx1">
                    <a:lumMod val="65000"/>
                    <a:lumOff val="35000"/>
                  </a:schemeClr>
                </a:solidFill>
              </a:defRPr>
            </a:lvl1pPr>
          </a:lstStyle>
          <a:p>
            <a:fld id="{28B158A9-6A7F-0F4A-BD09-E2750B9E0D47}" type="slidenum">
              <a:rPr lang="en-US" smtClean="0"/>
              <a:t>‹#›</a:t>
            </a:fld>
            <a:endParaRPr lang="en-US"/>
          </a:p>
        </p:txBody>
      </p:sp>
      <p:sp>
        <p:nvSpPr>
          <p:cNvPr id="7" name="Rectangle 6"/>
          <p:cNvSpPr/>
          <p:nvPr/>
        </p:nvSpPr>
        <p:spPr>
          <a:xfrm>
            <a:off x="914400" y="0"/>
            <a:ext cx="7999413" cy="182880"/>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914400" y="6675120"/>
            <a:ext cx="7999413" cy="18288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marL="0" indent="0" algn="l" defTabSz="914400" rtl="0" eaLnBrk="1" latinLnBrk="0" hangingPunct="1">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50000"/>
          </a:schemeClr>
        </a:buClr>
        <a:buFont typeface="Wingdings 2" pitchFamily="18" charset="2"/>
        <a:buChar char=""/>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Font typeface="Wingdings 2" pitchFamily="18" charset="2"/>
        <a:buChar char=""/>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Routers and Router Configuration</a:t>
            </a:r>
            <a:endParaRPr lang="en-US" dirty="0"/>
          </a:p>
        </p:txBody>
      </p:sp>
      <p:sp>
        <p:nvSpPr>
          <p:cNvPr id="3" name="Subtitle 2"/>
          <p:cNvSpPr>
            <a:spLocks noGrp="1"/>
          </p:cNvSpPr>
          <p:nvPr>
            <p:ph type="subTitle" idx="1"/>
          </p:nvPr>
        </p:nvSpPr>
        <p:spPr/>
        <p:txBody>
          <a:bodyPr/>
          <a:lstStyle/>
          <a:p>
            <a:r>
              <a:rPr lang="en-US" dirty="0" smtClean="0"/>
              <a:t>2</a:t>
            </a:r>
            <a:r>
              <a:rPr lang="en-US" baseline="30000" dirty="0" smtClean="0"/>
              <a:t>nd</a:t>
            </a:r>
            <a:r>
              <a:rPr lang="en-US" dirty="0" smtClean="0"/>
              <a:t> semester 1436-1437</a:t>
            </a:r>
            <a:endParaRPr lang="en-US" dirty="0"/>
          </a:p>
        </p:txBody>
      </p:sp>
    </p:spTree>
    <p:extLst>
      <p:ext uri="{BB962C8B-B14F-4D97-AF65-F5344CB8AC3E}">
        <p14:creationId xmlns:p14="http://schemas.microsoft.com/office/powerpoint/2010/main" val="14590310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Components of a Router </a:t>
            </a:r>
          </a:p>
        </p:txBody>
      </p:sp>
      <p:sp>
        <p:nvSpPr>
          <p:cNvPr id="3" name="Content Placeholder 2"/>
          <p:cNvSpPr>
            <a:spLocks noGrp="1"/>
          </p:cNvSpPr>
          <p:nvPr>
            <p:ph idx="1"/>
          </p:nvPr>
        </p:nvSpPr>
        <p:spPr>
          <a:xfrm>
            <a:off x="612648" y="2362200"/>
            <a:ext cx="7442139" cy="4495800"/>
          </a:xfrm>
        </p:spPr>
        <p:txBody>
          <a:bodyPr>
            <a:normAutofit/>
          </a:bodyPr>
          <a:lstStyle/>
          <a:p>
            <a:pPr>
              <a:lnSpc>
                <a:spcPct val="95000"/>
              </a:lnSpc>
              <a:spcBef>
                <a:spcPts val="1200"/>
              </a:spcBef>
              <a:buClr>
                <a:srgbClr val="708CA1"/>
              </a:buClr>
            </a:pPr>
            <a:r>
              <a:rPr lang="en-US" sz="2400" dirty="0">
                <a:solidFill>
                  <a:srgbClr val="000000"/>
                </a:solidFill>
              </a:rPr>
              <a:t>Routers are specialized computers containing the following required components to </a:t>
            </a:r>
            <a:r>
              <a:rPr lang="en-US" sz="2400" dirty="0" smtClean="0">
                <a:solidFill>
                  <a:srgbClr val="000000"/>
                </a:solidFill>
              </a:rPr>
              <a:t>operate:</a:t>
            </a:r>
          </a:p>
          <a:p>
            <a:pPr lvl="1">
              <a:lnSpc>
                <a:spcPct val="95000"/>
              </a:lnSpc>
              <a:spcBef>
                <a:spcPts val="1200"/>
              </a:spcBef>
              <a:buClr>
                <a:srgbClr val="708CA1"/>
              </a:buClr>
            </a:pPr>
            <a:r>
              <a:rPr lang="en-US" dirty="0">
                <a:solidFill>
                  <a:srgbClr val="B465BB"/>
                </a:solidFill>
              </a:rPr>
              <a:t>Ports and </a:t>
            </a:r>
            <a:r>
              <a:rPr lang="en-US" dirty="0" smtClean="0">
                <a:solidFill>
                  <a:srgbClr val="B465BB"/>
                </a:solidFill>
              </a:rPr>
              <a:t>Interfaces</a:t>
            </a:r>
          </a:p>
          <a:p>
            <a:pPr lvl="1">
              <a:lnSpc>
                <a:spcPct val="95000"/>
              </a:lnSpc>
              <a:spcBef>
                <a:spcPts val="1200"/>
              </a:spcBef>
              <a:buClr>
                <a:srgbClr val="708CA1"/>
              </a:buClr>
            </a:pPr>
            <a:r>
              <a:rPr lang="en-US" dirty="0" smtClean="0">
                <a:solidFill>
                  <a:srgbClr val="B465BB"/>
                </a:solidFill>
              </a:rPr>
              <a:t>Central </a:t>
            </a:r>
            <a:r>
              <a:rPr lang="en-US" dirty="0">
                <a:solidFill>
                  <a:srgbClr val="B465BB"/>
                </a:solidFill>
              </a:rPr>
              <a:t>processing unit (CPU</a:t>
            </a:r>
            <a:r>
              <a:rPr lang="en-US" dirty="0" smtClean="0">
                <a:solidFill>
                  <a:srgbClr val="B465BB"/>
                </a:solidFill>
              </a:rPr>
              <a:t>)</a:t>
            </a:r>
            <a:r>
              <a:rPr lang="en-US" dirty="0" smtClean="0">
                <a:solidFill>
                  <a:srgbClr val="000000"/>
                </a:solidFill>
              </a:rPr>
              <a:t>:  </a:t>
            </a:r>
            <a:r>
              <a:rPr lang="en-US" dirty="0">
                <a:solidFill>
                  <a:srgbClr val="000000"/>
                </a:solidFill>
              </a:rPr>
              <a:t>Executes operating system instructions</a:t>
            </a:r>
          </a:p>
          <a:p>
            <a:pPr lvl="1">
              <a:lnSpc>
                <a:spcPct val="95000"/>
              </a:lnSpc>
              <a:spcBef>
                <a:spcPts val="1200"/>
              </a:spcBef>
              <a:buClr>
                <a:srgbClr val="708CA1"/>
              </a:buClr>
            </a:pPr>
            <a:r>
              <a:rPr lang="en-US" dirty="0">
                <a:solidFill>
                  <a:srgbClr val="B465BB"/>
                </a:solidFill>
              </a:rPr>
              <a:t>Memory </a:t>
            </a:r>
            <a:r>
              <a:rPr lang="en-US" dirty="0" smtClean="0">
                <a:solidFill>
                  <a:srgbClr val="000000"/>
                </a:solidFill>
              </a:rPr>
              <a:t>: </a:t>
            </a:r>
            <a:r>
              <a:rPr lang="en-US" dirty="0">
                <a:solidFill>
                  <a:srgbClr val="000000"/>
                </a:solidFill>
              </a:rPr>
              <a:t>temporarily and permanently store data to </a:t>
            </a:r>
            <a:r>
              <a:rPr lang="en-US" dirty="0">
                <a:solidFill>
                  <a:schemeClr val="tx1"/>
                </a:solidFill>
              </a:rPr>
              <a:t>execute operating system instructions</a:t>
            </a:r>
            <a:r>
              <a:rPr lang="en-US" dirty="0">
                <a:solidFill>
                  <a:srgbClr val="000000"/>
                </a:solidFill>
              </a:rPr>
              <a:t>, such as system </a:t>
            </a:r>
            <a:r>
              <a:rPr lang="en-US" dirty="0" smtClean="0">
                <a:solidFill>
                  <a:srgbClr val="000000"/>
                </a:solidFill>
              </a:rPr>
              <a:t>initialization and </a:t>
            </a:r>
            <a:r>
              <a:rPr lang="en-US" dirty="0">
                <a:solidFill>
                  <a:srgbClr val="000000"/>
                </a:solidFill>
              </a:rPr>
              <a:t>routing </a:t>
            </a:r>
            <a:r>
              <a:rPr lang="en-US" dirty="0" smtClean="0">
                <a:solidFill>
                  <a:srgbClr val="000000"/>
                </a:solidFill>
              </a:rPr>
              <a:t>functions.</a:t>
            </a:r>
          </a:p>
        </p:txBody>
      </p:sp>
    </p:spTree>
    <p:extLst>
      <p:ext uri="{BB962C8B-B14F-4D97-AF65-F5344CB8AC3E}">
        <p14:creationId xmlns:p14="http://schemas.microsoft.com/office/powerpoint/2010/main" val="22237058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Router Interfaces and Ports</a:t>
            </a:r>
            <a:endParaRPr lang="en-US" dirty="0"/>
          </a:p>
        </p:txBody>
      </p:sp>
      <p:sp>
        <p:nvSpPr>
          <p:cNvPr id="3" name="Content Placeholder 2"/>
          <p:cNvSpPr>
            <a:spLocks noGrp="1"/>
          </p:cNvSpPr>
          <p:nvPr>
            <p:ph idx="1"/>
          </p:nvPr>
        </p:nvSpPr>
        <p:spPr>
          <a:xfrm>
            <a:off x="911224" y="2316162"/>
            <a:ext cx="7610476" cy="3670767"/>
          </a:xfrm>
        </p:spPr>
        <p:txBody>
          <a:bodyPr>
            <a:normAutofit/>
          </a:bodyPr>
          <a:lstStyle/>
          <a:p>
            <a:r>
              <a:rPr lang="en-US" dirty="0" smtClean="0"/>
              <a:t>Routers </a:t>
            </a:r>
            <a:r>
              <a:rPr lang="en-US" dirty="0"/>
              <a:t>have specialized ports and network interface cards to interconnect devices to other </a:t>
            </a:r>
            <a:r>
              <a:rPr lang="en-US" dirty="0" smtClean="0"/>
              <a:t>networks</a:t>
            </a:r>
          </a:p>
          <a:p>
            <a:r>
              <a:rPr lang="en-US" dirty="0"/>
              <a:t>When talking about routers, the term </a:t>
            </a:r>
          </a:p>
          <a:p>
            <a:pPr lvl="1"/>
            <a:r>
              <a:rPr lang="en-US" i="1" dirty="0">
                <a:solidFill>
                  <a:schemeClr val="tx2">
                    <a:lumMod val="50000"/>
                    <a:lumOff val="50000"/>
                  </a:schemeClr>
                </a:solidFill>
              </a:rPr>
              <a:t>interface</a:t>
            </a:r>
            <a:r>
              <a:rPr lang="en-US" dirty="0"/>
              <a:t>  </a:t>
            </a:r>
            <a:r>
              <a:rPr lang="en-US" dirty="0">
                <a:sym typeface="Wingdings"/>
              </a:rPr>
              <a:t></a:t>
            </a:r>
            <a:r>
              <a:rPr lang="en-US" dirty="0"/>
              <a:t> refers to physical connectors used for the purpose of forwarding packets.</a:t>
            </a:r>
          </a:p>
          <a:p>
            <a:pPr lvl="1"/>
            <a:r>
              <a:rPr lang="en-US" i="1" dirty="0">
                <a:solidFill>
                  <a:schemeClr val="tx2">
                    <a:lumMod val="50000"/>
                    <a:lumOff val="50000"/>
                  </a:schemeClr>
                </a:solidFill>
              </a:rPr>
              <a:t>port</a:t>
            </a:r>
            <a:r>
              <a:rPr lang="en-US" dirty="0"/>
              <a:t>  </a:t>
            </a:r>
            <a:r>
              <a:rPr lang="en-US" dirty="0">
                <a:sym typeface="Wingdings"/>
              </a:rPr>
              <a:t> </a:t>
            </a:r>
            <a:r>
              <a:rPr lang="en-US" dirty="0"/>
              <a:t>to a physical connector used for managing and controlling a router.</a:t>
            </a:r>
          </a:p>
          <a:p>
            <a:pPr marL="0" indent="0">
              <a:buNone/>
            </a:pPr>
            <a:endParaRPr lang="en-US" dirty="0"/>
          </a:p>
        </p:txBody>
      </p:sp>
    </p:spTree>
    <p:extLst>
      <p:ext uri="{BB962C8B-B14F-4D97-AF65-F5344CB8AC3E}">
        <p14:creationId xmlns:p14="http://schemas.microsoft.com/office/powerpoint/2010/main" val="1362227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635082" y="3162818"/>
            <a:ext cx="7809152" cy="3355571"/>
          </a:xfrm>
          <a:prstGeom prst="rect">
            <a:avLst/>
          </a:prstGeom>
          <a:noFill/>
          <a:ln>
            <a:noFill/>
          </a:ln>
        </p:spPr>
      </p:pic>
      <p:pic>
        <p:nvPicPr>
          <p:cNvPr id="6" name="Picture 5"/>
          <p:cNvPicPr>
            <a:picLocks noChangeAspect="1"/>
          </p:cNvPicPr>
          <p:nvPr/>
        </p:nvPicPr>
        <p:blipFill>
          <a:blip r:embed="rId4"/>
          <a:stretch>
            <a:fillRect/>
          </a:stretch>
        </p:blipFill>
        <p:spPr>
          <a:xfrm>
            <a:off x="635083" y="497970"/>
            <a:ext cx="7809152" cy="2189518"/>
          </a:xfrm>
          <a:prstGeom prst="rect">
            <a:avLst/>
          </a:prstGeom>
        </p:spPr>
      </p:pic>
    </p:spTree>
    <p:extLst>
      <p:ext uri="{BB962C8B-B14F-4D97-AF65-F5344CB8AC3E}">
        <p14:creationId xmlns:p14="http://schemas.microsoft.com/office/powerpoint/2010/main" val="27956455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Router Interfaces</a:t>
            </a:r>
          </a:p>
        </p:txBody>
      </p:sp>
      <p:sp>
        <p:nvSpPr>
          <p:cNvPr id="5" name="Content Placeholder 2"/>
          <p:cNvSpPr>
            <a:spLocks noGrp="1"/>
          </p:cNvSpPr>
          <p:nvPr>
            <p:ph idx="1"/>
          </p:nvPr>
        </p:nvSpPr>
        <p:spPr>
          <a:xfrm>
            <a:off x="815958" y="2332037"/>
            <a:ext cx="7556313" cy="4525963"/>
          </a:xfrm>
        </p:spPr>
        <p:txBody>
          <a:bodyPr>
            <a:normAutofit/>
          </a:bodyPr>
          <a:lstStyle/>
          <a:p>
            <a:r>
              <a:rPr lang="en-US" sz="2400" dirty="0">
                <a:latin typeface="Times New Roman"/>
                <a:cs typeface="Times New Roman"/>
              </a:rPr>
              <a:t>These interfaces consist of a socket or jack into which a cable can be easily connected</a:t>
            </a:r>
            <a:r>
              <a:rPr lang="en-US" sz="2400" dirty="0" smtClean="0">
                <a:latin typeface="Times New Roman"/>
                <a:cs typeface="Times New Roman"/>
              </a:rPr>
              <a:t>.</a:t>
            </a:r>
          </a:p>
          <a:p>
            <a:r>
              <a:rPr lang="en-US" sz="2400" dirty="0" smtClean="0">
                <a:latin typeface="Times New Roman"/>
                <a:cs typeface="Times New Roman"/>
              </a:rPr>
              <a:t>Router interfaces :  LAN interfaces and  </a:t>
            </a:r>
            <a:r>
              <a:rPr lang="en-US" sz="2400" dirty="0">
                <a:latin typeface="Times New Roman"/>
                <a:cs typeface="Times New Roman"/>
              </a:rPr>
              <a:t>WAN </a:t>
            </a:r>
            <a:r>
              <a:rPr lang="en-US" sz="2400" dirty="0" smtClean="0">
                <a:latin typeface="Times New Roman"/>
                <a:cs typeface="Times New Roman"/>
              </a:rPr>
              <a:t>interfaces.</a:t>
            </a:r>
          </a:p>
          <a:p>
            <a:pPr lvl="1"/>
            <a:r>
              <a:rPr lang="en-US" sz="2200" dirty="0">
                <a:latin typeface="Times New Roman"/>
                <a:cs typeface="Times New Roman"/>
              </a:rPr>
              <a:t>LAN interfaces allow the </a:t>
            </a:r>
            <a:r>
              <a:rPr lang="en-US" sz="2200" dirty="0" smtClean="0">
                <a:latin typeface="Times New Roman"/>
                <a:cs typeface="Times New Roman"/>
              </a:rPr>
              <a:t>router to </a:t>
            </a:r>
            <a:r>
              <a:rPr lang="en-US" sz="2200" dirty="0">
                <a:latin typeface="Times New Roman"/>
                <a:cs typeface="Times New Roman"/>
              </a:rPr>
              <a:t>connect to the LAN </a:t>
            </a:r>
            <a:r>
              <a:rPr lang="en-US" sz="2200" dirty="0" smtClean="0">
                <a:latin typeface="Times New Roman"/>
                <a:cs typeface="Times New Roman"/>
              </a:rPr>
              <a:t>media (</a:t>
            </a:r>
            <a:r>
              <a:rPr lang="en-US" sz="2200" dirty="0">
                <a:latin typeface="Times New Roman"/>
                <a:cs typeface="Times New Roman"/>
              </a:rPr>
              <a:t> </a:t>
            </a:r>
            <a:r>
              <a:rPr lang="en-US" sz="2200" dirty="0" smtClean="0">
                <a:latin typeface="Times New Roman"/>
                <a:cs typeface="Times New Roman"/>
              </a:rPr>
              <a:t>usually Ethernet, Token </a:t>
            </a:r>
            <a:r>
              <a:rPr lang="en-US" sz="2200" dirty="0">
                <a:latin typeface="Times New Roman"/>
                <a:cs typeface="Times New Roman"/>
              </a:rPr>
              <a:t>Ring or </a:t>
            </a:r>
            <a:r>
              <a:rPr lang="en-US" sz="2200" dirty="0" smtClean="0">
                <a:latin typeface="Times New Roman"/>
                <a:cs typeface="Times New Roman"/>
              </a:rPr>
              <a:t>ATM).</a:t>
            </a:r>
          </a:p>
          <a:p>
            <a:pPr lvl="1"/>
            <a:r>
              <a:rPr lang="en-US" sz="2200" dirty="0">
                <a:latin typeface="Times New Roman"/>
                <a:cs typeface="Times New Roman"/>
              </a:rPr>
              <a:t>WAN connections provide connections through a service provider to a distant site or to the </a:t>
            </a:r>
            <a:r>
              <a:rPr lang="en-US" sz="2200" dirty="0" smtClean="0">
                <a:latin typeface="Times New Roman"/>
                <a:cs typeface="Times New Roman"/>
              </a:rPr>
              <a:t>Internet (</a:t>
            </a:r>
            <a:r>
              <a:rPr lang="en-US" sz="2000" dirty="0">
                <a:latin typeface="Times New Roman"/>
                <a:cs typeface="Times New Roman"/>
              </a:rPr>
              <a:t>synchronous and asynchronous serial WICs, ISDN BRI WICs, DSL WICs, and Analog Modem WICs</a:t>
            </a:r>
            <a:r>
              <a:rPr lang="en-US" sz="2200" dirty="0" smtClean="0">
                <a:latin typeface="Times New Roman"/>
                <a:cs typeface="Times New Roman"/>
              </a:rPr>
              <a:t>).</a:t>
            </a:r>
            <a:endParaRPr lang="en-US" sz="2200" dirty="0">
              <a:latin typeface="Times New Roman"/>
              <a:cs typeface="Times New Roman"/>
            </a:endParaRPr>
          </a:p>
          <a:p>
            <a:pPr marL="0" indent="0">
              <a:buNone/>
            </a:pPr>
            <a:endParaRPr lang="en-US" sz="2400" dirty="0">
              <a:latin typeface="Times New Roman"/>
              <a:cs typeface="Times New Roman"/>
            </a:endParaRPr>
          </a:p>
          <a:p>
            <a:endParaRPr lang="en-US" sz="2400" dirty="0">
              <a:latin typeface="Times New Roman"/>
              <a:cs typeface="Times New Roman"/>
            </a:endParaRPr>
          </a:p>
        </p:txBody>
      </p:sp>
    </p:spTree>
    <p:extLst>
      <p:ext uri="{BB962C8B-B14F-4D97-AF65-F5344CB8AC3E}">
        <p14:creationId xmlns:p14="http://schemas.microsoft.com/office/powerpoint/2010/main" val="2951802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Router </a:t>
            </a:r>
            <a:r>
              <a:rPr lang="en-US" dirty="0" smtClean="0"/>
              <a:t>Ports</a:t>
            </a:r>
            <a:endParaRPr lang="en-US" dirty="0"/>
          </a:p>
        </p:txBody>
      </p:sp>
      <p:sp>
        <p:nvSpPr>
          <p:cNvPr id="3" name="Content Placeholder 2"/>
          <p:cNvSpPr>
            <a:spLocks noGrp="1"/>
          </p:cNvSpPr>
          <p:nvPr>
            <p:ph idx="1"/>
          </p:nvPr>
        </p:nvSpPr>
        <p:spPr/>
        <p:txBody>
          <a:bodyPr>
            <a:normAutofit fontScale="85000" lnSpcReduction="10000"/>
          </a:bodyPr>
          <a:lstStyle/>
          <a:p>
            <a:r>
              <a:rPr lang="en-US" dirty="0"/>
              <a:t>The management port provides a text-based connection for the </a:t>
            </a:r>
            <a:r>
              <a:rPr lang="en-US" dirty="0" smtClean="0"/>
              <a:t>configuration and </a:t>
            </a:r>
            <a:r>
              <a:rPr lang="en-US" dirty="0"/>
              <a:t>troubleshooting of the router.</a:t>
            </a:r>
            <a:endParaRPr lang="en-US" dirty="0" smtClean="0"/>
          </a:p>
          <a:p>
            <a:r>
              <a:rPr lang="en-US" dirty="0" smtClean="0"/>
              <a:t>Most </a:t>
            </a:r>
            <a:r>
              <a:rPr lang="en-US" dirty="0"/>
              <a:t>routers have two management ports: </a:t>
            </a:r>
          </a:p>
          <a:p>
            <a:pPr lvl="1"/>
            <a:r>
              <a:rPr lang="en-US" dirty="0"/>
              <a:t>the </a:t>
            </a:r>
            <a:r>
              <a:rPr lang="en-US" dirty="0">
                <a:solidFill>
                  <a:schemeClr val="accent3">
                    <a:lumMod val="60000"/>
                    <a:lumOff val="40000"/>
                  </a:schemeClr>
                </a:solidFill>
              </a:rPr>
              <a:t>console</a:t>
            </a:r>
            <a:r>
              <a:rPr lang="en-US" dirty="0"/>
              <a:t> port  </a:t>
            </a:r>
          </a:p>
          <a:p>
            <a:pPr lvl="1"/>
            <a:r>
              <a:rPr lang="en-US" dirty="0"/>
              <a:t>the </a:t>
            </a:r>
            <a:r>
              <a:rPr lang="en-US" dirty="0">
                <a:solidFill>
                  <a:srgbClr val="A3A3C2"/>
                </a:solidFill>
              </a:rPr>
              <a:t>auxiliary</a:t>
            </a:r>
            <a:r>
              <a:rPr lang="en-US" dirty="0"/>
              <a:t> port (aux port) . (Some routers do not have aux ports.) </a:t>
            </a:r>
          </a:p>
          <a:p>
            <a:r>
              <a:rPr lang="en-US" dirty="0"/>
              <a:t>Both ports are meant to allow a </a:t>
            </a:r>
            <a:r>
              <a:rPr lang="en-US" i="1" dirty="0"/>
              <a:t>terminal</a:t>
            </a:r>
            <a:r>
              <a:rPr lang="en-US" dirty="0"/>
              <a:t>, or more likely a PC with a </a:t>
            </a:r>
            <a:r>
              <a:rPr lang="en-US" i="1" dirty="0"/>
              <a:t>terminal emulator </a:t>
            </a:r>
            <a:r>
              <a:rPr lang="en-US" dirty="0"/>
              <a:t>, to log in to the router to issue commands on the router</a:t>
            </a:r>
            <a:r>
              <a:rPr lang="en-US" dirty="0" smtClean="0"/>
              <a:t>.</a:t>
            </a:r>
          </a:p>
          <a:p>
            <a:r>
              <a:rPr lang="en-US" dirty="0"/>
              <a:t>These commands may be used to </a:t>
            </a:r>
          </a:p>
          <a:p>
            <a:pPr lvl="1"/>
            <a:r>
              <a:rPr lang="en-US" dirty="0"/>
              <a:t>to configure the router to tell it how to act</a:t>
            </a:r>
            <a:r>
              <a:rPr lang="en-US" dirty="0" smtClean="0"/>
              <a:t>.</a:t>
            </a:r>
          </a:p>
          <a:p>
            <a:pPr lvl="1"/>
            <a:r>
              <a:rPr lang="en-US" dirty="0" smtClean="0"/>
              <a:t>troubleshoot </a:t>
            </a:r>
            <a:r>
              <a:rPr lang="en-US" dirty="0"/>
              <a:t>problems or</a:t>
            </a:r>
          </a:p>
          <a:p>
            <a:pPr marL="349250" lvl="1" indent="0">
              <a:buNone/>
            </a:pPr>
            <a:endParaRPr lang="en-US" dirty="0"/>
          </a:p>
          <a:p>
            <a:endParaRPr lang="en-US" dirty="0"/>
          </a:p>
        </p:txBody>
      </p:sp>
    </p:spTree>
    <p:extLst>
      <p:ext uri="{BB962C8B-B14F-4D97-AF65-F5344CB8AC3E}">
        <p14:creationId xmlns:p14="http://schemas.microsoft.com/office/powerpoint/2010/main" val="3287754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Router Ports</a:t>
            </a:r>
          </a:p>
        </p:txBody>
      </p:sp>
      <p:sp>
        <p:nvSpPr>
          <p:cNvPr id="3" name="Content Placeholder 2"/>
          <p:cNvSpPr>
            <a:spLocks noGrp="1"/>
          </p:cNvSpPr>
          <p:nvPr>
            <p:ph idx="1"/>
          </p:nvPr>
        </p:nvSpPr>
        <p:spPr/>
        <p:txBody>
          <a:bodyPr/>
          <a:lstStyle/>
          <a:p>
            <a:r>
              <a:rPr lang="en-US" dirty="0"/>
              <a:t>A </a:t>
            </a:r>
            <a:r>
              <a:rPr lang="en-US" i="1" dirty="0"/>
              <a:t>terminal</a:t>
            </a:r>
            <a:r>
              <a:rPr lang="en-US" dirty="0"/>
              <a:t>  </a:t>
            </a:r>
            <a:r>
              <a:rPr lang="en-US" dirty="0">
                <a:sym typeface="Wingdings"/>
              </a:rPr>
              <a:t> </a:t>
            </a:r>
            <a:r>
              <a:rPr lang="en-US" dirty="0"/>
              <a:t> a simple device with a display screen and a keyboard, but a terminal is not a PC.</a:t>
            </a:r>
          </a:p>
          <a:p>
            <a:r>
              <a:rPr lang="en-US" dirty="0"/>
              <a:t>A </a:t>
            </a:r>
            <a:r>
              <a:rPr lang="en-US" i="1" dirty="0"/>
              <a:t>terminal emulator </a:t>
            </a:r>
            <a:r>
              <a:rPr lang="en-US" dirty="0">
                <a:sym typeface="Wingdings"/>
              </a:rPr>
              <a:t> </a:t>
            </a:r>
            <a:r>
              <a:rPr lang="en-US" dirty="0"/>
              <a:t>software that acts like a terminal</a:t>
            </a:r>
          </a:p>
        </p:txBody>
      </p:sp>
      <p:pic>
        <p:nvPicPr>
          <p:cNvPr id="4" name="Picture 3"/>
          <p:cNvPicPr>
            <a:picLocks noChangeAspect="1"/>
          </p:cNvPicPr>
          <p:nvPr/>
        </p:nvPicPr>
        <p:blipFill>
          <a:blip r:embed="rId3"/>
          <a:stretch>
            <a:fillRect/>
          </a:stretch>
        </p:blipFill>
        <p:spPr>
          <a:xfrm>
            <a:off x="4407422" y="4014894"/>
            <a:ext cx="4239133" cy="2449880"/>
          </a:xfrm>
          <a:prstGeom prst="rect">
            <a:avLst/>
          </a:prstGeom>
        </p:spPr>
      </p:pic>
      <p:pic>
        <p:nvPicPr>
          <p:cNvPr id="5" name="Picture 4"/>
          <p:cNvPicPr>
            <a:picLocks noChangeAspect="1"/>
          </p:cNvPicPr>
          <p:nvPr/>
        </p:nvPicPr>
        <p:blipFill>
          <a:blip r:embed="rId4"/>
          <a:stretch>
            <a:fillRect/>
          </a:stretch>
        </p:blipFill>
        <p:spPr>
          <a:xfrm>
            <a:off x="498474" y="4014894"/>
            <a:ext cx="3292655" cy="2449880"/>
          </a:xfrm>
          <a:prstGeom prst="rect">
            <a:avLst/>
          </a:prstGeom>
        </p:spPr>
      </p:pic>
    </p:spTree>
    <p:extLst>
      <p:ext uri="{BB962C8B-B14F-4D97-AF65-F5344CB8AC3E}">
        <p14:creationId xmlns:p14="http://schemas.microsoft.com/office/powerpoint/2010/main" val="39582605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Files</a:t>
            </a:r>
            <a:endParaRPr lang="en-US" dirty="0"/>
          </a:p>
        </p:txBody>
      </p:sp>
      <p:sp>
        <p:nvSpPr>
          <p:cNvPr id="3" name="Content Placeholder 2"/>
          <p:cNvSpPr>
            <a:spLocks noGrp="1"/>
          </p:cNvSpPr>
          <p:nvPr>
            <p:ph idx="1"/>
          </p:nvPr>
        </p:nvSpPr>
        <p:spPr/>
        <p:txBody>
          <a:bodyPr>
            <a:normAutofit lnSpcReduction="10000"/>
          </a:bodyPr>
          <a:lstStyle/>
          <a:p>
            <a:r>
              <a:rPr lang="en-US" dirty="0"/>
              <a:t>The network administrator must configure each interface via the router’s console</a:t>
            </a:r>
            <a:r>
              <a:rPr lang="en-US" dirty="0" smtClean="0"/>
              <a:t>.</a:t>
            </a:r>
          </a:p>
          <a:p>
            <a:r>
              <a:rPr lang="en-US" dirty="0" smtClean="0"/>
              <a:t> </a:t>
            </a:r>
            <a:r>
              <a:rPr lang="en-US" dirty="0"/>
              <a:t>Configuration </a:t>
            </a:r>
            <a:r>
              <a:rPr lang="en-US" dirty="0" smtClean="0"/>
              <a:t>includes:</a:t>
            </a:r>
          </a:p>
          <a:p>
            <a:pPr lvl="1"/>
            <a:r>
              <a:rPr lang="en-US" dirty="0" smtClean="0"/>
              <a:t> </a:t>
            </a:r>
            <a:r>
              <a:rPr lang="en-US" dirty="0"/>
              <a:t>defining the interface’s </a:t>
            </a:r>
            <a:r>
              <a:rPr lang="en-US" dirty="0" smtClean="0"/>
              <a:t>address,</a:t>
            </a:r>
          </a:p>
          <a:p>
            <a:pPr lvl="1"/>
            <a:r>
              <a:rPr lang="en-US" dirty="0"/>
              <a:t>the types of protocols that will be used through that interface. </a:t>
            </a:r>
            <a:endParaRPr lang="en-US" dirty="0" smtClean="0"/>
          </a:p>
          <a:p>
            <a:pPr lvl="1"/>
            <a:r>
              <a:rPr lang="en-US" dirty="0" smtClean="0"/>
              <a:t> </a:t>
            </a:r>
            <a:r>
              <a:rPr lang="en-US" dirty="0"/>
              <a:t>the specific transmission technology </a:t>
            </a:r>
            <a:endParaRPr lang="en-US" dirty="0" smtClean="0"/>
          </a:p>
          <a:p>
            <a:pPr lvl="1"/>
            <a:r>
              <a:rPr lang="en-US" dirty="0" smtClean="0"/>
              <a:t>bandwidth </a:t>
            </a:r>
            <a:r>
              <a:rPr lang="en-US" dirty="0"/>
              <a:t>available on the network connected to that interface, </a:t>
            </a:r>
            <a:endParaRPr lang="en-US" dirty="0" smtClean="0"/>
          </a:p>
          <a:p>
            <a:pPr lvl="1"/>
            <a:r>
              <a:rPr lang="en-US" dirty="0" smtClean="0"/>
              <a:t>The </a:t>
            </a:r>
            <a:r>
              <a:rPr lang="en-US" dirty="0"/>
              <a:t>actual parameters that must be defined vary based on the type of network interface.</a:t>
            </a:r>
          </a:p>
          <a:p>
            <a:endParaRPr lang="en-US" dirty="0"/>
          </a:p>
        </p:txBody>
      </p:sp>
    </p:spTree>
    <p:extLst>
      <p:ext uri="{BB962C8B-B14F-4D97-AF65-F5344CB8AC3E}">
        <p14:creationId xmlns:p14="http://schemas.microsoft.com/office/powerpoint/2010/main" val="4208895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IOS</a:t>
            </a:r>
            <a:endParaRPr lang="en-US" dirty="0"/>
          </a:p>
        </p:txBody>
      </p:sp>
      <p:sp>
        <p:nvSpPr>
          <p:cNvPr id="3" name="Content Placeholder 2"/>
          <p:cNvSpPr>
            <a:spLocks noGrp="1"/>
          </p:cNvSpPr>
          <p:nvPr>
            <p:ph idx="1"/>
          </p:nvPr>
        </p:nvSpPr>
        <p:spPr/>
        <p:txBody>
          <a:bodyPr>
            <a:normAutofit/>
          </a:bodyPr>
          <a:lstStyle/>
          <a:p>
            <a:pPr>
              <a:lnSpc>
                <a:spcPct val="120000"/>
              </a:lnSpc>
            </a:pPr>
            <a:r>
              <a:rPr lang="en-US" dirty="0" smtClean="0"/>
              <a:t>Cisco IOS is a </a:t>
            </a:r>
            <a:r>
              <a:rPr lang="en-US" dirty="0"/>
              <a:t>Software to run configuration files. </a:t>
            </a:r>
            <a:endParaRPr lang="en-US" dirty="0" smtClean="0"/>
          </a:p>
          <a:p>
            <a:pPr lvl="1">
              <a:lnSpc>
                <a:spcPct val="120000"/>
              </a:lnSpc>
            </a:pPr>
            <a:r>
              <a:rPr lang="en-US" dirty="0" smtClean="0"/>
              <a:t>configuration </a:t>
            </a:r>
            <a:r>
              <a:rPr lang="en-US" dirty="0"/>
              <a:t>files contain the instructions and parameters that control the flow of traffic in and out of the routers. </a:t>
            </a:r>
            <a:endParaRPr lang="en-US" dirty="0" smtClean="0"/>
          </a:p>
          <a:p>
            <a:pPr lvl="1">
              <a:lnSpc>
                <a:spcPct val="120000"/>
              </a:lnSpc>
            </a:pPr>
            <a:r>
              <a:rPr lang="en-US" dirty="0"/>
              <a:t>The configuration file specifies all the information the router needs to make these decisions.</a:t>
            </a:r>
          </a:p>
          <a:p>
            <a:endParaRPr lang="en-US" dirty="0"/>
          </a:p>
        </p:txBody>
      </p:sp>
    </p:spTree>
    <p:extLst>
      <p:ext uri="{BB962C8B-B14F-4D97-AF65-F5344CB8AC3E}">
        <p14:creationId xmlns:p14="http://schemas.microsoft.com/office/powerpoint/2010/main" val="2724264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Router Memories</a:t>
            </a:r>
          </a:p>
        </p:txBody>
      </p:sp>
      <p:pic>
        <p:nvPicPr>
          <p:cNvPr id="4" name="Content Placeholder 5"/>
          <p:cNvPicPr>
            <a:picLocks noGrp="1" noChangeAspect="1"/>
          </p:cNvPicPr>
          <p:nvPr>
            <p:ph idx="4294967295"/>
          </p:nvPr>
        </p:nvPicPr>
        <p:blipFill rotWithShape="1">
          <a:blip r:embed="rId2"/>
          <a:srcRect t="-1985" b="253"/>
          <a:stretch/>
        </p:blipFill>
        <p:spPr>
          <a:xfrm>
            <a:off x="340514" y="2183863"/>
            <a:ext cx="8491537" cy="4300874"/>
          </a:xfrm>
        </p:spPr>
      </p:pic>
    </p:spTree>
    <p:extLst>
      <p:ext uri="{BB962C8B-B14F-4D97-AF65-F5344CB8AC3E}">
        <p14:creationId xmlns:p14="http://schemas.microsoft.com/office/powerpoint/2010/main" val="26828376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Router Memories</a:t>
            </a:r>
            <a:endParaRPr lang="en-US" dirty="0"/>
          </a:p>
        </p:txBody>
      </p:sp>
      <p:sp>
        <p:nvSpPr>
          <p:cNvPr id="3" name="Content Placeholder 2"/>
          <p:cNvSpPr>
            <a:spLocks noGrp="1"/>
          </p:cNvSpPr>
          <p:nvPr>
            <p:ph idx="1"/>
          </p:nvPr>
        </p:nvSpPr>
        <p:spPr>
          <a:xfrm>
            <a:off x="498474" y="2336801"/>
            <a:ext cx="7556313" cy="3962400"/>
          </a:xfrm>
        </p:spPr>
        <p:txBody>
          <a:bodyPr>
            <a:normAutofit/>
          </a:bodyPr>
          <a:lstStyle/>
          <a:p>
            <a:pPr marL="0" indent="0">
              <a:buNone/>
            </a:pPr>
            <a:r>
              <a:rPr lang="en-US" sz="2400" dirty="0"/>
              <a:t>Routers store data </a:t>
            </a:r>
            <a:r>
              <a:rPr lang="en-US" sz="2400" dirty="0" smtClean="0"/>
              <a:t>using</a:t>
            </a:r>
          </a:p>
          <a:p>
            <a:r>
              <a:rPr lang="en-US" dirty="0">
                <a:solidFill>
                  <a:srgbClr val="B465BB"/>
                </a:solidFill>
              </a:rPr>
              <a:t>Random Access Memory (RAM)</a:t>
            </a:r>
            <a:r>
              <a:rPr lang="en-US" dirty="0" smtClean="0">
                <a:solidFill>
                  <a:srgbClr val="B465BB"/>
                </a:solidFill>
              </a:rPr>
              <a:t>:</a:t>
            </a:r>
          </a:p>
          <a:p>
            <a:pPr lvl="1"/>
            <a:r>
              <a:rPr lang="en-US" dirty="0" smtClean="0"/>
              <a:t> </a:t>
            </a:r>
            <a:r>
              <a:rPr lang="en-US" dirty="0"/>
              <a:t>Provides temporary storage for various applications and processes, </a:t>
            </a:r>
            <a:r>
              <a:rPr lang="en-US" dirty="0" smtClean="0"/>
              <a:t>including:</a:t>
            </a:r>
          </a:p>
          <a:p>
            <a:pPr lvl="2"/>
            <a:r>
              <a:rPr lang="en-US" dirty="0" smtClean="0"/>
              <a:t> </a:t>
            </a:r>
            <a:r>
              <a:rPr lang="en-US" dirty="0"/>
              <a:t>the running IOS, </a:t>
            </a:r>
            <a:endParaRPr lang="en-US" dirty="0" smtClean="0"/>
          </a:p>
          <a:p>
            <a:pPr lvl="2"/>
            <a:r>
              <a:rPr lang="en-US" dirty="0" smtClean="0"/>
              <a:t>the </a:t>
            </a:r>
            <a:r>
              <a:rPr lang="en-US" dirty="0"/>
              <a:t>running configuration file, </a:t>
            </a:r>
            <a:endParaRPr lang="en-US" dirty="0" smtClean="0"/>
          </a:p>
          <a:p>
            <a:pPr lvl="2"/>
            <a:r>
              <a:rPr lang="en-US" dirty="0" smtClean="0"/>
              <a:t>various </a:t>
            </a:r>
            <a:r>
              <a:rPr lang="en-US" dirty="0"/>
              <a:t>tables (i.e., IP routing table, Ethernet ARP table), </a:t>
            </a:r>
            <a:endParaRPr lang="en-US" dirty="0" smtClean="0"/>
          </a:p>
          <a:p>
            <a:pPr lvl="2"/>
            <a:r>
              <a:rPr lang="en-US" dirty="0" smtClean="0"/>
              <a:t>and </a:t>
            </a:r>
            <a:r>
              <a:rPr lang="en-US" dirty="0"/>
              <a:t>buffers for packet processing</a:t>
            </a:r>
            <a:r>
              <a:rPr lang="en-US" dirty="0" smtClean="0"/>
              <a:t>.</a:t>
            </a:r>
          </a:p>
          <a:p>
            <a:pPr lvl="1"/>
            <a:r>
              <a:rPr lang="en-US" dirty="0" smtClean="0"/>
              <a:t> RAM </a:t>
            </a:r>
            <a:r>
              <a:rPr lang="en-US" dirty="0"/>
              <a:t>is referred to as volatile because it loses its contents when power is turned off</a:t>
            </a:r>
            <a:r>
              <a:rPr lang="en-US" dirty="0" smtClean="0"/>
              <a:t>.</a:t>
            </a:r>
            <a:endParaRPr lang="en-US" dirty="0"/>
          </a:p>
        </p:txBody>
      </p:sp>
    </p:spTree>
    <p:extLst>
      <p:ext uri="{BB962C8B-B14F-4D97-AF65-F5344CB8AC3E}">
        <p14:creationId xmlns:p14="http://schemas.microsoft.com/office/powerpoint/2010/main" val="448294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Routers                          Outline</a:t>
            </a:r>
            <a:endParaRPr lang="en-US" dirty="0"/>
          </a:p>
        </p:txBody>
      </p:sp>
      <p:sp>
        <p:nvSpPr>
          <p:cNvPr id="3" name="Content Placeholder 2"/>
          <p:cNvSpPr>
            <a:spLocks noGrp="1"/>
          </p:cNvSpPr>
          <p:nvPr>
            <p:ph idx="1"/>
          </p:nvPr>
        </p:nvSpPr>
        <p:spPr/>
        <p:txBody>
          <a:bodyPr/>
          <a:lstStyle/>
          <a:p>
            <a:r>
              <a:rPr lang="en-US" dirty="0" smtClean="0"/>
              <a:t>What is a router</a:t>
            </a:r>
          </a:p>
          <a:p>
            <a:r>
              <a:rPr lang="en-US" dirty="0" smtClean="0"/>
              <a:t>Router and OSI model</a:t>
            </a:r>
          </a:p>
          <a:p>
            <a:r>
              <a:rPr lang="en-US" dirty="0" smtClean="0"/>
              <a:t>Physical </a:t>
            </a:r>
            <a:r>
              <a:rPr lang="en-US" dirty="0"/>
              <a:t>Components of a </a:t>
            </a:r>
            <a:r>
              <a:rPr lang="en-US" dirty="0" smtClean="0"/>
              <a:t>Router</a:t>
            </a:r>
          </a:p>
          <a:p>
            <a:r>
              <a:rPr lang="en-US" dirty="0"/>
              <a:t>Router Functions</a:t>
            </a:r>
            <a:r>
              <a:rPr lang="en-US" dirty="0" smtClean="0"/>
              <a:t> </a:t>
            </a:r>
            <a:endParaRPr lang="en-US" dirty="0"/>
          </a:p>
        </p:txBody>
      </p:sp>
    </p:spTree>
    <p:extLst>
      <p:ext uri="{BB962C8B-B14F-4D97-AF65-F5344CB8AC3E}">
        <p14:creationId xmlns:p14="http://schemas.microsoft.com/office/powerpoint/2010/main" val="2376567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Router Memories</a:t>
            </a:r>
          </a:p>
        </p:txBody>
      </p:sp>
      <p:sp>
        <p:nvSpPr>
          <p:cNvPr id="3" name="Content Placeholder 2"/>
          <p:cNvSpPr>
            <a:spLocks noGrp="1"/>
          </p:cNvSpPr>
          <p:nvPr>
            <p:ph idx="1"/>
          </p:nvPr>
        </p:nvSpPr>
        <p:spPr>
          <a:xfrm>
            <a:off x="708024" y="2595562"/>
            <a:ext cx="7610476" cy="3670767"/>
          </a:xfrm>
        </p:spPr>
        <p:txBody>
          <a:bodyPr/>
          <a:lstStyle/>
          <a:p>
            <a:r>
              <a:rPr lang="en-US" dirty="0">
                <a:solidFill>
                  <a:schemeClr val="tx2">
                    <a:lumMod val="50000"/>
                    <a:lumOff val="50000"/>
                  </a:schemeClr>
                </a:solidFill>
              </a:rPr>
              <a:t>Read-Only Memory (ROM): </a:t>
            </a:r>
          </a:p>
          <a:p>
            <a:pPr lvl="1"/>
            <a:r>
              <a:rPr lang="en-US" dirty="0"/>
              <a:t>Provides permanent storage for</a:t>
            </a:r>
          </a:p>
          <a:p>
            <a:pPr lvl="2"/>
            <a:r>
              <a:rPr lang="en-US" dirty="0"/>
              <a:t> </a:t>
            </a:r>
            <a:r>
              <a:rPr lang="en-US" dirty="0" err="1"/>
              <a:t>bootup</a:t>
            </a:r>
            <a:r>
              <a:rPr lang="en-US" dirty="0"/>
              <a:t> instructions, </a:t>
            </a:r>
          </a:p>
          <a:p>
            <a:pPr lvl="2"/>
            <a:r>
              <a:rPr lang="en-US" dirty="0"/>
              <a:t>basic diagnostic software,</a:t>
            </a:r>
          </a:p>
          <a:p>
            <a:pPr lvl="2"/>
            <a:r>
              <a:rPr lang="en-US" dirty="0"/>
              <a:t> and a limited IOS in case the router cannot load the full featured IOS. </a:t>
            </a:r>
          </a:p>
          <a:p>
            <a:pPr lvl="1"/>
            <a:r>
              <a:rPr lang="en-US" dirty="0"/>
              <a:t>ROM is firmware and referred to as non-volatile because it does not lose its contents when power is turned off.</a:t>
            </a:r>
          </a:p>
          <a:p>
            <a:endParaRPr lang="en-US" dirty="0"/>
          </a:p>
        </p:txBody>
      </p:sp>
    </p:spTree>
    <p:extLst>
      <p:ext uri="{BB962C8B-B14F-4D97-AF65-F5344CB8AC3E}">
        <p14:creationId xmlns:p14="http://schemas.microsoft.com/office/powerpoint/2010/main" val="1551221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Router Memories</a:t>
            </a:r>
          </a:p>
        </p:txBody>
      </p:sp>
      <p:sp>
        <p:nvSpPr>
          <p:cNvPr id="3" name="Content Placeholder 2"/>
          <p:cNvSpPr>
            <a:spLocks noGrp="1"/>
          </p:cNvSpPr>
          <p:nvPr>
            <p:ph idx="1"/>
          </p:nvPr>
        </p:nvSpPr>
        <p:spPr/>
        <p:txBody>
          <a:bodyPr>
            <a:normAutofit fontScale="92500"/>
          </a:bodyPr>
          <a:lstStyle/>
          <a:p>
            <a:r>
              <a:rPr lang="en-US" dirty="0"/>
              <a:t>Non-Volatile Random Access Memory (NVRAM): </a:t>
            </a:r>
            <a:endParaRPr lang="en-US" dirty="0" smtClean="0"/>
          </a:p>
          <a:p>
            <a:pPr lvl="1"/>
            <a:r>
              <a:rPr lang="en-US" dirty="0" smtClean="0"/>
              <a:t>Provides </a:t>
            </a:r>
            <a:r>
              <a:rPr lang="en-US" dirty="0"/>
              <a:t>permanent storage for the startup configuration file (startup-</a:t>
            </a:r>
            <a:r>
              <a:rPr lang="en-US" dirty="0" err="1"/>
              <a:t>config</a:t>
            </a:r>
            <a:r>
              <a:rPr lang="en-US" dirty="0"/>
              <a:t>). </a:t>
            </a:r>
            <a:endParaRPr lang="en-US" dirty="0" smtClean="0"/>
          </a:p>
          <a:p>
            <a:pPr lvl="1"/>
            <a:r>
              <a:rPr lang="en-US" dirty="0" smtClean="0"/>
              <a:t>NVRAM </a:t>
            </a:r>
            <a:r>
              <a:rPr lang="en-US" dirty="0"/>
              <a:t>is non-volatile and does not lose its contents when power is turned off.</a:t>
            </a:r>
          </a:p>
          <a:p>
            <a:r>
              <a:rPr lang="en-US" dirty="0"/>
              <a:t>Flash: </a:t>
            </a:r>
            <a:endParaRPr lang="en-US" dirty="0" smtClean="0"/>
          </a:p>
          <a:p>
            <a:pPr lvl="1"/>
            <a:r>
              <a:rPr lang="en-US" dirty="0" smtClean="0"/>
              <a:t>Provides </a:t>
            </a:r>
            <a:r>
              <a:rPr lang="en-US" dirty="0"/>
              <a:t>permanent storage for the IOS and other system-related files. </a:t>
            </a:r>
            <a:endParaRPr lang="en-US" dirty="0" smtClean="0"/>
          </a:p>
          <a:p>
            <a:pPr lvl="1"/>
            <a:r>
              <a:rPr lang="en-US" dirty="0" smtClean="0"/>
              <a:t>The </a:t>
            </a:r>
            <a:r>
              <a:rPr lang="en-US" dirty="0"/>
              <a:t>IOS is copied from flash into RAM during the </a:t>
            </a:r>
            <a:r>
              <a:rPr lang="en-US" dirty="0" err="1"/>
              <a:t>bootup</a:t>
            </a:r>
            <a:r>
              <a:rPr lang="en-US" dirty="0"/>
              <a:t> process</a:t>
            </a:r>
            <a:r>
              <a:rPr lang="en-US" dirty="0" smtClean="0"/>
              <a:t>.</a:t>
            </a:r>
          </a:p>
          <a:p>
            <a:pPr lvl="1"/>
            <a:r>
              <a:rPr lang="en-US" dirty="0" smtClean="0"/>
              <a:t> </a:t>
            </a:r>
            <a:r>
              <a:rPr lang="en-US" dirty="0"/>
              <a:t>Flash is non-volatile and does not lose its contents when power is turned off.</a:t>
            </a:r>
          </a:p>
          <a:p>
            <a:endParaRPr lang="en-US" dirty="0"/>
          </a:p>
        </p:txBody>
      </p:sp>
    </p:spTree>
    <p:extLst>
      <p:ext uri="{BB962C8B-B14F-4D97-AF65-F5344CB8AC3E}">
        <p14:creationId xmlns:p14="http://schemas.microsoft.com/office/powerpoint/2010/main" val="23996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Router Functions</a:t>
            </a:r>
            <a:endParaRPr lang="en-US" dirty="0"/>
          </a:p>
        </p:txBody>
      </p:sp>
      <p:sp>
        <p:nvSpPr>
          <p:cNvPr id="3" name="Content Placeholder 2"/>
          <p:cNvSpPr>
            <a:spLocks noGrp="1"/>
          </p:cNvSpPr>
          <p:nvPr>
            <p:ph idx="1"/>
          </p:nvPr>
        </p:nvSpPr>
        <p:spPr>
          <a:xfrm>
            <a:off x="517474" y="2595562"/>
            <a:ext cx="8207426" cy="3906838"/>
          </a:xfrm>
        </p:spPr>
        <p:txBody>
          <a:bodyPr>
            <a:normAutofit/>
          </a:bodyPr>
          <a:lstStyle/>
          <a:p>
            <a:r>
              <a:rPr lang="en-US" dirty="0" smtClean="0"/>
              <a:t>Routers </a:t>
            </a:r>
            <a:r>
              <a:rPr lang="en-US" dirty="0"/>
              <a:t>perform many </a:t>
            </a:r>
            <a:r>
              <a:rPr lang="en-US" dirty="0" smtClean="0"/>
              <a:t>functions, some of them: </a:t>
            </a:r>
          </a:p>
          <a:p>
            <a:pPr lvl="1"/>
            <a:r>
              <a:rPr lang="en-US" dirty="0"/>
              <a:t>The selection of best paths for incoming data </a:t>
            </a:r>
            <a:r>
              <a:rPr lang="en-US" dirty="0" smtClean="0"/>
              <a:t>packets</a:t>
            </a:r>
          </a:p>
          <a:p>
            <a:pPr lvl="1"/>
            <a:r>
              <a:rPr lang="en-US" dirty="0" smtClean="0"/>
              <a:t>The </a:t>
            </a:r>
            <a:r>
              <a:rPr lang="en-US" dirty="0"/>
              <a:t>switching of packets to the proper outgoing </a:t>
            </a:r>
            <a:r>
              <a:rPr lang="en-US" dirty="0" smtClean="0"/>
              <a:t>interface</a:t>
            </a:r>
          </a:p>
          <a:p>
            <a:r>
              <a:rPr lang="en-US" dirty="0"/>
              <a:t>Routers accomplish these functions by building routing tables and exchanging the network information contained within them with other </a:t>
            </a:r>
            <a:r>
              <a:rPr lang="en-US" dirty="0" smtClean="0"/>
              <a:t>routers.</a:t>
            </a:r>
          </a:p>
          <a:p>
            <a:pPr lvl="1"/>
            <a:r>
              <a:rPr lang="en-US" dirty="0" smtClean="0"/>
              <a:t>finding </a:t>
            </a:r>
            <a:r>
              <a:rPr lang="en-US" dirty="0"/>
              <a:t>other routers in the network, </a:t>
            </a:r>
            <a:endParaRPr lang="en-US" dirty="0" smtClean="0"/>
          </a:p>
          <a:p>
            <a:pPr lvl="1"/>
            <a:r>
              <a:rPr lang="en-US" dirty="0" smtClean="0"/>
              <a:t>learning </a:t>
            </a:r>
            <a:r>
              <a:rPr lang="en-US" dirty="0"/>
              <a:t>about potential destination networks and hosts</a:t>
            </a:r>
            <a:r>
              <a:rPr lang="en-US" dirty="0" smtClean="0"/>
              <a:t>,</a:t>
            </a:r>
          </a:p>
          <a:p>
            <a:pPr lvl="1"/>
            <a:r>
              <a:rPr lang="en-US" dirty="0" smtClean="0"/>
              <a:t>discovering </a:t>
            </a:r>
            <a:r>
              <a:rPr lang="en-US" dirty="0"/>
              <a:t>and tracking potential </a:t>
            </a:r>
            <a:r>
              <a:rPr lang="en-US" dirty="0" smtClean="0"/>
              <a:t>routes</a:t>
            </a:r>
          </a:p>
        </p:txBody>
      </p:sp>
    </p:spTree>
    <p:extLst>
      <p:ext uri="{BB962C8B-B14F-4D97-AF65-F5344CB8AC3E}">
        <p14:creationId xmlns:p14="http://schemas.microsoft.com/office/powerpoint/2010/main" val="2169135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sum up</a:t>
            </a:r>
            <a:endParaRPr lang="en-US" dirty="0"/>
          </a:p>
        </p:txBody>
      </p:sp>
      <p:sp>
        <p:nvSpPr>
          <p:cNvPr id="3" name="Content Placeholder 2"/>
          <p:cNvSpPr>
            <a:spLocks noGrp="1"/>
          </p:cNvSpPr>
          <p:nvPr>
            <p:ph idx="1"/>
          </p:nvPr>
        </p:nvSpPr>
        <p:spPr/>
        <p:txBody>
          <a:bodyPr/>
          <a:lstStyle/>
          <a:p>
            <a:r>
              <a:rPr lang="en-US" dirty="0"/>
              <a:t>Therefore, some of the more salient functions that a router provides are</a:t>
            </a:r>
          </a:p>
          <a:p>
            <a:pPr lvl="1"/>
            <a:r>
              <a:rPr lang="en-US" dirty="0" smtClean="0"/>
              <a:t> </a:t>
            </a:r>
            <a:r>
              <a:rPr lang="en-US" dirty="0"/>
              <a:t>Physical interconnectivity</a:t>
            </a:r>
          </a:p>
          <a:p>
            <a:pPr lvl="1"/>
            <a:r>
              <a:rPr lang="en-US" dirty="0" smtClean="0"/>
              <a:t>Logical </a:t>
            </a:r>
            <a:r>
              <a:rPr lang="en-US" dirty="0"/>
              <a:t>interconnectivity</a:t>
            </a:r>
          </a:p>
          <a:p>
            <a:pPr lvl="1"/>
            <a:r>
              <a:rPr lang="en-US" dirty="0" smtClean="0"/>
              <a:t> </a:t>
            </a:r>
            <a:r>
              <a:rPr lang="en-US" dirty="0"/>
              <a:t>Route calculation and maintenance</a:t>
            </a:r>
          </a:p>
          <a:p>
            <a:pPr lvl="1"/>
            <a:r>
              <a:rPr lang="en-US" dirty="0" smtClean="0"/>
              <a:t>Security </a:t>
            </a:r>
            <a:endParaRPr lang="en-US" dirty="0"/>
          </a:p>
        </p:txBody>
      </p:sp>
    </p:spTree>
    <p:extLst>
      <p:ext uri="{BB962C8B-B14F-4D97-AF65-F5344CB8AC3E}">
        <p14:creationId xmlns:p14="http://schemas.microsoft.com/office/powerpoint/2010/main" val="2527845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Router Configurations </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49363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Outline</a:t>
            </a:r>
            <a:endParaRPr lang="en-US" dirty="0"/>
          </a:p>
        </p:txBody>
      </p:sp>
      <p:sp>
        <p:nvSpPr>
          <p:cNvPr id="3" name="Content Placeholder 2"/>
          <p:cNvSpPr>
            <a:spLocks noGrp="1"/>
          </p:cNvSpPr>
          <p:nvPr>
            <p:ph idx="1"/>
          </p:nvPr>
        </p:nvSpPr>
        <p:spPr>
          <a:xfrm>
            <a:off x="622129" y="2437326"/>
            <a:ext cx="8236121" cy="3992563"/>
          </a:xfrm>
        </p:spPr>
        <p:txBody>
          <a:bodyPr/>
          <a:lstStyle/>
          <a:p>
            <a:r>
              <a:rPr lang="en-US" dirty="0" smtClean="0">
                <a:cs typeface="Arial" pitchFamily="34" charset="0"/>
              </a:rPr>
              <a:t>Accessing a router for configuration</a:t>
            </a:r>
          </a:p>
          <a:p>
            <a:r>
              <a:rPr lang="en-US" dirty="0"/>
              <a:t>Command-Line </a:t>
            </a:r>
            <a:r>
              <a:rPr lang="en-US" dirty="0" smtClean="0"/>
              <a:t>Interface (CLI)</a:t>
            </a:r>
          </a:p>
          <a:p>
            <a:r>
              <a:rPr lang="en-US" dirty="0"/>
              <a:t>IOS CLI </a:t>
            </a:r>
            <a:r>
              <a:rPr lang="en-US" dirty="0" smtClean="0"/>
              <a:t>modes</a:t>
            </a:r>
          </a:p>
          <a:p>
            <a:r>
              <a:rPr lang="en-US" dirty="0"/>
              <a:t>Some Router Configurations</a:t>
            </a:r>
          </a:p>
        </p:txBody>
      </p:sp>
    </p:spTree>
    <p:extLst>
      <p:ext uri="{BB962C8B-B14F-4D97-AF65-F5344CB8AC3E}">
        <p14:creationId xmlns:p14="http://schemas.microsoft.com/office/powerpoint/2010/main" val="5103069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Arial" pitchFamily="34" charset="0"/>
              </a:rPr>
              <a:t>Getting Access to the Router</a:t>
            </a:r>
            <a:endParaRPr lang="en-US" dirty="0"/>
          </a:p>
        </p:txBody>
      </p:sp>
      <p:sp>
        <p:nvSpPr>
          <p:cNvPr id="3" name="Content Placeholder 2"/>
          <p:cNvSpPr>
            <a:spLocks noGrp="1"/>
          </p:cNvSpPr>
          <p:nvPr>
            <p:ph idx="1"/>
          </p:nvPr>
        </p:nvSpPr>
        <p:spPr/>
        <p:txBody>
          <a:bodyPr/>
          <a:lstStyle/>
          <a:p>
            <a:pPr marL="381000" indent="-381000">
              <a:lnSpc>
                <a:spcPct val="75000"/>
              </a:lnSpc>
              <a:buNone/>
              <a:defRPr/>
            </a:pPr>
            <a:r>
              <a:rPr lang="en-US" altLang="ja-JP" dirty="0">
                <a:ea typeface="ＭＳ Ｐゴシック" charset="-128"/>
                <a:cs typeface="Arial" pitchFamily="34" charset="0"/>
              </a:rPr>
              <a:t>Most common methods to access the CLI:</a:t>
            </a:r>
          </a:p>
          <a:p>
            <a:pPr>
              <a:lnSpc>
                <a:spcPct val="75000"/>
              </a:lnSpc>
              <a:buFont typeface="Arial"/>
              <a:buChar char="•"/>
              <a:defRPr/>
            </a:pPr>
            <a:r>
              <a:rPr lang="en-US" altLang="ja-JP" dirty="0">
                <a:ea typeface="ＭＳ Ｐゴシック" charset="-128"/>
                <a:cs typeface="Arial" pitchFamily="34" charset="0"/>
              </a:rPr>
              <a:t>Console port</a:t>
            </a:r>
          </a:p>
          <a:p>
            <a:pPr>
              <a:lnSpc>
                <a:spcPct val="75000"/>
              </a:lnSpc>
              <a:buFont typeface="Arial"/>
              <a:buChar char="•"/>
              <a:defRPr/>
            </a:pPr>
            <a:r>
              <a:rPr lang="en-US" altLang="ja-JP" dirty="0">
                <a:ea typeface="ＭＳ Ｐゴシック" charset="-128"/>
                <a:cs typeface="Arial" pitchFamily="34" charset="0"/>
              </a:rPr>
              <a:t>Telnet or SSH</a:t>
            </a:r>
          </a:p>
          <a:p>
            <a:pPr>
              <a:lnSpc>
                <a:spcPct val="75000"/>
              </a:lnSpc>
              <a:buFont typeface="Arial"/>
              <a:buChar char="•"/>
              <a:defRPr/>
            </a:pPr>
            <a:r>
              <a:rPr lang="en-US" altLang="ja-JP" dirty="0">
                <a:ea typeface="ＭＳ Ｐゴシック" charset="-128"/>
                <a:cs typeface="Arial" pitchFamily="34" charset="0"/>
              </a:rPr>
              <a:t>AUX port</a:t>
            </a:r>
          </a:p>
          <a:p>
            <a:pPr marL="0" indent="0">
              <a:lnSpc>
                <a:spcPct val="75000"/>
              </a:lnSpc>
              <a:buNone/>
              <a:defRPr/>
            </a:pPr>
            <a:endParaRPr lang="en-US" altLang="ja-JP" dirty="0">
              <a:ea typeface="ＭＳ Ｐゴシック" charset="-128"/>
            </a:endParaRPr>
          </a:p>
          <a:p>
            <a:pPr marL="0" indent="0">
              <a:lnSpc>
                <a:spcPct val="75000"/>
              </a:lnSpc>
              <a:buNone/>
              <a:defRPr/>
            </a:pPr>
            <a:endParaRPr lang="en-US" altLang="ja-JP" dirty="0">
              <a:ea typeface="ＭＳ Ｐゴシック" charset="-128"/>
            </a:endParaRPr>
          </a:p>
          <a:p>
            <a:endParaRPr lang="en-US" dirty="0"/>
          </a:p>
        </p:txBody>
      </p:sp>
      <p:pic>
        <p:nvPicPr>
          <p:cNvPr id="4" name="Picture 3"/>
          <p:cNvPicPr>
            <a:picLocks noChangeAspect="1"/>
          </p:cNvPicPr>
          <p:nvPr/>
        </p:nvPicPr>
        <p:blipFill>
          <a:blip r:embed="rId2"/>
          <a:stretch>
            <a:fillRect/>
          </a:stretch>
        </p:blipFill>
        <p:spPr>
          <a:xfrm>
            <a:off x="0" y="4333873"/>
            <a:ext cx="9144000" cy="2324592"/>
          </a:xfrm>
          <a:prstGeom prst="rect">
            <a:avLst/>
          </a:prstGeom>
        </p:spPr>
      </p:pic>
      <p:cxnSp>
        <p:nvCxnSpPr>
          <p:cNvPr id="6" name="Straight Connector 5"/>
          <p:cNvCxnSpPr/>
          <p:nvPr/>
        </p:nvCxnSpPr>
        <p:spPr>
          <a:xfrm>
            <a:off x="5981822" y="2974655"/>
            <a:ext cx="46785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Curved Connector 7"/>
          <p:cNvCxnSpPr/>
          <p:nvPr/>
        </p:nvCxnSpPr>
        <p:spPr>
          <a:xfrm>
            <a:off x="6449674" y="2891098"/>
            <a:ext cx="467852" cy="200538"/>
          </a:xfrm>
          <a:prstGeom prst="curved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917526" y="2974655"/>
            <a:ext cx="834815" cy="261610"/>
          </a:xfrm>
          <a:prstGeom prst="rect">
            <a:avLst/>
          </a:prstGeom>
          <a:noFill/>
        </p:spPr>
        <p:txBody>
          <a:bodyPr wrap="none" rtlCol="0">
            <a:spAutoFit/>
          </a:bodyPr>
          <a:lstStyle/>
          <a:p>
            <a:r>
              <a:rPr lang="en-US" sz="1100" dirty="0" smtClean="0"/>
              <a:t>Next slide</a:t>
            </a:r>
            <a:endParaRPr lang="en-US" sz="1100" dirty="0"/>
          </a:p>
        </p:txBody>
      </p:sp>
    </p:spTree>
    <p:extLst>
      <p:ext uri="{BB962C8B-B14F-4D97-AF65-F5344CB8AC3E}">
        <p14:creationId xmlns:p14="http://schemas.microsoft.com/office/powerpoint/2010/main" val="25656079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3" y="476432"/>
            <a:ext cx="8574087" cy="967840"/>
          </a:xfrm>
          <a:solidFill>
            <a:schemeClr val="tx2"/>
          </a:solidFill>
        </p:spPr>
        <p:txBody>
          <a:bodyPr/>
          <a:lstStyle/>
          <a:p>
            <a:pPr algn="ctr"/>
            <a:r>
              <a:rPr lang="en-US" dirty="0"/>
              <a:t>Command-Line Interface</a:t>
            </a:r>
          </a:p>
        </p:txBody>
      </p:sp>
      <p:sp>
        <p:nvSpPr>
          <p:cNvPr id="3" name="Content Placeholder 2"/>
          <p:cNvSpPr>
            <a:spLocks noGrp="1"/>
          </p:cNvSpPr>
          <p:nvPr>
            <p:ph idx="1"/>
          </p:nvPr>
        </p:nvSpPr>
        <p:spPr>
          <a:xfrm>
            <a:off x="442529" y="2133600"/>
            <a:ext cx="8415722" cy="3992563"/>
          </a:xfrm>
        </p:spPr>
        <p:txBody>
          <a:bodyPr>
            <a:normAutofit/>
          </a:bodyPr>
          <a:lstStyle/>
          <a:p>
            <a:r>
              <a:rPr lang="en-US" dirty="0"/>
              <a:t>CLI </a:t>
            </a:r>
            <a:r>
              <a:rPr lang="en-US" dirty="0" smtClean="0"/>
              <a:t>is the command</a:t>
            </a:r>
            <a:r>
              <a:rPr lang="en-US" dirty="0"/>
              <a:t>-line interface of the IOS. </a:t>
            </a:r>
            <a:endParaRPr lang="en-US" dirty="0" smtClean="0"/>
          </a:p>
          <a:p>
            <a:r>
              <a:rPr lang="en-US" dirty="0" smtClean="0"/>
              <a:t>CLI </a:t>
            </a:r>
            <a:r>
              <a:rPr lang="en-US" dirty="0"/>
              <a:t>is the primary interface used to configure, manage, and troubleshoot Cisco devices. </a:t>
            </a:r>
            <a:endParaRPr lang="en-US" dirty="0" smtClean="0"/>
          </a:p>
          <a:p>
            <a:r>
              <a:rPr lang="en-US" dirty="0" smtClean="0"/>
              <a:t>It </a:t>
            </a:r>
            <a:r>
              <a:rPr lang="en-US" dirty="0"/>
              <a:t>can be accessed through a console, modem, or Telnet connection</a:t>
            </a:r>
            <a:r>
              <a:rPr lang="en-US" dirty="0" smtClean="0"/>
              <a:t>.</a:t>
            </a:r>
          </a:p>
          <a:p>
            <a:r>
              <a:rPr lang="en-US" dirty="0" smtClean="0"/>
              <a:t> </a:t>
            </a:r>
            <a:r>
              <a:rPr lang="en-US" dirty="0"/>
              <a:t>Access by any of these methods is generally referred to as an EXEC session</a:t>
            </a:r>
          </a:p>
        </p:txBody>
      </p:sp>
    </p:spTree>
    <p:extLst>
      <p:ext uri="{BB962C8B-B14F-4D97-AF65-F5344CB8AC3E}">
        <p14:creationId xmlns:p14="http://schemas.microsoft.com/office/powerpoint/2010/main" val="284678235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505828"/>
            <a:ext cx="8145462" cy="838200"/>
          </a:xfrm>
          <a:solidFill>
            <a:srgbClr val="333333"/>
          </a:solidFill>
        </p:spPr>
        <p:txBody>
          <a:bodyPr/>
          <a:lstStyle/>
          <a:p>
            <a:pPr algn="ctr" eaLnBrk="1" hangingPunct="1">
              <a:defRPr/>
            </a:pPr>
            <a:r>
              <a:rPr lang="en-US" dirty="0" smtClean="0">
                <a:cs typeface="Arial" pitchFamily="34" charset="0"/>
              </a:rPr>
              <a:t>Console </a:t>
            </a:r>
            <a:r>
              <a:rPr lang="en-US" dirty="0">
                <a:cs typeface="Arial" pitchFamily="34" charset="0"/>
              </a:rPr>
              <a:t>Access Method</a:t>
            </a:r>
          </a:p>
        </p:txBody>
      </p:sp>
      <p:sp>
        <p:nvSpPr>
          <p:cNvPr id="14339" name="Rectangle 6"/>
          <p:cNvSpPr>
            <a:spLocks noGrp="1" noChangeArrowheads="1"/>
          </p:cNvSpPr>
          <p:nvPr>
            <p:ph idx="1"/>
          </p:nvPr>
        </p:nvSpPr>
        <p:spPr>
          <a:xfrm>
            <a:off x="464458" y="2155302"/>
            <a:ext cx="8335963" cy="4399485"/>
          </a:xfrm>
        </p:spPr>
        <p:txBody>
          <a:bodyPr/>
          <a:lstStyle/>
          <a:p>
            <a:pPr marL="0" indent="0" eaLnBrk="1" hangingPunct="1">
              <a:lnSpc>
                <a:spcPct val="75000"/>
              </a:lnSpc>
              <a:buFont typeface="Wingdings" pitchFamily="2" charset="2"/>
              <a:buNone/>
              <a:defRPr/>
            </a:pPr>
            <a:r>
              <a:rPr lang="en-US" altLang="ja-JP" b="1" dirty="0" smtClean="0">
                <a:ea typeface="ＭＳ Ｐゴシック" charset="-128"/>
                <a:cs typeface="Arial" pitchFamily="34" charset="0"/>
              </a:rPr>
              <a:t>Console Port</a:t>
            </a:r>
          </a:p>
          <a:p>
            <a:pPr eaLnBrk="1" hangingPunct="1">
              <a:lnSpc>
                <a:spcPct val="75000"/>
              </a:lnSpc>
              <a:defRPr/>
            </a:pPr>
            <a:r>
              <a:rPr lang="en-US" altLang="ja-JP" sz="2000" dirty="0" smtClean="0">
                <a:ea typeface="ＭＳ Ｐゴシック" charset="-128"/>
                <a:cs typeface="Arial" pitchFamily="34" charset="0"/>
              </a:rPr>
              <a:t>Device is accessible even if no networking services have been configured (out-of-band access)</a:t>
            </a:r>
          </a:p>
          <a:p>
            <a:pPr eaLnBrk="1" hangingPunct="1">
              <a:lnSpc>
                <a:spcPct val="75000"/>
              </a:lnSpc>
              <a:defRPr/>
            </a:pPr>
            <a:r>
              <a:rPr lang="en-US" altLang="ja-JP" sz="2000" dirty="0" smtClean="0">
                <a:ea typeface="ＭＳ Ｐゴシック" charset="-128"/>
                <a:cs typeface="Arial" pitchFamily="34" charset="0"/>
              </a:rPr>
              <a:t>Need a special console cable</a:t>
            </a:r>
          </a:p>
          <a:p>
            <a:pPr eaLnBrk="1" hangingPunct="1">
              <a:lnSpc>
                <a:spcPct val="75000"/>
              </a:lnSpc>
              <a:defRPr/>
            </a:pPr>
            <a:r>
              <a:rPr lang="en-US" altLang="ja-JP" sz="2000" dirty="0" smtClean="0">
                <a:ea typeface="ＭＳ Ｐゴシック" charset="-128"/>
                <a:cs typeface="Arial" pitchFamily="34" charset="0"/>
              </a:rPr>
              <a:t>Allows configuration commands to be entered</a:t>
            </a:r>
          </a:p>
          <a:p>
            <a:pPr eaLnBrk="1" hangingPunct="1">
              <a:lnSpc>
                <a:spcPct val="75000"/>
              </a:lnSpc>
              <a:defRPr/>
            </a:pPr>
            <a:r>
              <a:rPr lang="en-US" altLang="ja-JP" sz="2000" dirty="0" smtClean="0">
                <a:ea typeface="ＭＳ Ｐゴシック" charset="-128"/>
                <a:cs typeface="Arial" pitchFamily="34" charset="0"/>
              </a:rPr>
              <a:t>Should be configured with passwords to prevent unauthorized access</a:t>
            </a:r>
          </a:p>
          <a:p>
            <a:pPr eaLnBrk="1" hangingPunct="1">
              <a:lnSpc>
                <a:spcPct val="75000"/>
              </a:lnSpc>
              <a:defRPr/>
            </a:pPr>
            <a:r>
              <a:rPr lang="en-US" altLang="ja-JP" sz="2000" dirty="0" smtClean="0">
                <a:ea typeface="ＭＳ Ｐゴシック" charset="-128"/>
                <a:cs typeface="Arial" pitchFamily="34" charset="0"/>
              </a:rPr>
              <a:t>Device should be located in a secure room so console port cannot be easily accessed</a:t>
            </a:r>
          </a:p>
          <a:p>
            <a:pPr eaLnBrk="1" hangingPunct="1">
              <a:lnSpc>
                <a:spcPct val="75000"/>
              </a:lnSpc>
              <a:defRPr/>
            </a:pPr>
            <a:endParaRPr lang="en-US" altLang="ja-JP" sz="2000" dirty="0">
              <a:ea typeface="ＭＳ Ｐゴシック" charset="-128"/>
            </a:endParaRPr>
          </a:p>
          <a:p>
            <a:pPr marL="0" indent="0" eaLnBrk="1" hangingPunct="1">
              <a:lnSpc>
                <a:spcPct val="75000"/>
              </a:lnSpc>
              <a:buFont typeface="Wingdings" pitchFamily="2" charset="2"/>
              <a:buNone/>
              <a:defRPr/>
            </a:pPr>
            <a:endParaRPr lang="en-US" altLang="ja-JP" sz="2000" dirty="0" smtClean="0">
              <a:ea typeface="ＭＳ Ｐゴシック" charset="-128"/>
            </a:endParaRPr>
          </a:p>
        </p:txBody>
      </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1143" y="5415439"/>
            <a:ext cx="3085319" cy="1139349"/>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chemeClr val="bg2"/>
                  </a:outerShdw>
                </a:effectLst>
              </a14:hiddenEffects>
            </a:ext>
          </a:extLst>
        </p:spPr>
      </p:pic>
    </p:spTree>
    <p:extLst>
      <p:ext uri="{BB962C8B-B14F-4D97-AF65-F5344CB8AC3E}">
        <p14:creationId xmlns:p14="http://schemas.microsoft.com/office/powerpoint/2010/main" val="4292561810"/>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1463" y="4940300"/>
            <a:ext cx="4605337" cy="1595438"/>
          </a:xfrm>
          <a:prstGeom prst="rect">
            <a:avLst/>
          </a:prstGeom>
          <a:noFill/>
          <a:ln w="9525" algn="ctr">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4338" name="Rectangle 2"/>
          <p:cNvSpPr>
            <a:spLocks noGrp="1" noChangeArrowheads="1"/>
          </p:cNvSpPr>
          <p:nvPr>
            <p:ph type="title"/>
          </p:nvPr>
        </p:nvSpPr>
        <p:spPr>
          <a:xfrm>
            <a:off x="315006" y="632176"/>
            <a:ext cx="8143875" cy="838200"/>
          </a:xfrm>
          <a:solidFill>
            <a:srgbClr val="333333"/>
          </a:solidFill>
        </p:spPr>
        <p:txBody>
          <a:bodyPr>
            <a:normAutofit fontScale="90000"/>
          </a:bodyPr>
          <a:lstStyle/>
          <a:p>
            <a:pPr eaLnBrk="1" hangingPunct="1">
              <a:defRPr/>
            </a:pPr>
            <a:r>
              <a:rPr lang="en-US" dirty="0" smtClean="0">
                <a:solidFill>
                  <a:srgbClr val="FFFFFF"/>
                </a:solidFill>
                <a:cs typeface="Arial" pitchFamily="34" charset="0"/>
              </a:rPr>
              <a:t>Telnet</a:t>
            </a:r>
            <a:r>
              <a:rPr lang="en-US" dirty="0">
                <a:solidFill>
                  <a:srgbClr val="FFFFFF"/>
                </a:solidFill>
                <a:cs typeface="Arial" pitchFamily="34" charset="0"/>
              </a:rPr>
              <a:t>, SSH, and AUX </a:t>
            </a:r>
            <a:r>
              <a:rPr lang="en-US" dirty="0" smtClean="0">
                <a:solidFill>
                  <a:srgbClr val="FFFFFF"/>
                </a:solidFill>
                <a:cs typeface="Arial" pitchFamily="34" charset="0"/>
              </a:rPr>
              <a:t>Access Methods</a:t>
            </a:r>
            <a:endParaRPr lang="en-US" dirty="0">
              <a:solidFill>
                <a:srgbClr val="FFFFFF"/>
              </a:solidFill>
              <a:cs typeface="Arial" pitchFamily="34" charset="0"/>
            </a:endParaRPr>
          </a:p>
        </p:txBody>
      </p:sp>
      <p:sp>
        <p:nvSpPr>
          <p:cNvPr id="15363" name="Rectangle 6"/>
          <p:cNvSpPr>
            <a:spLocks noGrp="1" noChangeArrowheads="1"/>
          </p:cNvSpPr>
          <p:nvPr>
            <p:ph idx="1"/>
          </p:nvPr>
        </p:nvSpPr>
        <p:spPr>
          <a:xfrm>
            <a:off x="365125" y="1808915"/>
            <a:ext cx="8216900" cy="4726823"/>
          </a:xfrm>
        </p:spPr>
        <p:txBody>
          <a:bodyPr>
            <a:normAutofit/>
          </a:bodyPr>
          <a:lstStyle/>
          <a:p>
            <a:pPr marL="381000" indent="-381000" eaLnBrk="1" hangingPunct="1">
              <a:lnSpc>
                <a:spcPct val="75000"/>
              </a:lnSpc>
              <a:spcBef>
                <a:spcPts val="800"/>
              </a:spcBef>
              <a:buFont typeface="Wingdings" pitchFamily="2" charset="2"/>
              <a:buNone/>
              <a:defRPr/>
            </a:pPr>
            <a:r>
              <a:rPr lang="en-US" altLang="ja-JP" sz="2000" b="1" dirty="0" smtClean="0">
                <a:ea typeface="ＭＳ Ｐゴシック" charset="-128"/>
                <a:cs typeface="Arial" pitchFamily="34" charset="0"/>
              </a:rPr>
              <a:t>Telnet</a:t>
            </a:r>
            <a:r>
              <a:rPr lang="en-US" altLang="ja-JP" sz="2000" dirty="0" smtClean="0">
                <a:ea typeface="ＭＳ Ｐゴシック" charset="-128"/>
                <a:cs typeface="Arial" pitchFamily="34" charset="0"/>
              </a:rPr>
              <a:t> </a:t>
            </a:r>
          </a:p>
          <a:p>
            <a:pPr eaLnBrk="1" hangingPunct="1">
              <a:lnSpc>
                <a:spcPct val="75000"/>
              </a:lnSpc>
              <a:spcBef>
                <a:spcPts val="800"/>
              </a:spcBef>
              <a:defRPr/>
            </a:pPr>
            <a:r>
              <a:rPr lang="en-US" altLang="ja-JP" sz="2000" dirty="0" smtClean="0">
                <a:ea typeface="ＭＳ Ｐゴシック" charset="-128"/>
                <a:cs typeface="Arial" pitchFamily="34" charset="0"/>
              </a:rPr>
              <a:t>Method for remotely accessing the CLI over a network</a:t>
            </a:r>
          </a:p>
          <a:p>
            <a:pPr eaLnBrk="1" hangingPunct="1">
              <a:lnSpc>
                <a:spcPct val="75000"/>
              </a:lnSpc>
              <a:spcBef>
                <a:spcPts val="800"/>
              </a:spcBef>
              <a:defRPr/>
            </a:pPr>
            <a:r>
              <a:rPr lang="en-US" altLang="ja-JP" sz="2000" dirty="0" smtClean="0">
                <a:ea typeface="ＭＳ Ｐゴシック" charset="-128"/>
                <a:cs typeface="Arial" pitchFamily="34" charset="0"/>
              </a:rPr>
              <a:t>Require active networking services and one active interface that is configured</a:t>
            </a:r>
          </a:p>
          <a:p>
            <a:pPr eaLnBrk="1" hangingPunct="1">
              <a:lnSpc>
                <a:spcPct val="75000"/>
              </a:lnSpc>
              <a:spcBef>
                <a:spcPts val="800"/>
              </a:spcBef>
              <a:defRPr/>
            </a:pPr>
            <a:endParaRPr lang="en-US" altLang="ja-JP" sz="2000" dirty="0">
              <a:ea typeface="ＭＳ Ｐゴシック" charset="-128"/>
              <a:cs typeface="Arial" pitchFamily="34" charset="0"/>
            </a:endParaRPr>
          </a:p>
          <a:p>
            <a:pPr marL="0" indent="0" eaLnBrk="1" hangingPunct="1">
              <a:lnSpc>
                <a:spcPct val="75000"/>
              </a:lnSpc>
              <a:spcBef>
                <a:spcPts val="800"/>
              </a:spcBef>
              <a:buFont typeface="Wingdings" pitchFamily="2" charset="2"/>
              <a:buNone/>
              <a:defRPr/>
            </a:pPr>
            <a:r>
              <a:rPr lang="en-US" altLang="ja-JP" sz="2000" b="1" dirty="0" smtClean="0">
                <a:ea typeface="ＭＳ Ｐゴシック" charset="-128"/>
                <a:cs typeface="Arial" pitchFamily="34" charset="0"/>
              </a:rPr>
              <a:t>Secure Shell (SSH)</a:t>
            </a:r>
          </a:p>
          <a:p>
            <a:pPr eaLnBrk="1" hangingPunct="1">
              <a:lnSpc>
                <a:spcPct val="75000"/>
              </a:lnSpc>
              <a:spcBef>
                <a:spcPts val="800"/>
              </a:spcBef>
              <a:defRPr/>
            </a:pPr>
            <a:r>
              <a:rPr lang="en-US" altLang="ja-JP" sz="2000" dirty="0" smtClean="0">
                <a:ea typeface="ＭＳ Ｐゴシック" charset="-128"/>
                <a:cs typeface="Arial" pitchFamily="34" charset="0"/>
              </a:rPr>
              <a:t>Remote login similar to Telnet, but utilizes more security</a:t>
            </a:r>
          </a:p>
          <a:p>
            <a:pPr eaLnBrk="1" hangingPunct="1">
              <a:lnSpc>
                <a:spcPct val="75000"/>
              </a:lnSpc>
              <a:spcBef>
                <a:spcPts val="800"/>
              </a:spcBef>
              <a:defRPr/>
            </a:pPr>
            <a:r>
              <a:rPr lang="en-US" altLang="ja-JP" sz="2000" dirty="0" smtClean="0">
                <a:ea typeface="ＭＳ Ｐゴシック" charset="-128"/>
                <a:cs typeface="Arial" pitchFamily="34" charset="0"/>
              </a:rPr>
              <a:t>Stronger password authentication</a:t>
            </a:r>
          </a:p>
          <a:p>
            <a:pPr eaLnBrk="1" hangingPunct="1">
              <a:lnSpc>
                <a:spcPct val="75000"/>
              </a:lnSpc>
              <a:spcBef>
                <a:spcPts val="800"/>
              </a:spcBef>
              <a:defRPr/>
            </a:pPr>
            <a:r>
              <a:rPr lang="en-US" altLang="ja-JP" sz="2000" dirty="0" smtClean="0">
                <a:ea typeface="ＭＳ Ｐゴシック" charset="-128"/>
                <a:cs typeface="Arial" pitchFamily="34" charset="0"/>
              </a:rPr>
              <a:t>Uses encryption when transporting data</a:t>
            </a:r>
          </a:p>
          <a:p>
            <a:pPr marL="0" indent="0" eaLnBrk="1" hangingPunct="1">
              <a:lnSpc>
                <a:spcPct val="75000"/>
              </a:lnSpc>
              <a:spcBef>
                <a:spcPts val="800"/>
              </a:spcBef>
              <a:buFont typeface="Wingdings" pitchFamily="2" charset="2"/>
              <a:buNone/>
              <a:defRPr/>
            </a:pPr>
            <a:endParaRPr lang="en-US" altLang="ja-JP" sz="2000" dirty="0" smtClean="0">
              <a:ea typeface="ＭＳ Ｐゴシック" charset="-128"/>
              <a:cs typeface="Arial" pitchFamily="34" charset="0"/>
            </a:endParaRPr>
          </a:p>
          <a:p>
            <a:pPr marL="0" indent="0" eaLnBrk="1" hangingPunct="1">
              <a:lnSpc>
                <a:spcPct val="75000"/>
              </a:lnSpc>
              <a:spcBef>
                <a:spcPts val="800"/>
              </a:spcBef>
              <a:buFont typeface="Wingdings" pitchFamily="2" charset="2"/>
              <a:buNone/>
              <a:defRPr/>
            </a:pPr>
            <a:r>
              <a:rPr lang="en-US" altLang="ja-JP" sz="2000" b="1" dirty="0" smtClean="0">
                <a:ea typeface="ＭＳ Ｐゴシック" charset="-128"/>
                <a:cs typeface="Arial" pitchFamily="34" charset="0"/>
              </a:rPr>
              <a:t>Aux </a:t>
            </a:r>
            <a:r>
              <a:rPr lang="en-US" altLang="ja-JP" sz="2000" b="1" dirty="0">
                <a:ea typeface="ＭＳ Ｐゴシック" charset="-128"/>
                <a:cs typeface="Arial" pitchFamily="34" charset="0"/>
              </a:rPr>
              <a:t>Port</a:t>
            </a:r>
          </a:p>
          <a:p>
            <a:pPr eaLnBrk="1" hangingPunct="1">
              <a:lnSpc>
                <a:spcPct val="75000"/>
              </a:lnSpc>
              <a:spcBef>
                <a:spcPts val="800"/>
              </a:spcBef>
              <a:defRPr/>
            </a:pPr>
            <a:r>
              <a:rPr lang="en-US" altLang="ja-JP" sz="2000" dirty="0">
                <a:ea typeface="ＭＳ Ｐゴシック" charset="-128"/>
                <a:cs typeface="Arial" pitchFamily="34" charset="0"/>
              </a:rPr>
              <a:t>Out-of-band connection</a:t>
            </a:r>
          </a:p>
          <a:p>
            <a:pPr eaLnBrk="1" hangingPunct="1">
              <a:lnSpc>
                <a:spcPct val="75000"/>
              </a:lnSpc>
              <a:spcBef>
                <a:spcPts val="800"/>
              </a:spcBef>
              <a:defRPr/>
            </a:pPr>
            <a:r>
              <a:rPr lang="en-US" altLang="ja-JP" sz="2000" dirty="0">
                <a:ea typeface="ＭＳ Ｐゴシック" charset="-128"/>
                <a:cs typeface="Arial" pitchFamily="34" charset="0"/>
              </a:rPr>
              <a:t>Uses telephone line</a:t>
            </a:r>
          </a:p>
          <a:p>
            <a:pPr eaLnBrk="1" hangingPunct="1">
              <a:lnSpc>
                <a:spcPct val="75000"/>
              </a:lnSpc>
              <a:spcBef>
                <a:spcPts val="800"/>
              </a:spcBef>
              <a:defRPr/>
            </a:pPr>
            <a:r>
              <a:rPr lang="en-US" altLang="ja-JP" sz="2000" dirty="0">
                <a:ea typeface="ＭＳ Ｐゴシック" charset="-128"/>
                <a:cs typeface="Arial" pitchFamily="34" charset="0"/>
              </a:rPr>
              <a:t>Can be used like console port </a:t>
            </a:r>
          </a:p>
          <a:p>
            <a:pPr eaLnBrk="1" hangingPunct="1">
              <a:lnSpc>
                <a:spcPct val="75000"/>
              </a:lnSpc>
              <a:defRPr/>
            </a:pPr>
            <a:endParaRPr lang="en-US" altLang="ja-JP" sz="2000" dirty="0" smtClean="0">
              <a:ea typeface="ＭＳ Ｐゴシック" charset="-128"/>
              <a:cs typeface="Arial" pitchFamily="34" charset="0"/>
            </a:endParaRPr>
          </a:p>
          <a:p>
            <a:pPr eaLnBrk="1" hangingPunct="1">
              <a:lnSpc>
                <a:spcPct val="75000"/>
              </a:lnSpc>
              <a:defRPr/>
            </a:pPr>
            <a:endParaRPr lang="en-US" altLang="ja-JP" sz="2000" dirty="0" smtClean="0">
              <a:ea typeface="ＭＳ Ｐゴシック" charset="-128"/>
            </a:endParaRPr>
          </a:p>
        </p:txBody>
      </p:sp>
      <p:pic>
        <p:nvPicPr>
          <p:cNvPr id="1638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6638" y="4940300"/>
            <a:ext cx="554037" cy="79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Tree>
    <p:extLst>
      <p:ext uri="{BB962C8B-B14F-4D97-AF65-F5344CB8AC3E}">
        <p14:creationId xmlns:p14="http://schemas.microsoft.com/office/powerpoint/2010/main" val="2202408273"/>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635082" y="2595562"/>
            <a:ext cx="8089818" cy="3670767"/>
          </a:xfrm>
        </p:spPr>
        <p:txBody>
          <a:bodyPr/>
          <a:lstStyle/>
          <a:p>
            <a:r>
              <a:rPr lang="en-US" dirty="0"/>
              <a:t>Routers are one of the most vital components of any WAN. </a:t>
            </a:r>
          </a:p>
        </p:txBody>
      </p:sp>
      <p:pic>
        <p:nvPicPr>
          <p:cNvPr id="4" name="Picture 3"/>
          <p:cNvPicPr>
            <a:picLocks noChangeAspect="1"/>
          </p:cNvPicPr>
          <p:nvPr/>
        </p:nvPicPr>
        <p:blipFill>
          <a:blip r:embed="rId3"/>
          <a:stretch>
            <a:fillRect/>
          </a:stretch>
        </p:blipFill>
        <p:spPr>
          <a:xfrm>
            <a:off x="508000" y="3194466"/>
            <a:ext cx="8216900" cy="3480829"/>
          </a:xfrm>
          <a:prstGeom prst="rect">
            <a:avLst/>
          </a:prstGeom>
        </p:spPr>
      </p:pic>
      <p:sp>
        <p:nvSpPr>
          <p:cNvPr id="5" name="Rectangle 4"/>
          <p:cNvSpPr/>
          <p:nvPr/>
        </p:nvSpPr>
        <p:spPr>
          <a:xfrm>
            <a:off x="6503255" y="6266329"/>
            <a:ext cx="2221645" cy="40896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125444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298450" y="514350"/>
            <a:ext cx="8145463" cy="838200"/>
          </a:xfrm>
          <a:solidFill>
            <a:srgbClr val="333333"/>
          </a:solidFill>
        </p:spPr>
        <p:txBody>
          <a:bodyPr/>
          <a:lstStyle/>
          <a:p>
            <a:pPr algn="ctr" eaLnBrk="1" hangingPunct="1">
              <a:defRPr/>
            </a:pPr>
            <a:r>
              <a:rPr lang="en-US" dirty="0" smtClean="0">
                <a:solidFill>
                  <a:srgbClr val="FFFFFF"/>
                </a:solidFill>
                <a:cs typeface="Arial" pitchFamily="34" charset="0"/>
              </a:rPr>
              <a:t>Primary </a:t>
            </a:r>
            <a:r>
              <a:rPr lang="en-US" dirty="0">
                <a:solidFill>
                  <a:srgbClr val="FFFFFF"/>
                </a:solidFill>
                <a:cs typeface="Arial" pitchFamily="34" charset="0"/>
              </a:rPr>
              <a:t>Modes</a:t>
            </a:r>
          </a:p>
        </p:txBody>
      </p:sp>
      <p:pic>
        <p:nvPicPr>
          <p:cNvPr id="1945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2286" y="3754824"/>
            <a:ext cx="6837589" cy="2874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4" name="Content Placeholder 2"/>
          <p:cNvSpPr>
            <a:spLocks noGrp="1"/>
          </p:cNvSpPr>
          <p:nvPr>
            <p:ph idx="1"/>
          </p:nvPr>
        </p:nvSpPr>
        <p:spPr>
          <a:xfrm>
            <a:off x="538731" y="1553029"/>
            <a:ext cx="8319519" cy="3992563"/>
          </a:xfrm>
        </p:spPr>
        <p:txBody>
          <a:bodyPr>
            <a:normAutofit/>
          </a:bodyPr>
          <a:lstStyle/>
          <a:p>
            <a:pPr>
              <a:lnSpc>
                <a:spcPct val="120000"/>
              </a:lnSpc>
              <a:spcAft>
                <a:spcPts val="1200"/>
              </a:spcAft>
            </a:pPr>
            <a:r>
              <a:rPr lang="en-US" sz="1400" dirty="0" smtClean="0"/>
              <a:t>Two </a:t>
            </a:r>
            <a:r>
              <a:rPr lang="en-US" sz="1400" dirty="0"/>
              <a:t>different EXEC sessions </a:t>
            </a:r>
            <a:r>
              <a:rPr lang="en-US" sz="1400" dirty="0" smtClean="0"/>
              <a:t>exist:	</a:t>
            </a:r>
          </a:p>
          <a:p>
            <a:pPr lvl="1">
              <a:lnSpc>
                <a:spcPct val="120000"/>
              </a:lnSpc>
              <a:spcAft>
                <a:spcPts val="1200"/>
              </a:spcAft>
            </a:pPr>
            <a:r>
              <a:rPr lang="en-US" sz="1400" dirty="0" smtClean="0"/>
              <a:t>User </a:t>
            </a:r>
            <a:r>
              <a:rPr lang="en-US" sz="1400" dirty="0"/>
              <a:t>EXEC level </a:t>
            </a:r>
            <a:endParaRPr lang="en-US" sz="1400" dirty="0" smtClean="0"/>
          </a:p>
          <a:p>
            <a:pPr lvl="1">
              <a:lnSpc>
                <a:spcPct val="120000"/>
              </a:lnSpc>
              <a:spcAft>
                <a:spcPts val="1200"/>
              </a:spcAft>
            </a:pPr>
            <a:r>
              <a:rPr lang="en-US" sz="1400" dirty="0" smtClean="0"/>
              <a:t>Privileged </a:t>
            </a:r>
            <a:r>
              <a:rPr lang="en-US" sz="1400" dirty="0"/>
              <a:t>EXEC level</a:t>
            </a:r>
            <a:r>
              <a:rPr lang="en-US" sz="1400" dirty="0" smtClean="0"/>
              <a:t>.</a:t>
            </a:r>
          </a:p>
          <a:p>
            <a:pPr>
              <a:lnSpc>
                <a:spcPct val="120000"/>
              </a:lnSpc>
              <a:spcAft>
                <a:spcPts val="1200"/>
              </a:spcAft>
            </a:pPr>
            <a:r>
              <a:rPr lang="en-US" sz="1400" dirty="0" smtClean="0"/>
              <a:t> </a:t>
            </a:r>
            <a:r>
              <a:rPr lang="en-US" sz="1400" dirty="0"/>
              <a:t>Each level provides a different amount of access to the commands within the IOS</a:t>
            </a:r>
            <a:r>
              <a:rPr lang="en-US" sz="1400" dirty="0" smtClean="0"/>
              <a:t>.</a:t>
            </a:r>
            <a:endParaRPr lang="en-US" sz="1400" dirty="0" smtClean="0"/>
          </a:p>
        </p:txBody>
      </p:sp>
    </p:spTree>
    <p:extLst>
      <p:ext uri="{BB962C8B-B14F-4D97-AF65-F5344CB8AC3E}">
        <p14:creationId xmlns:p14="http://schemas.microsoft.com/office/powerpoint/2010/main" val="319825846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7663" y="598450"/>
            <a:ext cx="8143875" cy="838200"/>
          </a:xfrm>
          <a:solidFill>
            <a:srgbClr val="333333"/>
          </a:solidFill>
        </p:spPr>
        <p:txBody>
          <a:bodyPr>
            <a:normAutofit fontScale="90000"/>
          </a:bodyPr>
          <a:lstStyle/>
          <a:p>
            <a:pPr algn="ctr" eaLnBrk="1" hangingPunct="1">
              <a:defRPr/>
            </a:pPr>
            <a:r>
              <a:rPr lang="en-US" dirty="0" smtClean="0">
                <a:solidFill>
                  <a:srgbClr val="FFFFFF"/>
                </a:solidFill>
                <a:cs typeface="Arial" pitchFamily="34" charset="0"/>
              </a:rPr>
              <a:t>Cisco </a:t>
            </a:r>
            <a:r>
              <a:rPr lang="en-US" dirty="0">
                <a:solidFill>
                  <a:srgbClr val="FFFFFF"/>
                </a:solidFill>
                <a:cs typeface="Arial" pitchFamily="34" charset="0"/>
              </a:rPr>
              <a:t>IOS Modes of Operation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42" y="3755571"/>
            <a:ext cx="5405188" cy="293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2"/>
          <p:cNvSpPr>
            <a:spLocks noGrp="1"/>
          </p:cNvSpPr>
          <p:nvPr>
            <p:ph idx="1"/>
          </p:nvPr>
        </p:nvSpPr>
        <p:spPr>
          <a:xfrm>
            <a:off x="598713" y="1698171"/>
            <a:ext cx="8106949" cy="3992563"/>
          </a:xfrm>
        </p:spPr>
        <p:txBody>
          <a:bodyPr>
            <a:normAutofit/>
          </a:bodyPr>
          <a:lstStyle/>
          <a:p>
            <a:r>
              <a:rPr lang="en-US" sz="1400" dirty="0"/>
              <a:t>Cisco IOS software is structured in a hierarchical </a:t>
            </a:r>
            <a:r>
              <a:rPr lang="en-US" sz="1400" dirty="0" smtClean="0"/>
              <a:t>manner</a:t>
            </a:r>
          </a:p>
          <a:p>
            <a:r>
              <a:rPr lang="en-US" sz="1400" dirty="0" smtClean="0"/>
              <a:t>Privileged </a:t>
            </a:r>
            <a:r>
              <a:rPr lang="en-US" sz="1400" dirty="0"/>
              <a:t>EXEC mode is composed of various configuration modes</a:t>
            </a:r>
            <a:r>
              <a:rPr lang="en-US" sz="1400" dirty="0" smtClean="0"/>
              <a:t>:</a:t>
            </a:r>
            <a:endParaRPr lang="en-US" sz="1400" dirty="0"/>
          </a:p>
          <a:p>
            <a:pPr lvl="1"/>
            <a:r>
              <a:rPr lang="en-US" sz="1400" dirty="0"/>
              <a:t>Global configuration mode</a:t>
            </a:r>
          </a:p>
          <a:p>
            <a:pPr lvl="1"/>
            <a:r>
              <a:rPr lang="en-US" sz="1400" dirty="0" smtClean="0"/>
              <a:t>Interface </a:t>
            </a:r>
            <a:r>
              <a:rPr lang="en-US" sz="1400" dirty="0"/>
              <a:t>configuration mode</a:t>
            </a:r>
          </a:p>
          <a:p>
            <a:pPr lvl="1"/>
            <a:r>
              <a:rPr lang="en-US" sz="1400" dirty="0"/>
              <a:t>Router configuration mode</a:t>
            </a:r>
          </a:p>
          <a:p>
            <a:pPr lvl="1"/>
            <a:r>
              <a:rPr lang="en-US" sz="1400" dirty="0"/>
              <a:t>Line configuration mode</a:t>
            </a:r>
          </a:p>
        </p:txBody>
      </p:sp>
    </p:spTree>
    <p:extLst>
      <p:ext uri="{BB962C8B-B14F-4D97-AF65-F5344CB8AC3E}">
        <p14:creationId xmlns:p14="http://schemas.microsoft.com/office/powerpoint/2010/main" val="368033822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60338" y="414564"/>
            <a:ext cx="8801100" cy="838200"/>
          </a:xfrm>
          <a:solidFill>
            <a:srgbClr val="333333"/>
          </a:solidFill>
        </p:spPr>
        <p:txBody>
          <a:bodyPr>
            <a:normAutofit fontScale="90000"/>
          </a:bodyPr>
          <a:lstStyle/>
          <a:p>
            <a:pPr eaLnBrk="1" hangingPunct="1">
              <a:defRPr/>
            </a:pPr>
            <a:r>
              <a:rPr lang="en-US" dirty="0" smtClean="0">
                <a:solidFill>
                  <a:srgbClr val="FFFFFF"/>
                </a:solidFill>
                <a:cs typeface="Arial" pitchFamily="34" charset="0"/>
              </a:rPr>
              <a:t>Global </a:t>
            </a:r>
            <a:r>
              <a:rPr lang="en-US" dirty="0">
                <a:solidFill>
                  <a:srgbClr val="FFFFFF"/>
                </a:solidFill>
                <a:cs typeface="Arial" pitchFamily="34" charset="0"/>
              </a:rPr>
              <a:t>Configuration Mode and </a:t>
            </a:r>
            <a:r>
              <a:rPr lang="en-US" dirty="0" err="1">
                <a:solidFill>
                  <a:srgbClr val="FFFFFF"/>
                </a:solidFill>
                <a:cs typeface="Arial" pitchFamily="34" charset="0"/>
              </a:rPr>
              <a:t>Submodes</a:t>
            </a:r>
            <a:endParaRPr lang="en-US" dirty="0">
              <a:solidFill>
                <a:srgbClr val="FFFFFF"/>
              </a:solidFill>
              <a:cs typeface="Arial" pitchFamily="34" charset="0"/>
            </a:endParaRPr>
          </a:p>
        </p:txBody>
      </p:sp>
      <p:pic>
        <p:nvPicPr>
          <p:cNvPr id="2048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8" y="1824038"/>
            <a:ext cx="3884612" cy="5033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pic>
        <p:nvPicPr>
          <p:cNvPr id="2048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0375" y="2122821"/>
            <a:ext cx="4702175" cy="4447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2"/>
                  </a:outerShdw>
                </a:effectLst>
              </a14:hiddenEffects>
            </a:ext>
          </a:extLst>
        </p:spPr>
      </p:pic>
    </p:spTree>
    <p:extLst>
      <p:ext uri="{BB962C8B-B14F-4D97-AF65-F5344CB8AC3E}">
        <p14:creationId xmlns:p14="http://schemas.microsoft.com/office/powerpoint/2010/main" val="25558566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18687" y="492579"/>
            <a:ext cx="8145462" cy="838200"/>
          </a:xfrm>
          <a:solidFill>
            <a:srgbClr val="333333"/>
          </a:solidFill>
        </p:spPr>
        <p:txBody>
          <a:bodyPr>
            <a:normAutofit fontScale="90000"/>
          </a:bodyPr>
          <a:lstStyle/>
          <a:p>
            <a:pPr algn="ctr" eaLnBrk="1" hangingPunct="1">
              <a:defRPr/>
            </a:pPr>
            <a:r>
              <a:rPr lang="en-US" dirty="0" smtClean="0">
                <a:solidFill>
                  <a:srgbClr val="FFFFFF"/>
                </a:solidFill>
                <a:cs typeface="Arial" pitchFamily="34" charset="0"/>
              </a:rPr>
              <a:t>Navigating Between </a:t>
            </a:r>
            <a:r>
              <a:rPr lang="en-US" dirty="0">
                <a:solidFill>
                  <a:srgbClr val="FFFFFF"/>
                </a:solidFill>
                <a:cs typeface="Arial" pitchFamily="34" charset="0"/>
              </a:rPr>
              <a:t>IOS Modes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911" y="1707922"/>
            <a:ext cx="7879014" cy="45622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625006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26129" y="534149"/>
            <a:ext cx="8295141" cy="838200"/>
          </a:xfrm>
          <a:solidFill>
            <a:srgbClr val="333333"/>
          </a:solidFill>
        </p:spPr>
        <p:txBody>
          <a:bodyPr>
            <a:normAutofit fontScale="90000"/>
          </a:bodyPr>
          <a:lstStyle/>
          <a:p>
            <a:pPr eaLnBrk="1" hangingPunct="1">
              <a:defRPr/>
            </a:pPr>
            <a:r>
              <a:rPr lang="en-US" dirty="0" smtClean="0">
                <a:solidFill>
                  <a:srgbClr val="FFFFFF"/>
                </a:solidFill>
                <a:cs typeface="Arial" pitchFamily="34" charset="0"/>
              </a:rPr>
              <a:t>Navigating Between </a:t>
            </a:r>
            <a:r>
              <a:rPr lang="en-US" dirty="0">
                <a:solidFill>
                  <a:srgbClr val="FFFFFF"/>
                </a:solidFill>
                <a:cs typeface="Arial" pitchFamily="34" charset="0"/>
              </a:rPr>
              <a:t>IOS Modes (cont.)</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512" y="1372349"/>
            <a:ext cx="4629150"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506" y="2807903"/>
            <a:ext cx="4524375" cy="1866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25471" y="4243387"/>
            <a:ext cx="449580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2133981"/>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a:srcRect t="-1125" b="-1125"/>
          <a:stretch>
            <a:fillRect/>
          </a:stretch>
        </p:blipFill>
        <p:spPr>
          <a:xfrm>
            <a:off x="282894" y="1170301"/>
            <a:ext cx="8572500" cy="5357812"/>
          </a:xfrm>
        </p:spPr>
      </p:pic>
    </p:spTree>
    <p:extLst>
      <p:ext uri="{BB962C8B-B14F-4D97-AF65-F5344CB8AC3E}">
        <p14:creationId xmlns:p14="http://schemas.microsoft.com/office/powerpoint/2010/main" val="395288249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1204" y="452062"/>
            <a:ext cx="8145463" cy="838200"/>
          </a:xfrm>
          <a:solidFill>
            <a:srgbClr val="333333"/>
          </a:solidFill>
        </p:spPr>
        <p:txBody>
          <a:bodyPr/>
          <a:lstStyle/>
          <a:p>
            <a:pPr algn="ctr" eaLnBrk="1" hangingPunct="1">
              <a:defRPr/>
            </a:pPr>
            <a:r>
              <a:rPr lang="en-US" dirty="0" smtClean="0">
                <a:solidFill>
                  <a:srgbClr val="FFFFFF"/>
                </a:solidFill>
                <a:cs typeface="Arial" pitchFamily="34" charset="0"/>
              </a:rPr>
              <a:t>Context-Sensitive </a:t>
            </a:r>
            <a:r>
              <a:rPr lang="en-US" dirty="0">
                <a:solidFill>
                  <a:srgbClr val="FFFFFF"/>
                </a:solidFill>
                <a:cs typeface="Arial" pitchFamily="34" charset="0"/>
              </a:rPr>
              <a:t>Help</a:t>
            </a:r>
          </a:p>
        </p:txBody>
      </p:sp>
      <p:pic>
        <p:nvPicPr>
          <p:cNvPr id="2560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813" y="1290262"/>
            <a:ext cx="6253162" cy="539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2994748048"/>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826" y="1727619"/>
            <a:ext cx="7185220" cy="5130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78" name="Rectangle 2"/>
          <p:cNvSpPr>
            <a:spLocks noGrp="1" noChangeArrowheads="1"/>
          </p:cNvSpPr>
          <p:nvPr>
            <p:ph type="title"/>
          </p:nvPr>
        </p:nvSpPr>
        <p:spPr>
          <a:xfrm>
            <a:off x="351064" y="439285"/>
            <a:ext cx="8145463" cy="838200"/>
          </a:xfrm>
          <a:solidFill>
            <a:srgbClr val="333333"/>
          </a:solidFill>
        </p:spPr>
        <p:txBody>
          <a:bodyPr/>
          <a:lstStyle/>
          <a:p>
            <a:pPr algn="ctr" eaLnBrk="1" hangingPunct="1">
              <a:defRPr/>
            </a:pPr>
            <a:r>
              <a:rPr lang="en-US" dirty="0" smtClean="0">
                <a:solidFill>
                  <a:srgbClr val="FFFFFF"/>
                </a:solidFill>
                <a:cs typeface="Arial" pitchFamily="34" charset="0"/>
              </a:rPr>
              <a:t>Command </a:t>
            </a:r>
            <a:r>
              <a:rPr lang="en-US" dirty="0">
                <a:solidFill>
                  <a:srgbClr val="FFFFFF"/>
                </a:solidFill>
                <a:cs typeface="Arial" pitchFamily="34" charset="0"/>
              </a:rPr>
              <a:t>Syntax Check</a:t>
            </a:r>
          </a:p>
        </p:txBody>
      </p:sp>
    </p:spTree>
    <p:extLst>
      <p:ext uri="{BB962C8B-B14F-4D97-AF65-F5344CB8AC3E}">
        <p14:creationId xmlns:p14="http://schemas.microsoft.com/office/powerpoint/2010/main" val="4162976302"/>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77043" y="491842"/>
            <a:ext cx="8145463" cy="838200"/>
          </a:xfrm>
          <a:solidFill>
            <a:srgbClr val="333333"/>
          </a:solidFill>
        </p:spPr>
        <p:txBody>
          <a:bodyPr/>
          <a:lstStyle/>
          <a:p>
            <a:pPr algn="ctr" eaLnBrk="1" hangingPunct="1">
              <a:defRPr/>
            </a:pPr>
            <a:r>
              <a:rPr lang="en-US" dirty="0" smtClean="0">
                <a:solidFill>
                  <a:srgbClr val="FFFFFF"/>
                </a:solidFill>
                <a:cs typeface="Arial" pitchFamily="34" charset="0"/>
              </a:rPr>
              <a:t>IOS </a:t>
            </a:r>
            <a:r>
              <a:rPr lang="en-US" dirty="0">
                <a:solidFill>
                  <a:srgbClr val="FFFFFF"/>
                </a:solidFill>
                <a:cs typeface="Arial" pitchFamily="34" charset="0"/>
              </a:rPr>
              <a:t>Command Structure</a:t>
            </a:r>
          </a:p>
        </p:txBody>
      </p:sp>
      <p:pic>
        <p:nvPicPr>
          <p:cNvPr id="235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77963"/>
            <a:ext cx="9144000" cy="392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410300041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Some Router Configurations</a:t>
            </a:r>
            <a:endParaRPr lang="en-US" dirty="0"/>
          </a:p>
        </p:txBody>
      </p:sp>
      <p:sp>
        <p:nvSpPr>
          <p:cNvPr id="3" name="Content Placeholder 2"/>
          <p:cNvSpPr>
            <a:spLocks noGrp="1"/>
          </p:cNvSpPr>
          <p:nvPr>
            <p:ph idx="1"/>
          </p:nvPr>
        </p:nvSpPr>
        <p:spPr>
          <a:xfrm>
            <a:off x="725817" y="2382104"/>
            <a:ext cx="8132433" cy="3992563"/>
          </a:xfrm>
        </p:spPr>
        <p:txBody>
          <a:bodyPr>
            <a:normAutofit fontScale="92500" lnSpcReduction="10000"/>
          </a:bodyPr>
          <a:lstStyle/>
          <a:p>
            <a:r>
              <a:rPr lang="en-US" dirty="0" smtClean="0">
                <a:solidFill>
                  <a:schemeClr val="tx2">
                    <a:lumMod val="75000"/>
                    <a:lumOff val="25000"/>
                  </a:schemeClr>
                </a:solidFill>
              </a:rPr>
              <a:t>Configuring hostname</a:t>
            </a:r>
          </a:p>
          <a:p>
            <a:r>
              <a:rPr lang="en-US" dirty="0">
                <a:solidFill>
                  <a:schemeClr val="tx2">
                    <a:lumMod val="75000"/>
                    <a:lumOff val="25000"/>
                  </a:schemeClr>
                </a:solidFill>
              </a:rPr>
              <a:t>Disabling DNS </a:t>
            </a:r>
            <a:r>
              <a:rPr lang="en-US" dirty="0" smtClean="0">
                <a:solidFill>
                  <a:schemeClr val="tx2">
                    <a:lumMod val="75000"/>
                    <a:lumOff val="25000"/>
                  </a:schemeClr>
                </a:solidFill>
              </a:rPr>
              <a:t>Lookup</a:t>
            </a:r>
          </a:p>
          <a:p>
            <a:r>
              <a:rPr lang="en-US" dirty="0" smtClean="0">
                <a:solidFill>
                  <a:schemeClr val="tx2">
                    <a:lumMod val="75000"/>
                    <a:lumOff val="25000"/>
                  </a:schemeClr>
                </a:solidFill>
              </a:rPr>
              <a:t>Banner message</a:t>
            </a:r>
          </a:p>
          <a:p>
            <a:r>
              <a:rPr lang="en-US" dirty="0" smtClean="0">
                <a:solidFill>
                  <a:schemeClr val="tx2">
                    <a:lumMod val="75000"/>
                    <a:lumOff val="25000"/>
                  </a:schemeClr>
                </a:solidFill>
                <a:cs typeface="Arial" pitchFamily="34" charset="0"/>
              </a:rPr>
              <a:t>Limiting </a:t>
            </a:r>
            <a:r>
              <a:rPr lang="en-US" dirty="0">
                <a:solidFill>
                  <a:schemeClr val="tx2">
                    <a:lumMod val="75000"/>
                    <a:lumOff val="25000"/>
                  </a:schemeClr>
                </a:solidFill>
                <a:cs typeface="Arial" pitchFamily="34" charset="0"/>
              </a:rPr>
              <a:t>Access to Device </a:t>
            </a:r>
            <a:r>
              <a:rPr lang="en-US" dirty="0" smtClean="0">
                <a:solidFill>
                  <a:schemeClr val="tx2">
                    <a:lumMod val="75000"/>
                    <a:lumOff val="25000"/>
                  </a:schemeClr>
                </a:solidFill>
                <a:cs typeface="Arial" pitchFamily="34" charset="0"/>
              </a:rPr>
              <a:t>Configurations</a:t>
            </a:r>
          </a:p>
          <a:p>
            <a:r>
              <a:rPr lang="en-US" dirty="0">
                <a:solidFill>
                  <a:schemeClr val="tx2">
                    <a:lumMod val="75000"/>
                    <a:lumOff val="25000"/>
                  </a:schemeClr>
                </a:solidFill>
                <a:cs typeface="Arial" pitchFamily="34" charset="0"/>
              </a:rPr>
              <a:t>Encrypting Password </a:t>
            </a:r>
            <a:r>
              <a:rPr lang="en-US" dirty="0" smtClean="0">
                <a:solidFill>
                  <a:schemeClr val="tx2">
                    <a:lumMod val="75000"/>
                    <a:lumOff val="25000"/>
                  </a:schemeClr>
                </a:solidFill>
                <a:cs typeface="Arial" pitchFamily="34" charset="0"/>
              </a:rPr>
              <a:t>Display</a:t>
            </a:r>
          </a:p>
          <a:p>
            <a:r>
              <a:rPr lang="en-US" dirty="0" smtClean="0">
                <a:solidFill>
                  <a:schemeClr val="tx2">
                    <a:lumMod val="75000"/>
                    <a:lumOff val="25000"/>
                  </a:schemeClr>
                </a:solidFill>
                <a:cs typeface="Arial" pitchFamily="34" charset="0"/>
              </a:rPr>
              <a:t>Saving running </a:t>
            </a:r>
            <a:r>
              <a:rPr lang="en-US" dirty="0">
                <a:solidFill>
                  <a:schemeClr val="tx2">
                    <a:lumMod val="75000"/>
                    <a:lumOff val="25000"/>
                  </a:schemeClr>
                </a:solidFill>
                <a:cs typeface="Arial" pitchFamily="34" charset="0"/>
              </a:rPr>
              <a:t>c</a:t>
            </a:r>
            <a:r>
              <a:rPr lang="en-US" dirty="0" smtClean="0">
                <a:solidFill>
                  <a:schemeClr val="tx2">
                    <a:lumMod val="75000"/>
                    <a:lumOff val="25000"/>
                  </a:schemeClr>
                </a:solidFill>
                <a:cs typeface="Arial" pitchFamily="34" charset="0"/>
              </a:rPr>
              <a:t>onfiguration Files</a:t>
            </a:r>
          </a:p>
          <a:p>
            <a:pPr>
              <a:lnSpc>
                <a:spcPct val="80000"/>
              </a:lnSpc>
            </a:pPr>
            <a:r>
              <a:rPr lang="en-US" dirty="0">
                <a:solidFill>
                  <a:schemeClr val="tx2">
                    <a:lumMod val="75000"/>
                    <a:lumOff val="25000"/>
                  </a:schemeClr>
                </a:solidFill>
                <a:latin typeface="Arial" charset="0"/>
                <a:cs typeface="文泉驛正黑" charset="0"/>
              </a:rPr>
              <a:t>Enable IP on a </a:t>
            </a:r>
            <a:r>
              <a:rPr lang="en-US" dirty="0" smtClean="0">
                <a:solidFill>
                  <a:schemeClr val="tx2">
                    <a:lumMod val="75000"/>
                    <a:lumOff val="25000"/>
                  </a:schemeClr>
                </a:solidFill>
                <a:latin typeface="Arial" charset="0"/>
                <a:cs typeface="文泉驛正黑" charset="0"/>
              </a:rPr>
              <a:t>Host, a Switch,  </a:t>
            </a:r>
            <a:r>
              <a:rPr lang="en-US" dirty="0">
                <a:solidFill>
                  <a:schemeClr val="tx2">
                    <a:lumMod val="75000"/>
                    <a:lumOff val="25000"/>
                  </a:schemeClr>
                </a:solidFill>
                <a:latin typeface="Arial" charset="0"/>
                <a:cs typeface="文泉驛正黑" charset="0"/>
              </a:rPr>
              <a:t>a Router Interface</a:t>
            </a:r>
          </a:p>
          <a:p>
            <a:pPr>
              <a:lnSpc>
                <a:spcPct val="80000"/>
              </a:lnSpc>
            </a:pPr>
            <a:r>
              <a:rPr lang="en-US" dirty="0">
                <a:solidFill>
                  <a:schemeClr val="tx2">
                    <a:lumMod val="75000"/>
                    <a:lumOff val="25000"/>
                  </a:schemeClr>
                </a:solidFill>
                <a:latin typeface="Arial" charset="0"/>
                <a:cs typeface="文泉驛正黑" charset="0"/>
              </a:rPr>
              <a:t>Verify Interface </a:t>
            </a:r>
            <a:r>
              <a:rPr lang="en-US" dirty="0" smtClean="0">
                <a:solidFill>
                  <a:schemeClr val="tx2">
                    <a:lumMod val="75000"/>
                    <a:lumOff val="25000"/>
                  </a:schemeClr>
                </a:solidFill>
                <a:latin typeface="Arial" charset="0"/>
                <a:cs typeface="文泉驛正黑" charset="0"/>
              </a:rPr>
              <a:t>Settings</a:t>
            </a:r>
            <a:endParaRPr lang="en-US" dirty="0">
              <a:solidFill>
                <a:schemeClr val="tx2">
                  <a:lumMod val="75000"/>
                  <a:lumOff val="25000"/>
                </a:schemeClr>
              </a:solidFill>
              <a:latin typeface="Arial" charset="0"/>
              <a:cs typeface="文泉驛正黑" charset="0"/>
            </a:endParaRPr>
          </a:p>
          <a:p>
            <a:endParaRPr lang="en-US" dirty="0">
              <a:solidFill>
                <a:schemeClr val="tx2">
                  <a:lumMod val="90000"/>
                  <a:lumOff val="10000"/>
                </a:schemeClr>
              </a:solidFill>
            </a:endParaRPr>
          </a:p>
        </p:txBody>
      </p:sp>
    </p:spTree>
    <p:extLst>
      <p:ext uri="{BB962C8B-B14F-4D97-AF65-F5344CB8AC3E}">
        <p14:creationId xmlns:p14="http://schemas.microsoft.com/office/powerpoint/2010/main" val="44618205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purpose of routers</a:t>
            </a:r>
            <a:endParaRPr lang="en-US" dirty="0"/>
          </a:p>
        </p:txBody>
      </p:sp>
      <p:sp>
        <p:nvSpPr>
          <p:cNvPr id="3" name="Content Placeholder 2"/>
          <p:cNvSpPr>
            <a:spLocks noGrp="1"/>
          </p:cNvSpPr>
          <p:nvPr>
            <p:ph idx="1"/>
          </p:nvPr>
        </p:nvSpPr>
        <p:spPr>
          <a:xfrm>
            <a:off x="753430" y="2595562"/>
            <a:ext cx="8160383" cy="3670767"/>
          </a:xfrm>
        </p:spPr>
        <p:txBody>
          <a:bodyPr>
            <a:normAutofit/>
          </a:bodyPr>
          <a:lstStyle/>
          <a:p>
            <a:r>
              <a:rPr lang="en-US" dirty="0"/>
              <a:t>Routers are </a:t>
            </a:r>
            <a:r>
              <a:rPr lang="en-US" dirty="0" smtClean="0"/>
              <a:t>intelligent </a:t>
            </a:r>
            <a:r>
              <a:rPr lang="en-US" dirty="0"/>
              <a:t>network </a:t>
            </a:r>
            <a:r>
              <a:rPr lang="en-US" dirty="0" smtClean="0"/>
              <a:t>devices </a:t>
            </a:r>
            <a:r>
              <a:rPr lang="en-US" dirty="0"/>
              <a:t>designed to interconnect multiple networks. </a:t>
            </a:r>
            <a:endParaRPr lang="en-US" dirty="0" smtClean="0"/>
          </a:p>
          <a:p>
            <a:r>
              <a:rPr lang="en-US" dirty="0" smtClean="0"/>
              <a:t>So, computers on </a:t>
            </a:r>
            <a:r>
              <a:rPr lang="en-US" i="1" dirty="0">
                <a:solidFill>
                  <a:schemeClr val="tx2"/>
                </a:solidFill>
              </a:rPr>
              <a:t>different networks </a:t>
            </a:r>
            <a:r>
              <a:rPr lang="en-US" dirty="0" smtClean="0"/>
              <a:t>can </a:t>
            </a:r>
            <a:r>
              <a:rPr lang="en-US" dirty="0"/>
              <a:t>communicate with each </a:t>
            </a:r>
            <a:r>
              <a:rPr lang="en-US" dirty="0" smtClean="0"/>
              <a:t>other. </a:t>
            </a:r>
          </a:p>
          <a:p>
            <a:r>
              <a:rPr lang="en-US" dirty="0"/>
              <a:t>Interconnected networks can be co-located or geographically dispersed</a:t>
            </a:r>
            <a:r>
              <a:rPr lang="en-US" dirty="0" smtClean="0"/>
              <a:t>.</a:t>
            </a:r>
          </a:p>
          <a:p>
            <a:r>
              <a:rPr lang="en-US" dirty="0"/>
              <a:t>Networks that are geographically dispersed are usually interconnected via a </a:t>
            </a:r>
            <a:r>
              <a:rPr lang="en-US" dirty="0" smtClean="0"/>
              <a:t>WAN</a:t>
            </a:r>
            <a:r>
              <a:rPr lang="en-US" smtClean="0"/>
              <a:t>. </a:t>
            </a:r>
            <a:endParaRPr lang="en-US" dirty="0"/>
          </a:p>
        </p:txBody>
      </p:sp>
    </p:spTree>
    <p:extLst>
      <p:ext uri="{BB962C8B-B14F-4D97-AF65-F5344CB8AC3E}">
        <p14:creationId xmlns:p14="http://schemas.microsoft.com/office/powerpoint/2010/main" val="346874271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99877" y="660330"/>
            <a:ext cx="8145463" cy="838200"/>
          </a:xfrm>
          <a:solidFill>
            <a:srgbClr val="333333"/>
          </a:solidFill>
        </p:spPr>
        <p:txBody>
          <a:bodyPr>
            <a:normAutofit/>
          </a:bodyPr>
          <a:lstStyle/>
          <a:p>
            <a:pPr algn="ctr" eaLnBrk="1" hangingPunct="1">
              <a:defRPr/>
            </a:pPr>
            <a:r>
              <a:rPr lang="en-US" dirty="0" smtClean="0">
                <a:solidFill>
                  <a:srgbClr val="FFFFFF"/>
                </a:solidFill>
              </a:rPr>
              <a:t>Configuring </a:t>
            </a:r>
            <a:r>
              <a:rPr lang="en-US" dirty="0" smtClean="0">
                <a:solidFill>
                  <a:srgbClr val="FFFFFF"/>
                </a:solidFill>
                <a:cs typeface="Arial" pitchFamily="34" charset="0"/>
              </a:rPr>
              <a:t>Hostnames</a:t>
            </a:r>
            <a:endParaRPr lang="en-US" dirty="0">
              <a:solidFill>
                <a:srgbClr val="FFFFFF"/>
              </a:solidFill>
              <a:cs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877" y="2880042"/>
            <a:ext cx="8145463" cy="302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1"/>
          <p:cNvSpPr>
            <a:spLocks noChangeArrowheads="1"/>
          </p:cNvSpPr>
          <p:nvPr/>
        </p:nvSpPr>
        <p:spPr bwMode="auto">
          <a:xfrm>
            <a:off x="704546" y="2120647"/>
            <a:ext cx="7840794" cy="6771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l" eaLnBrk="1" hangingPunct="1"/>
            <a:r>
              <a:rPr lang="en-US" sz="1900" dirty="0">
                <a:cs typeface="Arial" charset="0"/>
              </a:rPr>
              <a:t>Hostnames allow devices to be identified by network administrators over a network or the Internet.</a:t>
            </a:r>
          </a:p>
        </p:txBody>
      </p:sp>
      <p:sp>
        <p:nvSpPr>
          <p:cNvPr id="6" name="Rectangle 5"/>
          <p:cNvSpPr/>
          <p:nvPr/>
        </p:nvSpPr>
        <p:spPr>
          <a:xfrm>
            <a:off x="3015732" y="6172832"/>
            <a:ext cx="3290760" cy="369332"/>
          </a:xfrm>
          <a:prstGeom prst="rect">
            <a:avLst/>
          </a:prstGeom>
        </p:spPr>
        <p:txBody>
          <a:bodyPr wrap="none">
            <a:spAutoFit/>
          </a:bodyPr>
          <a:lstStyle/>
          <a:p>
            <a:r>
              <a:rPr lang="en-US" dirty="0"/>
              <a:t>Router(</a:t>
            </a:r>
            <a:r>
              <a:rPr lang="en-US" dirty="0" err="1"/>
              <a:t>config</a:t>
            </a:r>
            <a:r>
              <a:rPr lang="en-US" dirty="0"/>
              <a:t>)# </a:t>
            </a:r>
            <a:r>
              <a:rPr lang="en-US" dirty="0" smtClean="0"/>
              <a:t>hostname NAME</a:t>
            </a:r>
            <a:endParaRPr lang="en-US" dirty="0"/>
          </a:p>
        </p:txBody>
      </p:sp>
    </p:spTree>
    <p:extLst>
      <p:ext uri="{BB962C8B-B14F-4D97-AF65-F5344CB8AC3E}">
        <p14:creationId xmlns:p14="http://schemas.microsoft.com/office/powerpoint/2010/main" val="1034249617"/>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Disabling DNS Lookup</a:t>
            </a:r>
          </a:p>
        </p:txBody>
      </p:sp>
      <p:sp>
        <p:nvSpPr>
          <p:cNvPr id="3" name="Content Placeholder 2"/>
          <p:cNvSpPr>
            <a:spLocks noGrp="1"/>
          </p:cNvSpPr>
          <p:nvPr>
            <p:ph idx="1"/>
          </p:nvPr>
        </p:nvSpPr>
        <p:spPr>
          <a:xfrm>
            <a:off x="959117" y="2133600"/>
            <a:ext cx="7899134" cy="3992563"/>
          </a:xfrm>
        </p:spPr>
        <p:txBody>
          <a:bodyPr>
            <a:normAutofit/>
          </a:bodyPr>
          <a:lstStyle/>
          <a:p>
            <a:r>
              <a:rPr lang="en-US" dirty="0"/>
              <a:t>IP domain name lookups or DNS resolution is enabled by default</a:t>
            </a:r>
            <a:r>
              <a:rPr lang="en-US" dirty="0" smtClean="0"/>
              <a:t>.</a:t>
            </a:r>
          </a:p>
          <a:p>
            <a:r>
              <a:rPr lang="en-US" dirty="0"/>
              <a:t>To disable DNS resolution, use the following command</a:t>
            </a:r>
            <a:r>
              <a:rPr lang="en-US" dirty="0" smtClean="0"/>
              <a:t>:</a:t>
            </a:r>
            <a:endParaRPr lang="en-US" dirty="0"/>
          </a:p>
          <a:p>
            <a:pPr marL="0" indent="0">
              <a:spcBef>
                <a:spcPts val="4400"/>
              </a:spcBef>
              <a:spcAft>
                <a:spcPts val="2400"/>
              </a:spcAft>
              <a:buNone/>
            </a:pPr>
            <a:r>
              <a:rPr lang="en-US" b="1" dirty="0" smtClean="0">
                <a:solidFill>
                  <a:srgbClr val="0000FF"/>
                </a:solidFill>
                <a:latin typeface="Courier New"/>
                <a:cs typeface="Courier New"/>
              </a:rPr>
              <a:t>    Router</a:t>
            </a:r>
            <a:r>
              <a:rPr lang="en-US" b="1" dirty="0">
                <a:solidFill>
                  <a:srgbClr val="0000FF"/>
                </a:solidFill>
                <a:latin typeface="Courier New"/>
                <a:cs typeface="Courier New"/>
              </a:rPr>
              <a:t>(</a:t>
            </a:r>
            <a:r>
              <a:rPr lang="en-US" b="1" dirty="0" err="1">
                <a:solidFill>
                  <a:srgbClr val="0000FF"/>
                </a:solidFill>
                <a:latin typeface="Courier New"/>
                <a:cs typeface="Courier New"/>
              </a:rPr>
              <a:t>config</a:t>
            </a:r>
            <a:r>
              <a:rPr lang="en-US" b="1" dirty="0">
                <a:solidFill>
                  <a:srgbClr val="0000FF"/>
                </a:solidFill>
                <a:latin typeface="Courier New"/>
                <a:cs typeface="Courier New"/>
              </a:rPr>
              <a:t>)#no </a:t>
            </a:r>
            <a:r>
              <a:rPr lang="en-US" b="1" dirty="0" err="1">
                <a:solidFill>
                  <a:srgbClr val="0000FF"/>
                </a:solidFill>
                <a:latin typeface="Courier New"/>
                <a:cs typeface="Courier New"/>
              </a:rPr>
              <a:t>ip</a:t>
            </a:r>
            <a:r>
              <a:rPr lang="en-US" b="1" dirty="0">
                <a:solidFill>
                  <a:srgbClr val="0000FF"/>
                </a:solidFill>
                <a:latin typeface="Courier New"/>
                <a:cs typeface="Courier New"/>
              </a:rPr>
              <a:t> domain-lookup </a:t>
            </a:r>
            <a:endParaRPr lang="en-US" b="1" dirty="0" smtClean="0">
              <a:solidFill>
                <a:srgbClr val="0000FF"/>
              </a:solidFill>
              <a:latin typeface="Courier New"/>
              <a:cs typeface="Courier New"/>
            </a:endParaRPr>
          </a:p>
          <a:p>
            <a:r>
              <a:rPr lang="en-US" dirty="0" smtClean="0"/>
              <a:t>Disables </a:t>
            </a:r>
            <a:r>
              <a:rPr lang="en-US" dirty="0"/>
              <a:t>the router from translating </a:t>
            </a:r>
            <a:r>
              <a:rPr lang="en-US" dirty="0" smtClean="0"/>
              <a:t>unfamiliar words </a:t>
            </a:r>
            <a:r>
              <a:rPr lang="en-US" dirty="0"/>
              <a:t>(typos) into IP addresses.</a:t>
            </a:r>
          </a:p>
        </p:txBody>
      </p:sp>
    </p:spTree>
    <p:extLst>
      <p:ext uri="{BB962C8B-B14F-4D97-AF65-F5344CB8AC3E}">
        <p14:creationId xmlns:p14="http://schemas.microsoft.com/office/powerpoint/2010/main" val="265121379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a:solidFill>
                  <a:srgbClr val="FFFFFF"/>
                </a:solidFill>
                <a:cs typeface="Arial" pitchFamily="34" charset="0"/>
              </a:rPr>
              <a:t>Banner Messages</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391" y="2346975"/>
            <a:ext cx="6609494" cy="43134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1405983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03225" y="479199"/>
            <a:ext cx="8145463" cy="838200"/>
          </a:xfrm>
        </p:spPr>
        <p:txBody>
          <a:bodyPr>
            <a:normAutofit/>
          </a:bodyPr>
          <a:lstStyle/>
          <a:p>
            <a:pPr algn="ctr" eaLnBrk="1" hangingPunct="1">
              <a:defRPr/>
            </a:pPr>
            <a:r>
              <a:rPr lang="en-US" dirty="0" smtClean="0">
                <a:cs typeface="Arial" pitchFamily="34" charset="0"/>
              </a:rPr>
              <a:t>Securing Device Access</a:t>
            </a:r>
            <a:endParaRPr lang="en-US" dirty="0">
              <a:cs typeface="Arial" pitchFamily="34" charset="0"/>
            </a:endParaRPr>
          </a:p>
        </p:txBody>
      </p:sp>
      <p:sp>
        <p:nvSpPr>
          <p:cNvPr id="35843" name="Rectangle 1"/>
          <p:cNvSpPr>
            <a:spLocks noChangeArrowheads="1"/>
          </p:cNvSpPr>
          <p:nvPr/>
        </p:nvSpPr>
        <p:spPr bwMode="auto">
          <a:xfrm>
            <a:off x="471488" y="1703325"/>
            <a:ext cx="8077200" cy="406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a:lnSpc>
                <a:spcPct val="120000"/>
              </a:lnSpc>
              <a:defRPr/>
            </a:pPr>
            <a:r>
              <a:rPr lang="en-US" sz="2400" dirty="0" smtClean="0"/>
              <a:t>These are device access passwords:</a:t>
            </a:r>
            <a:endParaRPr lang="en-US" sz="2400" dirty="0"/>
          </a:p>
          <a:p>
            <a:pPr algn="l">
              <a:lnSpc>
                <a:spcPct val="120000"/>
              </a:lnSpc>
              <a:defRPr/>
            </a:pPr>
            <a:endParaRPr lang="en-US" sz="2400" dirty="0"/>
          </a:p>
          <a:p>
            <a:pPr marL="342900" indent="-342900" algn="l">
              <a:lnSpc>
                <a:spcPct val="120000"/>
              </a:lnSpc>
              <a:buFont typeface="Wingdings" pitchFamily="2" charset="2"/>
              <a:buChar char="§"/>
              <a:defRPr/>
            </a:pPr>
            <a:r>
              <a:rPr lang="en-US" sz="2400" b="1" dirty="0" smtClean="0"/>
              <a:t>enable </a:t>
            </a:r>
            <a:r>
              <a:rPr lang="en-US" sz="2400" b="1" dirty="0"/>
              <a:t>password</a:t>
            </a:r>
            <a:r>
              <a:rPr lang="en-US" sz="2400" dirty="0"/>
              <a:t> </a:t>
            </a:r>
            <a:r>
              <a:rPr lang="en-US" sz="2400" dirty="0" smtClean="0"/>
              <a:t>– </a:t>
            </a:r>
            <a:r>
              <a:rPr lang="en-US" sz="2400" dirty="0"/>
              <a:t>Limits access to the privileged EXEC </a:t>
            </a:r>
            <a:r>
              <a:rPr lang="en-US" sz="2400" dirty="0" smtClean="0"/>
              <a:t>mode</a:t>
            </a:r>
            <a:endParaRPr lang="en-US" sz="2400" dirty="0"/>
          </a:p>
          <a:p>
            <a:pPr marL="342900" indent="-342900" algn="l">
              <a:lnSpc>
                <a:spcPct val="120000"/>
              </a:lnSpc>
              <a:buFont typeface="Wingdings" pitchFamily="2" charset="2"/>
              <a:buChar char="§"/>
              <a:defRPr/>
            </a:pPr>
            <a:r>
              <a:rPr lang="en-US" sz="2400" b="1" dirty="0"/>
              <a:t>e</a:t>
            </a:r>
            <a:r>
              <a:rPr lang="en-US" sz="2400" b="1" dirty="0" smtClean="0"/>
              <a:t>nable </a:t>
            </a:r>
            <a:r>
              <a:rPr lang="en-US" sz="2400" b="1" dirty="0"/>
              <a:t>secret</a:t>
            </a:r>
            <a:r>
              <a:rPr lang="en-US" sz="2400" dirty="0"/>
              <a:t>  – </a:t>
            </a:r>
            <a:r>
              <a:rPr lang="en-US" sz="2400" dirty="0" smtClean="0"/>
              <a:t>Encrypted, limits </a:t>
            </a:r>
            <a:r>
              <a:rPr lang="en-US" sz="2400" dirty="0"/>
              <a:t>access to the privileged EXEC </a:t>
            </a:r>
            <a:r>
              <a:rPr lang="en-US" sz="2400" dirty="0" smtClean="0"/>
              <a:t>mode</a:t>
            </a:r>
            <a:endParaRPr lang="en-US" sz="2400" dirty="0"/>
          </a:p>
          <a:p>
            <a:pPr marL="342900" indent="-342900" algn="l">
              <a:lnSpc>
                <a:spcPct val="120000"/>
              </a:lnSpc>
              <a:buFont typeface="Wingdings" pitchFamily="2" charset="2"/>
              <a:buChar char="§"/>
              <a:defRPr/>
            </a:pPr>
            <a:r>
              <a:rPr lang="en-US" sz="2400" b="1" dirty="0" smtClean="0"/>
              <a:t>console </a:t>
            </a:r>
            <a:r>
              <a:rPr lang="en-US" sz="2400" b="1" dirty="0"/>
              <a:t>password</a:t>
            </a:r>
            <a:r>
              <a:rPr lang="en-US" sz="2400" dirty="0"/>
              <a:t>  – Limits device access using the console </a:t>
            </a:r>
            <a:r>
              <a:rPr lang="en-US" sz="2400" dirty="0" smtClean="0"/>
              <a:t>connection</a:t>
            </a:r>
            <a:endParaRPr lang="en-US" sz="2400" dirty="0"/>
          </a:p>
          <a:p>
            <a:pPr marL="342900" indent="-342900" algn="l">
              <a:lnSpc>
                <a:spcPct val="120000"/>
              </a:lnSpc>
              <a:buFont typeface="Wingdings" pitchFamily="2" charset="2"/>
              <a:buChar char="§"/>
              <a:defRPr/>
            </a:pPr>
            <a:r>
              <a:rPr lang="en-US" sz="2400" b="1" dirty="0"/>
              <a:t>VTY </a:t>
            </a:r>
            <a:r>
              <a:rPr lang="en-US" sz="2400" b="1" dirty="0" smtClean="0"/>
              <a:t>password</a:t>
            </a:r>
            <a:r>
              <a:rPr lang="en-US" sz="2400" dirty="0" smtClean="0"/>
              <a:t> </a:t>
            </a:r>
            <a:r>
              <a:rPr lang="en-US" sz="2400" dirty="0"/>
              <a:t>– Limits device access over Telnet</a:t>
            </a:r>
          </a:p>
        </p:txBody>
      </p:sp>
    </p:spTree>
    <p:extLst>
      <p:ext uri="{BB962C8B-B14F-4D97-AF65-F5344CB8AC3E}">
        <p14:creationId xmlns:p14="http://schemas.microsoft.com/office/powerpoint/2010/main" val="2483438654"/>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46868" y="493713"/>
            <a:ext cx="8145463" cy="838200"/>
          </a:xfrm>
        </p:spPr>
        <p:txBody>
          <a:bodyPr>
            <a:normAutofit fontScale="90000"/>
          </a:bodyPr>
          <a:lstStyle/>
          <a:p>
            <a:pPr eaLnBrk="1" hangingPunct="1">
              <a:defRPr/>
            </a:pPr>
            <a:r>
              <a:rPr lang="en-US" dirty="0" smtClean="0">
                <a:solidFill>
                  <a:srgbClr val="FFFFFF"/>
                </a:solidFill>
                <a:cs typeface="Arial" pitchFamily="34" charset="0"/>
              </a:rPr>
              <a:t>Securing Privileged EXEC Access Mode</a:t>
            </a:r>
            <a:endParaRPr lang="en-US" dirty="0">
              <a:solidFill>
                <a:srgbClr val="FFFFFF"/>
              </a:solidFill>
              <a:cs typeface="Arial" pitchFamily="34" charset="0"/>
            </a:endParaRPr>
          </a:p>
        </p:txBody>
      </p:sp>
      <p:sp>
        <p:nvSpPr>
          <p:cNvPr id="36867" name="Rectangle 6"/>
          <p:cNvSpPr>
            <a:spLocks noGrp="1" noChangeArrowheads="1"/>
          </p:cNvSpPr>
          <p:nvPr>
            <p:ph idx="1"/>
          </p:nvPr>
        </p:nvSpPr>
        <p:spPr>
          <a:xfrm>
            <a:off x="428263" y="1849969"/>
            <a:ext cx="8004537" cy="1717916"/>
          </a:xfrm>
        </p:spPr>
        <p:txBody>
          <a:bodyPr>
            <a:normAutofit fontScale="92500" lnSpcReduction="10000"/>
          </a:bodyPr>
          <a:lstStyle/>
          <a:p>
            <a:pPr eaLnBrk="1" hangingPunct="1">
              <a:lnSpc>
                <a:spcPct val="120000"/>
              </a:lnSpc>
            </a:pPr>
            <a:r>
              <a:rPr lang="en-US" sz="2000" dirty="0" smtClean="0">
                <a:cs typeface="Arial" charset="0"/>
              </a:rPr>
              <a:t>Use the </a:t>
            </a:r>
            <a:r>
              <a:rPr lang="en-US" sz="2000" b="1" dirty="0" smtClean="0">
                <a:latin typeface="Courier New" panose="02070309020205020404" pitchFamily="49" charset="0"/>
                <a:cs typeface="Courier New" panose="02070309020205020404" pitchFamily="49" charset="0"/>
              </a:rPr>
              <a:t>enable secret </a:t>
            </a:r>
            <a:r>
              <a:rPr lang="en-US" sz="2000" dirty="0" smtClean="0">
                <a:cs typeface="Arial" charset="0"/>
              </a:rPr>
              <a:t>command, not the older </a:t>
            </a:r>
            <a:r>
              <a:rPr lang="en-US" sz="2000" b="1" dirty="0" smtClean="0">
                <a:latin typeface="Courier New" panose="02070309020205020404" pitchFamily="49" charset="0"/>
                <a:cs typeface="Courier New" panose="02070309020205020404" pitchFamily="49" charset="0"/>
              </a:rPr>
              <a:t>enable password</a:t>
            </a:r>
            <a:r>
              <a:rPr lang="en-US" sz="2000" dirty="0" smtClean="0">
                <a:latin typeface="Courier New" panose="02070309020205020404" pitchFamily="49" charset="0"/>
                <a:cs typeface="Courier New" panose="02070309020205020404" pitchFamily="49" charset="0"/>
              </a:rPr>
              <a:t> </a:t>
            </a:r>
            <a:r>
              <a:rPr lang="en-US" sz="2000" dirty="0" smtClean="0">
                <a:cs typeface="Arial" charset="0"/>
              </a:rPr>
              <a:t>command.</a:t>
            </a:r>
          </a:p>
          <a:p>
            <a:pPr eaLnBrk="1" hangingPunct="1">
              <a:lnSpc>
                <a:spcPct val="120000"/>
              </a:lnSpc>
            </a:pPr>
            <a:r>
              <a:rPr lang="en-US" sz="2000" dirty="0" smtClean="0">
                <a:cs typeface="Arial" charset="0"/>
              </a:rPr>
              <a:t>The </a:t>
            </a:r>
            <a:r>
              <a:rPr lang="en-US" sz="2000" b="1" dirty="0" smtClean="0">
                <a:latin typeface="Courier New" panose="02070309020205020404" pitchFamily="49" charset="0"/>
                <a:cs typeface="Courier New" panose="02070309020205020404" pitchFamily="49" charset="0"/>
              </a:rPr>
              <a:t>enable secret</a:t>
            </a:r>
            <a:r>
              <a:rPr lang="en-US" sz="2000" dirty="0" smtClean="0">
                <a:cs typeface="Arial" charset="0"/>
              </a:rPr>
              <a:t> command provides greater security because the password is encrypted.</a:t>
            </a:r>
          </a:p>
        </p:txBody>
      </p:sp>
      <p:pic>
        <p:nvPicPr>
          <p:cNvPr id="3686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567885"/>
            <a:ext cx="685800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42196379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08215" y="428625"/>
            <a:ext cx="8145463" cy="838200"/>
          </a:xfrm>
        </p:spPr>
        <p:txBody>
          <a:bodyPr>
            <a:normAutofit/>
          </a:bodyPr>
          <a:lstStyle/>
          <a:p>
            <a:pPr algn="ctr" eaLnBrk="1" hangingPunct="1">
              <a:defRPr/>
            </a:pPr>
            <a:r>
              <a:rPr lang="en-US" dirty="0" smtClean="0">
                <a:solidFill>
                  <a:srgbClr val="FFFFFF"/>
                </a:solidFill>
                <a:cs typeface="Arial" pitchFamily="34" charset="0"/>
              </a:rPr>
              <a:t>Securing User EXEC Access</a:t>
            </a:r>
            <a:endParaRPr lang="en-US" dirty="0">
              <a:solidFill>
                <a:srgbClr val="FFFFFF"/>
              </a:solidFill>
              <a:cs typeface="Arial" pitchFamily="34" charset="0"/>
            </a:endParaRPr>
          </a:p>
        </p:txBody>
      </p:sp>
      <p:sp>
        <p:nvSpPr>
          <p:cNvPr id="4" name="TextBox 3"/>
          <p:cNvSpPr txBox="1"/>
          <p:nvPr/>
        </p:nvSpPr>
        <p:spPr>
          <a:xfrm>
            <a:off x="522294" y="4438734"/>
            <a:ext cx="7837935" cy="2363788"/>
          </a:xfrm>
          <a:prstGeom prst="rect">
            <a:avLst/>
          </a:prstGeom>
          <a:noFill/>
        </p:spPr>
        <p:txBody>
          <a:bodyPr wrap="square">
            <a:spAutoFit/>
          </a:bodyPr>
          <a:lstStyle/>
          <a:p>
            <a:pPr marL="342900" indent="-342900" algn="l">
              <a:buFont typeface="Wingdings" pitchFamily="2" charset="2"/>
              <a:buChar char="§"/>
              <a:defRPr/>
            </a:pPr>
            <a:r>
              <a:rPr lang="en-US" sz="2000" dirty="0">
                <a:latin typeface="+mn-lt"/>
              </a:rPr>
              <a:t>Console port must be </a:t>
            </a:r>
            <a:r>
              <a:rPr lang="en-US" sz="2000" dirty="0" smtClean="0">
                <a:latin typeface="+mn-lt"/>
              </a:rPr>
              <a:t>secured; it reduces </a:t>
            </a:r>
            <a:r>
              <a:rPr lang="en-US" sz="2000" dirty="0">
                <a:latin typeface="+mn-lt"/>
              </a:rPr>
              <a:t>the chance of unauthorized personnel physically plugging a cable into the device and gaining device </a:t>
            </a:r>
            <a:r>
              <a:rPr lang="en-US" sz="2000" dirty="0" smtClean="0">
                <a:latin typeface="+mn-lt"/>
              </a:rPr>
              <a:t>access.</a:t>
            </a:r>
            <a:endParaRPr lang="en-US" sz="2000" dirty="0">
              <a:latin typeface="+mn-lt"/>
            </a:endParaRPr>
          </a:p>
          <a:p>
            <a:pPr algn="l">
              <a:defRPr/>
            </a:pPr>
            <a:endParaRPr lang="en-US" sz="2000" dirty="0">
              <a:latin typeface="+mn-lt"/>
            </a:endParaRPr>
          </a:p>
          <a:p>
            <a:pPr marL="342900" indent="-342900" algn="l">
              <a:buFont typeface="Wingdings" pitchFamily="2" charset="2"/>
              <a:buChar char="§"/>
              <a:defRPr/>
            </a:pPr>
            <a:r>
              <a:rPr lang="en-US" sz="2000" dirty="0" smtClean="0">
                <a:latin typeface="+mn-lt"/>
              </a:rPr>
              <a:t>VTY lines </a:t>
            </a:r>
            <a:r>
              <a:rPr lang="en-US" sz="2000" dirty="0">
                <a:latin typeface="+mn-lt"/>
              </a:rPr>
              <a:t>allow access to a Cisco device via </a:t>
            </a:r>
            <a:r>
              <a:rPr lang="en-US" sz="2000" dirty="0" smtClean="0">
                <a:latin typeface="+mn-lt"/>
              </a:rPr>
              <a:t>Telnet. The number </a:t>
            </a:r>
            <a:r>
              <a:rPr lang="en-US" sz="2000" dirty="0">
                <a:latin typeface="+mn-lt"/>
              </a:rPr>
              <a:t>of </a:t>
            </a:r>
            <a:r>
              <a:rPr lang="en-US" sz="2000" dirty="0" smtClean="0">
                <a:latin typeface="+mn-lt"/>
              </a:rPr>
              <a:t>VTY lines </a:t>
            </a:r>
            <a:r>
              <a:rPr lang="en-US" sz="2000" dirty="0">
                <a:latin typeface="+mn-lt"/>
              </a:rPr>
              <a:t>supported varies with the type of device and the IOS </a:t>
            </a:r>
            <a:r>
              <a:rPr lang="en-US" sz="2000" dirty="0" smtClean="0">
                <a:latin typeface="+mn-lt"/>
              </a:rPr>
              <a:t>version.</a:t>
            </a:r>
            <a:endParaRPr lang="en-US" sz="2000" dirty="0">
              <a:latin typeface="+mn-lt"/>
            </a:endParaRPr>
          </a:p>
          <a:p>
            <a:pPr algn="l">
              <a:defRPr/>
            </a:pPr>
            <a:endParaRPr lang="en-US" dirty="0"/>
          </a:p>
        </p:txBody>
      </p:sp>
      <p:pic>
        <p:nvPicPr>
          <p:cNvPr id="2" name="Picture 1"/>
          <p:cNvPicPr>
            <a:picLocks noChangeAspect="1"/>
          </p:cNvPicPr>
          <p:nvPr/>
        </p:nvPicPr>
        <p:blipFill>
          <a:blip r:embed="rId3"/>
          <a:stretch>
            <a:fillRect/>
          </a:stretch>
        </p:blipFill>
        <p:spPr>
          <a:xfrm>
            <a:off x="1308948" y="1917778"/>
            <a:ext cx="6312132" cy="2339545"/>
          </a:xfrm>
          <a:prstGeom prst="rect">
            <a:avLst/>
          </a:prstGeom>
        </p:spPr>
      </p:pic>
    </p:spTree>
    <p:extLst>
      <p:ext uri="{BB962C8B-B14F-4D97-AF65-F5344CB8AC3E}">
        <p14:creationId xmlns:p14="http://schemas.microsoft.com/office/powerpoint/2010/main" val="325835921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64672" y="541338"/>
            <a:ext cx="8145463" cy="838200"/>
          </a:xfrm>
        </p:spPr>
        <p:txBody>
          <a:bodyPr>
            <a:normAutofit/>
          </a:bodyPr>
          <a:lstStyle/>
          <a:p>
            <a:pPr algn="ctr" eaLnBrk="1" hangingPunct="1">
              <a:defRPr/>
            </a:pPr>
            <a:r>
              <a:rPr lang="en-US" dirty="0" smtClean="0">
                <a:solidFill>
                  <a:srgbClr val="FFFFFF"/>
                </a:solidFill>
                <a:cs typeface="Arial" pitchFamily="34" charset="0"/>
              </a:rPr>
              <a:t>Encrypting Password Display</a:t>
            </a:r>
            <a:endParaRPr lang="en-US" dirty="0">
              <a:solidFill>
                <a:srgbClr val="FFFFFF"/>
              </a:solidFill>
              <a:cs typeface="Arial" pitchFamily="34" charset="0"/>
            </a:endParaRPr>
          </a:p>
        </p:txBody>
      </p:sp>
      <p:sp>
        <p:nvSpPr>
          <p:cNvPr id="5" name="Rectangle 6"/>
          <p:cNvSpPr>
            <a:spLocks noGrp="1" noChangeArrowheads="1"/>
          </p:cNvSpPr>
          <p:nvPr>
            <p:ph idx="1"/>
          </p:nvPr>
        </p:nvSpPr>
        <p:spPr>
          <a:xfrm>
            <a:off x="6634163" y="1517650"/>
            <a:ext cx="2365375" cy="5340350"/>
          </a:xfrm>
        </p:spPr>
        <p:txBody>
          <a:bodyPr/>
          <a:lstStyle/>
          <a:p>
            <a:pPr marL="0" indent="0">
              <a:buFont typeface="Wingdings" pitchFamily="2" charset="2"/>
              <a:buNone/>
              <a:defRPr/>
            </a:pPr>
            <a:r>
              <a:rPr lang="en-US" sz="1800" b="1" dirty="0" smtClean="0">
                <a:cs typeface="Arial" pitchFamily="34" charset="0"/>
              </a:rPr>
              <a:t>service password-encryption</a:t>
            </a:r>
            <a:endParaRPr lang="en-US" sz="1800" dirty="0">
              <a:cs typeface="Arial" pitchFamily="34" charset="0"/>
            </a:endParaRPr>
          </a:p>
          <a:p>
            <a:pPr eaLnBrk="1" hangingPunct="1">
              <a:lnSpc>
                <a:spcPct val="75000"/>
              </a:lnSpc>
              <a:defRPr/>
            </a:pPr>
            <a:r>
              <a:rPr lang="en-US" sz="1800" dirty="0" smtClean="0"/>
              <a:t>Prevents </a:t>
            </a:r>
            <a:r>
              <a:rPr lang="en-US" sz="1800" dirty="0"/>
              <a:t>passwords from showing up as plain text when viewing the configuration </a:t>
            </a:r>
            <a:r>
              <a:rPr lang="en-US" sz="1800" b="1" dirty="0"/>
              <a:t> </a:t>
            </a:r>
          </a:p>
          <a:p>
            <a:pPr eaLnBrk="1" hangingPunct="1">
              <a:lnSpc>
                <a:spcPct val="75000"/>
              </a:lnSpc>
              <a:defRPr/>
            </a:pPr>
            <a:r>
              <a:rPr lang="en-US" sz="1800" dirty="0" smtClean="0"/>
              <a:t>Keeps </a:t>
            </a:r>
            <a:r>
              <a:rPr lang="en-US" sz="1800" dirty="0"/>
              <a:t>unauthorized individuals from viewing passwords in the configuration file</a:t>
            </a:r>
          </a:p>
          <a:p>
            <a:pPr eaLnBrk="1" hangingPunct="1">
              <a:lnSpc>
                <a:spcPct val="75000"/>
              </a:lnSpc>
              <a:defRPr/>
            </a:pPr>
            <a:r>
              <a:rPr lang="en-US" sz="1800" dirty="0" smtClean="0"/>
              <a:t>Once </a:t>
            </a:r>
            <a:r>
              <a:rPr lang="en-US" sz="1800" dirty="0"/>
              <a:t>applied, removing the encryption service does not reverse the encryption</a:t>
            </a:r>
            <a:endParaRPr lang="en-US" altLang="ja-JP" sz="1800" dirty="0">
              <a:ea typeface="ＭＳ Ｐゴシック" pitchFamily="34" charset="-128"/>
            </a:endParaRPr>
          </a:p>
        </p:txBody>
      </p:sp>
      <p:pic>
        <p:nvPicPr>
          <p:cNvPr id="389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673" y="1840030"/>
            <a:ext cx="6038072" cy="4603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1364259956"/>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03225" y="420688"/>
            <a:ext cx="8145463" cy="838200"/>
          </a:xfrm>
        </p:spPr>
        <p:txBody>
          <a:bodyPr>
            <a:normAutofit/>
          </a:bodyPr>
          <a:lstStyle/>
          <a:p>
            <a:pPr algn="ctr" eaLnBrk="1" hangingPunct="1">
              <a:defRPr/>
            </a:pPr>
            <a:r>
              <a:rPr lang="en-US" dirty="0" smtClean="0">
                <a:solidFill>
                  <a:srgbClr val="FFFFFF"/>
                </a:solidFill>
                <a:cs typeface="Arial" pitchFamily="34" charset="0"/>
              </a:rPr>
              <a:t>Configuration </a:t>
            </a:r>
            <a:r>
              <a:rPr lang="en-US" dirty="0">
                <a:solidFill>
                  <a:srgbClr val="FFFFFF"/>
                </a:solidFill>
                <a:cs typeface="Arial" pitchFamily="34" charset="0"/>
              </a:rPr>
              <a:t>Files</a:t>
            </a:r>
          </a:p>
        </p:txBody>
      </p:sp>
      <p:pic>
        <p:nvPicPr>
          <p:cNvPr id="409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1917778"/>
            <a:ext cx="8145463" cy="4664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2958941875"/>
      </p:ext>
    </p:extLst>
  </p:cSld>
  <p:clrMapOvr>
    <a:masterClrMapping/>
  </p:clrMapOvr>
  <p:transition xmlns:p14="http://schemas.microsoft.com/office/powerpoint/2010/main" spd="med">
    <p:wipe dir="r"/>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481013" y="2082800"/>
            <a:ext cx="7661275" cy="477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080" tIns="41040" rIns="82080" bIns="41040"/>
          <a:lstStyle>
            <a:lvl1pPr marL="234950" indent="-234950"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ＭＳ Ｐゴシック" charset="0"/>
                <a:cs typeface="文泉驛正黑" charset="0"/>
              </a:defRPr>
            </a:lvl1pPr>
            <a:lvl2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2pPr>
            <a:lvl3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3pPr>
            <a:lvl4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4pPr>
            <a:lvl5pPr eaLnBrk="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5pPr>
            <a:lvl6pPr marL="25146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6pPr>
            <a:lvl7pPr marL="29718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7pPr>
            <a:lvl8pPr marL="34290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8pPr>
            <a:lvl9pPr marL="3886200" indent="-2286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Lst>
              <a:defRPr>
                <a:solidFill>
                  <a:schemeClr val="tx1"/>
                </a:solidFill>
                <a:latin typeface="Arial" charset="0"/>
                <a:ea typeface="文泉驛正黑" charset="0"/>
                <a:cs typeface="文泉驛正黑" charset="0"/>
              </a:defRPr>
            </a:lvl9pPr>
          </a:lstStyle>
          <a:p>
            <a:pPr eaLnBrk="1">
              <a:lnSpc>
                <a:spcPct val="100000"/>
              </a:lnSpc>
              <a:spcBef>
                <a:spcPts val="1000"/>
              </a:spcBef>
              <a:defRPr/>
            </a:pPr>
            <a:r>
              <a:rPr lang="en-US" sz="2000" dirty="0" smtClean="0">
                <a:solidFill>
                  <a:srgbClr val="000000"/>
                </a:solidFill>
              </a:rPr>
              <a:t>Network Documentation should include at least the following in a topology diagram and addressing table:</a:t>
            </a:r>
          </a:p>
          <a:p>
            <a:pPr eaLnBrk="1">
              <a:lnSpc>
                <a:spcPct val="95000"/>
              </a:lnSpc>
              <a:spcBef>
                <a:spcPts val="1000"/>
              </a:spcBef>
              <a:buClr>
                <a:srgbClr val="708CA1"/>
              </a:buClr>
              <a:buFont typeface="Wingdings" charset="0"/>
              <a:buChar char=""/>
              <a:defRPr/>
            </a:pPr>
            <a:r>
              <a:rPr lang="en-US" sz="2000" dirty="0" smtClean="0">
                <a:solidFill>
                  <a:srgbClr val="000000"/>
                </a:solidFill>
              </a:rPr>
              <a:t>Device names</a:t>
            </a:r>
          </a:p>
          <a:p>
            <a:pPr eaLnBrk="1">
              <a:lnSpc>
                <a:spcPct val="95000"/>
              </a:lnSpc>
              <a:spcBef>
                <a:spcPts val="1000"/>
              </a:spcBef>
              <a:buClr>
                <a:srgbClr val="708CA1"/>
              </a:buClr>
              <a:buFont typeface="Wingdings" charset="0"/>
              <a:buChar char=""/>
              <a:defRPr/>
            </a:pPr>
            <a:r>
              <a:rPr lang="en-US" sz="2000" dirty="0" smtClean="0">
                <a:solidFill>
                  <a:srgbClr val="000000"/>
                </a:solidFill>
              </a:rPr>
              <a:t>Interfaces </a:t>
            </a:r>
          </a:p>
          <a:p>
            <a:pPr eaLnBrk="1">
              <a:lnSpc>
                <a:spcPct val="95000"/>
              </a:lnSpc>
              <a:spcBef>
                <a:spcPts val="1000"/>
              </a:spcBef>
              <a:buClr>
                <a:srgbClr val="708CA1"/>
              </a:buClr>
              <a:buFont typeface="Wingdings" charset="0"/>
              <a:buChar char=""/>
              <a:defRPr/>
            </a:pPr>
            <a:r>
              <a:rPr lang="en-US" sz="2000" dirty="0" smtClean="0">
                <a:solidFill>
                  <a:srgbClr val="000000"/>
                </a:solidFill>
              </a:rPr>
              <a:t>IP addresses and </a:t>
            </a:r>
          </a:p>
          <a:p>
            <a:pPr eaLnBrk="1">
              <a:lnSpc>
                <a:spcPct val="100000"/>
              </a:lnSpc>
              <a:spcBef>
                <a:spcPts val="1000"/>
              </a:spcBef>
              <a:buClrTx/>
              <a:buSzTx/>
              <a:buFontTx/>
              <a:buNone/>
              <a:defRPr/>
            </a:pPr>
            <a:r>
              <a:rPr lang="en-US" sz="2000" dirty="0" smtClean="0">
                <a:solidFill>
                  <a:srgbClr val="000000"/>
                </a:solidFill>
              </a:rPr>
              <a:t>	subnet mask</a:t>
            </a:r>
          </a:p>
          <a:p>
            <a:pPr eaLnBrk="1">
              <a:lnSpc>
                <a:spcPct val="95000"/>
              </a:lnSpc>
              <a:spcBef>
                <a:spcPts val="1000"/>
              </a:spcBef>
              <a:buClr>
                <a:srgbClr val="708CA1"/>
              </a:buClr>
              <a:buFont typeface="Wingdings" charset="0"/>
              <a:buChar char=""/>
              <a:defRPr/>
            </a:pPr>
            <a:r>
              <a:rPr lang="en-US" sz="2000" dirty="0" smtClean="0">
                <a:solidFill>
                  <a:srgbClr val="000000"/>
                </a:solidFill>
              </a:rPr>
              <a:t>Default gateways</a:t>
            </a:r>
          </a:p>
          <a:p>
            <a:pPr eaLnBrk="1">
              <a:lnSpc>
                <a:spcPct val="100000"/>
              </a:lnSpc>
              <a:spcBef>
                <a:spcPts val="1200"/>
              </a:spcBef>
              <a:buClrTx/>
              <a:buSzTx/>
              <a:buFontTx/>
              <a:buNone/>
              <a:defRPr/>
            </a:pPr>
            <a:endParaRPr lang="en-US" sz="2400" dirty="0" smtClean="0">
              <a:solidFill>
                <a:srgbClr val="000000"/>
              </a:solidFill>
            </a:endParaRPr>
          </a:p>
          <a:p>
            <a:pPr eaLnBrk="1">
              <a:lnSpc>
                <a:spcPct val="95000"/>
              </a:lnSpc>
              <a:spcBef>
                <a:spcPts val="1200"/>
              </a:spcBef>
              <a:buClrTx/>
              <a:buSzTx/>
              <a:buFontTx/>
              <a:buNone/>
              <a:defRPr/>
            </a:pPr>
            <a:endParaRPr lang="en-US" sz="2400" dirty="0" smtClean="0">
              <a:solidFill>
                <a:srgbClr val="000000"/>
              </a:solidFill>
            </a:endParaRPr>
          </a:p>
        </p:txBody>
      </p:sp>
      <p:sp>
        <p:nvSpPr>
          <p:cNvPr id="10242" name="Rectangle 2"/>
          <p:cNvSpPr>
            <a:spLocks noGrp="1" noChangeArrowheads="1"/>
          </p:cNvSpPr>
          <p:nvPr>
            <p:ph type="title"/>
          </p:nvPr>
        </p:nvSpPr>
        <p:spPr>
          <a:xfrm>
            <a:off x="481013" y="679450"/>
            <a:ext cx="8145463" cy="838200"/>
          </a:xfrm>
        </p:spPr>
        <p:txBody>
          <a:bodyPr>
            <a:normAutofit/>
          </a:bodyPr>
          <a:lstStyle/>
          <a:p>
            <a:pPr algn="ctr">
              <a:lnSpc>
                <a:spcPct val="90000"/>
              </a:lnSpc>
              <a:tabLst>
                <a:tab pos="723900" algn="l"/>
                <a:tab pos="1447800" algn="l"/>
                <a:tab pos="2171700" algn="l"/>
                <a:tab pos="2895600" algn="l"/>
                <a:tab pos="3619500" algn="l"/>
                <a:tab pos="4343400" algn="l"/>
                <a:tab pos="5067300" algn="l"/>
                <a:tab pos="5791200" algn="l"/>
                <a:tab pos="6515100" algn="l"/>
                <a:tab pos="7239000" algn="l"/>
                <a:tab pos="7962900" algn="l"/>
              </a:tabLst>
            </a:pPr>
            <a:r>
              <a:rPr lang="en-US" sz="3200" dirty="0" smtClean="0">
                <a:latin typeface="Arial" charset="0"/>
                <a:cs typeface="文泉驛正黑" charset="0"/>
              </a:rPr>
              <a:t>Document </a:t>
            </a:r>
            <a:r>
              <a:rPr lang="en-US" sz="3200" dirty="0">
                <a:latin typeface="Arial" charset="0"/>
                <a:cs typeface="文泉驛正黑" charset="0"/>
              </a:rPr>
              <a:t>Network Addressing</a:t>
            </a:r>
          </a:p>
        </p:txBody>
      </p:sp>
      <p:pic>
        <p:nvPicPr>
          <p:cNvPr id="19460" name="Picture 3"/>
          <p:cNvPicPr>
            <a:picLocks noChangeAspect="1" noChangeArrowheads="1"/>
          </p:cNvPicPr>
          <p:nvPr/>
        </p:nvPicPr>
        <p:blipFill>
          <a:blip r:embed="rId3">
            <a:extLst>
              <a:ext uri="{28A0092B-C50C-407E-A947-70E740481C1C}">
                <a14:useLocalDpi xmlns:a14="http://schemas.microsoft.com/office/drawing/2010/main" val="0"/>
              </a:ext>
            </a:extLst>
          </a:blip>
          <a:srcRect l="45630" t="38493" r="14215" b="24802"/>
          <a:stretch>
            <a:fillRect/>
          </a:stretch>
        </p:blipFill>
        <p:spPr bwMode="auto">
          <a:xfrm>
            <a:off x="3241675" y="3236913"/>
            <a:ext cx="5902325" cy="3308350"/>
          </a:xfrm>
          <a:prstGeom prst="rect">
            <a:avLst/>
          </a:prstGeom>
          <a:noFill/>
          <a:ln>
            <a:noFill/>
          </a:ln>
          <a:effectLst/>
          <a:extLst>
            <a:ext uri="{909E8E84-426E-40dd-AFC4-6F175D3DCCD1}">
              <a14:hiddenFill xmlns:a14="http://schemas.microsoft.com/office/drawing/2010/main">
                <a:blipFill dpi="0" rotWithShape="0">
                  <a:blip/>
                  <a:srcRect l="45630" t="38493" r="14215" b="24802"/>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210269036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solidFill>
                  <a:srgbClr val="FFFFFF"/>
                </a:solidFill>
                <a:latin typeface="Arial" charset="0"/>
                <a:cs typeface="文泉驛正黑" charset="0"/>
              </a:rPr>
              <a:t>Default Gateways</a:t>
            </a:r>
            <a:endParaRPr lang="en-US" dirty="0">
              <a:solidFill>
                <a:srgbClr val="FFFFFF"/>
              </a:solidFill>
            </a:endParaRPr>
          </a:p>
        </p:txBody>
      </p:sp>
      <p:sp>
        <p:nvSpPr>
          <p:cNvPr id="3" name="Content Placeholder 2"/>
          <p:cNvSpPr>
            <a:spLocks noGrp="1"/>
          </p:cNvSpPr>
          <p:nvPr>
            <p:ph idx="1"/>
          </p:nvPr>
        </p:nvSpPr>
        <p:spPr>
          <a:xfrm>
            <a:off x="502673" y="2133600"/>
            <a:ext cx="8355578" cy="3992563"/>
          </a:xfrm>
        </p:spPr>
        <p:txBody>
          <a:bodyPr>
            <a:normAutofit/>
          </a:bodyPr>
          <a:lstStyle/>
          <a:p>
            <a:pPr>
              <a:spcBef>
                <a:spcPts val="900"/>
              </a:spcBef>
              <a:defRPr/>
            </a:pPr>
            <a:r>
              <a:rPr lang="en-US" dirty="0">
                <a:solidFill>
                  <a:srgbClr val="000000"/>
                </a:solidFill>
              </a:rPr>
              <a:t> </a:t>
            </a:r>
            <a:r>
              <a:rPr lang="en-US" sz="2400" dirty="0">
                <a:solidFill>
                  <a:srgbClr val="000000"/>
                </a:solidFill>
              </a:rPr>
              <a:t>To enable network access devices must be configured with the following IP address information</a:t>
            </a:r>
          </a:p>
          <a:p>
            <a:pPr lvl="1">
              <a:spcBef>
                <a:spcPts val="700"/>
              </a:spcBef>
              <a:buClr>
                <a:srgbClr val="708CA1"/>
              </a:buClr>
              <a:buFont typeface="Wingdings" charset="0"/>
              <a:buChar char=""/>
              <a:defRPr/>
            </a:pPr>
            <a:r>
              <a:rPr lang="en-US" sz="2400" b="1" dirty="0">
                <a:solidFill>
                  <a:srgbClr val="000000"/>
                </a:solidFill>
                <a:ea typeface="ＭＳ Ｐゴシック" charset="0"/>
              </a:rPr>
              <a:t>IP address</a:t>
            </a:r>
            <a:r>
              <a:rPr lang="en-US" sz="2400" dirty="0">
                <a:solidFill>
                  <a:srgbClr val="000000"/>
                </a:solidFill>
                <a:ea typeface="ＭＳ Ｐゴシック" charset="0"/>
              </a:rPr>
              <a:t> - Identifies a unique host on a local network.</a:t>
            </a:r>
            <a:r>
              <a:rPr lang="en-US" sz="2400" b="1" dirty="0">
                <a:solidFill>
                  <a:srgbClr val="000000"/>
                </a:solidFill>
                <a:ea typeface="ＭＳ Ｐゴシック" charset="0"/>
              </a:rPr>
              <a:t> </a:t>
            </a:r>
          </a:p>
          <a:p>
            <a:pPr lvl="1">
              <a:spcBef>
                <a:spcPts val="700"/>
              </a:spcBef>
              <a:buClr>
                <a:srgbClr val="708CA1"/>
              </a:buClr>
              <a:buFont typeface="Wingdings" charset="0"/>
              <a:buChar char=""/>
              <a:defRPr/>
            </a:pPr>
            <a:r>
              <a:rPr lang="en-US" sz="2400" b="1" dirty="0">
                <a:solidFill>
                  <a:srgbClr val="000000"/>
                </a:solidFill>
                <a:ea typeface="ＭＳ Ｐゴシック" charset="0"/>
              </a:rPr>
              <a:t>Subnet mask </a:t>
            </a:r>
            <a:r>
              <a:rPr lang="en-US" sz="2400" dirty="0">
                <a:solidFill>
                  <a:srgbClr val="000000"/>
                </a:solidFill>
                <a:ea typeface="ＭＳ Ｐゴシック" charset="0"/>
              </a:rPr>
              <a:t>- Identifies the host’s network subnet.</a:t>
            </a:r>
          </a:p>
          <a:p>
            <a:pPr lvl="1">
              <a:spcBef>
                <a:spcPts val="700"/>
              </a:spcBef>
              <a:buClr>
                <a:srgbClr val="708CA1"/>
              </a:buClr>
              <a:buFont typeface="Wingdings" charset="0"/>
              <a:buChar char=""/>
              <a:defRPr/>
            </a:pPr>
            <a:r>
              <a:rPr lang="en-US" sz="2400" b="1" dirty="0">
                <a:solidFill>
                  <a:srgbClr val="000000"/>
                </a:solidFill>
                <a:ea typeface="ＭＳ Ｐゴシック" charset="0"/>
              </a:rPr>
              <a:t>Default gateway </a:t>
            </a:r>
            <a:r>
              <a:rPr lang="en-US" sz="2400" dirty="0">
                <a:solidFill>
                  <a:srgbClr val="000000"/>
                </a:solidFill>
                <a:ea typeface="ＭＳ Ｐゴシック" charset="0"/>
              </a:rPr>
              <a:t>- Identifies the router a packet is sent to to when the </a:t>
            </a:r>
            <a:r>
              <a:rPr lang="en-US" sz="2400" u="sng" dirty="0">
                <a:solidFill>
                  <a:srgbClr val="FF0000"/>
                </a:solidFill>
                <a:ea typeface="ＭＳ Ｐゴシック" charset="0"/>
              </a:rPr>
              <a:t>destination is not on the same local network subnet</a:t>
            </a:r>
            <a:r>
              <a:rPr lang="en-US" sz="2400" dirty="0">
                <a:solidFill>
                  <a:srgbClr val="FF0000"/>
                </a:solidFill>
                <a:ea typeface="ＭＳ Ｐゴシック" charset="0"/>
              </a:rPr>
              <a:t>.</a:t>
            </a:r>
          </a:p>
          <a:p>
            <a:pPr>
              <a:spcBef>
                <a:spcPts val="1200"/>
              </a:spcBef>
              <a:buClrTx/>
              <a:buSzTx/>
              <a:buNone/>
              <a:defRPr/>
            </a:pPr>
            <a:endParaRPr lang="en-US" dirty="0">
              <a:solidFill>
                <a:srgbClr val="000000"/>
              </a:solidFill>
            </a:endParaRPr>
          </a:p>
          <a:p>
            <a:endParaRPr lang="en-US" dirty="0"/>
          </a:p>
        </p:txBody>
      </p:sp>
    </p:spTree>
    <p:extLst>
      <p:ext uri="{BB962C8B-B14F-4D97-AF65-F5344CB8AC3E}">
        <p14:creationId xmlns:p14="http://schemas.microsoft.com/office/powerpoint/2010/main" val="118214639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Router and OSI model</a:t>
            </a:r>
            <a:endParaRPr lang="en-US" dirty="0"/>
          </a:p>
        </p:txBody>
      </p:sp>
      <p:sp>
        <p:nvSpPr>
          <p:cNvPr id="3" name="Content Placeholder 2"/>
          <p:cNvSpPr>
            <a:spLocks noGrp="1"/>
          </p:cNvSpPr>
          <p:nvPr>
            <p:ph idx="1"/>
          </p:nvPr>
        </p:nvSpPr>
        <p:spPr>
          <a:xfrm>
            <a:off x="517474" y="2595562"/>
            <a:ext cx="8207426" cy="3670767"/>
          </a:xfrm>
        </p:spPr>
        <p:txBody>
          <a:bodyPr>
            <a:normAutofit/>
          </a:bodyPr>
          <a:lstStyle/>
          <a:p>
            <a:r>
              <a:rPr lang="en-US" dirty="0"/>
              <a:t>A router </a:t>
            </a:r>
            <a:r>
              <a:rPr lang="en-US" dirty="0" smtClean="0"/>
              <a:t>operates </a:t>
            </a:r>
            <a:r>
              <a:rPr lang="en-US" dirty="0"/>
              <a:t>predominantly at the first three layers of the OSI reference </a:t>
            </a:r>
            <a:r>
              <a:rPr lang="en-US" dirty="0" smtClean="0"/>
              <a:t>model to. </a:t>
            </a:r>
          </a:p>
        </p:txBody>
      </p:sp>
      <p:pic>
        <p:nvPicPr>
          <p:cNvPr id="4" name="Picture 3"/>
          <p:cNvPicPr>
            <a:picLocks noChangeAspect="1"/>
          </p:cNvPicPr>
          <p:nvPr/>
        </p:nvPicPr>
        <p:blipFill>
          <a:blip r:embed="rId3"/>
          <a:stretch>
            <a:fillRect/>
          </a:stretch>
        </p:blipFill>
        <p:spPr>
          <a:xfrm>
            <a:off x="1858837" y="3422650"/>
            <a:ext cx="5080000" cy="2222500"/>
          </a:xfrm>
          <a:prstGeom prst="rect">
            <a:avLst/>
          </a:prstGeom>
        </p:spPr>
      </p:pic>
      <p:sp>
        <p:nvSpPr>
          <p:cNvPr id="5" name="Rectangle 4"/>
          <p:cNvSpPr/>
          <p:nvPr/>
        </p:nvSpPr>
        <p:spPr>
          <a:xfrm>
            <a:off x="2035874" y="6081663"/>
            <a:ext cx="6095867" cy="369332"/>
          </a:xfrm>
          <a:prstGeom prst="rect">
            <a:avLst/>
          </a:prstGeom>
        </p:spPr>
        <p:txBody>
          <a:bodyPr wrap="square">
            <a:spAutoFit/>
          </a:bodyPr>
          <a:lstStyle/>
          <a:p>
            <a:r>
              <a:rPr lang="en-US" dirty="0"/>
              <a:t>Layer 1, 2, and 3 standards and protocols </a:t>
            </a:r>
          </a:p>
        </p:txBody>
      </p:sp>
    </p:spTree>
    <p:extLst>
      <p:ext uri="{BB962C8B-B14F-4D97-AF65-F5344CB8AC3E}">
        <p14:creationId xmlns:p14="http://schemas.microsoft.com/office/powerpoint/2010/main" val="25263468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47302" t="32544" r="14551" b="17657"/>
          <a:stretch>
            <a:fillRect/>
          </a:stretch>
        </p:blipFill>
        <p:spPr bwMode="auto">
          <a:xfrm>
            <a:off x="323850" y="620713"/>
            <a:ext cx="8640763" cy="5688012"/>
          </a:xfrm>
          <a:prstGeom prst="rect">
            <a:avLst/>
          </a:prstGeom>
          <a:noFill/>
          <a:ln>
            <a:noFill/>
          </a:ln>
          <a:effectLst/>
          <a:extLst>
            <a:ext uri="{909E8E84-426E-40dd-AFC4-6F175D3DCCD1}">
              <a14:hiddenFill xmlns:a14="http://schemas.microsoft.com/office/drawing/2010/main">
                <a:blipFill dpi="0" rotWithShape="0">
                  <a:blip/>
                  <a:srcRect l="47302" t="32544" r="14551" b="17657"/>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07072798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latin typeface="Arial" charset="0"/>
                <a:cs typeface="文泉驛正黑" charset="0"/>
              </a:rPr>
              <a:t>Enable IP on a Host</a:t>
            </a:r>
            <a:endParaRPr lang="en-US" dirty="0"/>
          </a:p>
        </p:txBody>
      </p:sp>
      <p:sp>
        <p:nvSpPr>
          <p:cNvPr id="3" name="Content Placeholder 2"/>
          <p:cNvSpPr>
            <a:spLocks noGrp="1"/>
          </p:cNvSpPr>
          <p:nvPr>
            <p:ph idx="1"/>
          </p:nvPr>
        </p:nvSpPr>
        <p:spPr>
          <a:xfrm>
            <a:off x="687867" y="2038257"/>
            <a:ext cx="8170383" cy="4235230"/>
          </a:xfrm>
        </p:spPr>
        <p:txBody>
          <a:bodyPr/>
          <a:lstStyle/>
          <a:p>
            <a:r>
              <a:rPr lang="en-US" dirty="0" smtClean="0"/>
              <a:t>There are two ways: Static or Dynamic IP addresses</a:t>
            </a:r>
            <a:endParaRPr lang="en-US" dirty="0"/>
          </a:p>
        </p:txBody>
      </p:sp>
      <p:pic>
        <p:nvPicPr>
          <p:cNvPr id="4" name="Picture 3"/>
          <p:cNvPicPr>
            <a:picLocks noChangeAspect="1"/>
          </p:cNvPicPr>
          <p:nvPr/>
        </p:nvPicPr>
        <p:blipFill>
          <a:blip r:embed="rId2"/>
          <a:stretch>
            <a:fillRect/>
          </a:stretch>
        </p:blipFill>
        <p:spPr>
          <a:xfrm>
            <a:off x="1957776" y="2618869"/>
            <a:ext cx="4904406" cy="4001051"/>
          </a:xfrm>
          <a:prstGeom prst="rect">
            <a:avLst/>
          </a:prstGeom>
        </p:spPr>
      </p:pic>
    </p:spTree>
    <p:extLst>
      <p:ext uri="{BB962C8B-B14F-4D97-AF65-F5344CB8AC3E}">
        <p14:creationId xmlns:p14="http://schemas.microsoft.com/office/powerpoint/2010/main" val="129834113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solidFill>
                  <a:srgbClr val="FFFFFF"/>
                </a:solidFill>
                <a:latin typeface="Arial" charset="0"/>
                <a:cs typeface="文泉驛正黑" charset="0"/>
              </a:rPr>
              <a:t>Enable IP on a Host</a:t>
            </a:r>
            <a:endParaRPr lang="en-US" dirty="0">
              <a:solidFill>
                <a:srgbClr val="FFFFFF"/>
              </a:solidFill>
            </a:endParaRPr>
          </a:p>
        </p:txBody>
      </p:sp>
      <p:sp>
        <p:nvSpPr>
          <p:cNvPr id="3" name="Content Placeholder 2"/>
          <p:cNvSpPr>
            <a:spLocks noGrp="1"/>
          </p:cNvSpPr>
          <p:nvPr>
            <p:ph idx="1"/>
          </p:nvPr>
        </p:nvSpPr>
        <p:spPr>
          <a:xfrm>
            <a:off x="502673" y="2133600"/>
            <a:ext cx="8355578" cy="3992563"/>
          </a:xfrm>
        </p:spPr>
        <p:txBody>
          <a:bodyPr/>
          <a:lstStyle/>
          <a:p>
            <a:pPr>
              <a:lnSpc>
                <a:spcPct val="95000"/>
              </a:lnSpc>
              <a:spcBef>
                <a:spcPts val="1200"/>
              </a:spcBef>
              <a:buClr>
                <a:srgbClr val="708CA1"/>
              </a:buClr>
              <a:buFont typeface="Wingdings" charset="0"/>
              <a:buChar char=""/>
              <a:defRPr/>
            </a:pPr>
            <a:r>
              <a:rPr lang="en-US" b="1" dirty="0">
                <a:solidFill>
                  <a:srgbClr val="000000"/>
                </a:solidFill>
              </a:rPr>
              <a:t>Statically Assigned IP address </a:t>
            </a:r>
            <a:r>
              <a:rPr lang="en-US" dirty="0">
                <a:solidFill>
                  <a:srgbClr val="000000"/>
                </a:solidFill>
              </a:rPr>
              <a:t>– </a:t>
            </a:r>
          </a:p>
          <a:p>
            <a:pPr lvl="1">
              <a:lnSpc>
                <a:spcPct val="95000"/>
              </a:lnSpc>
              <a:spcBef>
                <a:spcPts val="1200"/>
              </a:spcBef>
              <a:buClr>
                <a:srgbClr val="708CA1"/>
              </a:buClr>
              <a:buFont typeface="Wingdings" charset="0"/>
              <a:buChar char=""/>
              <a:defRPr/>
            </a:pPr>
            <a:r>
              <a:rPr lang="en-US" sz="2000" dirty="0">
                <a:solidFill>
                  <a:srgbClr val="000000"/>
                </a:solidFill>
              </a:rPr>
              <a:t>Host is manually assigned the IP address, subnet mask and default gateway. DNS server IP address can also  be assigned.</a:t>
            </a:r>
          </a:p>
          <a:p>
            <a:pPr lvl="1">
              <a:lnSpc>
                <a:spcPct val="95000"/>
              </a:lnSpc>
              <a:spcBef>
                <a:spcPts val="1200"/>
              </a:spcBef>
              <a:buClr>
                <a:srgbClr val="708CA1"/>
              </a:buClr>
              <a:buFont typeface="Wingdings" charset="0"/>
              <a:buChar char=""/>
              <a:defRPr/>
            </a:pPr>
            <a:r>
              <a:rPr lang="en-US" sz="2000" dirty="0">
                <a:solidFill>
                  <a:srgbClr val="000000"/>
                </a:solidFill>
              </a:rPr>
              <a:t>Used to identify specific network resources such as network servers and printers</a:t>
            </a:r>
          </a:p>
          <a:p>
            <a:pPr lvl="1">
              <a:lnSpc>
                <a:spcPct val="95000"/>
              </a:lnSpc>
              <a:spcBef>
                <a:spcPts val="1200"/>
              </a:spcBef>
              <a:buClr>
                <a:srgbClr val="708CA1"/>
              </a:buClr>
              <a:buFont typeface="Wingdings" charset="0"/>
              <a:buChar char=""/>
              <a:defRPr/>
            </a:pPr>
            <a:r>
              <a:rPr lang="en-US" sz="2000" dirty="0">
                <a:solidFill>
                  <a:srgbClr val="000000"/>
                </a:solidFill>
              </a:rPr>
              <a:t>Can be used in very small networks with few hosts.</a:t>
            </a:r>
          </a:p>
          <a:p>
            <a:pPr marL="0" indent="0">
              <a:buNone/>
            </a:pPr>
            <a:endParaRPr lang="en-US" dirty="0"/>
          </a:p>
        </p:txBody>
      </p:sp>
    </p:spTree>
    <p:extLst>
      <p:ext uri="{BB962C8B-B14F-4D97-AF65-F5344CB8AC3E}">
        <p14:creationId xmlns:p14="http://schemas.microsoft.com/office/powerpoint/2010/main" val="349521996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latin typeface="Arial" charset="0"/>
                <a:cs typeface="文泉驛正黑" charset="0"/>
              </a:rPr>
              <a:t>Enable IP on a Host</a:t>
            </a:r>
            <a:endParaRPr lang="en-US" dirty="0"/>
          </a:p>
        </p:txBody>
      </p:sp>
      <p:sp>
        <p:nvSpPr>
          <p:cNvPr id="3" name="Content Placeholder 2"/>
          <p:cNvSpPr>
            <a:spLocks noGrp="1"/>
          </p:cNvSpPr>
          <p:nvPr>
            <p:ph idx="1"/>
          </p:nvPr>
        </p:nvSpPr>
        <p:spPr>
          <a:xfrm>
            <a:off x="608499" y="2133600"/>
            <a:ext cx="8249752" cy="3992563"/>
          </a:xfrm>
        </p:spPr>
        <p:txBody>
          <a:bodyPr/>
          <a:lstStyle/>
          <a:p>
            <a:pPr>
              <a:lnSpc>
                <a:spcPct val="95000"/>
              </a:lnSpc>
              <a:spcBef>
                <a:spcPts val="1200"/>
              </a:spcBef>
              <a:buClr>
                <a:srgbClr val="708CA1"/>
              </a:buClr>
              <a:buFont typeface="Wingdings" charset="0"/>
              <a:buChar char=""/>
              <a:defRPr/>
            </a:pPr>
            <a:r>
              <a:rPr lang="en-US" b="1" dirty="0">
                <a:solidFill>
                  <a:srgbClr val="000000"/>
                </a:solidFill>
              </a:rPr>
              <a:t>Dynamically Assigned IP Address </a:t>
            </a:r>
            <a:r>
              <a:rPr lang="en-US" dirty="0">
                <a:solidFill>
                  <a:srgbClr val="000000"/>
                </a:solidFill>
              </a:rPr>
              <a:t>– </a:t>
            </a:r>
          </a:p>
          <a:p>
            <a:pPr lvl="1">
              <a:lnSpc>
                <a:spcPct val="95000"/>
              </a:lnSpc>
              <a:spcBef>
                <a:spcPts val="1200"/>
              </a:spcBef>
              <a:buClr>
                <a:srgbClr val="708CA1"/>
              </a:buClr>
              <a:buFont typeface="Wingdings" charset="0"/>
              <a:buChar char=""/>
              <a:defRPr/>
            </a:pPr>
            <a:r>
              <a:rPr lang="en-US" sz="2000" dirty="0">
                <a:solidFill>
                  <a:srgbClr val="000000"/>
                </a:solidFill>
              </a:rPr>
              <a:t>IP Address information is dynamically assigned by a server using Dynamic Host Configuration Protocol (DHCP)</a:t>
            </a:r>
          </a:p>
          <a:p>
            <a:pPr lvl="1">
              <a:lnSpc>
                <a:spcPct val="95000"/>
              </a:lnSpc>
              <a:spcBef>
                <a:spcPts val="1200"/>
              </a:spcBef>
              <a:buClr>
                <a:srgbClr val="708CA1"/>
              </a:buClr>
              <a:buFont typeface="Wingdings" charset="0"/>
              <a:buChar char=""/>
              <a:defRPr/>
            </a:pPr>
            <a:r>
              <a:rPr lang="en-US" sz="2000" dirty="0">
                <a:solidFill>
                  <a:srgbClr val="000000"/>
                </a:solidFill>
              </a:rPr>
              <a:t>Most hosts acquire their IP address information through </a:t>
            </a:r>
            <a:r>
              <a:rPr lang="en-US" sz="2000" dirty="0" smtClean="0">
                <a:solidFill>
                  <a:srgbClr val="000000"/>
                </a:solidFill>
              </a:rPr>
              <a:t>DHCP</a:t>
            </a:r>
            <a:endParaRPr lang="en-US" sz="2000" dirty="0">
              <a:solidFill>
                <a:srgbClr val="000000"/>
              </a:solidFill>
            </a:endParaRPr>
          </a:p>
          <a:p>
            <a:pPr lvl="1">
              <a:lnSpc>
                <a:spcPct val="95000"/>
              </a:lnSpc>
              <a:spcBef>
                <a:spcPts val="1200"/>
              </a:spcBef>
              <a:buClr>
                <a:srgbClr val="708CA1"/>
              </a:buClr>
              <a:buFont typeface="Wingdings" charset="0"/>
              <a:buChar char=""/>
              <a:defRPr/>
            </a:pPr>
            <a:r>
              <a:rPr lang="en-US" sz="2000" dirty="0">
                <a:solidFill>
                  <a:srgbClr val="000000"/>
                </a:solidFill>
              </a:rPr>
              <a:t>DHCP services can be provided by Cisco routers</a:t>
            </a:r>
          </a:p>
          <a:p>
            <a:pPr marL="0" indent="0">
              <a:buNone/>
            </a:pPr>
            <a:endParaRPr lang="en-US" dirty="0"/>
          </a:p>
        </p:txBody>
      </p:sp>
    </p:spTree>
    <p:extLst>
      <p:ext uri="{BB962C8B-B14F-4D97-AF65-F5344CB8AC3E}">
        <p14:creationId xmlns:p14="http://schemas.microsoft.com/office/powerpoint/2010/main" val="362450837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solidFill>
                  <a:srgbClr val="FFFFFF"/>
                </a:solidFill>
                <a:latin typeface="Arial" charset="0"/>
                <a:cs typeface="文泉驛正黑" charset="0"/>
              </a:rPr>
              <a:t>Enable IP on a Switch</a:t>
            </a:r>
            <a:endParaRPr lang="en-US" dirty="0">
              <a:solidFill>
                <a:srgbClr val="FFFFFF"/>
              </a:solidFill>
            </a:endParaRPr>
          </a:p>
        </p:txBody>
      </p:sp>
      <p:sp>
        <p:nvSpPr>
          <p:cNvPr id="3" name="Content Placeholder 2"/>
          <p:cNvSpPr>
            <a:spLocks noGrp="1"/>
          </p:cNvSpPr>
          <p:nvPr>
            <p:ph idx="1"/>
          </p:nvPr>
        </p:nvSpPr>
        <p:spPr>
          <a:xfrm>
            <a:off x="284163" y="2124488"/>
            <a:ext cx="3446192" cy="3992563"/>
          </a:xfrm>
        </p:spPr>
        <p:txBody>
          <a:bodyPr>
            <a:normAutofit/>
          </a:bodyPr>
          <a:lstStyle/>
          <a:p>
            <a:pPr>
              <a:lnSpc>
                <a:spcPct val="95000"/>
              </a:lnSpc>
              <a:spcBef>
                <a:spcPts val="1000"/>
              </a:spcBef>
              <a:buClr>
                <a:srgbClr val="708CA1"/>
              </a:buClr>
              <a:buFont typeface="Wingdings" charset="0"/>
              <a:buChar char=""/>
              <a:defRPr/>
            </a:pPr>
            <a:r>
              <a:rPr lang="en-US" dirty="0">
                <a:solidFill>
                  <a:srgbClr val="000000"/>
                </a:solidFill>
              </a:rPr>
              <a:t>Network infrastructure devices require IP addresses to enable remote management. </a:t>
            </a:r>
          </a:p>
          <a:p>
            <a:pPr>
              <a:lnSpc>
                <a:spcPct val="95000"/>
              </a:lnSpc>
              <a:spcBef>
                <a:spcPts val="1000"/>
              </a:spcBef>
              <a:buClr>
                <a:srgbClr val="708CA1"/>
              </a:buClr>
              <a:buFont typeface="Wingdings" charset="0"/>
              <a:buChar char=""/>
              <a:defRPr/>
            </a:pPr>
            <a:r>
              <a:rPr lang="en-US" dirty="0">
                <a:solidFill>
                  <a:srgbClr val="000000"/>
                </a:solidFill>
              </a:rPr>
              <a:t>On a switch the management IP address is assigned on a virtual interface</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l="45183" t="28769" r="17427" b="17859"/>
          <a:stretch>
            <a:fillRect/>
          </a:stretch>
        </p:blipFill>
        <p:spPr bwMode="auto">
          <a:xfrm>
            <a:off x="4127201" y="2124488"/>
            <a:ext cx="4444679" cy="4328700"/>
          </a:xfrm>
          <a:prstGeom prst="rect">
            <a:avLst/>
          </a:prstGeom>
          <a:noFill/>
          <a:ln>
            <a:noFill/>
          </a:ln>
          <a:effectLst/>
          <a:extLst>
            <a:ext uri="{909E8E84-426E-40dd-AFC4-6F175D3DCCD1}">
              <a14:hiddenFill xmlns:a14="http://schemas.microsoft.com/office/drawing/2010/main">
                <a:blipFill dpi="0" rotWithShape="0">
                  <a:blip/>
                  <a:srcRect l="45183" t="28769" r="17427" b="17859"/>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49896867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rgbClr val="FFFFFF"/>
                </a:solidFill>
                <a:latin typeface="Arial" charset="0"/>
                <a:cs typeface="文泉驛正黑" charset="0"/>
              </a:rPr>
              <a:t>Enable IP on a </a:t>
            </a:r>
            <a:r>
              <a:rPr lang="en-US" sz="4000" dirty="0" smtClean="0">
                <a:solidFill>
                  <a:srgbClr val="FFFFFF"/>
                </a:solidFill>
                <a:latin typeface="Arial" charset="0"/>
                <a:cs typeface="文泉驛正黑" charset="0"/>
              </a:rPr>
              <a:t>Router Interface</a:t>
            </a:r>
            <a:endParaRPr lang="en-US" dirty="0"/>
          </a:p>
        </p:txBody>
      </p:sp>
      <p:sp>
        <p:nvSpPr>
          <p:cNvPr id="3" name="Content Placeholder 2"/>
          <p:cNvSpPr>
            <a:spLocks noGrp="1"/>
          </p:cNvSpPr>
          <p:nvPr>
            <p:ph idx="1"/>
          </p:nvPr>
        </p:nvSpPr>
        <p:spPr>
          <a:xfrm>
            <a:off x="608499" y="2133600"/>
            <a:ext cx="8249752" cy="3992563"/>
          </a:xfrm>
        </p:spPr>
        <p:txBody>
          <a:bodyPr/>
          <a:lstStyle/>
          <a:p>
            <a:pPr>
              <a:lnSpc>
                <a:spcPct val="120000"/>
              </a:lnSpc>
              <a:spcBef>
                <a:spcPts val="1000"/>
              </a:spcBef>
              <a:defRPr/>
            </a:pPr>
            <a:r>
              <a:rPr lang="en-US" sz="2800" dirty="0">
                <a:solidFill>
                  <a:srgbClr val="000000"/>
                </a:solidFill>
              </a:rPr>
              <a:t>To be available a router interface  must be:</a:t>
            </a:r>
          </a:p>
          <a:p>
            <a:pPr>
              <a:lnSpc>
                <a:spcPct val="120000"/>
              </a:lnSpc>
              <a:spcBef>
                <a:spcPts val="1000"/>
              </a:spcBef>
              <a:buClr>
                <a:srgbClr val="708CA1"/>
              </a:buClr>
              <a:buFont typeface="Wingdings" charset="0"/>
              <a:buChar char=""/>
              <a:defRPr/>
            </a:pPr>
            <a:r>
              <a:rPr lang="en-US" dirty="0">
                <a:solidFill>
                  <a:srgbClr val="000000"/>
                </a:solidFill>
              </a:rPr>
              <a:t>Configured with an </a:t>
            </a:r>
            <a:r>
              <a:rPr lang="en-US" dirty="0">
                <a:solidFill>
                  <a:srgbClr val="0000FF"/>
                </a:solidFill>
              </a:rPr>
              <a:t>address</a:t>
            </a:r>
            <a:r>
              <a:rPr lang="en-US" dirty="0">
                <a:solidFill>
                  <a:srgbClr val="000000"/>
                </a:solidFill>
              </a:rPr>
              <a:t> and </a:t>
            </a:r>
            <a:r>
              <a:rPr lang="en-US" dirty="0">
                <a:solidFill>
                  <a:srgbClr val="0000FF"/>
                </a:solidFill>
              </a:rPr>
              <a:t>subnet mask</a:t>
            </a:r>
            <a:r>
              <a:rPr lang="en-US" dirty="0">
                <a:solidFill>
                  <a:srgbClr val="000000"/>
                </a:solidFill>
              </a:rPr>
              <a:t> .</a:t>
            </a:r>
          </a:p>
          <a:p>
            <a:pPr>
              <a:lnSpc>
                <a:spcPct val="120000"/>
              </a:lnSpc>
              <a:spcBef>
                <a:spcPts val="1000"/>
              </a:spcBef>
              <a:buClr>
                <a:srgbClr val="708CA1"/>
              </a:buClr>
              <a:buFont typeface="Wingdings" charset="0"/>
              <a:buChar char=""/>
              <a:defRPr/>
            </a:pPr>
            <a:r>
              <a:rPr lang="en-US" dirty="0">
                <a:solidFill>
                  <a:srgbClr val="0000FF"/>
                </a:solidFill>
              </a:rPr>
              <a:t>Activated</a:t>
            </a:r>
            <a:r>
              <a:rPr lang="en-US" dirty="0">
                <a:solidFill>
                  <a:srgbClr val="000000"/>
                </a:solidFill>
              </a:rPr>
              <a:t> </a:t>
            </a:r>
            <a:r>
              <a:rPr lang="en-US" b="1" dirty="0">
                <a:solidFill>
                  <a:srgbClr val="000000"/>
                </a:solidFill>
              </a:rPr>
              <a:t>– </a:t>
            </a:r>
            <a:r>
              <a:rPr lang="en-US" dirty="0">
                <a:solidFill>
                  <a:srgbClr val="000000"/>
                </a:solidFill>
              </a:rPr>
              <a:t>by default LAN and WAN interfaces are not activated. Must be activated using </a:t>
            </a:r>
            <a:r>
              <a:rPr lang="en-US" dirty="0">
                <a:solidFill>
                  <a:schemeClr val="accent2"/>
                </a:solidFill>
              </a:rPr>
              <a:t>no shutdown </a:t>
            </a:r>
            <a:r>
              <a:rPr lang="en-US" dirty="0">
                <a:solidFill>
                  <a:srgbClr val="000000"/>
                </a:solidFill>
              </a:rPr>
              <a:t>command.</a:t>
            </a:r>
          </a:p>
          <a:p>
            <a:pPr>
              <a:lnSpc>
                <a:spcPct val="120000"/>
              </a:lnSpc>
              <a:spcBef>
                <a:spcPts val="1000"/>
              </a:spcBef>
              <a:buClr>
                <a:srgbClr val="708CA1"/>
              </a:buClr>
              <a:buFont typeface="Wingdings" charset="0"/>
              <a:buChar char=""/>
              <a:defRPr/>
            </a:pPr>
            <a:r>
              <a:rPr lang="en-US" dirty="0">
                <a:solidFill>
                  <a:srgbClr val="0000FF"/>
                </a:solidFill>
              </a:rPr>
              <a:t>Other parameters </a:t>
            </a:r>
            <a:r>
              <a:rPr lang="en-US" dirty="0">
                <a:solidFill>
                  <a:srgbClr val="000000"/>
                </a:solidFill>
              </a:rPr>
              <a:t>-  serial cable end labeled DCE must be configured with the clock rate</a:t>
            </a:r>
            <a:r>
              <a:rPr lang="en-US" b="1" dirty="0">
                <a:solidFill>
                  <a:srgbClr val="000000"/>
                </a:solidFill>
              </a:rPr>
              <a:t> </a:t>
            </a:r>
            <a:r>
              <a:rPr lang="en-US" dirty="0">
                <a:solidFill>
                  <a:srgbClr val="000000"/>
                </a:solidFill>
              </a:rPr>
              <a:t>command.</a:t>
            </a:r>
          </a:p>
          <a:p>
            <a:pPr>
              <a:lnSpc>
                <a:spcPct val="120000"/>
              </a:lnSpc>
              <a:spcBef>
                <a:spcPts val="1000"/>
              </a:spcBef>
              <a:buClr>
                <a:srgbClr val="708CA1"/>
              </a:buClr>
              <a:buFont typeface="Wingdings" charset="0"/>
              <a:buChar char=""/>
              <a:defRPr/>
            </a:pPr>
            <a:r>
              <a:rPr lang="en-US" dirty="0">
                <a:solidFill>
                  <a:srgbClr val="0000FF"/>
                </a:solidFill>
              </a:rPr>
              <a:t>Optional description </a:t>
            </a:r>
            <a:r>
              <a:rPr lang="en-US" dirty="0">
                <a:solidFill>
                  <a:srgbClr val="000000"/>
                </a:solidFill>
              </a:rPr>
              <a:t>can be included.</a:t>
            </a:r>
          </a:p>
          <a:p>
            <a:pPr marL="0" indent="0">
              <a:lnSpc>
                <a:spcPct val="120000"/>
              </a:lnSpc>
              <a:buNone/>
            </a:pPr>
            <a:endParaRPr lang="en-US" dirty="0"/>
          </a:p>
        </p:txBody>
      </p:sp>
    </p:spTree>
    <p:extLst>
      <p:ext uri="{BB962C8B-B14F-4D97-AF65-F5344CB8AC3E}">
        <p14:creationId xmlns:p14="http://schemas.microsoft.com/office/powerpoint/2010/main" val="2967593131"/>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Configuring Interfaces</a:t>
            </a:r>
          </a:p>
        </p:txBody>
      </p:sp>
      <p:sp>
        <p:nvSpPr>
          <p:cNvPr id="3" name="Content Placeholder 2"/>
          <p:cNvSpPr>
            <a:spLocks noGrp="1"/>
          </p:cNvSpPr>
          <p:nvPr>
            <p:ph idx="1"/>
          </p:nvPr>
        </p:nvSpPr>
        <p:spPr>
          <a:xfrm>
            <a:off x="518441" y="2133600"/>
            <a:ext cx="8339809" cy="3992563"/>
          </a:xfrm>
        </p:spPr>
        <p:txBody>
          <a:bodyPr/>
          <a:lstStyle/>
          <a:p>
            <a:r>
              <a:rPr lang="en-US" dirty="0"/>
              <a:t>STEPS</a:t>
            </a:r>
          </a:p>
          <a:p>
            <a:pPr marL="0" indent="0">
              <a:buNone/>
            </a:pPr>
            <a:r>
              <a:rPr lang="en-US" dirty="0" smtClean="0"/>
              <a:t>      1</a:t>
            </a:r>
            <a:r>
              <a:rPr lang="en-US" dirty="0">
                <a:latin typeface="Courier New"/>
                <a:cs typeface="Courier New"/>
              </a:rPr>
              <a:t>. interface </a:t>
            </a:r>
            <a:r>
              <a:rPr lang="en-US" i="1" dirty="0" smtClean="0"/>
              <a:t>type </a:t>
            </a:r>
            <a:r>
              <a:rPr lang="en-US" dirty="0" smtClean="0"/>
              <a:t>  </a:t>
            </a:r>
            <a:r>
              <a:rPr lang="en-US" i="1" dirty="0" smtClean="0"/>
              <a:t>number</a:t>
            </a:r>
            <a:endParaRPr lang="en-US" i="1" dirty="0"/>
          </a:p>
          <a:p>
            <a:pPr marL="0" indent="0">
              <a:buNone/>
            </a:pPr>
            <a:r>
              <a:rPr lang="en-US" dirty="0" smtClean="0"/>
              <a:t>      2</a:t>
            </a:r>
            <a:r>
              <a:rPr lang="en-US" dirty="0"/>
              <a:t>. </a:t>
            </a:r>
            <a:r>
              <a:rPr lang="en-US" dirty="0" smtClean="0"/>
              <a:t>   </a:t>
            </a:r>
            <a:r>
              <a:rPr lang="en-US" dirty="0" err="1" smtClean="0">
                <a:latin typeface="Courier New"/>
                <a:cs typeface="Courier New"/>
              </a:rPr>
              <a:t>ip</a:t>
            </a:r>
            <a:r>
              <a:rPr lang="en-US" dirty="0" smtClean="0">
                <a:latin typeface="Courier New"/>
                <a:cs typeface="Courier New"/>
              </a:rPr>
              <a:t> address </a:t>
            </a:r>
            <a:r>
              <a:rPr lang="en-US" i="1" dirty="0" err="1"/>
              <a:t>ip</a:t>
            </a:r>
            <a:r>
              <a:rPr lang="en-US" i="1" dirty="0"/>
              <a:t>-address </a:t>
            </a:r>
            <a:r>
              <a:rPr lang="en-US" i="1" dirty="0" smtClean="0"/>
              <a:t>    mask</a:t>
            </a:r>
            <a:endParaRPr lang="en-US" i="1" dirty="0"/>
          </a:p>
          <a:p>
            <a:pPr marL="0" indent="0">
              <a:buNone/>
            </a:pPr>
            <a:r>
              <a:rPr lang="en-US" dirty="0" smtClean="0"/>
              <a:t>      3</a:t>
            </a:r>
            <a:r>
              <a:rPr lang="en-US" dirty="0"/>
              <a:t>. </a:t>
            </a:r>
            <a:r>
              <a:rPr lang="en-US" dirty="0" smtClean="0"/>
              <a:t>   </a:t>
            </a:r>
            <a:r>
              <a:rPr lang="en-US" dirty="0" smtClean="0">
                <a:latin typeface="Courier New"/>
                <a:cs typeface="Courier New"/>
              </a:rPr>
              <a:t>no </a:t>
            </a:r>
            <a:r>
              <a:rPr lang="en-US" dirty="0">
                <a:latin typeface="Courier New"/>
                <a:cs typeface="Courier New"/>
              </a:rPr>
              <a:t>shutdown</a:t>
            </a:r>
          </a:p>
          <a:p>
            <a:pPr marL="0" indent="0">
              <a:buNone/>
            </a:pPr>
            <a:r>
              <a:rPr lang="en-US" dirty="0" smtClean="0"/>
              <a:t>      4</a:t>
            </a:r>
            <a:r>
              <a:rPr lang="en-US" dirty="0"/>
              <a:t>. </a:t>
            </a:r>
            <a:r>
              <a:rPr lang="en-US" dirty="0" smtClean="0"/>
              <a:t>   </a:t>
            </a:r>
            <a:r>
              <a:rPr lang="en-US" dirty="0" smtClean="0">
                <a:latin typeface="Courier New"/>
                <a:cs typeface="Courier New"/>
              </a:rPr>
              <a:t>exit</a:t>
            </a:r>
            <a:endParaRPr lang="en-US" dirty="0">
              <a:latin typeface="Courier New"/>
              <a:cs typeface="Courier New"/>
            </a:endParaRPr>
          </a:p>
        </p:txBody>
      </p:sp>
    </p:spTree>
    <p:extLst>
      <p:ext uri="{BB962C8B-B14F-4D97-AF65-F5344CB8AC3E}">
        <p14:creationId xmlns:p14="http://schemas.microsoft.com/office/powerpoint/2010/main" val="2894831367"/>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Configuring Interfaces</a:t>
            </a:r>
            <a:endParaRPr lang="en-US" dirty="0"/>
          </a:p>
        </p:txBody>
      </p:sp>
      <p:pic>
        <p:nvPicPr>
          <p:cNvPr id="4" name="Picture 3"/>
          <p:cNvPicPr>
            <a:picLocks noChangeAspect="1"/>
          </p:cNvPicPr>
          <p:nvPr/>
        </p:nvPicPr>
        <p:blipFill>
          <a:blip r:embed="rId3"/>
          <a:stretch>
            <a:fillRect/>
          </a:stretch>
        </p:blipFill>
        <p:spPr>
          <a:xfrm>
            <a:off x="544363" y="1865945"/>
            <a:ext cx="8216307" cy="4732895"/>
          </a:xfrm>
          <a:prstGeom prst="rect">
            <a:avLst/>
          </a:prstGeom>
        </p:spPr>
      </p:pic>
    </p:spTree>
    <p:extLst>
      <p:ext uri="{BB962C8B-B14F-4D97-AF65-F5344CB8AC3E}">
        <p14:creationId xmlns:p14="http://schemas.microsoft.com/office/powerpoint/2010/main" val="2222852129"/>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Configuring Interfaces</a:t>
            </a:r>
          </a:p>
        </p:txBody>
      </p:sp>
      <p:pic>
        <p:nvPicPr>
          <p:cNvPr id="3" name="Picture 2"/>
          <p:cNvPicPr>
            <a:picLocks noChangeAspect="1"/>
          </p:cNvPicPr>
          <p:nvPr/>
        </p:nvPicPr>
        <p:blipFill>
          <a:blip r:embed="rId2"/>
          <a:stretch>
            <a:fillRect/>
          </a:stretch>
        </p:blipFill>
        <p:spPr>
          <a:xfrm>
            <a:off x="466596" y="2047356"/>
            <a:ext cx="8165443" cy="4629231"/>
          </a:xfrm>
          <a:prstGeom prst="rect">
            <a:avLst/>
          </a:prstGeom>
        </p:spPr>
      </p:pic>
    </p:spTree>
    <p:extLst>
      <p:ext uri="{BB962C8B-B14F-4D97-AF65-F5344CB8AC3E}">
        <p14:creationId xmlns:p14="http://schemas.microsoft.com/office/powerpoint/2010/main" val="382664535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l="47304" t="28572" r="17339" b="15079"/>
          <a:stretch>
            <a:fillRect/>
          </a:stretch>
        </p:blipFill>
        <p:spPr bwMode="auto">
          <a:xfrm>
            <a:off x="468313" y="549275"/>
            <a:ext cx="8424862" cy="6048375"/>
          </a:xfrm>
          <a:prstGeom prst="rect">
            <a:avLst/>
          </a:prstGeom>
          <a:noFill/>
          <a:ln>
            <a:noFill/>
          </a:ln>
          <a:effectLst/>
          <a:extLst>
            <a:ext uri="{909E8E84-426E-40dd-AFC4-6F175D3DCCD1}">
              <a14:hiddenFill xmlns:a14="http://schemas.microsoft.com/office/drawing/2010/main">
                <a:blipFill dpi="0" rotWithShape="0">
                  <a:blip/>
                  <a:srcRect l="47304" t="28572" r="17339" b="15079"/>
                  <a:stretch>
                    <a:fillRect/>
                  </a:stretch>
                </a:blipFill>
              </a14:hiddenFill>
            </a:ext>
            <a:ext uri="{91240B29-F687-4f45-9708-019B960494DF}">
              <a14:hiddenLine xmlns:a14="http://schemas.microsoft.com/office/drawing/2010/main" w="9360">
                <a:solidFill>
                  <a:srgbClr val="80808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95904590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Router and OSI model</a:t>
            </a:r>
            <a:endParaRPr lang="en-US" dirty="0"/>
          </a:p>
        </p:txBody>
      </p:sp>
      <p:pic>
        <p:nvPicPr>
          <p:cNvPr id="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467" y="2352915"/>
            <a:ext cx="7355933" cy="4089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2043927809"/>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latin typeface="Arial" charset="0"/>
                <a:cs typeface="文泉驛正黑" charset="0"/>
              </a:rPr>
              <a:t>Verify Interface Settings</a:t>
            </a:r>
            <a:endParaRPr lang="en-US" dirty="0"/>
          </a:p>
        </p:txBody>
      </p:sp>
      <p:sp>
        <p:nvSpPr>
          <p:cNvPr id="3" name="Content Placeholder 2"/>
          <p:cNvSpPr>
            <a:spLocks noGrp="1"/>
          </p:cNvSpPr>
          <p:nvPr>
            <p:ph idx="1"/>
          </p:nvPr>
        </p:nvSpPr>
        <p:spPr>
          <a:xfrm>
            <a:off x="483281" y="2133600"/>
            <a:ext cx="8101727" cy="4272844"/>
          </a:xfrm>
        </p:spPr>
        <p:txBody>
          <a:bodyPr>
            <a:normAutofit/>
          </a:bodyPr>
          <a:lstStyle/>
          <a:p>
            <a:pPr>
              <a:spcBef>
                <a:spcPts val="900"/>
              </a:spcBef>
              <a:defRPr/>
            </a:pPr>
            <a:r>
              <a:rPr lang="en-US" dirty="0">
                <a:solidFill>
                  <a:srgbClr val="000000"/>
                </a:solidFill>
              </a:rPr>
              <a:t>Show commands to verify operation and configuration of interface.</a:t>
            </a:r>
          </a:p>
          <a:p>
            <a:pPr>
              <a:lnSpc>
                <a:spcPct val="95000"/>
              </a:lnSpc>
              <a:spcBef>
                <a:spcPts val="900"/>
              </a:spcBef>
              <a:buClr>
                <a:srgbClr val="708CA1"/>
              </a:buClr>
              <a:buFont typeface="Wingdings" charset="0"/>
              <a:buChar char=""/>
              <a:defRPr/>
            </a:pPr>
            <a:r>
              <a:rPr lang="en-US" b="1" dirty="0">
                <a:solidFill>
                  <a:srgbClr val="000000"/>
                </a:solidFill>
              </a:rPr>
              <a:t>show </a:t>
            </a:r>
            <a:r>
              <a:rPr lang="en-US" b="1" dirty="0" err="1">
                <a:solidFill>
                  <a:srgbClr val="000000"/>
                </a:solidFill>
              </a:rPr>
              <a:t>ip</a:t>
            </a:r>
            <a:r>
              <a:rPr lang="en-US" b="1" dirty="0">
                <a:solidFill>
                  <a:srgbClr val="000000"/>
                </a:solidFill>
              </a:rPr>
              <a:t> interfaces brief</a:t>
            </a:r>
          </a:p>
          <a:p>
            <a:pPr>
              <a:lnSpc>
                <a:spcPct val="95000"/>
              </a:lnSpc>
              <a:spcBef>
                <a:spcPts val="900"/>
              </a:spcBef>
              <a:buClr>
                <a:srgbClr val="708CA1"/>
              </a:buClr>
              <a:buFont typeface="Wingdings" charset="0"/>
              <a:buChar char=""/>
              <a:defRPr/>
            </a:pPr>
            <a:r>
              <a:rPr lang="en-US" b="1" dirty="0" smtClean="0">
                <a:solidFill>
                  <a:srgbClr val="000000"/>
                </a:solidFill>
              </a:rPr>
              <a:t>show </a:t>
            </a:r>
            <a:r>
              <a:rPr lang="en-US" b="1" dirty="0">
                <a:solidFill>
                  <a:srgbClr val="000000"/>
                </a:solidFill>
              </a:rPr>
              <a:t>running-</a:t>
            </a:r>
            <a:r>
              <a:rPr lang="en-US" b="1" dirty="0" err="1">
                <a:solidFill>
                  <a:srgbClr val="000000"/>
                </a:solidFill>
              </a:rPr>
              <a:t>config</a:t>
            </a:r>
            <a:r>
              <a:rPr lang="en-US" b="1" dirty="0">
                <a:solidFill>
                  <a:srgbClr val="000000"/>
                </a:solidFill>
              </a:rPr>
              <a:t> </a:t>
            </a:r>
          </a:p>
          <a:p>
            <a:pPr>
              <a:spcBef>
                <a:spcPts val="900"/>
              </a:spcBef>
              <a:buClrTx/>
              <a:buSzTx/>
              <a:buNone/>
              <a:defRPr/>
            </a:pPr>
            <a:r>
              <a:rPr lang="en-US" dirty="0">
                <a:solidFill>
                  <a:srgbClr val="000000"/>
                </a:solidFill>
              </a:rPr>
              <a:t>Show commands to gather more detailed interface information.</a:t>
            </a:r>
          </a:p>
          <a:p>
            <a:pPr>
              <a:lnSpc>
                <a:spcPct val="95000"/>
              </a:lnSpc>
              <a:spcBef>
                <a:spcPts val="900"/>
              </a:spcBef>
              <a:buClr>
                <a:srgbClr val="708CA1"/>
              </a:buClr>
              <a:buFont typeface="Wingdings" charset="0"/>
              <a:buChar char=""/>
              <a:defRPr/>
            </a:pPr>
            <a:r>
              <a:rPr lang="en-US" b="1" dirty="0">
                <a:solidFill>
                  <a:srgbClr val="000000"/>
                </a:solidFill>
              </a:rPr>
              <a:t>show interfaces</a:t>
            </a:r>
          </a:p>
          <a:p>
            <a:pPr>
              <a:lnSpc>
                <a:spcPct val="95000"/>
              </a:lnSpc>
              <a:spcBef>
                <a:spcPts val="900"/>
              </a:spcBef>
              <a:buClr>
                <a:srgbClr val="708CA1"/>
              </a:buClr>
              <a:buFont typeface="Wingdings" charset="0"/>
              <a:buChar char=""/>
              <a:defRPr/>
            </a:pPr>
            <a:r>
              <a:rPr lang="en-US" b="1" dirty="0">
                <a:solidFill>
                  <a:srgbClr val="000000"/>
                </a:solidFill>
              </a:rPr>
              <a:t>show </a:t>
            </a:r>
            <a:r>
              <a:rPr lang="en-US" b="1" dirty="0" err="1">
                <a:solidFill>
                  <a:srgbClr val="000000"/>
                </a:solidFill>
              </a:rPr>
              <a:t>ip</a:t>
            </a:r>
            <a:r>
              <a:rPr lang="en-US" b="1" dirty="0">
                <a:solidFill>
                  <a:srgbClr val="000000"/>
                </a:solidFill>
              </a:rPr>
              <a:t> interfaces</a:t>
            </a:r>
          </a:p>
          <a:p>
            <a:endParaRPr lang="en-US" dirty="0"/>
          </a:p>
        </p:txBody>
      </p:sp>
    </p:spTree>
    <p:extLst>
      <p:ext uri="{BB962C8B-B14F-4D97-AF65-F5344CB8AC3E}">
        <p14:creationId xmlns:p14="http://schemas.microsoft.com/office/powerpoint/2010/main" val="2697360457"/>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8000" y="874889"/>
            <a:ext cx="8184443" cy="5757333"/>
          </a:xfrm>
          <a:prstGeom prst="rect">
            <a:avLst/>
          </a:prstGeom>
        </p:spPr>
      </p:pic>
    </p:spTree>
    <p:extLst>
      <p:ext uri="{BB962C8B-B14F-4D97-AF65-F5344CB8AC3E}">
        <p14:creationId xmlns:p14="http://schemas.microsoft.com/office/powerpoint/2010/main" val="20749529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Router and OSI model</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538731" y="2298382"/>
            <a:ext cx="8375082" cy="3898113"/>
          </a:xfrm>
          <a:prstGeom prst="rect">
            <a:avLst/>
          </a:prstGeom>
          <a:noFill/>
          <a:ln>
            <a:noFill/>
          </a:ln>
        </p:spPr>
      </p:pic>
    </p:spTree>
    <p:extLst>
      <p:ext uri="{BB962C8B-B14F-4D97-AF65-F5344CB8AC3E}">
        <p14:creationId xmlns:p14="http://schemas.microsoft.com/office/powerpoint/2010/main" val="32969670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Router and OSI model</a:t>
            </a:r>
          </a:p>
        </p:txBody>
      </p:sp>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254001" y="2260601"/>
            <a:ext cx="8659812" cy="4267200"/>
          </a:xfrm>
          <a:prstGeom prst="rect">
            <a:avLst/>
          </a:prstGeom>
          <a:noFill/>
          <a:ln>
            <a:noFill/>
          </a:ln>
        </p:spPr>
      </p:pic>
    </p:spTree>
    <p:extLst>
      <p:ext uri="{BB962C8B-B14F-4D97-AF65-F5344CB8AC3E}">
        <p14:creationId xmlns:p14="http://schemas.microsoft.com/office/powerpoint/2010/main" val="35509607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Router</a:t>
            </a:r>
            <a:endParaRPr lang="en-US" dirty="0"/>
          </a:p>
        </p:txBody>
      </p:sp>
      <p:sp>
        <p:nvSpPr>
          <p:cNvPr id="3" name="Content Placeholder 2"/>
          <p:cNvSpPr>
            <a:spLocks noGrp="1"/>
          </p:cNvSpPr>
          <p:nvPr>
            <p:ph idx="1"/>
          </p:nvPr>
        </p:nvSpPr>
        <p:spPr>
          <a:xfrm>
            <a:off x="423388" y="2595562"/>
            <a:ext cx="8301512" cy="3670767"/>
          </a:xfrm>
        </p:spPr>
        <p:txBody>
          <a:bodyPr>
            <a:normAutofit/>
          </a:bodyPr>
          <a:lstStyle/>
          <a:p>
            <a:r>
              <a:rPr lang="en-US" dirty="0"/>
              <a:t>Understanding routers and routing requires examining a router from two different perspectives: </a:t>
            </a:r>
            <a:endParaRPr lang="en-US" dirty="0" smtClean="0"/>
          </a:p>
          <a:p>
            <a:endParaRPr lang="en-US" dirty="0"/>
          </a:p>
          <a:p>
            <a:endParaRPr lang="en-US" dirty="0" smtClean="0"/>
          </a:p>
          <a:p>
            <a:endParaRPr lang="en-US" dirty="0"/>
          </a:p>
          <a:p>
            <a:r>
              <a:rPr lang="en-US" dirty="0"/>
              <a:t>Together, these physical components and logical functions enable </a:t>
            </a:r>
            <a:r>
              <a:rPr lang="en-US" dirty="0" smtClean="0"/>
              <a:t>to </a:t>
            </a:r>
            <a:r>
              <a:rPr lang="en-US" dirty="0"/>
              <a:t>build and use internetworks, including WANs </a:t>
            </a:r>
          </a:p>
        </p:txBody>
      </p:sp>
      <p:sp>
        <p:nvSpPr>
          <p:cNvPr id="4" name="Rectangle 3"/>
          <p:cNvSpPr/>
          <p:nvPr/>
        </p:nvSpPr>
        <p:spPr>
          <a:xfrm>
            <a:off x="2398545" y="4114800"/>
            <a:ext cx="1095710" cy="369332"/>
          </a:xfrm>
          <a:prstGeom prst="rect">
            <a:avLst/>
          </a:prstGeom>
        </p:spPr>
        <p:txBody>
          <a:bodyPr wrap="none">
            <a:spAutoFit/>
          </a:bodyPr>
          <a:lstStyle/>
          <a:p>
            <a:r>
              <a:rPr lang="en-US" dirty="0"/>
              <a:t>physical </a:t>
            </a:r>
          </a:p>
        </p:txBody>
      </p:sp>
      <p:sp>
        <p:nvSpPr>
          <p:cNvPr id="5" name="Rectangle 4"/>
          <p:cNvSpPr/>
          <p:nvPr/>
        </p:nvSpPr>
        <p:spPr>
          <a:xfrm>
            <a:off x="4956012" y="4114800"/>
            <a:ext cx="936787" cy="369332"/>
          </a:xfrm>
          <a:prstGeom prst="rect">
            <a:avLst/>
          </a:prstGeom>
        </p:spPr>
        <p:txBody>
          <a:bodyPr wrap="none">
            <a:spAutoFit/>
          </a:bodyPr>
          <a:lstStyle/>
          <a:p>
            <a:r>
              <a:rPr lang="en-US" dirty="0"/>
              <a:t>logical </a:t>
            </a:r>
          </a:p>
        </p:txBody>
      </p:sp>
      <p:cxnSp>
        <p:nvCxnSpPr>
          <p:cNvPr id="7" name="Straight Arrow Connector 6"/>
          <p:cNvCxnSpPr/>
          <p:nvPr/>
        </p:nvCxnSpPr>
        <p:spPr>
          <a:xfrm flipH="1">
            <a:off x="3316455" y="3461266"/>
            <a:ext cx="849145" cy="6535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4318001" y="3461266"/>
            <a:ext cx="711199" cy="6535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023783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2537</TotalTime>
  <Words>3936</Words>
  <Application>Microsoft Macintosh PowerPoint</Application>
  <PresentationFormat>On-screen Show (4:3)</PresentationFormat>
  <Paragraphs>473</Paragraphs>
  <Slides>61</Slides>
  <Notes>35</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Perception</vt:lpstr>
      <vt:lpstr>Routers and Router Configuration</vt:lpstr>
      <vt:lpstr>Routers                          Outline</vt:lpstr>
      <vt:lpstr>Introduction</vt:lpstr>
      <vt:lpstr>The purpose of routers</vt:lpstr>
      <vt:lpstr>Router and OSI model</vt:lpstr>
      <vt:lpstr>Router and OSI model</vt:lpstr>
      <vt:lpstr>Router and OSI model</vt:lpstr>
      <vt:lpstr>Router and OSI model</vt:lpstr>
      <vt:lpstr>Router</vt:lpstr>
      <vt:lpstr>Physical Components of a Router </vt:lpstr>
      <vt:lpstr>Router Interfaces and Ports</vt:lpstr>
      <vt:lpstr>PowerPoint Presentation</vt:lpstr>
      <vt:lpstr>Router Interfaces</vt:lpstr>
      <vt:lpstr>Router Ports</vt:lpstr>
      <vt:lpstr>Router Ports</vt:lpstr>
      <vt:lpstr>Configuration Files</vt:lpstr>
      <vt:lpstr>IOS</vt:lpstr>
      <vt:lpstr>Router Memories</vt:lpstr>
      <vt:lpstr>Router Memories</vt:lpstr>
      <vt:lpstr>Router Memories</vt:lpstr>
      <vt:lpstr>Router Memories</vt:lpstr>
      <vt:lpstr>Router Functions</vt:lpstr>
      <vt:lpstr>To sum up</vt:lpstr>
      <vt:lpstr>Router Configurations </vt:lpstr>
      <vt:lpstr>Outline</vt:lpstr>
      <vt:lpstr>Getting Access to the Router</vt:lpstr>
      <vt:lpstr>Command-Line Interface</vt:lpstr>
      <vt:lpstr>Console Access Method</vt:lpstr>
      <vt:lpstr>Telnet, SSH, and AUX Access Methods</vt:lpstr>
      <vt:lpstr>Primary Modes</vt:lpstr>
      <vt:lpstr>Cisco IOS Modes of Operation</vt:lpstr>
      <vt:lpstr>Global Configuration Mode and Submodes</vt:lpstr>
      <vt:lpstr>Navigating Between IOS Modes</vt:lpstr>
      <vt:lpstr>Navigating Between IOS Modes (cont.)</vt:lpstr>
      <vt:lpstr>PowerPoint Presentation</vt:lpstr>
      <vt:lpstr>Context-Sensitive Help</vt:lpstr>
      <vt:lpstr>Command Syntax Check</vt:lpstr>
      <vt:lpstr>IOS Command Structure</vt:lpstr>
      <vt:lpstr>Some Router Configurations</vt:lpstr>
      <vt:lpstr>Configuring Hostnames</vt:lpstr>
      <vt:lpstr>Disabling DNS Lookup</vt:lpstr>
      <vt:lpstr>Banner Messages</vt:lpstr>
      <vt:lpstr>Securing Device Access</vt:lpstr>
      <vt:lpstr>Securing Privileged EXEC Access Mode</vt:lpstr>
      <vt:lpstr>Securing User EXEC Access</vt:lpstr>
      <vt:lpstr>Encrypting Password Display</vt:lpstr>
      <vt:lpstr>Configuration Files</vt:lpstr>
      <vt:lpstr>Document Network Addressing</vt:lpstr>
      <vt:lpstr>Default Gateways</vt:lpstr>
      <vt:lpstr>PowerPoint Presentation</vt:lpstr>
      <vt:lpstr>Enable IP on a Host</vt:lpstr>
      <vt:lpstr>Enable IP on a Host</vt:lpstr>
      <vt:lpstr>Enable IP on a Host</vt:lpstr>
      <vt:lpstr>Enable IP on a Switch</vt:lpstr>
      <vt:lpstr>Enable IP on a Router Interface</vt:lpstr>
      <vt:lpstr>Configuring Interfaces</vt:lpstr>
      <vt:lpstr>Configuring Interfaces</vt:lpstr>
      <vt:lpstr>Configuring Interfaces</vt:lpstr>
      <vt:lpstr>PowerPoint Presentation</vt:lpstr>
      <vt:lpstr>Verify Interface Settings</vt:lpstr>
      <vt:lpstr>PowerPoint Presentation</vt:lpstr>
    </vt:vector>
  </TitlesOfParts>
  <Company>KSU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Routers and Router Configuration</dc:title>
  <dc:creator>Nour Alhariqi</dc:creator>
  <cp:lastModifiedBy>Nour Alhariqi</cp:lastModifiedBy>
  <cp:revision>24</cp:revision>
  <dcterms:created xsi:type="dcterms:W3CDTF">2016-02-03T07:02:26Z</dcterms:created>
  <dcterms:modified xsi:type="dcterms:W3CDTF">2019-01-18T11:46:29Z</dcterms:modified>
</cp:coreProperties>
</file>