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88" r:id="rId15"/>
    <p:sldId id="286" r:id="rId16"/>
    <p:sldId id="285" r:id="rId17"/>
    <p:sldId id="268" r:id="rId18"/>
    <p:sldId id="287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0743" y="0"/>
            <a:ext cx="143510" cy="1371600"/>
          </a:xfrm>
          <a:custGeom>
            <a:avLst/>
            <a:gdLst/>
            <a:ahLst/>
            <a:cxnLst/>
            <a:rect l="l" t="t" r="r" b="b"/>
            <a:pathLst>
              <a:path w="143509" h="1371600">
                <a:moveTo>
                  <a:pt x="0" y="1371600"/>
                </a:moveTo>
                <a:lnTo>
                  <a:pt x="143255" y="1371600"/>
                </a:lnTo>
                <a:lnTo>
                  <a:pt x="143255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D12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00743" y="1371599"/>
            <a:ext cx="143510" cy="5486400"/>
          </a:xfrm>
          <a:custGeom>
            <a:avLst/>
            <a:gdLst/>
            <a:ahLst/>
            <a:cxnLst/>
            <a:rect l="l" t="t" r="r" b="b"/>
            <a:pathLst>
              <a:path w="143509" h="5486400">
                <a:moveTo>
                  <a:pt x="0" y="5486400"/>
                </a:moveTo>
                <a:lnTo>
                  <a:pt x="143255" y="5486400"/>
                </a:lnTo>
                <a:lnTo>
                  <a:pt x="143255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199" y="1127505"/>
            <a:ext cx="8229600" cy="570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D1282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790953"/>
            <a:ext cx="5179060" cy="2952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5940" y="6548339"/>
            <a:ext cx="80518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0743" y="4846320"/>
            <a:ext cx="143510" cy="2011680"/>
          </a:xfrm>
          <a:custGeom>
            <a:avLst/>
            <a:gdLst/>
            <a:ahLst/>
            <a:cxnLst/>
            <a:rect l="l" t="t" r="r" b="b"/>
            <a:pathLst>
              <a:path w="143509" h="2011679">
                <a:moveTo>
                  <a:pt x="0" y="2011679"/>
                </a:moveTo>
                <a:lnTo>
                  <a:pt x="143255" y="2011679"/>
                </a:lnTo>
                <a:lnTo>
                  <a:pt x="143255" y="0"/>
                </a:lnTo>
                <a:lnTo>
                  <a:pt x="0" y="0"/>
                </a:lnTo>
                <a:lnTo>
                  <a:pt x="0" y="2011679"/>
                </a:lnTo>
                <a:close/>
              </a:path>
            </a:pathLst>
          </a:custGeom>
          <a:solidFill>
            <a:srgbClr val="D12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00743" y="0"/>
            <a:ext cx="143510" cy="4846320"/>
          </a:xfrm>
          <a:custGeom>
            <a:avLst/>
            <a:gdLst/>
            <a:ahLst/>
            <a:cxnLst/>
            <a:rect l="l" t="t" r="r" b="b"/>
            <a:pathLst>
              <a:path w="143509" h="4846320">
                <a:moveTo>
                  <a:pt x="0" y="4846320"/>
                </a:moveTo>
                <a:lnTo>
                  <a:pt x="143255" y="4846320"/>
                </a:lnTo>
                <a:lnTo>
                  <a:pt x="143255" y="0"/>
                </a:lnTo>
                <a:lnTo>
                  <a:pt x="0" y="0"/>
                </a:lnTo>
                <a:lnTo>
                  <a:pt x="0" y="4846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7659" y="1333500"/>
            <a:ext cx="2091689" cy="787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59" y="1760220"/>
            <a:ext cx="7733538" cy="7871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7659" y="3040379"/>
            <a:ext cx="1561338" cy="7871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1891" y="3040379"/>
            <a:ext cx="634746" cy="7871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7735" y="3040379"/>
            <a:ext cx="4182617" cy="7871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3247" y="3040379"/>
            <a:ext cx="1636013" cy="7871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5940" y="1426209"/>
            <a:ext cx="7304405" cy="215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65" dirty="0">
                <a:solidFill>
                  <a:srgbClr val="4A27A4"/>
                </a:solidFill>
                <a:latin typeface="Arial Black"/>
                <a:cs typeface="Arial Black"/>
              </a:rPr>
              <a:t>SWE</a:t>
            </a:r>
            <a:r>
              <a:rPr sz="2800" b="1" spc="-220" dirty="0">
                <a:solidFill>
                  <a:srgbClr val="4A27A4"/>
                </a:solidFill>
                <a:latin typeface="Arial Black"/>
                <a:cs typeface="Arial Black"/>
              </a:rPr>
              <a:t> </a:t>
            </a:r>
            <a:r>
              <a:rPr sz="2800" b="1" spc="-65" dirty="0">
                <a:solidFill>
                  <a:srgbClr val="4A27A4"/>
                </a:solidFill>
                <a:latin typeface="Arial Black"/>
                <a:cs typeface="Arial Black"/>
              </a:rPr>
              <a:t>434</a:t>
            </a:r>
            <a:endParaRPr sz="2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2800" b="1" spc="-80" dirty="0">
                <a:solidFill>
                  <a:srgbClr val="4A27A4"/>
                </a:solidFill>
                <a:latin typeface="Arial Black"/>
                <a:cs typeface="Arial Black"/>
              </a:rPr>
              <a:t>SOFTWARE </a:t>
            </a:r>
            <a:r>
              <a:rPr sz="2800" b="1" spc="-75" dirty="0">
                <a:solidFill>
                  <a:srgbClr val="4A27A4"/>
                </a:solidFill>
                <a:latin typeface="Arial Black"/>
                <a:cs typeface="Arial Black"/>
              </a:rPr>
              <a:t>TESTING </a:t>
            </a:r>
            <a:r>
              <a:rPr sz="2800" b="1" spc="-65" dirty="0">
                <a:solidFill>
                  <a:srgbClr val="4A27A4"/>
                </a:solidFill>
                <a:latin typeface="Arial Black"/>
                <a:cs typeface="Arial Black"/>
              </a:rPr>
              <a:t>AND</a:t>
            </a:r>
            <a:r>
              <a:rPr sz="2800" b="1" spc="-235" dirty="0">
                <a:solidFill>
                  <a:srgbClr val="4A27A4"/>
                </a:solidFill>
                <a:latin typeface="Arial Black"/>
                <a:cs typeface="Arial Black"/>
              </a:rPr>
              <a:t> </a:t>
            </a:r>
            <a:r>
              <a:rPr sz="2800" b="1" spc="-130" dirty="0">
                <a:solidFill>
                  <a:srgbClr val="4A27A4"/>
                </a:solidFill>
                <a:latin typeface="Arial Black"/>
                <a:cs typeface="Arial Black"/>
              </a:rPr>
              <a:t>VALIDATION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70" dirty="0">
                <a:solidFill>
                  <a:srgbClr val="4A27A4"/>
                </a:solidFill>
                <a:latin typeface="Arial Black"/>
                <a:cs typeface="Arial Black"/>
              </a:rPr>
              <a:t>LAB2 </a:t>
            </a:r>
            <a:r>
              <a:rPr sz="2800" b="1" spc="-5" dirty="0">
                <a:solidFill>
                  <a:srgbClr val="4A27A4"/>
                </a:solidFill>
                <a:latin typeface="Arial Black"/>
                <a:cs typeface="Arial Black"/>
              </a:rPr>
              <a:t>– </a:t>
            </a:r>
            <a:r>
              <a:rPr sz="2800" b="1" spc="-85" dirty="0">
                <a:solidFill>
                  <a:srgbClr val="4A27A4"/>
                </a:solidFill>
                <a:latin typeface="Arial Black"/>
                <a:cs typeface="Arial Black"/>
              </a:rPr>
              <a:t>INTRODUCTION </a:t>
            </a:r>
            <a:r>
              <a:rPr sz="2800" b="1" spc="-100" dirty="0">
                <a:solidFill>
                  <a:srgbClr val="4A27A4"/>
                </a:solidFill>
                <a:latin typeface="Arial Black"/>
                <a:cs typeface="Arial Black"/>
              </a:rPr>
              <a:t>TO</a:t>
            </a:r>
            <a:r>
              <a:rPr sz="2800" b="1" spc="-415" dirty="0">
                <a:solidFill>
                  <a:srgbClr val="4A27A4"/>
                </a:solidFill>
                <a:latin typeface="Arial Black"/>
                <a:cs typeface="Arial Black"/>
              </a:rPr>
              <a:t> </a:t>
            </a:r>
            <a:r>
              <a:rPr sz="2800" b="1" spc="-75" dirty="0">
                <a:solidFill>
                  <a:srgbClr val="4A27A4"/>
                </a:solidFill>
                <a:latin typeface="Arial Black"/>
                <a:cs typeface="Arial Black"/>
              </a:rPr>
              <a:t>JUNIT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85" dirty="0"/>
              <a:t>FEATURES </a:t>
            </a:r>
            <a:r>
              <a:rPr spc="-30" dirty="0"/>
              <a:t>OF</a:t>
            </a:r>
            <a:r>
              <a:rPr spc="-250" dirty="0"/>
              <a:t> </a:t>
            </a:r>
            <a:r>
              <a:rPr spc="-50" dirty="0"/>
              <a:t>JUNIT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20442"/>
            <a:ext cx="7235190" cy="3881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It is an open source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framework.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Provides </a:t>
            </a:r>
            <a:r>
              <a:rPr sz="2000" b="1" dirty="0">
                <a:latin typeface="Arial"/>
                <a:cs typeface="Arial"/>
              </a:rPr>
              <a:t>Annotation to identify the test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methods.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Provides </a:t>
            </a:r>
            <a:r>
              <a:rPr sz="2000" b="1" dirty="0">
                <a:latin typeface="Arial"/>
                <a:cs typeface="Arial"/>
              </a:rPr>
              <a:t>Assertions for testing expected</a:t>
            </a:r>
            <a:r>
              <a:rPr sz="2000" b="1" spc="-20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results.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Provides </a:t>
            </a:r>
            <a:r>
              <a:rPr sz="2000" b="1" spc="-35" dirty="0">
                <a:latin typeface="Arial"/>
                <a:cs typeface="Arial"/>
              </a:rPr>
              <a:t>Test </a:t>
            </a:r>
            <a:r>
              <a:rPr sz="2000" b="1" dirty="0">
                <a:latin typeface="Arial"/>
                <a:cs typeface="Arial"/>
              </a:rPr>
              <a:t>runners for running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tests.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JUnit tests can be run automatically and they check</a:t>
            </a:r>
            <a:r>
              <a:rPr sz="2000" b="1" spc="-20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their  </a:t>
            </a:r>
            <a:r>
              <a:rPr sz="2000" b="1" spc="5" dirty="0">
                <a:latin typeface="Arial"/>
                <a:cs typeface="Arial"/>
              </a:rPr>
              <a:t>own </a:t>
            </a:r>
            <a:r>
              <a:rPr sz="2000" b="1" dirty="0">
                <a:latin typeface="Arial"/>
                <a:cs typeface="Arial"/>
              </a:rPr>
              <a:t>results and </a:t>
            </a:r>
            <a:r>
              <a:rPr sz="2000" b="1" spc="-5" dirty="0">
                <a:latin typeface="Arial"/>
                <a:cs typeface="Arial"/>
              </a:rPr>
              <a:t>provide immediate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feedback.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JUnit tests can be organized into test suites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containing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test cases and </a:t>
            </a:r>
            <a:r>
              <a:rPr sz="2000" b="1" spc="-5" dirty="0">
                <a:latin typeface="Arial"/>
                <a:cs typeface="Arial"/>
              </a:rPr>
              <a:t>even </a:t>
            </a:r>
            <a:r>
              <a:rPr sz="2000" b="1" dirty="0">
                <a:latin typeface="Arial"/>
                <a:cs typeface="Arial"/>
              </a:rPr>
              <a:t>other test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suites.</a:t>
            </a:r>
            <a:endParaRPr sz="2000">
              <a:latin typeface="Arial"/>
              <a:cs typeface="Arial"/>
            </a:endParaRPr>
          </a:p>
          <a:p>
            <a:pPr marL="355600" marR="123189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JUnit </a:t>
            </a:r>
            <a:r>
              <a:rPr sz="2000" b="1" spc="5" dirty="0">
                <a:latin typeface="Arial"/>
                <a:cs typeface="Arial"/>
              </a:rPr>
              <a:t>shows </a:t>
            </a:r>
            <a:r>
              <a:rPr sz="2000" b="1" dirty="0">
                <a:latin typeface="Arial"/>
                <a:cs typeface="Arial"/>
              </a:rPr>
              <a:t>test progress in a bar that is green if test</a:t>
            </a:r>
            <a:r>
              <a:rPr sz="2000" b="1" spc="-2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  going </a:t>
            </a:r>
            <a:r>
              <a:rPr sz="2000" b="1" spc="-5" dirty="0">
                <a:latin typeface="Arial"/>
                <a:cs typeface="Arial"/>
              </a:rPr>
              <a:t>fine </a:t>
            </a:r>
            <a:r>
              <a:rPr sz="2000" b="1" dirty="0">
                <a:latin typeface="Arial"/>
                <a:cs typeface="Arial"/>
              </a:rPr>
              <a:t>and it turns red </a:t>
            </a:r>
            <a:r>
              <a:rPr sz="2000" b="1" spc="10" dirty="0">
                <a:latin typeface="Arial"/>
                <a:cs typeface="Arial"/>
              </a:rPr>
              <a:t>when </a:t>
            </a:r>
            <a:r>
              <a:rPr sz="2000" b="1" dirty="0">
                <a:latin typeface="Arial"/>
                <a:cs typeface="Arial"/>
              </a:rPr>
              <a:t>a test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fails.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944242"/>
            <a:ext cx="430466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3104515" algn="l"/>
              </a:tabLst>
            </a:pPr>
            <a:r>
              <a:rPr sz="2000" b="1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o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nload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JUNIT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4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 smtClean="0">
                <a:latin typeface="Arial"/>
                <a:cs typeface="Arial"/>
              </a:rPr>
              <a:t>jar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sz="2000" b="1" dirty="0" smtClean="0">
                <a:latin typeface="Arial"/>
                <a:cs typeface="Arial"/>
              </a:rPr>
              <a:t>(ju</a:t>
            </a:r>
            <a:r>
              <a:rPr sz="2000" b="1" spc="-5" dirty="0" smtClean="0">
                <a:latin typeface="Arial"/>
                <a:cs typeface="Arial"/>
              </a:rPr>
              <a:t>n</a:t>
            </a:r>
            <a:r>
              <a:rPr sz="2000" b="1" dirty="0" smtClean="0">
                <a:latin typeface="Arial"/>
                <a:cs typeface="Arial"/>
              </a:rPr>
              <a:t>it.org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318199"/>
            <a:ext cx="330200" cy="3308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135" dirty="0">
                <a:solidFill>
                  <a:srgbClr val="D1282D"/>
                </a:solidFill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8" y="2718013"/>
            <a:ext cx="6934200" cy="33003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35940" y="1944242"/>
            <a:ext cx="47402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3540760" algn="l"/>
              </a:tabLst>
            </a:pPr>
            <a:r>
              <a:rPr sz="2000" b="1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o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nload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JUNIT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4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jar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file	(ju</a:t>
            </a:r>
            <a:r>
              <a:rPr sz="2000" b="1" spc="-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it.org)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95993"/>
            <a:ext cx="6019800" cy="337491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35940" y="1944242"/>
            <a:ext cx="47402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3540760" algn="l"/>
              </a:tabLst>
            </a:pPr>
            <a:r>
              <a:rPr sz="2000" b="1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o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nload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JUNIT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 smtClean="0">
                <a:latin typeface="Arial"/>
                <a:cs typeface="Arial"/>
              </a:rPr>
              <a:t>4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jar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file	(ju</a:t>
            </a:r>
            <a:r>
              <a:rPr sz="2000" b="1" spc="-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it.org)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11429"/>
            <a:ext cx="8229600" cy="338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5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944242"/>
            <a:ext cx="430466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3104515" algn="l"/>
              </a:tabLst>
            </a:pPr>
            <a:r>
              <a:rPr sz="2000" b="1" dirty="0" smtClean="0">
                <a:latin typeface="Arial"/>
                <a:cs typeface="Arial"/>
              </a:rPr>
              <a:t>D</a:t>
            </a:r>
            <a:r>
              <a:rPr sz="2000" b="1" spc="-10" dirty="0" smtClean="0">
                <a:latin typeface="Arial"/>
                <a:cs typeface="Arial"/>
              </a:rPr>
              <a:t>o</a:t>
            </a:r>
            <a:r>
              <a:rPr sz="2000" b="1" spc="30" dirty="0" smtClean="0">
                <a:latin typeface="Arial"/>
                <a:cs typeface="Arial"/>
              </a:rPr>
              <a:t>w</a:t>
            </a:r>
            <a:r>
              <a:rPr sz="2000" b="1" dirty="0" smtClean="0">
                <a:latin typeface="Arial"/>
                <a:cs typeface="Arial"/>
              </a:rPr>
              <a:t>nload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b="1" dirty="0" err="1" smtClean="0">
                <a:latin typeface="Arial"/>
                <a:cs typeface="Arial"/>
              </a:rPr>
              <a:t>Hamcrest</a:t>
            </a:r>
            <a:r>
              <a:rPr lang="en-US" sz="2000" b="1" dirty="0" smtClean="0">
                <a:latin typeface="Arial"/>
                <a:cs typeface="Arial"/>
              </a:rPr>
              <a:t>  jar from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sz="2000" b="1" dirty="0" smtClean="0">
                <a:latin typeface="Arial"/>
                <a:cs typeface="Arial"/>
              </a:rPr>
              <a:t>(ju</a:t>
            </a:r>
            <a:r>
              <a:rPr sz="2000" b="1" spc="-5" dirty="0" smtClean="0">
                <a:latin typeface="Arial"/>
                <a:cs typeface="Arial"/>
              </a:rPr>
              <a:t>n</a:t>
            </a:r>
            <a:r>
              <a:rPr sz="2000" b="1" dirty="0" smtClean="0">
                <a:latin typeface="Arial"/>
                <a:cs typeface="Arial"/>
              </a:rPr>
              <a:t>it.org</a:t>
            </a:r>
            <a:r>
              <a:rPr sz="2000" b="1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318199"/>
            <a:ext cx="330200" cy="3308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135" dirty="0">
                <a:solidFill>
                  <a:srgbClr val="D1282D"/>
                </a:solidFill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8" y="2718013"/>
            <a:ext cx="6934200" cy="330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36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35940" y="1944242"/>
            <a:ext cx="474027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3540760" algn="l"/>
              </a:tabLst>
            </a:pPr>
            <a:r>
              <a:rPr sz="2000" b="1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o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nload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lang="en-US" sz="2000" b="1" dirty="0" err="1" smtClean="0">
                <a:latin typeface="Arial"/>
                <a:cs typeface="Arial"/>
              </a:rPr>
              <a:t>Hamcrest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jar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file	(ju</a:t>
            </a:r>
            <a:r>
              <a:rPr sz="2000" b="1" spc="-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it.org)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" y="2805668"/>
            <a:ext cx="8458200" cy="33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35940" y="1944242"/>
            <a:ext cx="474027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3540760" algn="l"/>
              </a:tabLst>
            </a:pPr>
            <a:r>
              <a:rPr sz="2000" b="1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o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nload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lang="en-US" sz="2000" b="1" dirty="0" err="1" smtClean="0">
                <a:latin typeface="Arial"/>
                <a:cs typeface="Arial"/>
              </a:rPr>
              <a:t>Hamcrest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sz="2000" b="1" spc="-15" dirty="0" smtClean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jar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file	(ju</a:t>
            </a:r>
            <a:r>
              <a:rPr sz="2000" b="1" spc="-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it.org)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845941"/>
            <a:ext cx="8741313" cy="29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31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1" y="1791461"/>
            <a:ext cx="472186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Add the jar </a:t>
            </a:r>
            <a:r>
              <a:rPr sz="2000" b="1" spc="-5" dirty="0">
                <a:latin typeface="Arial"/>
                <a:cs typeface="Arial"/>
              </a:rPr>
              <a:t>file </a:t>
            </a:r>
            <a:r>
              <a:rPr sz="2000" b="1" dirty="0">
                <a:latin typeface="Arial"/>
                <a:cs typeface="Arial"/>
              </a:rPr>
              <a:t>to the </a:t>
            </a:r>
            <a:r>
              <a:rPr sz="2000" b="1" spc="-5" dirty="0">
                <a:latin typeface="Arial"/>
                <a:cs typeface="Arial"/>
              </a:rPr>
              <a:t>java </a:t>
            </a:r>
            <a:r>
              <a:rPr sz="2000" b="1" dirty="0">
                <a:latin typeface="Arial"/>
                <a:cs typeface="Arial"/>
              </a:rPr>
              <a:t>build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 smtClean="0">
                <a:latin typeface="Arial"/>
                <a:cs typeface="Arial"/>
              </a:rPr>
              <a:t>path</a:t>
            </a:r>
            <a:endParaRPr lang="en-US" sz="2000" b="1" dirty="0" smtClean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13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45416"/>
            <a:ext cx="5074931" cy="39722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2939" y="2276084"/>
            <a:ext cx="441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 </a:t>
            </a:r>
            <a:r>
              <a:rPr lang="en-US" sz="1400" b="1" dirty="0">
                <a:latin typeface="Arial"/>
                <a:cs typeface="Arial"/>
              </a:rPr>
              <a:t>right click on the project and select </a:t>
            </a:r>
            <a:r>
              <a:rPr lang="en-US" sz="1400" b="1" dirty="0" smtClean="0">
                <a:latin typeface="Arial"/>
                <a:cs typeface="Arial"/>
              </a:rPr>
              <a:t>“Properties” </a:t>
            </a:r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91461"/>
            <a:ext cx="47377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Add the jar </a:t>
            </a:r>
            <a:r>
              <a:rPr sz="2000" b="1" spc="-5" dirty="0">
                <a:latin typeface="Arial"/>
                <a:cs typeface="Arial"/>
              </a:rPr>
              <a:t>file </a:t>
            </a:r>
            <a:r>
              <a:rPr sz="2000" b="1" dirty="0">
                <a:latin typeface="Arial"/>
                <a:cs typeface="Arial"/>
              </a:rPr>
              <a:t>to the </a:t>
            </a:r>
            <a:r>
              <a:rPr sz="2000" b="1" spc="-5" dirty="0">
                <a:latin typeface="Arial"/>
                <a:cs typeface="Arial"/>
              </a:rPr>
              <a:t>java </a:t>
            </a:r>
            <a:r>
              <a:rPr sz="2000" b="1" dirty="0">
                <a:latin typeface="Arial"/>
                <a:cs typeface="Arial"/>
              </a:rPr>
              <a:t>build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13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1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200" spc="-35" dirty="0"/>
              <a:t>ADD </a:t>
            </a:r>
            <a:r>
              <a:rPr sz="3200" spc="-50" dirty="0"/>
              <a:t>JUNIT </a:t>
            </a:r>
            <a:r>
              <a:rPr sz="3200" dirty="0"/>
              <a:t>4 </a:t>
            </a:r>
            <a:r>
              <a:rPr sz="3200" spc="-85" dirty="0"/>
              <a:t>TO</a:t>
            </a:r>
            <a:r>
              <a:rPr sz="3200" spc="-530" dirty="0"/>
              <a:t> </a:t>
            </a:r>
            <a:r>
              <a:rPr sz="3200" spc="-50" dirty="0"/>
              <a:t>ECLIPSE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24781"/>
            <a:ext cx="8001000" cy="450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841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81048"/>
            <a:ext cx="157035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65" dirty="0">
                <a:solidFill>
                  <a:srgbClr val="D1282D"/>
                </a:solidFill>
                <a:latin typeface="Arial Black"/>
                <a:cs typeface="Arial Black"/>
              </a:rPr>
              <a:t>J</a:t>
            </a:r>
            <a:r>
              <a:rPr sz="3600" b="1" spc="-60" dirty="0">
                <a:solidFill>
                  <a:srgbClr val="D1282D"/>
                </a:solidFill>
                <a:latin typeface="Arial Black"/>
                <a:cs typeface="Arial Black"/>
              </a:rPr>
              <a:t>UNI</a:t>
            </a:r>
            <a:r>
              <a:rPr sz="3600" b="1" dirty="0">
                <a:solidFill>
                  <a:srgbClr val="D1282D"/>
                </a:solidFill>
                <a:latin typeface="Arial Black"/>
                <a:cs typeface="Arial Black"/>
              </a:rPr>
              <a:t>T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14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1981200"/>
            <a:ext cx="2735579" cy="3896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5696711"/>
            <a:ext cx="4242435" cy="304800"/>
          </a:xfrm>
          <a:custGeom>
            <a:avLst/>
            <a:gdLst/>
            <a:ahLst/>
            <a:cxnLst/>
            <a:rect l="l" t="t" r="r" b="b"/>
            <a:pathLst>
              <a:path w="4242435" h="304800">
                <a:moveTo>
                  <a:pt x="2768600" y="0"/>
                </a:moveTo>
                <a:lnTo>
                  <a:pt x="50800" y="0"/>
                </a:lnTo>
                <a:lnTo>
                  <a:pt x="31021" y="3992"/>
                </a:lnTo>
                <a:lnTo>
                  <a:pt x="14874" y="14879"/>
                </a:lnTo>
                <a:lnTo>
                  <a:pt x="3990" y="31027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2"/>
                </a:lnTo>
                <a:lnTo>
                  <a:pt x="14874" y="289920"/>
                </a:lnTo>
                <a:lnTo>
                  <a:pt x="31021" y="300807"/>
                </a:lnTo>
                <a:lnTo>
                  <a:pt x="50800" y="304800"/>
                </a:lnTo>
                <a:lnTo>
                  <a:pt x="2768600" y="304800"/>
                </a:lnTo>
                <a:lnTo>
                  <a:pt x="2788378" y="300807"/>
                </a:lnTo>
                <a:lnTo>
                  <a:pt x="2804525" y="289920"/>
                </a:lnTo>
                <a:lnTo>
                  <a:pt x="2815409" y="273772"/>
                </a:lnTo>
                <a:lnTo>
                  <a:pt x="2819400" y="254000"/>
                </a:lnTo>
                <a:lnTo>
                  <a:pt x="4242308" y="197319"/>
                </a:lnTo>
                <a:lnTo>
                  <a:pt x="2819400" y="177800"/>
                </a:lnTo>
                <a:lnTo>
                  <a:pt x="2819400" y="50800"/>
                </a:lnTo>
                <a:lnTo>
                  <a:pt x="2815409" y="31027"/>
                </a:lnTo>
                <a:lnTo>
                  <a:pt x="2804525" y="14879"/>
                </a:lnTo>
                <a:lnTo>
                  <a:pt x="2788378" y="3992"/>
                </a:lnTo>
                <a:lnTo>
                  <a:pt x="2768600" y="0"/>
                </a:lnTo>
                <a:close/>
              </a:path>
            </a:pathLst>
          </a:custGeom>
          <a:solidFill>
            <a:srgbClr val="FFE9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81600" y="4411979"/>
            <a:ext cx="2819400" cy="998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81600" y="4411979"/>
            <a:ext cx="2819400" cy="998219"/>
          </a:xfrm>
          <a:custGeom>
            <a:avLst/>
            <a:gdLst/>
            <a:ahLst/>
            <a:cxnLst/>
            <a:rect l="l" t="t" r="r" b="b"/>
            <a:pathLst>
              <a:path w="2819400" h="998220">
                <a:moveTo>
                  <a:pt x="0" y="744220"/>
                </a:moveTo>
                <a:lnTo>
                  <a:pt x="3990" y="724441"/>
                </a:lnTo>
                <a:lnTo>
                  <a:pt x="14874" y="708294"/>
                </a:lnTo>
                <a:lnTo>
                  <a:pt x="31021" y="697410"/>
                </a:lnTo>
                <a:lnTo>
                  <a:pt x="50800" y="693420"/>
                </a:lnTo>
                <a:lnTo>
                  <a:pt x="1644650" y="693420"/>
                </a:lnTo>
                <a:lnTo>
                  <a:pt x="2218944" y="0"/>
                </a:lnTo>
                <a:lnTo>
                  <a:pt x="2349500" y="693420"/>
                </a:lnTo>
                <a:lnTo>
                  <a:pt x="2768600" y="693420"/>
                </a:lnTo>
                <a:lnTo>
                  <a:pt x="2788378" y="697410"/>
                </a:lnTo>
                <a:lnTo>
                  <a:pt x="2804525" y="708294"/>
                </a:lnTo>
                <a:lnTo>
                  <a:pt x="2815409" y="724441"/>
                </a:lnTo>
                <a:lnTo>
                  <a:pt x="2819400" y="744220"/>
                </a:lnTo>
                <a:lnTo>
                  <a:pt x="2819400" y="820420"/>
                </a:lnTo>
                <a:lnTo>
                  <a:pt x="2819400" y="947420"/>
                </a:lnTo>
                <a:lnTo>
                  <a:pt x="2815409" y="967198"/>
                </a:lnTo>
                <a:lnTo>
                  <a:pt x="2804525" y="983345"/>
                </a:lnTo>
                <a:lnTo>
                  <a:pt x="2788378" y="994229"/>
                </a:lnTo>
                <a:lnTo>
                  <a:pt x="2768600" y="998220"/>
                </a:lnTo>
                <a:lnTo>
                  <a:pt x="2349500" y="998220"/>
                </a:lnTo>
                <a:lnTo>
                  <a:pt x="1644650" y="998220"/>
                </a:lnTo>
                <a:lnTo>
                  <a:pt x="50800" y="998220"/>
                </a:lnTo>
                <a:lnTo>
                  <a:pt x="31021" y="994229"/>
                </a:lnTo>
                <a:lnTo>
                  <a:pt x="14874" y="983345"/>
                </a:lnTo>
                <a:lnTo>
                  <a:pt x="3990" y="967198"/>
                </a:lnTo>
                <a:lnTo>
                  <a:pt x="0" y="947420"/>
                </a:lnTo>
                <a:lnTo>
                  <a:pt x="0" y="820420"/>
                </a:lnTo>
                <a:lnTo>
                  <a:pt x="0" y="744220"/>
                </a:lnTo>
                <a:close/>
              </a:path>
            </a:pathLst>
          </a:custGeom>
          <a:ln w="12192">
            <a:solidFill>
              <a:srgbClr val="4E69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73200" y="5115814"/>
            <a:ext cx="6100445" cy="87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4909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List of </a:t>
            </a:r>
            <a:r>
              <a:rPr sz="1800" b="1" spc="-40" dirty="0">
                <a:latin typeface="Arial"/>
                <a:cs typeface="Arial"/>
              </a:rPr>
              <a:t>Test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Cases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Failure </a:t>
            </a:r>
            <a:r>
              <a:rPr sz="1800" b="1" spc="-5" dirty="0">
                <a:latin typeface="Arial"/>
                <a:cs typeface="Arial"/>
              </a:rPr>
              <a:t>console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JUnit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76800" y="381000"/>
            <a:ext cx="2819400" cy="26357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76800" y="381000"/>
            <a:ext cx="2819400" cy="2635885"/>
          </a:xfrm>
          <a:custGeom>
            <a:avLst/>
            <a:gdLst/>
            <a:ahLst/>
            <a:cxnLst/>
            <a:rect l="l" t="t" r="r" b="b"/>
            <a:pathLst>
              <a:path w="2819400" h="2635885">
                <a:moveTo>
                  <a:pt x="0" y="50800"/>
                </a:moveTo>
                <a:lnTo>
                  <a:pt x="3990" y="31021"/>
                </a:lnTo>
                <a:lnTo>
                  <a:pt x="14874" y="14874"/>
                </a:lnTo>
                <a:lnTo>
                  <a:pt x="31021" y="3990"/>
                </a:lnTo>
                <a:lnTo>
                  <a:pt x="50800" y="0"/>
                </a:lnTo>
                <a:lnTo>
                  <a:pt x="1644650" y="0"/>
                </a:lnTo>
                <a:lnTo>
                  <a:pt x="2349500" y="0"/>
                </a:lnTo>
                <a:lnTo>
                  <a:pt x="2768600" y="0"/>
                </a:lnTo>
                <a:lnTo>
                  <a:pt x="2788378" y="3990"/>
                </a:lnTo>
                <a:lnTo>
                  <a:pt x="2804525" y="14874"/>
                </a:lnTo>
                <a:lnTo>
                  <a:pt x="2815409" y="31021"/>
                </a:lnTo>
                <a:lnTo>
                  <a:pt x="2819400" y="50800"/>
                </a:lnTo>
                <a:lnTo>
                  <a:pt x="2819400" y="177800"/>
                </a:lnTo>
                <a:lnTo>
                  <a:pt x="2819400" y="254000"/>
                </a:lnTo>
                <a:lnTo>
                  <a:pt x="2815409" y="273778"/>
                </a:lnTo>
                <a:lnTo>
                  <a:pt x="2804525" y="289925"/>
                </a:lnTo>
                <a:lnTo>
                  <a:pt x="2788378" y="300809"/>
                </a:lnTo>
                <a:lnTo>
                  <a:pt x="2768600" y="304800"/>
                </a:lnTo>
                <a:lnTo>
                  <a:pt x="2349500" y="304800"/>
                </a:lnTo>
                <a:lnTo>
                  <a:pt x="1760474" y="2635758"/>
                </a:lnTo>
                <a:lnTo>
                  <a:pt x="1644650" y="304800"/>
                </a:lnTo>
                <a:lnTo>
                  <a:pt x="50800" y="304800"/>
                </a:lnTo>
                <a:lnTo>
                  <a:pt x="31021" y="300809"/>
                </a:lnTo>
                <a:lnTo>
                  <a:pt x="14874" y="289925"/>
                </a:lnTo>
                <a:lnTo>
                  <a:pt x="3990" y="273778"/>
                </a:lnTo>
                <a:lnTo>
                  <a:pt x="0" y="254000"/>
                </a:lnTo>
                <a:lnTo>
                  <a:pt x="0" y="1778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387466" y="390144"/>
            <a:ext cx="1799589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0" spc="-10" dirty="0">
                <a:solidFill>
                  <a:srgbClr val="000000"/>
                </a:solidFill>
                <a:latin typeface="Arial"/>
                <a:cs typeface="Arial"/>
              </a:rPr>
              <a:t>Visual 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result</a:t>
            </a:r>
            <a:r>
              <a:rPr sz="1800" b="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b="0" spc="-5" dirty="0">
                <a:solidFill>
                  <a:srgbClr val="000000"/>
                </a:solidFill>
                <a:latin typeface="Arial"/>
                <a:cs typeface="Arial"/>
              </a:rPr>
              <a:t>bar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662938"/>
            <a:ext cx="325691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LAB</a:t>
            </a:r>
            <a:r>
              <a:rPr spc="-210" dirty="0"/>
              <a:t> </a:t>
            </a:r>
            <a:r>
              <a:rPr spc="-90" dirty="0"/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2858642"/>
            <a:ext cx="4295775" cy="1199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Unit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Testing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Understanding JUnit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Framework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Practice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JUnit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2678"/>
            <a:ext cx="4705350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45" dirty="0"/>
              <a:t>WHEN </a:t>
            </a:r>
            <a:r>
              <a:rPr spc="-50" dirty="0"/>
              <a:t>SHOULD</a:t>
            </a:r>
            <a:r>
              <a:rPr spc="-285" dirty="0"/>
              <a:t> </a:t>
            </a:r>
            <a:r>
              <a:rPr spc="-30" dirty="0"/>
              <a:t>WE  </a:t>
            </a:r>
            <a:r>
              <a:rPr spc="-40" dirty="0"/>
              <a:t>USE</a:t>
            </a:r>
            <a:r>
              <a:rPr spc="-220" dirty="0"/>
              <a:t> </a:t>
            </a:r>
            <a:r>
              <a:rPr spc="-50" dirty="0"/>
              <a:t>JUNIT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1970"/>
            <a:ext cx="7297420" cy="3204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5" dirty="0">
                <a:latin typeface="Arial"/>
                <a:cs typeface="Arial"/>
              </a:rPr>
              <a:t>As </a:t>
            </a:r>
            <a:r>
              <a:rPr sz="1900" b="1" dirty="0">
                <a:latin typeface="Arial"/>
                <a:cs typeface="Arial"/>
              </a:rPr>
              <a:t>the </a:t>
            </a:r>
            <a:r>
              <a:rPr sz="1900" b="1" spc="-5" dirty="0">
                <a:latin typeface="Arial"/>
                <a:cs typeface="Arial"/>
              </a:rPr>
              <a:t>name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implies…</a:t>
            </a:r>
            <a:endParaRPr sz="190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buChar char="●"/>
              <a:tabLst>
                <a:tab pos="226060" algn="l"/>
              </a:tabLst>
            </a:pPr>
            <a:r>
              <a:rPr sz="1900" b="1" dirty="0">
                <a:latin typeface="Arial"/>
                <a:cs typeface="Arial"/>
              </a:rPr>
              <a:t>for unit testing of </a:t>
            </a:r>
            <a:r>
              <a:rPr sz="1900" b="1" spc="-5" dirty="0">
                <a:latin typeface="Arial"/>
                <a:cs typeface="Arial"/>
              </a:rPr>
              <a:t>small </a:t>
            </a:r>
            <a:r>
              <a:rPr sz="1900" b="1" dirty="0">
                <a:latin typeface="Arial"/>
                <a:cs typeface="Arial"/>
              </a:rPr>
              <a:t>amounts of</a:t>
            </a:r>
            <a:r>
              <a:rPr sz="1900" b="1" spc="-4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code</a:t>
            </a:r>
            <a:endParaRPr sz="190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buChar char="●"/>
              <a:tabLst>
                <a:tab pos="226060" algn="l"/>
              </a:tabLst>
            </a:pPr>
            <a:r>
              <a:rPr sz="1900" b="1" spc="-5" dirty="0">
                <a:latin typeface="Arial"/>
                <a:cs typeface="Arial"/>
              </a:rPr>
              <a:t>In </a:t>
            </a:r>
            <a:r>
              <a:rPr sz="1900" b="1" dirty="0">
                <a:latin typeface="Arial"/>
                <a:cs typeface="Arial"/>
              </a:rPr>
              <a:t>the </a:t>
            </a:r>
            <a:r>
              <a:rPr sz="1900" b="1" spc="-5" dirty="0">
                <a:latin typeface="Arial"/>
                <a:cs typeface="Arial"/>
              </a:rPr>
              <a:t>test-driven </a:t>
            </a:r>
            <a:r>
              <a:rPr sz="1900" b="1" spc="-10" dirty="0">
                <a:latin typeface="Arial"/>
                <a:cs typeface="Arial"/>
              </a:rPr>
              <a:t>development</a:t>
            </a:r>
            <a:r>
              <a:rPr sz="1900" b="1" spc="100" dirty="0">
                <a:latin typeface="Arial"/>
                <a:cs typeface="Arial"/>
              </a:rPr>
              <a:t> </a:t>
            </a:r>
            <a:r>
              <a:rPr sz="1900" b="1" spc="-15" dirty="0">
                <a:latin typeface="Arial"/>
                <a:cs typeface="Arial"/>
              </a:rPr>
              <a:t>methodology,</a:t>
            </a:r>
            <a:endParaRPr sz="19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1055"/>
              </a:spcBef>
              <a:buClr>
                <a:srgbClr val="D1282D"/>
              </a:buClr>
              <a:buChar char="•"/>
              <a:tabLst>
                <a:tab pos="470534" algn="l"/>
                <a:tab pos="4164329" algn="l"/>
              </a:tabLst>
            </a:pPr>
            <a:r>
              <a:rPr sz="1900" spc="-5" dirty="0">
                <a:latin typeface="Arial"/>
                <a:cs typeface="Arial"/>
              </a:rPr>
              <a:t>a JUnit test should be</a:t>
            </a:r>
            <a:r>
              <a:rPr sz="1900" spc="1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written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first	before any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code.</a:t>
            </a:r>
            <a:endParaRPr sz="1900">
              <a:latin typeface="Arial"/>
              <a:cs typeface="Arial"/>
            </a:endParaRPr>
          </a:p>
          <a:p>
            <a:pPr marL="469900" marR="91440" lvl="1" indent="-182880">
              <a:lnSpc>
                <a:spcPct val="100000"/>
              </a:lnSpc>
              <a:spcBef>
                <a:spcPts val="455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1900" dirty="0">
                <a:latin typeface="Arial"/>
                <a:cs typeface="Arial"/>
              </a:rPr>
              <a:t>Then, </a:t>
            </a:r>
            <a:r>
              <a:rPr sz="1900" spc="-5" dirty="0">
                <a:latin typeface="Arial"/>
                <a:cs typeface="Arial"/>
              </a:rPr>
              <a:t>implementation code should be written that </a:t>
            </a:r>
            <a:r>
              <a:rPr sz="1900" spc="-10" dirty="0">
                <a:latin typeface="Arial"/>
                <a:cs typeface="Arial"/>
              </a:rPr>
              <a:t>would </a:t>
            </a:r>
            <a:r>
              <a:rPr sz="1900" spc="-5" dirty="0">
                <a:latin typeface="Arial"/>
                <a:cs typeface="Arial"/>
              </a:rPr>
              <a:t>be the  minimum code required to get the test to pass – and no extra  </a:t>
            </a:r>
            <a:r>
              <a:rPr sz="1900" spc="-15" dirty="0">
                <a:latin typeface="Arial"/>
                <a:cs typeface="Arial"/>
              </a:rPr>
              <a:t>functionality.</a:t>
            </a:r>
            <a:endParaRPr sz="19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55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1900" spc="-5" dirty="0">
                <a:latin typeface="Arial"/>
                <a:cs typeface="Arial"/>
              </a:rPr>
              <a:t>Once the code is written, re-execute the test and it should</a:t>
            </a:r>
            <a:r>
              <a:rPr sz="1900" spc="2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pass.</a:t>
            </a:r>
            <a:endParaRPr sz="19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55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1900" spc="-5" dirty="0">
                <a:latin typeface="Arial"/>
                <a:cs typeface="Arial"/>
              </a:rPr>
              <a:t>Every time new code is added, re-execute all tests again to</a:t>
            </a:r>
            <a:r>
              <a:rPr sz="1900" spc="2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be</a:t>
            </a:r>
            <a:endParaRPr sz="19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sure nothing gets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broken.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73683"/>
            <a:ext cx="630047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60" dirty="0"/>
              <a:t>ARCHITECTURAL</a:t>
            </a:r>
            <a:r>
              <a:rPr sz="3200" spc="-180" dirty="0"/>
              <a:t> </a:t>
            </a:r>
            <a:r>
              <a:rPr sz="3200" spc="-75" dirty="0"/>
              <a:t>OVERVIEW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9740" y="1866645"/>
            <a:ext cx="3701415" cy="465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24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dirty="0">
                <a:latin typeface="Arial"/>
                <a:cs typeface="Arial"/>
              </a:rPr>
              <a:t>JUnit test framework </a:t>
            </a:r>
            <a:r>
              <a:rPr sz="2200" b="1" spc="-5" dirty="0">
                <a:latin typeface="Arial"/>
                <a:cs typeface="Arial"/>
              </a:rPr>
              <a:t>is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L="355600" marR="5080">
              <a:lnSpc>
                <a:spcPts val="2380"/>
              </a:lnSpc>
              <a:spcBef>
                <a:spcPts val="165"/>
              </a:spcBef>
            </a:pPr>
            <a:r>
              <a:rPr sz="2200" b="1" dirty="0">
                <a:latin typeface="Arial"/>
                <a:cs typeface="Arial"/>
              </a:rPr>
              <a:t>package of </a:t>
            </a:r>
            <a:r>
              <a:rPr sz="2200" b="1" spc="-5" dirty="0">
                <a:latin typeface="Arial"/>
                <a:cs typeface="Arial"/>
              </a:rPr>
              <a:t>classes that  lets </a:t>
            </a:r>
            <a:r>
              <a:rPr sz="2200" b="1" spc="-10" dirty="0">
                <a:latin typeface="Arial"/>
                <a:cs typeface="Arial"/>
              </a:rPr>
              <a:t>you </a:t>
            </a:r>
            <a:r>
              <a:rPr sz="2200" b="1" dirty="0">
                <a:latin typeface="Arial"/>
                <a:cs typeface="Arial"/>
              </a:rPr>
              <a:t>write </a:t>
            </a:r>
            <a:r>
              <a:rPr sz="2200" b="1" spc="-5" dirty="0">
                <a:latin typeface="Arial"/>
                <a:cs typeface="Arial"/>
              </a:rPr>
              <a:t>tests for  each method, then easily  run those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tests</a:t>
            </a:r>
            <a:endParaRPr sz="2200">
              <a:latin typeface="Arial"/>
              <a:cs typeface="Arial"/>
            </a:endParaRPr>
          </a:p>
          <a:p>
            <a:pPr marL="355600" marR="159385" indent="-342900">
              <a:lnSpc>
                <a:spcPts val="2380"/>
              </a:lnSpc>
              <a:spcBef>
                <a:spcPts val="1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20" dirty="0">
                <a:latin typeface="Arial"/>
                <a:cs typeface="Arial"/>
              </a:rPr>
              <a:t>TestRunner </a:t>
            </a:r>
            <a:r>
              <a:rPr sz="2200" b="1" spc="-5" dirty="0">
                <a:latin typeface="Arial"/>
                <a:cs typeface="Arial"/>
              </a:rPr>
              <a:t>runs tests  and reports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20" dirty="0">
                <a:latin typeface="Arial"/>
                <a:cs typeface="Arial"/>
              </a:rPr>
              <a:t>TestResults</a:t>
            </a:r>
            <a:endParaRPr sz="2200">
              <a:latin typeface="Arial"/>
              <a:cs typeface="Arial"/>
            </a:endParaRPr>
          </a:p>
          <a:p>
            <a:pPr marL="355600" marR="66675" indent="-342900">
              <a:lnSpc>
                <a:spcPts val="2380"/>
              </a:lnSpc>
              <a:spcBef>
                <a:spcPts val="1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60" dirty="0">
                <a:latin typeface="Arial"/>
                <a:cs typeface="Arial"/>
              </a:rPr>
              <a:t>You </a:t>
            </a:r>
            <a:r>
              <a:rPr sz="2200" b="1" spc="-5" dirty="0">
                <a:latin typeface="Arial"/>
                <a:cs typeface="Arial"/>
              </a:rPr>
              <a:t>test </a:t>
            </a:r>
            <a:r>
              <a:rPr sz="2200" b="1" spc="-10" dirty="0">
                <a:latin typeface="Arial"/>
                <a:cs typeface="Arial"/>
              </a:rPr>
              <a:t>your </a:t>
            </a:r>
            <a:r>
              <a:rPr sz="2200" b="1" spc="-5" dirty="0">
                <a:latin typeface="Arial"/>
                <a:cs typeface="Arial"/>
              </a:rPr>
              <a:t>class by  </a:t>
            </a:r>
            <a:r>
              <a:rPr sz="2200" b="1" dirty="0">
                <a:latin typeface="Arial"/>
                <a:cs typeface="Arial"/>
              </a:rPr>
              <a:t>extending </a:t>
            </a:r>
            <a:r>
              <a:rPr sz="2200" b="1" spc="-5" dirty="0">
                <a:latin typeface="Arial"/>
                <a:cs typeface="Arial"/>
              </a:rPr>
              <a:t>abstract class  </a:t>
            </a:r>
            <a:r>
              <a:rPr sz="2200" b="1" i="1" spc="-15" dirty="0">
                <a:latin typeface="Arial"/>
                <a:cs typeface="Arial"/>
              </a:rPr>
              <a:t>TestCase</a:t>
            </a:r>
            <a:endParaRPr sz="2200">
              <a:latin typeface="Arial"/>
              <a:cs typeface="Arial"/>
            </a:endParaRPr>
          </a:p>
          <a:p>
            <a:pPr marL="355600" marR="201295" indent="-342900">
              <a:lnSpc>
                <a:spcPts val="2380"/>
              </a:lnSpc>
              <a:spcBef>
                <a:spcPts val="1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85" dirty="0">
                <a:latin typeface="Arial"/>
                <a:cs typeface="Arial"/>
              </a:rPr>
              <a:t>To </a:t>
            </a:r>
            <a:r>
              <a:rPr sz="2200" b="1" dirty="0">
                <a:latin typeface="Arial"/>
                <a:cs typeface="Arial"/>
              </a:rPr>
              <a:t>write </a:t>
            </a:r>
            <a:r>
              <a:rPr sz="2200" b="1" spc="-5" dirty="0">
                <a:latin typeface="Arial"/>
                <a:cs typeface="Arial"/>
              </a:rPr>
              <a:t>test cases, </a:t>
            </a:r>
            <a:r>
              <a:rPr sz="2200" b="1" spc="-10" dirty="0">
                <a:latin typeface="Arial"/>
                <a:cs typeface="Arial"/>
              </a:rPr>
              <a:t>you  </a:t>
            </a:r>
            <a:r>
              <a:rPr sz="2200" b="1" spc="-5" dirty="0">
                <a:latin typeface="Arial"/>
                <a:cs typeface="Arial"/>
              </a:rPr>
              <a:t>need to know and  understand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ts val="2340"/>
              </a:lnSpc>
            </a:pPr>
            <a:r>
              <a:rPr sz="2200" b="1" spc="-5" dirty="0">
                <a:latin typeface="Arial"/>
                <a:cs typeface="Arial"/>
              </a:rPr>
              <a:t>Assert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class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590800"/>
            <a:ext cx="42672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60" dirty="0"/>
              <a:t>ASSERTIONS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1461"/>
            <a:ext cx="7374255" cy="2221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A package of methods that checks for </a:t>
            </a:r>
            <a:r>
              <a:rPr sz="2000" b="1" spc="-5" dirty="0">
                <a:latin typeface="Arial"/>
                <a:cs typeface="Arial"/>
              </a:rPr>
              <a:t>various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properties: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“equality” of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objects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identical object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references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null / non-null object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references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Char char="•"/>
              <a:tabLst>
                <a:tab pos="470534" algn="l"/>
              </a:tabLst>
            </a:pPr>
            <a:r>
              <a:rPr sz="2000" dirty="0">
                <a:latin typeface="Arial"/>
                <a:cs typeface="Arial"/>
              </a:rPr>
              <a:t>equality of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arrays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The assertions are used to determine the test case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verdict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17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63014"/>
            <a:ext cx="7383780" cy="3533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b="1" spc="-5" dirty="0">
                <a:latin typeface="Arial"/>
                <a:cs typeface="Arial"/>
              </a:rPr>
              <a:t>Assertions are defined in </a:t>
            </a:r>
            <a:r>
              <a:rPr sz="1900" b="1" dirty="0">
                <a:latin typeface="Arial"/>
                <a:cs typeface="Arial"/>
              </a:rPr>
              <a:t>the JUnit </a:t>
            </a:r>
            <a:r>
              <a:rPr sz="1900" b="1" spc="-5" dirty="0">
                <a:latin typeface="Arial"/>
                <a:cs typeface="Arial"/>
              </a:rPr>
              <a:t>class</a:t>
            </a:r>
            <a:r>
              <a:rPr sz="1900" b="1" spc="5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Assert</a:t>
            </a:r>
            <a:endParaRPr sz="19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83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1900" spc="-5" dirty="0">
                <a:latin typeface="Arial"/>
                <a:cs typeface="Arial"/>
              </a:rPr>
              <a:t>If an assertion is true, the method continues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executing.</a:t>
            </a:r>
            <a:endParaRPr sz="1900">
              <a:latin typeface="Arial"/>
              <a:cs typeface="Arial"/>
            </a:endParaRPr>
          </a:p>
          <a:p>
            <a:pPr marL="812800" marR="210820" lvl="1" indent="-342900">
              <a:lnSpc>
                <a:spcPts val="2050"/>
              </a:lnSpc>
              <a:spcBef>
                <a:spcPts val="484"/>
              </a:spcBef>
              <a:buClr>
                <a:srgbClr val="D1282D"/>
              </a:buClr>
              <a:buChar char="•"/>
              <a:tabLst>
                <a:tab pos="879475" algn="l"/>
                <a:tab pos="880110" algn="l"/>
              </a:tabLst>
            </a:pPr>
            <a:r>
              <a:rPr sz="1900" spc="-5" dirty="0">
                <a:latin typeface="Arial"/>
                <a:cs typeface="Arial"/>
              </a:rPr>
              <a:t>If any assertion is false, the method stops executing at that  point,</a:t>
            </a:r>
            <a:endParaRPr sz="1900">
              <a:latin typeface="Arial"/>
              <a:cs typeface="Arial"/>
            </a:endParaRPr>
          </a:p>
          <a:p>
            <a:pPr marL="812800">
              <a:lnSpc>
                <a:spcPts val="2020"/>
              </a:lnSpc>
            </a:pPr>
            <a:r>
              <a:rPr sz="1900" spc="-5" dirty="0">
                <a:latin typeface="Arial"/>
                <a:cs typeface="Arial"/>
              </a:rPr>
              <a:t>and the result for the test case </a:t>
            </a:r>
            <a:r>
              <a:rPr sz="1900" spc="-10" dirty="0">
                <a:latin typeface="Arial"/>
                <a:cs typeface="Arial"/>
              </a:rPr>
              <a:t>will </a:t>
            </a:r>
            <a:r>
              <a:rPr sz="1900" spc="-5" dirty="0">
                <a:latin typeface="Arial"/>
                <a:cs typeface="Arial"/>
              </a:rPr>
              <a:t>be</a:t>
            </a:r>
            <a:r>
              <a:rPr sz="1900" spc="1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fail.</a:t>
            </a:r>
            <a:endParaRPr sz="1900">
              <a:latin typeface="Arial"/>
              <a:cs typeface="Arial"/>
            </a:endParaRPr>
          </a:p>
          <a:p>
            <a:pPr marL="880110" lvl="1" indent="-410209">
              <a:lnSpc>
                <a:spcPts val="2165"/>
              </a:lnSpc>
              <a:spcBef>
                <a:spcPts val="225"/>
              </a:spcBef>
              <a:buClr>
                <a:srgbClr val="D1282D"/>
              </a:buClr>
              <a:buChar char="•"/>
              <a:tabLst>
                <a:tab pos="879475" algn="l"/>
                <a:tab pos="880110" algn="l"/>
              </a:tabLst>
            </a:pPr>
            <a:r>
              <a:rPr sz="1900" spc="-5" dirty="0">
                <a:latin typeface="Arial"/>
                <a:cs typeface="Arial"/>
              </a:rPr>
              <a:t>If any other exception is thrown during the method, the</a:t>
            </a:r>
            <a:r>
              <a:rPr sz="1900" spc="2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result</a:t>
            </a:r>
            <a:endParaRPr sz="1900">
              <a:latin typeface="Arial"/>
              <a:cs typeface="Arial"/>
            </a:endParaRPr>
          </a:p>
          <a:p>
            <a:pPr marL="812800">
              <a:lnSpc>
                <a:spcPts val="2165"/>
              </a:lnSpc>
            </a:pPr>
            <a:r>
              <a:rPr sz="1900" spc="-5" dirty="0">
                <a:latin typeface="Arial"/>
                <a:cs typeface="Arial"/>
              </a:rPr>
              <a:t>for the test case </a:t>
            </a:r>
            <a:r>
              <a:rPr sz="1900" spc="-10" dirty="0">
                <a:latin typeface="Arial"/>
                <a:cs typeface="Arial"/>
              </a:rPr>
              <a:t>will </a:t>
            </a:r>
            <a:r>
              <a:rPr sz="1900" spc="-5" dirty="0">
                <a:latin typeface="Arial"/>
                <a:cs typeface="Arial"/>
              </a:rPr>
              <a:t>be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error.</a:t>
            </a:r>
            <a:endParaRPr sz="1900">
              <a:latin typeface="Arial"/>
              <a:cs typeface="Arial"/>
            </a:endParaRPr>
          </a:p>
          <a:p>
            <a:pPr marL="812800" marR="207645" lvl="1" indent="-342900">
              <a:lnSpc>
                <a:spcPts val="2050"/>
              </a:lnSpc>
              <a:spcBef>
                <a:spcPts val="484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1900" spc="-5" dirty="0">
                <a:latin typeface="Arial"/>
                <a:cs typeface="Arial"/>
              </a:rPr>
              <a:t>If no assertions </a:t>
            </a:r>
            <a:r>
              <a:rPr sz="1900" spc="-10" dirty="0">
                <a:latin typeface="Arial"/>
                <a:cs typeface="Arial"/>
              </a:rPr>
              <a:t>were </a:t>
            </a:r>
            <a:r>
              <a:rPr sz="1900" spc="-5" dirty="0">
                <a:latin typeface="Arial"/>
                <a:cs typeface="Arial"/>
              </a:rPr>
              <a:t>violated for the entire method, the test  case</a:t>
            </a:r>
            <a:endParaRPr sz="1900">
              <a:latin typeface="Arial"/>
              <a:cs typeface="Arial"/>
            </a:endParaRPr>
          </a:p>
          <a:p>
            <a:pPr marL="812800">
              <a:lnSpc>
                <a:spcPts val="2020"/>
              </a:lnSpc>
            </a:pPr>
            <a:r>
              <a:rPr sz="1900" spc="-10" dirty="0">
                <a:latin typeface="Arial"/>
                <a:cs typeface="Arial"/>
              </a:rPr>
              <a:t>will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pass.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ts val="2170"/>
              </a:lnSpc>
              <a:spcBef>
                <a:spcPts val="2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b="1" spc="-5" dirty="0">
                <a:latin typeface="Arial"/>
                <a:cs typeface="Arial"/>
              </a:rPr>
              <a:t>All assertion methods are </a:t>
            </a:r>
            <a:r>
              <a:rPr sz="1900" b="1" dirty="0">
                <a:latin typeface="Arial"/>
                <a:cs typeface="Arial"/>
              </a:rPr>
              <a:t>static </a:t>
            </a:r>
            <a:r>
              <a:rPr sz="1900" b="1" spc="-5" dirty="0">
                <a:latin typeface="Arial"/>
                <a:cs typeface="Arial"/>
              </a:rPr>
              <a:t>methods in </a:t>
            </a:r>
            <a:r>
              <a:rPr sz="1900" b="1" dirty="0">
                <a:latin typeface="Arial"/>
                <a:cs typeface="Arial"/>
              </a:rPr>
              <a:t>the</a:t>
            </a:r>
            <a:r>
              <a:rPr sz="1900" b="1" spc="13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class</a:t>
            </a:r>
            <a:endParaRPr sz="1900">
              <a:latin typeface="Arial"/>
              <a:cs typeface="Arial"/>
            </a:endParaRPr>
          </a:p>
          <a:p>
            <a:pPr marR="4882515" algn="ctr">
              <a:lnSpc>
                <a:spcPts val="2170"/>
              </a:lnSpc>
            </a:pPr>
            <a:r>
              <a:rPr sz="1900" b="1" spc="-5" dirty="0">
                <a:latin typeface="Arial"/>
                <a:cs typeface="Arial"/>
              </a:rPr>
              <a:t>org.junit.Assert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18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60" dirty="0"/>
              <a:t>ASSERTIONS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85" dirty="0"/>
              <a:t>ORGANIZATION </a:t>
            </a:r>
            <a:r>
              <a:rPr spc="-30" dirty="0"/>
              <a:t>OF </a:t>
            </a:r>
            <a:r>
              <a:rPr spc="-50" dirty="0"/>
              <a:t>JUNIT</a:t>
            </a:r>
            <a:r>
              <a:rPr spc="-295" dirty="0"/>
              <a:t> </a:t>
            </a:r>
            <a:r>
              <a:rPr spc="-45" dirty="0"/>
              <a:t>TESTS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43033"/>
            <a:ext cx="6405880" cy="3516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38430" indent="-342900" algn="just">
              <a:lnSpc>
                <a:spcPct val="90100"/>
              </a:lnSpc>
              <a:buChar char="•"/>
              <a:tabLst>
                <a:tab pos="356235" algn="l"/>
              </a:tabLst>
            </a:pPr>
            <a:r>
              <a:rPr sz="2100" dirty="0">
                <a:latin typeface="Arial"/>
                <a:cs typeface="Arial"/>
              </a:rPr>
              <a:t>Each </a:t>
            </a:r>
            <a:r>
              <a:rPr sz="2100" i="1" spc="-40" dirty="0">
                <a:latin typeface="Arial"/>
                <a:cs typeface="Arial"/>
              </a:rPr>
              <a:t>@Test </a:t>
            </a:r>
            <a:r>
              <a:rPr sz="2100" spc="-5" dirty="0">
                <a:latin typeface="Arial"/>
                <a:cs typeface="Arial"/>
              </a:rPr>
              <a:t>method represents </a:t>
            </a:r>
            <a:r>
              <a:rPr sz="2100" dirty="0">
                <a:latin typeface="Arial"/>
                <a:cs typeface="Arial"/>
              </a:rPr>
              <a:t>a single test case  that can </a:t>
            </a:r>
            <a:r>
              <a:rPr sz="2100" spc="-5" dirty="0">
                <a:latin typeface="Arial"/>
                <a:cs typeface="Arial"/>
              </a:rPr>
              <a:t>independently have a verdict </a:t>
            </a:r>
            <a:r>
              <a:rPr sz="2100" dirty="0">
                <a:latin typeface="Arial"/>
                <a:cs typeface="Arial"/>
              </a:rPr>
              <a:t>(pass,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error,  </a:t>
            </a:r>
            <a:r>
              <a:rPr sz="2100" spc="-5" dirty="0">
                <a:latin typeface="Arial"/>
                <a:cs typeface="Arial"/>
              </a:rPr>
              <a:t>fail).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spcBef>
                <a:spcPts val="850"/>
              </a:spcBef>
              <a:buChar char="•"/>
              <a:tabLst>
                <a:tab pos="355600" algn="l"/>
                <a:tab pos="356235" algn="l"/>
              </a:tabLst>
            </a:pPr>
            <a:r>
              <a:rPr sz="2100" spc="-5" dirty="0">
                <a:latin typeface="Arial"/>
                <a:cs typeface="Arial"/>
              </a:rPr>
              <a:t>Methods with no annotation are not considered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test</a:t>
            </a:r>
            <a:endParaRPr sz="2100">
              <a:latin typeface="Arial"/>
              <a:cs typeface="Arial"/>
            </a:endParaRPr>
          </a:p>
          <a:p>
            <a:pPr marL="355600">
              <a:lnSpc>
                <a:spcPts val="2395"/>
              </a:lnSpc>
            </a:pPr>
            <a:r>
              <a:rPr sz="2100" dirty="0">
                <a:latin typeface="Arial"/>
                <a:cs typeface="Arial"/>
              </a:rPr>
              <a:t>cases, </a:t>
            </a:r>
            <a:r>
              <a:rPr sz="2100" spc="-5" dirty="0">
                <a:latin typeface="Arial"/>
                <a:cs typeface="Arial"/>
              </a:rPr>
              <a:t>and </a:t>
            </a:r>
            <a:r>
              <a:rPr sz="2100" dirty="0">
                <a:latin typeface="Arial"/>
                <a:cs typeface="Arial"/>
              </a:rPr>
              <a:t>can be used as </a:t>
            </a:r>
            <a:r>
              <a:rPr sz="2100" spc="-5" dirty="0">
                <a:latin typeface="Arial"/>
                <a:cs typeface="Arial"/>
              </a:rPr>
              <a:t>helper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methods.</a:t>
            </a:r>
            <a:endParaRPr sz="2100">
              <a:latin typeface="Arial"/>
              <a:cs typeface="Arial"/>
            </a:endParaRPr>
          </a:p>
          <a:p>
            <a:pPr marL="355600" marR="836294" indent="-342900">
              <a:lnSpc>
                <a:spcPts val="2270"/>
              </a:lnSpc>
              <a:spcBef>
                <a:spcPts val="1135"/>
              </a:spcBef>
              <a:buChar char="•"/>
              <a:tabLst>
                <a:tab pos="355600" algn="l"/>
                <a:tab pos="356235" algn="l"/>
              </a:tabLst>
            </a:pPr>
            <a:r>
              <a:rPr sz="2100" spc="-20" dirty="0">
                <a:latin typeface="Arial"/>
                <a:cs typeface="Arial"/>
              </a:rPr>
              <a:t>Normally, </a:t>
            </a:r>
            <a:r>
              <a:rPr sz="2100" spc="-5" dirty="0">
                <a:latin typeface="Arial"/>
                <a:cs typeface="Arial"/>
              </a:rPr>
              <a:t>all </a:t>
            </a:r>
            <a:r>
              <a:rPr sz="2100" dirty="0">
                <a:latin typeface="Arial"/>
                <a:cs typeface="Arial"/>
              </a:rPr>
              <a:t>the tests for </a:t>
            </a:r>
            <a:r>
              <a:rPr sz="2100" spc="-5" dirty="0">
                <a:latin typeface="Arial"/>
                <a:cs typeface="Arial"/>
              </a:rPr>
              <a:t>one Java </a:t>
            </a:r>
            <a:r>
              <a:rPr sz="2100" dirty="0">
                <a:latin typeface="Arial"/>
                <a:cs typeface="Arial"/>
              </a:rPr>
              <a:t>class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are  grouped together into a separate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class.</a:t>
            </a:r>
            <a:endParaRPr sz="2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har char="•"/>
              <a:tabLst>
                <a:tab pos="355600" algn="l"/>
                <a:tab pos="356235" algn="l"/>
              </a:tabLst>
            </a:pPr>
            <a:r>
              <a:rPr sz="2100" spc="-5" dirty="0">
                <a:latin typeface="Arial"/>
                <a:cs typeface="Arial"/>
              </a:rPr>
              <a:t>Naming</a:t>
            </a:r>
            <a:r>
              <a:rPr sz="2100" spc="-6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convention:</a:t>
            </a:r>
            <a:endParaRPr sz="21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85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100" spc="-5" dirty="0">
                <a:latin typeface="Arial"/>
                <a:cs typeface="Arial"/>
              </a:rPr>
              <a:t>Class </a:t>
            </a:r>
            <a:r>
              <a:rPr sz="2100" dirty="0">
                <a:latin typeface="Arial"/>
                <a:cs typeface="Arial"/>
              </a:rPr>
              <a:t>to be </a:t>
            </a:r>
            <a:r>
              <a:rPr sz="2100" spc="-5" dirty="0">
                <a:latin typeface="Arial"/>
                <a:cs typeface="Arial"/>
              </a:rPr>
              <a:t>tested: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ClassX</a:t>
            </a:r>
            <a:endParaRPr sz="21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54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100" spc="-5" dirty="0">
                <a:latin typeface="Arial"/>
                <a:cs typeface="Arial"/>
              </a:rPr>
              <a:t>Class containing </a:t>
            </a:r>
            <a:r>
              <a:rPr sz="2100" dirty="0">
                <a:latin typeface="Arial"/>
                <a:cs typeface="Arial"/>
              </a:rPr>
              <a:t>tests:</a:t>
            </a:r>
            <a:r>
              <a:rPr sz="2100" spc="-35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ClassXTest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19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81048"/>
            <a:ext cx="241998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5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316991" y="2069592"/>
            <a:ext cx="8574024" cy="3378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2133600"/>
            <a:ext cx="8395716" cy="3200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950" y="2114550"/>
            <a:ext cx="8434070" cy="3238500"/>
          </a:xfrm>
          <a:custGeom>
            <a:avLst/>
            <a:gdLst/>
            <a:ahLst/>
            <a:cxnLst/>
            <a:rect l="l" t="t" r="r" b="b"/>
            <a:pathLst>
              <a:path w="8434070" h="3238500">
                <a:moveTo>
                  <a:pt x="0" y="3238500"/>
                </a:moveTo>
                <a:lnTo>
                  <a:pt x="8433816" y="3238500"/>
                </a:lnTo>
                <a:lnTo>
                  <a:pt x="8433816" y="0"/>
                </a:lnTo>
                <a:lnTo>
                  <a:pt x="0" y="0"/>
                </a:lnTo>
                <a:lnTo>
                  <a:pt x="0" y="32385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81048"/>
            <a:ext cx="465010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5" dirty="0"/>
              <a:t>ASSERT</a:t>
            </a:r>
            <a:r>
              <a:rPr spc="-190" dirty="0"/>
              <a:t> </a:t>
            </a:r>
            <a:r>
              <a:rPr spc="-55" dirty="0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assertArrayEquals()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assertEquals()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20" dirty="0"/>
              <a:t>assertTrue() </a:t>
            </a:r>
            <a:r>
              <a:rPr dirty="0"/>
              <a:t>+</a:t>
            </a:r>
            <a:r>
              <a:rPr spc="20" dirty="0"/>
              <a:t> </a:t>
            </a:r>
            <a:r>
              <a:rPr spc="-5" dirty="0"/>
              <a:t>assertFalse()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assertNull() </a:t>
            </a:r>
            <a:r>
              <a:rPr dirty="0"/>
              <a:t>+</a:t>
            </a:r>
            <a:r>
              <a:rPr spc="20" dirty="0"/>
              <a:t> </a:t>
            </a:r>
            <a:r>
              <a:rPr spc="-5" dirty="0"/>
              <a:t>assertNotNull()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assertSame() and</a:t>
            </a:r>
            <a:r>
              <a:rPr spc="25" dirty="0"/>
              <a:t> </a:t>
            </a:r>
            <a:r>
              <a:rPr spc="-5" dirty="0"/>
              <a:t>assertNotSame()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assertThat()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555" y="1345565"/>
            <a:ext cx="778510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5" dirty="0"/>
              <a:t>ASSERTION </a:t>
            </a:r>
            <a:r>
              <a:rPr sz="3200" spc="-50" dirty="0"/>
              <a:t>METHOD</a:t>
            </a:r>
            <a:r>
              <a:rPr sz="3200" spc="-335" dirty="0"/>
              <a:t> </a:t>
            </a:r>
            <a:r>
              <a:rPr sz="3200" spc="-80" dirty="0"/>
              <a:t>PARAMETERS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867661"/>
            <a:ext cx="7397750" cy="339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18135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In any assertion method with two parameters, the first  parameter is the </a:t>
            </a:r>
            <a:r>
              <a:rPr sz="2000" i="1" dirty="0">
                <a:solidFill>
                  <a:srgbClr val="DC5823"/>
                </a:solidFill>
                <a:latin typeface="Arial"/>
                <a:cs typeface="Arial"/>
              </a:rPr>
              <a:t>expected </a:t>
            </a:r>
            <a:r>
              <a:rPr sz="2000" dirty="0">
                <a:latin typeface="Arial"/>
                <a:cs typeface="Arial"/>
              </a:rPr>
              <a:t>value, and the second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parameter  should be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i="1" dirty="0">
                <a:solidFill>
                  <a:srgbClr val="DC5823"/>
                </a:solidFill>
                <a:latin typeface="Arial"/>
                <a:cs typeface="Arial"/>
              </a:rPr>
              <a:t>actual</a:t>
            </a:r>
            <a:r>
              <a:rPr sz="2000" i="1" spc="-120" dirty="0">
                <a:solidFill>
                  <a:srgbClr val="DC58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</a:t>
            </a:r>
            <a:r>
              <a:rPr sz="2000" b="1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000" dirty="0">
                <a:latin typeface="Arial"/>
                <a:cs typeface="Arial"/>
              </a:rPr>
              <a:t>This does not </a:t>
            </a:r>
            <a:r>
              <a:rPr sz="2000" spc="-5" dirty="0">
                <a:latin typeface="Arial"/>
                <a:cs typeface="Arial"/>
              </a:rPr>
              <a:t>affect </a:t>
            </a:r>
            <a:r>
              <a:rPr sz="2000" dirty="0">
                <a:latin typeface="Arial"/>
                <a:cs typeface="Arial"/>
              </a:rPr>
              <a:t>the comparison, but this ordering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assumed for creating the failure message to the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user.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Any assertion method can have an additional String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parameter  as the first </a:t>
            </a:r>
            <a:r>
              <a:rPr sz="2000" spc="-10" dirty="0">
                <a:latin typeface="Arial"/>
                <a:cs typeface="Arial"/>
              </a:rPr>
              <a:t>parameter. </a:t>
            </a:r>
            <a:r>
              <a:rPr sz="2000" dirty="0">
                <a:latin typeface="Arial"/>
                <a:cs typeface="Arial"/>
              </a:rPr>
              <a:t>The string will be included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failure  message if the assertion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fails.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000" dirty="0">
                <a:latin typeface="Arial"/>
                <a:cs typeface="Arial"/>
              </a:rPr>
              <a:t>Examples:</a:t>
            </a:r>
            <a:endParaRPr sz="20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assertEquals( message, expected,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actual)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22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4178172"/>
            <a:ext cx="6622415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5" dirty="0">
                <a:solidFill>
                  <a:srgbClr val="D1282D"/>
                </a:solidFill>
                <a:latin typeface="Arial Black"/>
                <a:cs typeface="Arial Black"/>
              </a:rPr>
              <a:t>EXAMPLES </a:t>
            </a:r>
            <a:r>
              <a:rPr sz="3600" b="1" spc="-45" dirty="0">
                <a:solidFill>
                  <a:srgbClr val="D1282D"/>
                </a:solidFill>
                <a:latin typeface="Arial Black"/>
                <a:cs typeface="Arial Black"/>
              </a:rPr>
              <a:t>AND</a:t>
            </a:r>
            <a:r>
              <a:rPr sz="3600" b="1" spc="-235" dirty="0">
                <a:solidFill>
                  <a:srgbClr val="D1282D"/>
                </a:solidFill>
                <a:latin typeface="Arial Black"/>
                <a:cs typeface="Arial Black"/>
              </a:rPr>
              <a:t> </a:t>
            </a:r>
            <a:r>
              <a:rPr sz="3600" b="1" spc="-65" dirty="0">
                <a:solidFill>
                  <a:srgbClr val="D1282D"/>
                </a:solidFill>
                <a:latin typeface="Arial Black"/>
                <a:cs typeface="Arial Black"/>
              </a:rPr>
              <a:t>PRACTICE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23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45" dirty="0"/>
              <a:t>ADD </a:t>
            </a:r>
            <a:r>
              <a:rPr spc="-50" dirty="0"/>
              <a:t>JUNIT </a:t>
            </a:r>
            <a:r>
              <a:rPr spc="-45" dirty="0"/>
              <a:t>TEST</a:t>
            </a:r>
            <a:r>
              <a:rPr spc="-330" dirty="0"/>
              <a:t> </a:t>
            </a:r>
            <a:r>
              <a:rPr spc="-50" dirty="0"/>
              <a:t>CASE</a:t>
            </a:r>
          </a:p>
        </p:txBody>
      </p:sp>
      <p:sp>
        <p:nvSpPr>
          <p:cNvPr id="3" name="object 3"/>
          <p:cNvSpPr/>
          <p:nvPr/>
        </p:nvSpPr>
        <p:spPr>
          <a:xfrm>
            <a:off x="2133600" y="2362198"/>
            <a:ext cx="4126991" cy="4373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24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1867661"/>
            <a:ext cx="36703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Right click on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project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icon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45" dirty="0"/>
              <a:t>UNIT</a:t>
            </a:r>
            <a:r>
              <a:rPr spc="-220" dirty="0"/>
              <a:t> </a:t>
            </a:r>
            <a:r>
              <a:rPr spc="-5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20442"/>
            <a:ext cx="7303770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The testing of single entity (class or method). Unit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testing  is </a:t>
            </a:r>
            <a:r>
              <a:rPr sz="2000" b="1" spc="-5" dirty="0">
                <a:latin typeface="Arial"/>
                <a:cs typeface="Arial"/>
              </a:rPr>
              <a:t>very </a:t>
            </a:r>
            <a:r>
              <a:rPr sz="2000" b="1" dirty="0">
                <a:latin typeface="Arial"/>
                <a:cs typeface="Arial"/>
              </a:rPr>
              <a:t>essential to </a:t>
            </a:r>
            <a:r>
              <a:rPr sz="2000" b="1" spc="-5" dirty="0">
                <a:latin typeface="Arial"/>
                <a:cs typeface="Arial"/>
              </a:rPr>
              <a:t>every </a:t>
            </a:r>
            <a:r>
              <a:rPr sz="2000" b="1" dirty="0">
                <a:latin typeface="Arial"/>
                <a:cs typeface="Arial"/>
              </a:rPr>
              <a:t>software company and  </a:t>
            </a:r>
            <a:r>
              <a:rPr sz="2000" b="1" spc="-15" dirty="0">
                <a:latin typeface="Arial"/>
                <a:cs typeface="Arial"/>
              </a:rPr>
              <a:t>developer.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2286000"/>
            <a:ext cx="441960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45" dirty="0"/>
              <a:t>ADD </a:t>
            </a:r>
            <a:r>
              <a:rPr spc="-50" dirty="0"/>
              <a:t>JUNIT </a:t>
            </a:r>
            <a:r>
              <a:rPr spc="-45" dirty="0"/>
              <a:t>TEST</a:t>
            </a:r>
            <a:r>
              <a:rPr spc="-330" dirty="0"/>
              <a:t> </a:t>
            </a:r>
            <a:r>
              <a:rPr spc="-50" dirty="0"/>
              <a:t>CASE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1867661"/>
            <a:ext cx="206311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Choose Junit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591" y="2679192"/>
            <a:ext cx="6731508" cy="2921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0600" y="2743200"/>
            <a:ext cx="6553200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1550" y="2724150"/>
            <a:ext cx="6591300" cy="2781300"/>
          </a:xfrm>
          <a:custGeom>
            <a:avLst/>
            <a:gdLst/>
            <a:ahLst/>
            <a:cxnLst/>
            <a:rect l="l" t="t" r="r" b="b"/>
            <a:pathLst>
              <a:path w="6591300" h="2781300">
                <a:moveTo>
                  <a:pt x="0" y="2781300"/>
                </a:moveTo>
                <a:lnTo>
                  <a:pt x="6591300" y="2781300"/>
                </a:lnTo>
                <a:lnTo>
                  <a:pt x="6591300" y="0"/>
                </a:lnTo>
                <a:lnTo>
                  <a:pt x="0" y="0"/>
                </a:lnTo>
                <a:lnTo>
                  <a:pt x="0" y="27813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26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45" dirty="0"/>
              <a:t>ADD </a:t>
            </a:r>
            <a:r>
              <a:rPr spc="-50" dirty="0"/>
              <a:t>JUNIT </a:t>
            </a:r>
            <a:r>
              <a:rPr spc="-45" dirty="0"/>
              <a:t>TEST</a:t>
            </a:r>
            <a:r>
              <a:rPr spc="-330" dirty="0"/>
              <a:t> </a:t>
            </a:r>
            <a:r>
              <a:rPr spc="-50" dirty="0"/>
              <a:t>CASE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5940" y="1867661"/>
            <a:ext cx="429006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Arial"/>
                <a:cs typeface="Arial"/>
              </a:rPr>
              <a:t>Here where </a:t>
            </a:r>
            <a:r>
              <a:rPr sz="2000" spc="-5" dirty="0">
                <a:latin typeface="Arial"/>
                <a:cs typeface="Arial"/>
              </a:rPr>
              <a:t>you </a:t>
            </a:r>
            <a:r>
              <a:rPr sz="2000" dirty="0">
                <a:latin typeface="Arial"/>
                <a:cs typeface="Arial"/>
              </a:rPr>
              <a:t>add the test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cases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110" dirty="0"/>
              <a:t>WHAT </a:t>
            </a:r>
            <a:r>
              <a:rPr spc="-114" dirty="0"/>
              <a:t>YOU </a:t>
            </a:r>
            <a:r>
              <a:rPr spc="-50" dirty="0"/>
              <a:t>SHOULD</a:t>
            </a:r>
            <a:r>
              <a:rPr spc="-204" dirty="0"/>
              <a:t> </a:t>
            </a:r>
            <a:r>
              <a:rPr spc="-60" dirty="0"/>
              <a:t>KNOW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1461"/>
            <a:ext cx="6162040" cy="164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What is JUnit, </a:t>
            </a:r>
            <a:r>
              <a:rPr sz="2000" b="1" spc="10" dirty="0">
                <a:latin typeface="Arial"/>
                <a:cs typeface="Arial"/>
              </a:rPr>
              <a:t>why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5" dirty="0">
                <a:latin typeface="Arial"/>
                <a:cs typeface="Arial"/>
              </a:rPr>
              <a:t>when </a:t>
            </a:r>
            <a:r>
              <a:rPr sz="2000" b="1" dirty="0">
                <a:latin typeface="Arial"/>
                <a:cs typeface="Arial"/>
              </a:rPr>
              <a:t>should it be</a:t>
            </a:r>
            <a:r>
              <a:rPr sz="2000" b="1" spc="-2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used?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Arial"/>
                <a:cs typeface="Arial"/>
              </a:rPr>
              <a:t>How </a:t>
            </a:r>
            <a:r>
              <a:rPr sz="2000" b="1" dirty="0">
                <a:latin typeface="Arial"/>
                <a:cs typeface="Arial"/>
              </a:rPr>
              <a:t>to create a test case in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Junit.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10" dirty="0">
                <a:latin typeface="Arial"/>
                <a:cs typeface="Arial"/>
              </a:rPr>
              <a:t>Write </a:t>
            </a:r>
            <a:r>
              <a:rPr sz="2000" b="1" dirty="0">
                <a:latin typeface="Arial"/>
                <a:cs typeface="Arial"/>
              </a:rPr>
              <a:t>assertion methods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correctly.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Can determine if the test case passed or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failed.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27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45" dirty="0"/>
              <a:t>NEXT</a:t>
            </a:r>
            <a:r>
              <a:rPr spc="-204" dirty="0"/>
              <a:t> </a:t>
            </a:r>
            <a:r>
              <a:rPr spc="-45" dirty="0"/>
              <a:t>WEEK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1461"/>
            <a:ext cx="4895850" cy="1199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Advanced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Junit.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More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Examples.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Introduction to Code </a:t>
            </a:r>
            <a:r>
              <a:rPr sz="2000" b="1" spc="-5" dirty="0">
                <a:latin typeface="Arial"/>
                <a:cs typeface="Arial"/>
              </a:rPr>
              <a:t>Coverage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Tools.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284772"/>
            <a:ext cx="330200" cy="3638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spc="-5" dirty="0">
                <a:solidFill>
                  <a:srgbClr val="D1282D"/>
                </a:solidFill>
                <a:latin typeface="Arial"/>
                <a:cs typeface="Arial"/>
              </a:rPr>
              <a:t>28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45" dirty="0"/>
              <a:t>UNIT</a:t>
            </a:r>
            <a:r>
              <a:rPr spc="-220" dirty="0"/>
              <a:t> </a:t>
            </a:r>
            <a:r>
              <a:rPr spc="-5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20442"/>
            <a:ext cx="485838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Required Input and Expected</a:t>
            </a:r>
            <a:r>
              <a:rPr sz="2000" b="1" spc="-1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Output.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19728" y="3651491"/>
            <a:ext cx="1238250" cy="8679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1064" y="3691128"/>
            <a:ext cx="1157477" cy="7871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50233" y="3797300"/>
            <a:ext cx="71564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42082" y="408660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64" y="0"/>
                </a:lnTo>
              </a:path>
            </a:pathLst>
          </a:custGeom>
          <a:ln w="45720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2082" y="4063746"/>
            <a:ext cx="1007744" cy="45720"/>
          </a:xfrm>
          <a:custGeom>
            <a:avLst/>
            <a:gdLst/>
            <a:ahLst/>
            <a:cxnLst/>
            <a:rect l="l" t="t" r="r" b="b"/>
            <a:pathLst>
              <a:path w="1007745" h="45720">
                <a:moveTo>
                  <a:pt x="0" y="11429"/>
                </a:moveTo>
                <a:lnTo>
                  <a:pt x="984504" y="11429"/>
                </a:lnTo>
                <a:lnTo>
                  <a:pt x="984504" y="0"/>
                </a:lnTo>
                <a:lnTo>
                  <a:pt x="1007364" y="22859"/>
                </a:lnTo>
                <a:lnTo>
                  <a:pt x="984504" y="45719"/>
                </a:lnTo>
                <a:lnTo>
                  <a:pt x="984504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ln w="28956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51175" y="3633470"/>
            <a:ext cx="58674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Input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7376" y="3633470"/>
            <a:ext cx="7759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Out</a:t>
            </a:r>
            <a:r>
              <a:rPr sz="1800" b="1" spc="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89397" y="408660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45720">
            <a:solidFill>
              <a:srgbClr val="797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89397" y="4063746"/>
            <a:ext cx="1007744" cy="45720"/>
          </a:xfrm>
          <a:custGeom>
            <a:avLst/>
            <a:gdLst/>
            <a:ahLst/>
            <a:cxnLst/>
            <a:rect l="l" t="t" r="r" b="b"/>
            <a:pathLst>
              <a:path w="1007745" h="45720">
                <a:moveTo>
                  <a:pt x="0" y="11429"/>
                </a:moveTo>
                <a:lnTo>
                  <a:pt x="984503" y="11429"/>
                </a:lnTo>
                <a:lnTo>
                  <a:pt x="984503" y="0"/>
                </a:lnTo>
                <a:lnTo>
                  <a:pt x="1007363" y="22859"/>
                </a:lnTo>
                <a:lnTo>
                  <a:pt x="984503" y="45719"/>
                </a:lnTo>
                <a:lnTo>
                  <a:pt x="984503" y="34289"/>
                </a:lnTo>
                <a:lnTo>
                  <a:pt x="0" y="34289"/>
                </a:lnTo>
                <a:lnTo>
                  <a:pt x="0" y="11429"/>
                </a:lnTo>
                <a:close/>
              </a:path>
            </a:pathLst>
          </a:custGeom>
          <a:ln w="28956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pc="-105" dirty="0"/>
              <a:t>AUTOMATION</a:t>
            </a:r>
            <a:r>
              <a:rPr spc="-190" dirty="0"/>
              <a:t> </a:t>
            </a:r>
            <a:r>
              <a:rPr spc="-45" dirty="0"/>
              <a:t>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44242"/>
            <a:ext cx="7375525" cy="368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8039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000" spc="-35" dirty="0">
                <a:latin typeface="Arial"/>
                <a:cs typeface="Arial"/>
              </a:rPr>
              <a:t>Taking </a:t>
            </a:r>
            <a:r>
              <a:rPr sz="2000" dirty="0">
                <a:latin typeface="Arial"/>
                <a:cs typeface="Arial"/>
              </a:rPr>
              <a:t>tool support and executing the test cases by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using  automation tool is known as automation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testing.</a:t>
            </a:r>
            <a:endParaRPr sz="2000">
              <a:latin typeface="Arial"/>
              <a:cs typeface="Arial"/>
            </a:endParaRPr>
          </a:p>
          <a:p>
            <a:pPr marL="812800" marR="294640" lvl="1" indent="-342900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000" dirty="0">
                <a:latin typeface="Arial"/>
                <a:cs typeface="Arial"/>
              </a:rPr>
              <a:t>Fast Automation runs test cases significantly faster</a:t>
            </a:r>
            <a:r>
              <a:rPr sz="2000" spc="-3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  human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resources.</a:t>
            </a:r>
            <a:endParaRPr sz="2000">
              <a:latin typeface="Arial"/>
              <a:cs typeface="Arial"/>
            </a:endParaRPr>
          </a:p>
          <a:p>
            <a:pPr marL="812800" marR="648970" lvl="1" indent="-342900" algn="just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Char char="•"/>
              <a:tabLst>
                <a:tab pos="813435" algn="l"/>
              </a:tabLst>
            </a:pPr>
            <a:r>
              <a:rPr sz="2000" dirty="0">
                <a:latin typeface="Arial"/>
                <a:cs typeface="Arial"/>
              </a:rPr>
              <a:t>Less investment in human resources: </a:t>
            </a:r>
            <a:r>
              <a:rPr sz="2000" spc="-55" dirty="0">
                <a:latin typeface="Arial"/>
                <a:cs typeface="Arial"/>
              </a:rPr>
              <a:t>Test </a:t>
            </a:r>
            <a:r>
              <a:rPr sz="2000" dirty="0">
                <a:latin typeface="Arial"/>
                <a:cs typeface="Arial"/>
              </a:rPr>
              <a:t>cases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  executed by using automation tool so less tester are  required in automation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testing.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000" dirty="0">
                <a:latin typeface="Arial"/>
                <a:cs typeface="Arial"/>
              </a:rPr>
              <a:t>More reliable: Automation tests perform precisely</a:t>
            </a:r>
            <a:r>
              <a:rPr sz="2000" spc="-3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same</a:t>
            </a:r>
            <a:endParaRPr sz="20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operation each time they are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run.</a:t>
            </a:r>
            <a:endParaRPr sz="2000">
              <a:latin typeface="Arial"/>
              <a:cs typeface="Arial"/>
            </a:endParaRPr>
          </a:p>
          <a:p>
            <a:pPr marL="812800" marR="5080" lvl="1" indent="-342900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Char char="•"/>
              <a:tabLst>
                <a:tab pos="812800" algn="l"/>
                <a:tab pos="813435" algn="l"/>
              </a:tabLst>
            </a:pPr>
            <a:r>
              <a:rPr sz="2000" dirty="0">
                <a:latin typeface="Arial"/>
                <a:cs typeface="Arial"/>
              </a:rPr>
              <a:t>Programmable: </a:t>
            </a:r>
            <a:r>
              <a:rPr sz="2000" spc="-30" dirty="0">
                <a:latin typeface="Arial"/>
                <a:cs typeface="Arial"/>
              </a:rPr>
              <a:t>Testers </a:t>
            </a:r>
            <a:r>
              <a:rPr sz="2000" dirty="0">
                <a:latin typeface="Arial"/>
                <a:cs typeface="Arial"/>
              </a:rPr>
              <a:t>can program sophisticated tests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 bring out hidden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5" dirty="0"/>
              <a:t>SWE </a:t>
            </a:r>
            <a:r>
              <a:rPr spc="-5" dirty="0"/>
              <a:t>434</a:t>
            </a:r>
            <a:r>
              <a:rPr spc="-140" dirty="0"/>
              <a:t> </a:t>
            </a:r>
            <a:r>
              <a:rPr spc="-5" dirty="0"/>
              <a:t>Lab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182370"/>
            <a:ext cx="8309609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5" dirty="0"/>
              <a:t>TEST CASE </a:t>
            </a:r>
            <a:r>
              <a:rPr sz="2800" spc="-45" dirty="0"/>
              <a:t>AND </a:t>
            </a:r>
            <a:r>
              <a:rPr sz="2800" spc="-55" dirty="0"/>
              <a:t>TEST </a:t>
            </a:r>
            <a:r>
              <a:rPr sz="2800" spc="-65" dirty="0"/>
              <a:t>EXECUTION</a:t>
            </a:r>
            <a:r>
              <a:rPr sz="2800" spc="-220" dirty="0"/>
              <a:t> </a:t>
            </a:r>
            <a:r>
              <a:rPr sz="2800" spc="-80" dirty="0"/>
              <a:t>SYSTEM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959483"/>
            <a:ext cx="7214234" cy="3996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What </a:t>
            </a:r>
            <a:r>
              <a:rPr sz="2000" b="1" spc="10" dirty="0">
                <a:latin typeface="Arial"/>
                <a:cs typeface="Arial"/>
              </a:rPr>
              <a:t>we </a:t>
            </a:r>
            <a:r>
              <a:rPr sz="2000" b="1" dirty="0">
                <a:latin typeface="Arial"/>
                <a:cs typeface="Arial"/>
              </a:rPr>
              <a:t>need to do for automated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testing?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984885" indent="-514984">
              <a:lnSpc>
                <a:spcPct val="100000"/>
              </a:lnSpc>
              <a:buClr>
                <a:srgbClr val="D1282D"/>
              </a:buClr>
              <a:buAutoNum type="arabicPeriod"/>
              <a:tabLst>
                <a:tab pos="984885" algn="l"/>
                <a:tab pos="985519" algn="l"/>
              </a:tabLst>
            </a:pPr>
            <a:r>
              <a:rPr sz="2000" u="heavy" spc="-55" dirty="0">
                <a:latin typeface="Arial"/>
                <a:cs typeface="Arial"/>
              </a:rPr>
              <a:t>Test</a:t>
            </a:r>
            <a:r>
              <a:rPr sz="2000" u="heavy" spc="-114" dirty="0">
                <a:latin typeface="Arial"/>
                <a:cs typeface="Arial"/>
              </a:rPr>
              <a:t> </a:t>
            </a:r>
            <a:r>
              <a:rPr sz="2000" u="heavy" dirty="0">
                <a:latin typeface="Arial"/>
                <a:cs typeface="Arial"/>
              </a:rPr>
              <a:t>Case</a:t>
            </a:r>
            <a:endParaRPr sz="2000">
              <a:latin typeface="Arial"/>
              <a:cs typeface="Arial"/>
            </a:endParaRPr>
          </a:p>
          <a:p>
            <a:pPr marL="870585">
              <a:lnSpc>
                <a:spcPct val="100000"/>
              </a:lnSpc>
              <a:spcBef>
                <a:spcPts val="520"/>
              </a:spcBef>
            </a:pPr>
            <a:r>
              <a:rPr sz="2200" spc="-5" dirty="0">
                <a:latin typeface="Arial"/>
                <a:cs typeface="Arial"/>
              </a:rPr>
              <a:t>“A test </a:t>
            </a:r>
            <a:r>
              <a:rPr sz="2200" dirty="0">
                <a:latin typeface="Arial"/>
                <a:cs typeface="Arial"/>
              </a:rPr>
              <a:t>case is </a:t>
            </a:r>
            <a:r>
              <a:rPr sz="2200" spc="-5" dirty="0">
                <a:latin typeface="Arial"/>
                <a:cs typeface="Arial"/>
              </a:rPr>
              <a:t>a small unit of code that tests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</a:pPr>
            <a:r>
              <a:rPr sz="2200" dirty="0">
                <a:latin typeface="Arial"/>
                <a:cs typeface="Arial"/>
              </a:rPr>
              <a:t>specific</a:t>
            </a:r>
            <a:r>
              <a:rPr sz="2200" spc="-1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method”</a:t>
            </a:r>
            <a:endParaRPr sz="22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spcBef>
                <a:spcPts val="450"/>
              </a:spcBef>
              <a:buClr>
                <a:srgbClr val="D1282D"/>
              </a:buClr>
              <a:buFont typeface="Arial"/>
              <a:buChar char="•"/>
              <a:tabLst>
                <a:tab pos="1384300" algn="l"/>
                <a:tab pos="1384935" algn="l"/>
              </a:tabLst>
            </a:pPr>
            <a:r>
              <a:rPr sz="1800" b="1" spc="-35" dirty="0">
                <a:latin typeface="Arial"/>
                <a:cs typeface="Arial"/>
              </a:rPr>
              <a:t>INPUT: </a:t>
            </a:r>
            <a:r>
              <a:rPr sz="1800" spc="-5" dirty="0">
                <a:latin typeface="Arial"/>
                <a:cs typeface="Arial"/>
              </a:rPr>
              <a:t>Actions send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System Under </a:t>
            </a:r>
            <a:r>
              <a:rPr sz="1800" spc="-50" dirty="0">
                <a:latin typeface="Arial"/>
                <a:cs typeface="Arial"/>
              </a:rPr>
              <a:t>Test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b="1" dirty="0">
                <a:latin typeface="Arial"/>
                <a:cs typeface="Arial"/>
              </a:rPr>
              <a:t>SUT</a:t>
            </a:r>
            <a:r>
              <a:rPr sz="1800" dirty="0"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buClr>
                <a:srgbClr val="D1282D"/>
              </a:buClr>
              <a:buFont typeface="Arial"/>
              <a:buChar char="•"/>
              <a:tabLst>
                <a:tab pos="1384300" algn="l"/>
                <a:tab pos="1384935" algn="l"/>
              </a:tabLst>
            </a:pPr>
            <a:r>
              <a:rPr sz="1800" b="1" spc="-30" dirty="0">
                <a:latin typeface="Arial"/>
                <a:cs typeface="Arial"/>
              </a:rPr>
              <a:t>OUTPUT: </a:t>
            </a:r>
            <a:r>
              <a:rPr sz="1800" spc="-5" dirty="0">
                <a:latin typeface="Arial"/>
                <a:cs typeface="Arial"/>
              </a:rPr>
              <a:t>Responses expected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SUT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buClr>
                <a:srgbClr val="D1282D"/>
              </a:buClr>
              <a:buFont typeface="Arial"/>
              <a:buChar char="•"/>
              <a:tabLst>
                <a:tab pos="1384300" algn="l"/>
                <a:tab pos="1384935" algn="l"/>
              </a:tabLst>
            </a:pPr>
            <a:r>
              <a:rPr sz="1800" b="1" spc="-35" dirty="0">
                <a:latin typeface="Arial"/>
                <a:cs typeface="Arial"/>
              </a:rPr>
              <a:t>VALIDATION: </a:t>
            </a:r>
            <a:r>
              <a:rPr sz="1800" spc="-95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Check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i="1" spc="-35" dirty="0">
                <a:latin typeface="Arial"/>
                <a:cs typeface="Arial"/>
              </a:rPr>
              <a:t>Test, </a:t>
            </a:r>
            <a:r>
              <a:rPr sz="1800" spc="-15" dirty="0">
                <a:latin typeface="Arial"/>
                <a:cs typeface="Arial"/>
              </a:rPr>
              <a:t>was </a:t>
            </a:r>
            <a:r>
              <a:rPr sz="1800" spc="-5" dirty="0">
                <a:latin typeface="Arial"/>
                <a:cs typeface="Arial"/>
              </a:rPr>
              <a:t>successful </a:t>
            </a:r>
            <a:r>
              <a:rPr sz="1800" spc="-10" dirty="0">
                <a:latin typeface="Arial"/>
                <a:cs typeface="Arial"/>
              </a:rPr>
              <a:t>or</a:t>
            </a:r>
            <a:r>
              <a:rPr sz="1800" spc="2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not?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D1282D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984885" indent="-514984">
              <a:lnSpc>
                <a:spcPct val="100000"/>
              </a:lnSpc>
              <a:spcBef>
                <a:spcPts val="5"/>
              </a:spcBef>
              <a:buClr>
                <a:srgbClr val="D1282D"/>
              </a:buClr>
              <a:buAutoNum type="arabicPeriod" startAt="2"/>
              <a:tabLst>
                <a:tab pos="984885" algn="l"/>
                <a:tab pos="985519" algn="l"/>
              </a:tabLst>
            </a:pPr>
            <a:r>
              <a:rPr sz="2000" u="heavy" spc="-55" dirty="0">
                <a:latin typeface="Arial"/>
                <a:cs typeface="Arial"/>
              </a:rPr>
              <a:t>Test </a:t>
            </a:r>
            <a:r>
              <a:rPr sz="2000" u="heavy" dirty="0">
                <a:latin typeface="Arial"/>
                <a:cs typeface="Arial"/>
              </a:rPr>
              <a:t>Execution</a:t>
            </a:r>
            <a:r>
              <a:rPr sz="2000" u="heavy" spc="-75" dirty="0">
                <a:latin typeface="Arial"/>
                <a:cs typeface="Arial"/>
              </a:rPr>
              <a:t> </a:t>
            </a:r>
            <a:r>
              <a:rPr sz="2000" u="heavy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1384300" lvl="1" indent="-457200">
              <a:lnSpc>
                <a:spcPts val="1945"/>
              </a:lnSpc>
              <a:spcBef>
                <a:spcPts val="10"/>
              </a:spcBef>
              <a:buClr>
                <a:srgbClr val="D1282D"/>
              </a:buClr>
              <a:buChar char="•"/>
              <a:tabLst>
                <a:tab pos="1384300" algn="l"/>
                <a:tab pos="1384935" algn="l"/>
              </a:tabLst>
            </a:pPr>
            <a:r>
              <a:rPr sz="1800" spc="-5" dirty="0">
                <a:latin typeface="Arial"/>
                <a:cs typeface="Arial"/>
              </a:rPr>
              <a:t>Mechanism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read </a:t>
            </a:r>
            <a:r>
              <a:rPr sz="1800" dirty="0">
                <a:latin typeface="Arial"/>
                <a:cs typeface="Arial"/>
              </a:rPr>
              <a:t>test </a:t>
            </a:r>
            <a:r>
              <a:rPr sz="1800" spc="-5" dirty="0">
                <a:latin typeface="Arial"/>
                <a:cs typeface="Arial"/>
              </a:rPr>
              <a:t>scripts, and connect </a:t>
            </a:r>
            <a:r>
              <a:rPr sz="1800" dirty="0">
                <a:latin typeface="Arial"/>
                <a:cs typeface="Arial"/>
              </a:rPr>
              <a:t>test </a:t>
            </a:r>
            <a:r>
              <a:rPr sz="1800" spc="-5" dirty="0">
                <a:latin typeface="Arial"/>
                <a:cs typeface="Arial"/>
              </a:rPr>
              <a:t>cases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  <a:p>
            <a:pPr marL="1384300">
              <a:lnSpc>
                <a:spcPts val="1945"/>
              </a:lnSpc>
            </a:pPr>
            <a:r>
              <a:rPr sz="1800" b="1" spc="-10" dirty="0">
                <a:latin typeface="Arial"/>
                <a:cs typeface="Arial"/>
              </a:rPr>
              <a:t>System </a:t>
            </a:r>
            <a:r>
              <a:rPr sz="1800" b="1" spc="-5" dirty="0">
                <a:latin typeface="Arial"/>
                <a:cs typeface="Arial"/>
              </a:rPr>
              <a:t>Under </a:t>
            </a:r>
            <a:r>
              <a:rPr sz="1800" b="1" spc="-30" dirty="0">
                <a:latin typeface="Arial"/>
                <a:cs typeface="Arial"/>
              </a:rPr>
              <a:t>Test,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example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b="1" u="heavy" spc="-5" dirty="0">
                <a:latin typeface="Arial"/>
                <a:cs typeface="Arial"/>
              </a:rPr>
              <a:t>JUNIT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384300" lvl="1" indent="-457200">
              <a:lnSpc>
                <a:spcPct val="100000"/>
              </a:lnSpc>
              <a:buClr>
                <a:srgbClr val="D1282D"/>
              </a:buClr>
              <a:buChar char="•"/>
              <a:tabLst>
                <a:tab pos="1384300" algn="l"/>
                <a:tab pos="1384935" algn="l"/>
              </a:tabLst>
            </a:pPr>
            <a:r>
              <a:rPr sz="1800" spc="-5" dirty="0">
                <a:latin typeface="Arial"/>
                <a:cs typeface="Arial"/>
              </a:rPr>
              <a:t>Keeps </a:t>
            </a:r>
            <a:r>
              <a:rPr sz="1800" dirty="0">
                <a:latin typeface="Arial"/>
                <a:cs typeface="Arial"/>
              </a:rPr>
              <a:t>track of test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results.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536537"/>
            <a:ext cx="80518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SWE </a:t>
            </a:r>
            <a:r>
              <a:rPr sz="1000" spc="-5" dirty="0">
                <a:latin typeface="Arial"/>
                <a:cs typeface="Arial"/>
              </a:rPr>
              <a:t>434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Lab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035">
              <a:lnSpc>
                <a:spcPct val="100000"/>
              </a:lnSpc>
            </a:pPr>
            <a:r>
              <a:rPr spc="-45" dirty="0"/>
              <a:t>TEST </a:t>
            </a:r>
            <a:r>
              <a:rPr spc="-50" dirty="0"/>
              <a:t>CASE</a:t>
            </a:r>
            <a:r>
              <a:rPr spc="-260" dirty="0"/>
              <a:t> </a:t>
            </a:r>
            <a:r>
              <a:rPr spc="-55" dirty="0"/>
              <a:t>VERDICT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6536537"/>
            <a:ext cx="80518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SWE </a:t>
            </a:r>
            <a:r>
              <a:rPr sz="1000" spc="-5" dirty="0">
                <a:latin typeface="Arial"/>
                <a:cs typeface="Arial"/>
              </a:rPr>
              <a:t>434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Lab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819" y="2796539"/>
            <a:ext cx="933450" cy="567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819" y="3710940"/>
            <a:ext cx="776478" cy="567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819" y="4625340"/>
            <a:ext cx="960882" cy="5676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2140" y="2020442"/>
            <a:ext cx="6736715" cy="391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D0D0D"/>
                </a:solidFill>
                <a:latin typeface="Arial"/>
                <a:cs typeface="Arial"/>
              </a:rPr>
              <a:t>verdict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is the declared result of executing a single</a:t>
            </a:r>
            <a:r>
              <a:rPr sz="2000" spc="-26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test.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5"/>
              </a:spcBef>
            </a:pPr>
            <a:r>
              <a:rPr sz="1600" spc="-15" dirty="0">
                <a:solidFill>
                  <a:srgbClr val="0D0D0D"/>
                </a:solidFill>
                <a:latin typeface="Arial"/>
                <a:cs typeface="Arial"/>
              </a:rPr>
              <a:t>We </a:t>
            </a:r>
            <a:r>
              <a:rPr sz="1600" spc="-5" dirty="0">
                <a:solidFill>
                  <a:srgbClr val="0D0D0D"/>
                </a:solidFill>
                <a:latin typeface="Arial"/>
                <a:cs typeface="Arial"/>
              </a:rPr>
              <a:t>can get the verdict after the assertion</a:t>
            </a:r>
            <a:r>
              <a:rPr sz="1600" spc="114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Arial"/>
                <a:cs typeface="Arial"/>
              </a:rPr>
              <a:t>statement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16610" algn="l"/>
              </a:tabLst>
            </a:pPr>
            <a:r>
              <a:rPr sz="2000" b="1" dirty="0">
                <a:solidFill>
                  <a:srgbClr val="0D0D0D"/>
                </a:solidFill>
                <a:latin typeface="Arial"/>
                <a:cs typeface="Arial"/>
              </a:rPr>
              <a:t>Pass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:	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 case achieved its intended purpose, and</a:t>
            </a:r>
            <a:r>
              <a:rPr sz="2000" spc="-1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software under test performed as</a:t>
            </a:r>
            <a:r>
              <a:rPr sz="20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expected.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274955">
              <a:lnSpc>
                <a:spcPct val="100000"/>
              </a:lnSpc>
              <a:spcBef>
                <a:spcPts val="5"/>
              </a:spcBef>
              <a:tabLst>
                <a:tab pos="659765" algn="l"/>
              </a:tabLst>
            </a:pPr>
            <a:r>
              <a:rPr sz="2000" b="1" spc="-5" dirty="0">
                <a:solidFill>
                  <a:srgbClr val="0D0D0D"/>
                </a:solidFill>
                <a:latin typeface="Arial"/>
                <a:cs typeface="Arial"/>
              </a:rPr>
              <a:t>Fail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:	the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 case achieved its intended purpose,</a:t>
            </a:r>
            <a:r>
              <a:rPr sz="2000" spc="-1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but</a:t>
            </a:r>
            <a:r>
              <a:rPr sz="2000" spc="-2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the  software under test did not perform as</a:t>
            </a:r>
            <a:r>
              <a:rPr sz="2000" spc="-2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expected.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43915" algn="l"/>
              </a:tabLst>
            </a:pPr>
            <a:r>
              <a:rPr sz="2000" b="1" dirty="0">
                <a:solidFill>
                  <a:srgbClr val="0D0D0D"/>
                </a:solidFill>
                <a:latin typeface="Arial"/>
                <a:cs typeface="Arial"/>
              </a:rPr>
              <a:t>Error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:	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test case did not achieve </a:t>
            </a:r>
            <a:r>
              <a:rPr sz="2000" spc="-5" dirty="0">
                <a:solidFill>
                  <a:srgbClr val="0D0D0D"/>
                </a:solidFill>
                <a:latin typeface="Arial"/>
                <a:cs typeface="Arial"/>
              </a:rPr>
              <a:t>its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intended</a:t>
            </a:r>
            <a:r>
              <a:rPr sz="2000" spc="-12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purpose.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Potential</a:t>
            </a:r>
            <a:r>
              <a:rPr sz="2000" spc="-8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reasons:</a:t>
            </a:r>
            <a:endParaRPr sz="2000">
              <a:latin typeface="Arial"/>
              <a:cs typeface="Arial"/>
            </a:endParaRPr>
          </a:p>
          <a:p>
            <a:pPr marL="927100" marR="5080">
              <a:lnSpc>
                <a:spcPct val="100000"/>
              </a:lnSpc>
            </a:pP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An unexpected event occurred during the test</a:t>
            </a:r>
            <a:r>
              <a:rPr sz="2000" spc="-19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case.  The test case could not be set up</a:t>
            </a:r>
            <a:r>
              <a:rPr sz="2000" spc="-17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D0D0D"/>
                </a:solidFill>
                <a:latin typeface="Arial"/>
                <a:cs typeface="Arial"/>
              </a:rPr>
              <a:t>properly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2023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z="2400" spc="-65" dirty="0"/>
              <a:t>J</a:t>
            </a:r>
            <a:r>
              <a:rPr sz="2400" spc="-60" dirty="0"/>
              <a:t>UNI</a:t>
            </a:r>
            <a:r>
              <a:rPr sz="2400" dirty="0"/>
              <a:t>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989963"/>
            <a:ext cx="5739130" cy="3268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D1282D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Arial"/>
                <a:cs typeface="Arial"/>
              </a:rPr>
              <a:t>A unit test framework for</a:t>
            </a:r>
            <a:r>
              <a:rPr sz="2000" b="1" spc="-2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Java</a:t>
            </a:r>
            <a:endParaRPr sz="2000">
              <a:latin typeface="Arial"/>
              <a:cs typeface="Arial"/>
            </a:endParaRPr>
          </a:p>
          <a:p>
            <a:pPr marL="1041400" lvl="1" indent="-342900">
              <a:lnSpc>
                <a:spcPct val="100000"/>
              </a:lnSpc>
              <a:spcBef>
                <a:spcPts val="220"/>
              </a:spcBef>
              <a:buClr>
                <a:srgbClr val="D1282D"/>
              </a:buClr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800" b="1" spc="-10" dirty="0">
                <a:latin typeface="Arial"/>
                <a:cs typeface="Arial"/>
              </a:rPr>
              <a:t>Authors: </a:t>
            </a:r>
            <a:r>
              <a:rPr sz="1800" b="1" spc="-5" dirty="0">
                <a:latin typeface="Arial"/>
                <a:cs typeface="Arial"/>
              </a:rPr>
              <a:t>Erich Gamma, Kent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Beck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1041400" lvl="1" indent="-342900">
              <a:lnSpc>
                <a:spcPct val="100000"/>
              </a:lnSpc>
              <a:spcBef>
                <a:spcPts val="5"/>
              </a:spcBef>
              <a:buClr>
                <a:srgbClr val="D1282D"/>
              </a:buClr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800" b="1" spc="-5" dirty="0">
                <a:latin typeface="Arial"/>
                <a:cs typeface="Arial"/>
              </a:rPr>
              <a:t>Objective:</a:t>
            </a:r>
            <a:endParaRPr sz="1800">
              <a:latin typeface="Arial"/>
              <a:cs typeface="Arial"/>
            </a:endParaRPr>
          </a:p>
          <a:p>
            <a:pPr marL="1155700" marR="5080" indent="63500">
              <a:lnSpc>
                <a:spcPct val="110000"/>
              </a:lnSpc>
            </a:pPr>
            <a:r>
              <a:rPr sz="1800" b="1" dirty="0">
                <a:latin typeface="Arial"/>
                <a:cs typeface="Arial"/>
              </a:rPr>
              <a:t>“If </a:t>
            </a:r>
            <a:r>
              <a:rPr sz="1800" b="1" spc="-5" dirty="0">
                <a:latin typeface="Arial"/>
                <a:cs typeface="Arial"/>
              </a:rPr>
              <a:t>tests are simple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5" dirty="0">
                <a:latin typeface="Arial"/>
                <a:cs typeface="Arial"/>
              </a:rPr>
              <a:t>create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execute,  </a:t>
            </a:r>
            <a:r>
              <a:rPr sz="1800" b="1" dirty="0">
                <a:latin typeface="Arial"/>
                <a:cs typeface="Arial"/>
              </a:rPr>
              <a:t>Then </a:t>
            </a:r>
            <a:r>
              <a:rPr sz="1800" b="1" spc="-5" dirty="0">
                <a:latin typeface="Arial"/>
                <a:cs typeface="Arial"/>
              </a:rPr>
              <a:t>programmers </a:t>
            </a:r>
            <a:r>
              <a:rPr sz="1800" b="1" spc="10" dirty="0">
                <a:latin typeface="Arial"/>
                <a:cs typeface="Arial"/>
              </a:rPr>
              <a:t>will </a:t>
            </a:r>
            <a:r>
              <a:rPr sz="1800" b="1" spc="-5" dirty="0">
                <a:latin typeface="Arial"/>
                <a:cs typeface="Arial"/>
              </a:rPr>
              <a:t>be more </a:t>
            </a:r>
            <a:r>
              <a:rPr sz="1800" b="1" dirty="0">
                <a:latin typeface="Arial"/>
                <a:cs typeface="Arial"/>
              </a:rPr>
              <a:t>inclined  to </a:t>
            </a:r>
            <a:r>
              <a:rPr sz="1800" b="1" spc="-5" dirty="0">
                <a:latin typeface="Arial"/>
                <a:cs typeface="Arial"/>
              </a:rPr>
              <a:t>create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execute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tests.”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1041400" lvl="1" indent="-342900">
              <a:lnSpc>
                <a:spcPct val="100000"/>
              </a:lnSpc>
              <a:spcBef>
                <a:spcPts val="5"/>
              </a:spcBef>
              <a:buClr>
                <a:srgbClr val="D1282D"/>
              </a:buClr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800" b="1" spc="-15" dirty="0">
                <a:latin typeface="Arial"/>
                <a:cs typeface="Arial"/>
              </a:rPr>
              <a:t>Web </a:t>
            </a:r>
            <a:r>
              <a:rPr sz="1800" b="1" spc="-5" dirty="0">
                <a:latin typeface="Arial"/>
                <a:cs typeface="Arial"/>
              </a:rPr>
              <a:t>site: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junit.org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1041400" lvl="1" indent="-342900">
              <a:lnSpc>
                <a:spcPct val="100000"/>
              </a:lnSpc>
              <a:buClr>
                <a:srgbClr val="D1282D"/>
              </a:buClr>
              <a:buFont typeface="Arial"/>
              <a:buChar char="•"/>
              <a:tabLst>
                <a:tab pos="1041400" algn="l"/>
                <a:tab pos="1042035" algn="l"/>
              </a:tabLst>
            </a:pPr>
            <a:r>
              <a:rPr sz="1600" b="1" spc="-5" dirty="0">
                <a:latin typeface="Arial"/>
                <a:cs typeface="Arial"/>
              </a:rPr>
              <a:t>In </a:t>
            </a:r>
            <a:r>
              <a:rPr sz="1600" b="1" spc="-10" dirty="0">
                <a:latin typeface="Arial"/>
                <a:cs typeface="Arial"/>
              </a:rPr>
              <a:t>the </a:t>
            </a:r>
            <a:r>
              <a:rPr sz="1600" b="1" spc="-5" dirty="0">
                <a:latin typeface="Arial"/>
                <a:cs typeface="Arial"/>
              </a:rPr>
              <a:t>lab </a:t>
            </a:r>
            <a:r>
              <a:rPr sz="1600" b="1" spc="-15" dirty="0">
                <a:latin typeface="Arial"/>
                <a:cs typeface="Arial"/>
              </a:rPr>
              <a:t>We </a:t>
            </a:r>
            <a:r>
              <a:rPr sz="1600" b="1" spc="-5" dirty="0">
                <a:latin typeface="Arial"/>
                <a:cs typeface="Arial"/>
              </a:rPr>
              <a:t>are using JUNIT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536537"/>
            <a:ext cx="80518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SWE </a:t>
            </a:r>
            <a:r>
              <a:rPr sz="1000" spc="-5" dirty="0">
                <a:latin typeface="Arial"/>
                <a:cs typeface="Arial"/>
              </a:rPr>
              <a:t>434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Lab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2590800"/>
            <a:ext cx="1772411" cy="1772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531876"/>
            <a:ext cx="1772411" cy="1772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864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2800" spc="-55" dirty="0"/>
              <a:t>UNIT </a:t>
            </a:r>
            <a:r>
              <a:rPr sz="2800" spc="-60" dirty="0"/>
              <a:t>TESTING </a:t>
            </a:r>
            <a:r>
              <a:rPr sz="2800" spc="-35" dirty="0"/>
              <a:t>IN </a:t>
            </a:r>
            <a:r>
              <a:rPr sz="2800" spc="-70" dirty="0"/>
              <a:t>OTHER</a:t>
            </a:r>
            <a:r>
              <a:rPr sz="2800" spc="-240" dirty="0"/>
              <a:t> </a:t>
            </a:r>
            <a:r>
              <a:rPr sz="2800" spc="-80" dirty="0"/>
              <a:t>LANGUAGES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23443" y="2109089"/>
            <a:ext cx="319341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.Net Languages: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NUNIT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3443" y="3877309"/>
            <a:ext cx="230505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Python: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unittest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443" y="5203444"/>
            <a:ext cx="142875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H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lUn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6536537"/>
            <a:ext cx="80518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Arial"/>
                <a:cs typeface="Arial"/>
              </a:rPr>
              <a:t>SWE </a:t>
            </a:r>
            <a:r>
              <a:rPr sz="1000" spc="-5" dirty="0">
                <a:latin typeface="Arial"/>
                <a:cs typeface="Arial"/>
              </a:rPr>
              <a:t>434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Lab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1313" y="6453632"/>
            <a:ext cx="330200" cy="1949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400" b="1" dirty="0">
                <a:solidFill>
                  <a:srgbClr val="D1282D"/>
                </a:solidFill>
                <a:latin typeface="Arial"/>
                <a:cs typeface="Arial"/>
              </a:rPr>
              <a:t>9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55008" y="1905000"/>
            <a:ext cx="1266443" cy="676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69079" y="3276600"/>
            <a:ext cx="1452372" cy="1452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2667000" cy="1065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9415" y="5181600"/>
            <a:ext cx="1725167" cy="448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1133</Words>
  <Application>Microsoft Office PowerPoint</Application>
  <PresentationFormat>On-screen Show (4:3)</PresentationFormat>
  <Paragraphs>231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Black</vt:lpstr>
      <vt:lpstr>Calibri</vt:lpstr>
      <vt:lpstr>Times New Roman</vt:lpstr>
      <vt:lpstr>Office Theme</vt:lpstr>
      <vt:lpstr>PowerPoint Presentation</vt:lpstr>
      <vt:lpstr>LAB AGENDA</vt:lpstr>
      <vt:lpstr>UNIT TESTING</vt:lpstr>
      <vt:lpstr>UNIT TESTING</vt:lpstr>
      <vt:lpstr>AUTOMATION TEST</vt:lpstr>
      <vt:lpstr>TEST CASE AND TEST EXECUTION SYSTEM</vt:lpstr>
      <vt:lpstr>TEST CASE VERDICT</vt:lpstr>
      <vt:lpstr>JUNIT</vt:lpstr>
      <vt:lpstr>UNIT TESTING IN OTHER LANGUAGES</vt:lpstr>
      <vt:lpstr>FEATURES OF JUNIT</vt:lpstr>
      <vt:lpstr>ADD JUNIT 4 TO ECLIPSE</vt:lpstr>
      <vt:lpstr>ADD JUNIT 4 TO ECLIPSE</vt:lpstr>
      <vt:lpstr>ADD JUNIT 4 TO ECLIPSE</vt:lpstr>
      <vt:lpstr>ADD JUNIT 4 TO ECLIPSE</vt:lpstr>
      <vt:lpstr>ADD JUNIT 4 TO ECLIPSE</vt:lpstr>
      <vt:lpstr>ADD JUNIT 4 TO ECLIPSE</vt:lpstr>
      <vt:lpstr>ADD JUNIT 4 TO ECLIPSE</vt:lpstr>
      <vt:lpstr>ADD JUNIT 4 TO ECLIPSE</vt:lpstr>
      <vt:lpstr>Visual result bar</vt:lpstr>
      <vt:lpstr>WHEN SHOULD WE  USE JUNIT</vt:lpstr>
      <vt:lpstr>ARCHITECTURAL OVERVIEW</vt:lpstr>
      <vt:lpstr>ASSERTIONS</vt:lpstr>
      <vt:lpstr>ASSERTIONS</vt:lpstr>
      <vt:lpstr>ORGANIZATION OF JUNIT TESTS</vt:lpstr>
      <vt:lpstr>EXAMPLE</vt:lpstr>
      <vt:lpstr>ASSERT METHODS</vt:lpstr>
      <vt:lpstr>ASSERTION METHOD PARAMETERS</vt:lpstr>
      <vt:lpstr>PowerPoint Presentation</vt:lpstr>
      <vt:lpstr>ADD JUNIT TEST CASE</vt:lpstr>
      <vt:lpstr>ADD JUNIT TEST CASE</vt:lpstr>
      <vt:lpstr>ADD JUNIT TEST CASE</vt:lpstr>
      <vt:lpstr>WHAT YOU SHOULD KNOW</vt:lpstr>
      <vt:lpstr>NEXT WEEK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Nasser</cp:lastModifiedBy>
  <cp:revision>5</cp:revision>
  <dcterms:created xsi:type="dcterms:W3CDTF">2016-10-14T11:57:01Z</dcterms:created>
  <dcterms:modified xsi:type="dcterms:W3CDTF">2016-10-14T12:35:39Z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2016-10-14T00:00:00Z</vt:filetime>
  </property>
  <property fmtid="{D5CDD505-2E9C-101B-9397-08002B2CF9AE}" pid="5" name="_MarkAsFinal">
    <vt:bool>true</vt:bool>
  </property>
</Properties>
</file>