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FFD3-99F0-447F-A373-39D8AB18204C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1C261-1BA7-4775-965A-6DEBAD37B07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Laboratory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(Graded Tasks)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1. </a:t>
            </a:r>
            <a:r>
              <a:rPr lang="en-US" b="1" dirty="0" err="1"/>
              <a:t>Matlab</a:t>
            </a:r>
            <a:r>
              <a:rPr lang="en-US" b="1" dirty="0"/>
              <a:t> </a:t>
            </a:r>
            <a:r>
              <a:rPr lang="en-US" b="1" dirty="0" smtClean="0"/>
              <a:t>Mathematic Built-in </a:t>
            </a:r>
            <a:r>
              <a:rPr lang="en-US" b="1" dirty="0"/>
              <a:t>functions </a:t>
            </a:r>
            <a:endParaRPr lang="en-GB" b="1" dirty="0"/>
          </a:p>
          <a:p>
            <a:pPr>
              <a:buNone/>
            </a:pPr>
            <a:r>
              <a:rPr lang="ar-SA" dirty="0"/>
              <a:t> 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2636912"/>
            <a:ext cx="827568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(Graded Tasks)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Common Error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2743200"/>
          <a:ext cx="5930984" cy="2774030"/>
        </p:xfrm>
        <a:graphic>
          <a:graphicData uri="http://schemas.openxmlformats.org/drawingml/2006/table">
            <a:tbl>
              <a:tblPr/>
              <a:tblGrid>
                <a:gridCol w="2690467"/>
                <a:gridCol w="3240517"/>
              </a:tblGrid>
              <a:tr h="554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&gt;&gt; a=-3. 4;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&gt;&gt; 2a^2-3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&gt;&gt; b=COS(2a)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&gt;&gt; a/b=c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&gt;&gt; d=5*a+1.23e+(i*02)*b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LABORATORY OBJECTIVES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b="1" dirty="0" smtClean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US" dirty="0"/>
              <a:t>This lab work is intended to give the students more insights on the </a:t>
            </a:r>
            <a:r>
              <a:rPr lang="en-US" dirty="0" err="1"/>
              <a:t>Matlab</a:t>
            </a:r>
            <a:r>
              <a:rPr lang="en-US" dirty="0"/>
              <a:t> environment and how to work more efficiently with the commands window.</a:t>
            </a:r>
            <a:endParaRPr lang="en-GB" dirty="0"/>
          </a:p>
          <a:p>
            <a:pPr>
              <a:buNone/>
            </a:pPr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The work is organized in two parts :</a:t>
            </a:r>
            <a:endParaRPr lang="en-GB" dirty="0"/>
          </a:p>
          <a:p>
            <a:pPr lvl="0"/>
            <a:r>
              <a:rPr lang="en-US" dirty="0"/>
              <a:t>Part 1 : guided work, where the students can work through the examples or procedures seen during the lectures</a:t>
            </a:r>
            <a:endParaRPr lang="en-GB" dirty="0"/>
          </a:p>
          <a:p>
            <a:pPr lvl="0"/>
            <a:r>
              <a:rPr lang="en-US" dirty="0"/>
              <a:t>Part 2 : graded tasks through which the students demonstrate ability to apply what they learned independently.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PART 1 : GUIDED TASKS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100" b="1" dirty="0" smtClean="0"/>
              <a:t>A. Example</a:t>
            </a:r>
          </a:p>
          <a:p>
            <a:r>
              <a:rPr lang="en-US" dirty="0" smtClean="0"/>
              <a:t>solving </a:t>
            </a:r>
            <a:r>
              <a:rPr lang="en-US" dirty="0"/>
              <a:t>a quadratic equation using </a:t>
            </a:r>
            <a:r>
              <a:rPr lang="en-US" dirty="0" err="1"/>
              <a:t>Matlab</a:t>
            </a:r>
            <a:r>
              <a:rPr lang="en-US" dirty="0"/>
              <a:t> as a calculator</a:t>
            </a:r>
            <a:endParaRPr lang="en-GB" dirty="0"/>
          </a:p>
          <a:p>
            <a:r>
              <a:rPr lang="en-US" dirty="0"/>
              <a:t>Imagine that an engineering problem led to the following second degree polynomial : 3x</a:t>
            </a:r>
            <a:r>
              <a:rPr lang="en-US" baseline="30000" dirty="0"/>
              <a:t>2</a:t>
            </a:r>
            <a:r>
              <a:rPr lang="en-US" dirty="0"/>
              <a:t> – x +2 =0</a:t>
            </a:r>
            <a:endParaRPr lang="en-GB" dirty="0"/>
          </a:p>
          <a:p>
            <a:r>
              <a:rPr lang="en-US" dirty="0"/>
              <a:t>Answer :</a:t>
            </a:r>
            <a:endParaRPr lang="en-GB" dirty="0"/>
          </a:p>
          <a:p>
            <a:pPr lvl="0"/>
            <a:r>
              <a:rPr lang="en-US" dirty="0"/>
              <a:t>Compute </a:t>
            </a:r>
            <a:r>
              <a:rPr lang="en-US" dirty="0" err="1"/>
              <a:t>descriminant</a:t>
            </a:r>
            <a:r>
              <a:rPr lang="en-US" dirty="0"/>
              <a:t> : d=b</a:t>
            </a:r>
            <a:r>
              <a:rPr lang="en-US" baseline="30000" dirty="0"/>
              <a:t>2</a:t>
            </a:r>
            <a:r>
              <a:rPr lang="en-US" dirty="0"/>
              <a:t> – 4ac</a:t>
            </a:r>
            <a:endParaRPr lang="en-GB" dirty="0"/>
          </a:p>
          <a:p>
            <a:pPr lvl="0"/>
            <a:r>
              <a:rPr lang="en-US" dirty="0"/>
              <a:t>If d=0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x1=x2=-b/2a</a:t>
            </a:r>
            <a:endParaRPr lang="en-GB" dirty="0"/>
          </a:p>
          <a:p>
            <a:pPr lvl="0"/>
            <a:r>
              <a:rPr lang="en-US" dirty="0"/>
              <a:t>If d&gt;0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x1,2=(-b</a:t>
            </a:r>
            <a:r>
              <a:rPr lang="en-US" dirty="0">
                <a:sym typeface="Symbol"/>
              </a:rPr>
              <a:t></a:t>
            </a:r>
            <a:r>
              <a:rPr lang="en-US" dirty="0">
                <a:sym typeface="Wingdings 2"/>
              </a:rPr>
              <a:t></a:t>
            </a:r>
            <a:r>
              <a:rPr lang="en-US" dirty="0"/>
              <a:t>d)/2a</a:t>
            </a:r>
            <a:endParaRPr lang="en-GB" dirty="0"/>
          </a:p>
          <a:p>
            <a:pPr lvl="0"/>
            <a:r>
              <a:rPr lang="en-US" dirty="0"/>
              <a:t>If d&lt;0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x1,2=(-b</a:t>
            </a:r>
            <a:r>
              <a:rPr lang="en-US" dirty="0">
                <a:sym typeface="Symbol"/>
              </a:rPr>
              <a:t>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>
                <a:sym typeface="Wingdings 2"/>
              </a:rPr>
              <a:t></a:t>
            </a:r>
            <a:r>
              <a:rPr lang="en-US" dirty="0"/>
              <a:t>d)/2a  (</a:t>
            </a:r>
            <a:r>
              <a:rPr lang="en-US" dirty="0" err="1"/>
              <a:t>complexe</a:t>
            </a:r>
            <a:r>
              <a:rPr lang="en-US" dirty="0"/>
              <a:t> numbers)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commands window, enter the following commands :</a:t>
            </a:r>
            <a:endParaRPr lang="en-GB" dirty="0"/>
          </a:p>
          <a:p>
            <a:pPr lvl="0"/>
            <a:r>
              <a:rPr lang="en-US" dirty="0"/>
              <a:t>First use assignment statements to define the coefficients a, b, and c </a:t>
            </a:r>
            <a:endParaRPr lang="en-GB" dirty="0"/>
          </a:p>
          <a:p>
            <a:r>
              <a:rPr lang="en-US" dirty="0"/>
              <a:t>&gt;&gt; a=…… ;</a:t>
            </a:r>
            <a:endParaRPr lang="en-GB" dirty="0"/>
          </a:p>
          <a:p>
            <a:r>
              <a:rPr lang="en-US" dirty="0"/>
              <a:t>&gt;&gt; b=……;</a:t>
            </a:r>
            <a:endParaRPr lang="en-GB" dirty="0"/>
          </a:p>
          <a:p>
            <a:r>
              <a:rPr lang="en-US" dirty="0"/>
              <a:t>&gt;&gt; c=……;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Next, compute the </a:t>
            </a:r>
            <a:r>
              <a:rPr lang="en-US" dirty="0" err="1"/>
              <a:t>descriminant</a:t>
            </a:r>
            <a:r>
              <a:rPr lang="en-US" dirty="0"/>
              <a:t> (don’t use the semi-column ; to display the value of d !) :</a:t>
            </a:r>
            <a:endParaRPr lang="en-GB" dirty="0"/>
          </a:p>
          <a:p>
            <a:r>
              <a:rPr lang="en-US" dirty="0"/>
              <a:t>&gt;&gt; d=………….</a:t>
            </a:r>
            <a:endParaRPr lang="en-GB" dirty="0"/>
          </a:p>
          <a:p>
            <a:r>
              <a:rPr lang="en-US" dirty="0"/>
              <a:t>d = </a:t>
            </a:r>
            <a:endParaRPr lang="en-GB" dirty="0"/>
          </a:p>
          <a:p>
            <a:r>
              <a:rPr lang="en-US" dirty="0"/>
              <a:t>      …………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Then, compute the solutions :</a:t>
            </a:r>
            <a:endParaRPr lang="en-GB" dirty="0"/>
          </a:p>
          <a:p>
            <a:r>
              <a:rPr lang="en-US" dirty="0"/>
              <a:t>&gt;&gt; x1= ………………………</a:t>
            </a:r>
            <a:endParaRPr lang="en-GB" dirty="0"/>
          </a:p>
          <a:p>
            <a:r>
              <a:rPr lang="en-US" dirty="0"/>
              <a:t>&gt;&gt; x2=………………………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in this example you have used </a:t>
            </a:r>
            <a:r>
              <a:rPr lang="en-US" dirty="0" err="1"/>
              <a:t>Matlab</a:t>
            </a:r>
            <a:r>
              <a:rPr lang="en-US" dirty="0"/>
              <a:t> as a calculator; Be informed that </a:t>
            </a:r>
            <a:r>
              <a:rPr lang="en-US" dirty="0" err="1"/>
              <a:t>Matlab</a:t>
            </a:r>
            <a:r>
              <a:rPr lang="en-US" dirty="0"/>
              <a:t> can solve this in a much simpler manner by the use of the function “roots” which will be studied later in the semester.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/>
              <a:t>Working efficiently with the commands window</a:t>
            </a:r>
            <a:endParaRPr lang="en-US" b="1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2276872"/>
          <a:ext cx="8676456" cy="4266409"/>
        </p:xfrm>
        <a:graphic>
          <a:graphicData uri="http://schemas.openxmlformats.org/drawingml/2006/table">
            <a:tbl>
              <a:tblPr/>
              <a:tblGrid>
                <a:gridCol w="2786016"/>
                <a:gridCol w="5890440"/>
              </a:tblGrid>
              <a:tr h="3632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Command  </a:t>
                      </a:r>
                      <a:endParaRPr lang="en-GB" sz="1500" dirty="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</a:rPr>
                        <a:t> Description  </a:t>
                      </a:r>
                      <a:endParaRPr lang="en-GB" sz="150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AF2"/>
                    </a:solidFill>
                  </a:tcPr>
                </a:tc>
              </a:tr>
              <a:tr h="3180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 &gt;&gt; </a:t>
                      </a:r>
                      <a:r>
                        <a:rPr lang="en-US" sz="1500" b="1" dirty="0" err="1">
                          <a:latin typeface="Times New Roman"/>
                          <a:ea typeface="Times New Roman"/>
                        </a:rPr>
                        <a:t>clc</a:t>
                      </a:r>
                      <a:endParaRPr lang="en-GB" sz="1500" dirty="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</a:rPr>
                        <a:t> Erase the display content of the command window</a:t>
                      </a:r>
                      <a:endParaRPr lang="en-GB" sz="150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</a:rPr>
                        <a:t> &gt;&gt; </a:t>
                      </a:r>
                      <a:r>
                        <a:rPr lang="en-US" sz="1500" b="1">
                          <a:latin typeface="Times New Roman"/>
                          <a:ea typeface="Times New Roman"/>
                        </a:rPr>
                        <a:t>clear </a:t>
                      </a:r>
                      <a:r>
                        <a:rPr lang="en-US" sz="1500">
                          <a:latin typeface="Times New Roman"/>
                          <a:ea typeface="Times New Roman"/>
                        </a:rPr>
                        <a:t> </a:t>
                      </a:r>
                      <a:endParaRPr lang="en-GB" sz="150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 Removes all variables from the memory.  </a:t>
                      </a:r>
                      <a:endParaRPr lang="en-GB" sz="1500" dirty="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</a:rPr>
                        <a:t> &gt;&gt; </a:t>
                      </a:r>
                      <a:r>
                        <a:rPr lang="en-US" sz="1500" b="1">
                          <a:latin typeface="Times New Roman"/>
                          <a:ea typeface="Times New Roman"/>
                        </a:rPr>
                        <a:t>clear x, y, z </a:t>
                      </a:r>
                      <a:r>
                        <a:rPr lang="en-US" sz="1500">
                          <a:latin typeface="Times New Roman"/>
                          <a:ea typeface="Times New Roman"/>
                        </a:rPr>
                        <a:t> </a:t>
                      </a:r>
                      <a:endParaRPr lang="en-GB" sz="150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 Clears/removes only variables </a:t>
                      </a:r>
                      <a:r>
                        <a:rPr lang="en-US" sz="1500" b="1" dirty="0">
                          <a:latin typeface="Times New Roman"/>
                          <a:ea typeface="Times New Roman"/>
                        </a:rPr>
                        <a:t>x, y </a:t>
                      </a: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and </a:t>
                      </a:r>
                      <a:r>
                        <a:rPr lang="en-US" sz="1500" b="1" dirty="0" smtClean="0">
                          <a:latin typeface="Times New Roman"/>
                          <a:ea typeface="Times New Roman"/>
                        </a:rPr>
                        <a:t>z </a:t>
                      </a:r>
                      <a:r>
                        <a:rPr lang="en-US" sz="1500" dirty="0" smtClean="0">
                          <a:latin typeface="Times New Roman"/>
                          <a:ea typeface="Times New Roman"/>
                        </a:rPr>
                        <a:t>from </a:t>
                      </a: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the memory.  </a:t>
                      </a:r>
                      <a:endParaRPr lang="en-GB" sz="1500" dirty="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</a:rPr>
                        <a:t> &gt;&gt; </a:t>
                      </a:r>
                      <a:r>
                        <a:rPr lang="en-US" sz="1500" b="1">
                          <a:latin typeface="Times New Roman"/>
                          <a:ea typeface="Times New Roman"/>
                        </a:rPr>
                        <a:t>who </a:t>
                      </a:r>
                      <a:r>
                        <a:rPr lang="en-US" sz="1500">
                          <a:latin typeface="Times New Roman"/>
                          <a:ea typeface="Times New Roman"/>
                        </a:rPr>
                        <a:t> </a:t>
                      </a:r>
                      <a:endParaRPr lang="en-GB" sz="150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 Lists the variables currently in the workspace.  </a:t>
                      </a:r>
                      <a:endParaRPr lang="en-GB" sz="1500" dirty="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</a:rPr>
                        <a:t> &gt;&gt; </a:t>
                      </a:r>
                      <a:r>
                        <a:rPr lang="en-US" sz="1500" b="1">
                          <a:latin typeface="Times New Roman"/>
                          <a:ea typeface="Times New Roman"/>
                        </a:rPr>
                        <a:t>whos </a:t>
                      </a:r>
                      <a:r>
                        <a:rPr lang="en-US" sz="1500">
                          <a:latin typeface="Times New Roman"/>
                          <a:ea typeface="Times New Roman"/>
                        </a:rPr>
                        <a:t> </a:t>
                      </a:r>
                      <a:endParaRPr lang="en-GB" sz="150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 Displays a list of the variables currently in the memory and their size together with information about their bytes and class.  </a:t>
                      </a:r>
                      <a:endParaRPr lang="en-GB" sz="1500" dirty="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</a:rPr>
                        <a:t> &gt;&gt; </a:t>
                      </a:r>
                      <a:r>
                        <a:rPr lang="en-US" sz="1500" b="1">
                          <a:latin typeface="Times New Roman"/>
                          <a:ea typeface="Times New Roman"/>
                        </a:rPr>
                        <a:t>help </a:t>
                      </a:r>
                      <a:r>
                        <a:rPr lang="en-US" sz="1500" b="1" i="1">
                          <a:latin typeface="Times New Roman"/>
                          <a:ea typeface="Times New Roman"/>
                        </a:rPr>
                        <a:t>command</a:t>
                      </a:r>
                      <a:endParaRPr lang="en-GB" sz="150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Displays the descriptions of the requested command and how to use it (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</a:rPr>
                        <a:t>syntaxe</a:t>
                      </a: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GB" sz="1500" dirty="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0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</a:rPr>
                        <a:t> &gt;&gt; </a:t>
                      </a:r>
                      <a:r>
                        <a:rPr lang="en-US" sz="1500" b="1">
                          <a:latin typeface="Times New Roman"/>
                          <a:ea typeface="Times New Roman"/>
                        </a:rPr>
                        <a:t>lookfor </a:t>
                      </a:r>
                      <a:r>
                        <a:rPr lang="en-US" sz="1500" b="1" i="1">
                          <a:latin typeface="Times New Roman"/>
                          <a:ea typeface="Times New Roman"/>
                        </a:rPr>
                        <a:t>command</a:t>
                      </a:r>
                      <a:endParaRPr lang="en-GB" sz="150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</a:rPr>
                        <a:t> Displays all locations (files, folders, commands) that relates to the requested command</a:t>
                      </a:r>
                      <a:endParaRPr lang="en-GB" sz="1500" dirty="0">
                        <a:latin typeface="Times New Roman"/>
                        <a:ea typeface="Times New Roman"/>
                      </a:endParaRPr>
                    </a:p>
                  </a:txBody>
                  <a:tcPr marL="1814" marR="1814" marT="1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Type “</a:t>
            </a:r>
            <a:r>
              <a:rPr lang="en-US" dirty="0" err="1"/>
              <a:t>whos</a:t>
            </a:r>
            <a:r>
              <a:rPr lang="en-US" dirty="0"/>
              <a:t>” to display the list of all defined variables </a:t>
            </a:r>
            <a:endParaRPr lang="en-GB" dirty="0"/>
          </a:p>
          <a:p>
            <a:pPr lvl="0"/>
            <a:r>
              <a:rPr lang="en-US" dirty="0"/>
              <a:t>Clear the coefficients a, b, and c</a:t>
            </a:r>
            <a:endParaRPr lang="en-GB" dirty="0"/>
          </a:p>
          <a:p>
            <a:pPr lvl="0"/>
            <a:r>
              <a:rPr lang="en-US" dirty="0"/>
              <a:t>See what happens when you type the following</a:t>
            </a:r>
            <a:endParaRPr lang="en-GB" dirty="0"/>
          </a:p>
          <a:p>
            <a:r>
              <a:rPr lang="en-US" dirty="0"/>
              <a:t>&gt;&gt; a or &gt;&gt; b or &gt;&gt; c or &gt;&gt; d</a:t>
            </a:r>
            <a:endParaRPr lang="en-GB" dirty="0"/>
          </a:p>
          <a:p>
            <a:pPr lvl="0"/>
            <a:r>
              <a:rPr lang="en-US" dirty="0"/>
              <a:t>Next type &gt;&gt; clear 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This should result in deleting all variables !</a:t>
            </a:r>
            <a:endParaRPr lang="en-GB" dirty="0"/>
          </a:p>
          <a:p>
            <a:pPr lvl="0"/>
            <a:r>
              <a:rPr lang="en-US" dirty="0"/>
              <a:t>Finally, enter &gt;&gt; </a:t>
            </a:r>
            <a:r>
              <a:rPr lang="en-US" dirty="0" err="1"/>
              <a:t>clc</a:t>
            </a:r>
            <a:r>
              <a:rPr lang="en-US" dirty="0"/>
              <a:t> to clear the screen display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463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Laboratory 2</vt:lpstr>
      <vt:lpstr>LABORATORY OBJECTIVES  </vt:lpstr>
      <vt:lpstr>PART 1 : GUIDED TASKS </vt:lpstr>
      <vt:lpstr>Slide 4</vt:lpstr>
      <vt:lpstr>Slide 5</vt:lpstr>
      <vt:lpstr>Slide 6</vt:lpstr>
      <vt:lpstr>Slide 7</vt:lpstr>
      <vt:lpstr>Part 1</vt:lpstr>
      <vt:lpstr>Slide 9</vt:lpstr>
      <vt:lpstr>Part 2 (Graded Tasks)</vt:lpstr>
      <vt:lpstr>Part 2 (Graded Tasks)</vt:lpstr>
    </vt:vector>
  </TitlesOfParts>
  <Company>CHEMENG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MEILANA DHARMA PUTRA</dc:creator>
  <cp:lastModifiedBy>MEILANA DHARMA PUTRA</cp:lastModifiedBy>
  <cp:revision>3</cp:revision>
  <dcterms:created xsi:type="dcterms:W3CDTF">2013-09-26T08:30:38Z</dcterms:created>
  <dcterms:modified xsi:type="dcterms:W3CDTF">2013-09-26T09:57:27Z</dcterms:modified>
</cp:coreProperties>
</file>