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2/9/2017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Debugging Visual Basic Programs</a:t>
            </a:r>
            <a:endParaRPr lang="ar-SA" dirty="0"/>
          </a:p>
        </p:txBody>
      </p:sp>
      <p:sp>
        <p:nvSpPr>
          <p:cNvPr id="3" name="Subtitle 2"/>
          <p:cNvSpPr>
            <a:spLocks noGrp="1"/>
          </p:cNvSpPr>
          <p:nvPr>
            <p:ph type="subTitle" idx="1"/>
          </p:nvPr>
        </p:nvSpPr>
        <p:spPr/>
        <p:txBody>
          <a:bodyPr/>
          <a:lstStyle/>
          <a:p>
            <a:endParaRPr lang="ar-SA"/>
          </a:p>
        </p:txBody>
      </p:sp>
      <p:sp>
        <p:nvSpPr>
          <p:cNvPr id="4" name="TextBox 3"/>
          <p:cNvSpPr txBox="1"/>
          <p:nvPr/>
        </p:nvSpPr>
        <p:spPr>
          <a:xfrm>
            <a:off x="5708822" y="6351373"/>
            <a:ext cx="1199496" cy="276999"/>
          </a:xfrm>
          <a:prstGeom prst="rect">
            <a:avLst/>
          </a:prstGeom>
          <a:noFill/>
        </p:spPr>
        <p:txBody>
          <a:bodyPr wrap="none" rtlCol="1">
            <a:spAutoFit/>
          </a:bodyPr>
          <a:lstStyle/>
          <a:p>
            <a:r>
              <a:rPr lang="en-US" sz="1200" dirty="0" smtClean="0"/>
              <a:t>Sarah Bin </a:t>
            </a:r>
            <a:r>
              <a:rPr lang="en-US" sz="1200" dirty="0" err="1" smtClean="0"/>
              <a:t>shalan</a:t>
            </a:r>
            <a:endParaRPr lang="ar-SA" sz="1200" dirty="0"/>
          </a:p>
        </p:txBody>
      </p:sp>
    </p:spTree>
    <p:extLst>
      <p:ext uri="{BB962C8B-B14F-4D97-AF65-F5344CB8AC3E}">
        <p14:creationId xmlns:p14="http://schemas.microsoft.com/office/powerpoint/2010/main" val="74153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Quick Reference</a:t>
            </a:r>
            <a:endParaRPr lang="ar-SA"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954527216"/>
              </p:ext>
            </p:extLst>
          </p:nvPr>
        </p:nvGraphicFramePr>
        <p:xfrm>
          <a:off x="914400" y="2136304"/>
          <a:ext cx="10363200" cy="4399280"/>
        </p:xfrm>
        <a:graphic>
          <a:graphicData uri="http://schemas.openxmlformats.org/drawingml/2006/table">
            <a:tbl>
              <a:tblPr rtl="1" firstRow="1" bandRow="1">
                <a:tableStyleId>{5C22544A-7EE6-4342-B048-85BDC9FD1C3A}</a:tableStyleId>
              </a:tblPr>
              <a:tblGrid>
                <a:gridCol w="7776519"/>
                <a:gridCol w="2586681"/>
              </a:tblGrid>
              <a:tr h="370840">
                <a:tc>
                  <a:txBody>
                    <a:bodyPr/>
                    <a:lstStyle/>
                    <a:p>
                      <a:pPr algn="l" rtl="1"/>
                      <a:r>
                        <a:rPr lang="en-US" dirty="0" smtClean="0"/>
                        <a:t>Do This</a:t>
                      </a:r>
                      <a:endParaRPr lang="ar-SA" dirty="0"/>
                    </a:p>
                  </a:txBody>
                  <a:tcPr/>
                </a:tc>
                <a:tc>
                  <a:txBody>
                    <a:bodyPr/>
                    <a:lstStyle/>
                    <a:p>
                      <a:pPr algn="l" rtl="1"/>
                      <a:r>
                        <a:rPr lang="en-US" dirty="0" smtClean="0"/>
                        <a:t>To</a:t>
                      </a:r>
                      <a:endParaRPr lang="ar-SA" dirty="0"/>
                    </a:p>
                  </a:txBody>
                  <a:tcPr/>
                </a:tc>
              </a:tr>
              <a:tr h="370840">
                <a:tc>
                  <a:txBody>
                    <a:bodyPr/>
                    <a:lstStyle/>
                    <a:p>
                      <a:pPr algn="l" rtl="0"/>
                      <a:r>
                        <a:rPr lang="en-US" sz="1400" b="0" i="0" u="none" strike="noStrike" kern="1200" baseline="0" dirty="0" smtClean="0">
                          <a:solidFill>
                            <a:schemeClr val="dk1"/>
                          </a:solidFill>
                          <a:latin typeface="+mn-lt"/>
                          <a:ea typeface="+mn-ea"/>
                          <a:cs typeface="+mn-cs"/>
                        </a:rPr>
                        <a:t>On the View menu, point to Toolbars, and then click Debug.</a:t>
                      </a:r>
                      <a:endParaRPr lang="ar-SA" sz="1400" dirty="0"/>
                    </a:p>
                  </a:txBody>
                  <a:tcPr/>
                </a:tc>
                <a:tc>
                  <a:txBody>
                    <a:bodyPr/>
                    <a:lstStyle/>
                    <a:p>
                      <a:pPr algn="l" rtl="0"/>
                      <a:r>
                        <a:rPr lang="en-US" sz="1400" b="0" i="0" u="none" strike="noStrike" kern="1200" baseline="0" dirty="0" smtClean="0">
                          <a:solidFill>
                            <a:schemeClr val="dk1"/>
                          </a:solidFill>
                          <a:latin typeface="+mn-lt"/>
                          <a:ea typeface="+mn-ea"/>
                          <a:cs typeface="+mn-cs"/>
                        </a:rPr>
                        <a:t>Display the Debug toolbar</a:t>
                      </a:r>
                      <a:endParaRPr lang="ar-SA" sz="1400" dirty="0"/>
                    </a:p>
                  </a:txBody>
                  <a:tcPr/>
                </a:tc>
              </a:tr>
              <a:tr h="370840">
                <a:tc>
                  <a:txBody>
                    <a:bodyPr/>
                    <a:lstStyle/>
                    <a:p>
                      <a:pPr algn="l" rtl="0"/>
                      <a:r>
                        <a:rPr lang="en-US" sz="1400" b="0" i="0" u="none" strike="noStrike" kern="1200" baseline="0" dirty="0" smtClean="0">
                          <a:solidFill>
                            <a:schemeClr val="dk1"/>
                          </a:solidFill>
                          <a:latin typeface="+mn-lt"/>
                          <a:ea typeface="+mn-ea"/>
                          <a:cs typeface="+mn-cs"/>
                        </a:rPr>
                        <a:t>In the Code Editor, click in the Margin Indicator bar next to the statement where you want to stop program execution. When the compiler reaches the breakpoint, it will enter debugging mode.</a:t>
                      </a:r>
                    </a:p>
                    <a:p>
                      <a:pPr algn="l" rtl="0"/>
                      <a:r>
                        <a:rPr lang="en-US" sz="1400" b="0" i="1" u="none" strike="noStrike" kern="1200" baseline="0" dirty="0" smtClean="0">
                          <a:solidFill>
                            <a:schemeClr val="dk1"/>
                          </a:solidFill>
                          <a:latin typeface="+mn-lt"/>
                          <a:ea typeface="+mn-ea"/>
                          <a:cs typeface="+mn-cs"/>
                        </a:rPr>
                        <a:t>or</a:t>
                      </a:r>
                    </a:p>
                    <a:p>
                      <a:pPr algn="l" rtl="0"/>
                      <a:r>
                        <a:rPr lang="en-US" sz="1400" b="0" i="0" u="none" strike="noStrike" kern="1200" baseline="0" dirty="0" smtClean="0">
                          <a:solidFill>
                            <a:schemeClr val="dk1"/>
                          </a:solidFill>
                          <a:latin typeface="+mn-lt"/>
                          <a:ea typeface="+mn-ea"/>
                          <a:cs typeface="+mn-cs"/>
                        </a:rPr>
                        <a:t>Place a </a:t>
                      </a:r>
                      <a:r>
                        <a:rPr lang="en-US" sz="1400" b="0" i="1" u="none" strike="noStrike" kern="1200" baseline="0" dirty="0" smtClean="0">
                          <a:solidFill>
                            <a:schemeClr val="dk1"/>
                          </a:solidFill>
                          <a:latin typeface="+mn-lt"/>
                          <a:ea typeface="+mn-ea"/>
                          <a:cs typeface="+mn-cs"/>
                        </a:rPr>
                        <a:t>Stop </a:t>
                      </a:r>
                      <a:r>
                        <a:rPr lang="en-US" sz="1400" b="0" i="0" u="none" strike="noStrike" kern="1200" baseline="0" dirty="0" smtClean="0">
                          <a:solidFill>
                            <a:schemeClr val="dk1"/>
                          </a:solidFill>
                          <a:latin typeface="+mn-lt"/>
                          <a:ea typeface="+mn-ea"/>
                          <a:cs typeface="+mn-cs"/>
                        </a:rPr>
                        <a:t>statement in the program code where you want to enter debugging mode.</a:t>
                      </a:r>
                      <a:endParaRPr lang="ar-SA" sz="1400" dirty="0"/>
                    </a:p>
                  </a:txBody>
                  <a:tcPr/>
                </a:tc>
                <a:tc>
                  <a:txBody>
                    <a:bodyPr/>
                    <a:lstStyle/>
                    <a:p>
                      <a:pPr algn="l" rtl="0"/>
                      <a:r>
                        <a:rPr lang="en-US" sz="1400" b="0" i="0" u="none" strike="noStrike" kern="1200" baseline="0" dirty="0" smtClean="0">
                          <a:solidFill>
                            <a:schemeClr val="dk1"/>
                          </a:solidFill>
                          <a:latin typeface="+mn-lt"/>
                          <a:ea typeface="+mn-ea"/>
                          <a:cs typeface="+mn-cs"/>
                        </a:rPr>
                        <a:t>Set a breakpoint</a:t>
                      </a:r>
                      <a:endParaRPr lang="ar-SA" sz="1400" dirty="0"/>
                    </a:p>
                  </a:txBody>
                  <a:tcPr/>
                </a:tc>
              </a:tr>
              <a:tr h="370840">
                <a:tc>
                  <a:txBody>
                    <a:bodyPr/>
                    <a:lstStyle/>
                    <a:p>
                      <a:pPr algn="l" rtl="0"/>
                      <a:r>
                        <a:rPr lang="en-US" sz="1400" dirty="0" smtClean="0"/>
                        <a:t>Click the Step Into button on the Standard toolbar.</a:t>
                      </a:r>
                      <a:endParaRPr lang="ar-SA" sz="1400" dirty="0"/>
                    </a:p>
                  </a:txBody>
                  <a:tcPr/>
                </a:tc>
                <a:tc>
                  <a:txBody>
                    <a:bodyPr/>
                    <a:lstStyle/>
                    <a:p>
                      <a:pPr algn="l" rtl="0"/>
                      <a:r>
                        <a:rPr lang="en-US" sz="1400" kern="1200" dirty="0" smtClean="0">
                          <a:solidFill>
                            <a:schemeClr val="dk1"/>
                          </a:solidFill>
                          <a:latin typeface="+mn-lt"/>
                          <a:ea typeface="+mn-ea"/>
                          <a:cs typeface="+mn-cs"/>
                        </a:rPr>
                        <a:t>Execute one line of code in the Code Editor</a:t>
                      </a:r>
                      <a:endParaRPr lang="ar-SA" sz="1400" kern="1200" dirty="0">
                        <a:solidFill>
                          <a:schemeClr val="dk1"/>
                        </a:solidFill>
                        <a:latin typeface="+mn-lt"/>
                        <a:ea typeface="+mn-ea"/>
                        <a:cs typeface="+mn-cs"/>
                      </a:endParaRPr>
                    </a:p>
                  </a:txBody>
                  <a:tcPr/>
                </a:tc>
              </a:tr>
              <a:tr h="370840">
                <a:tc>
                  <a:txBody>
                    <a:bodyPr/>
                    <a:lstStyle/>
                    <a:p>
                      <a:pPr algn="l" rtl="0"/>
                      <a:r>
                        <a:rPr lang="en-US" sz="1400" kern="1200" dirty="0" smtClean="0">
                          <a:solidFill>
                            <a:schemeClr val="dk1"/>
                          </a:solidFill>
                          <a:latin typeface="+mn-lt"/>
                          <a:ea typeface="+mn-ea"/>
                          <a:cs typeface="+mn-cs"/>
                        </a:rPr>
                        <a:t>In debugging mode, select the value in the Code Editor, and then</a:t>
                      </a:r>
                    </a:p>
                    <a:p>
                      <a:pPr algn="l" rtl="0"/>
                      <a:r>
                        <a:rPr lang="en-US" sz="1400" kern="1200" dirty="0" smtClean="0">
                          <a:solidFill>
                            <a:schemeClr val="dk1"/>
                          </a:solidFill>
                          <a:latin typeface="+mn-lt"/>
                          <a:ea typeface="+mn-ea"/>
                          <a:cs typeface="+mn-cs"/>
                        </a:rPr>
                        <a:t>hold the pointer over it.</a:t>
                      </a:r>
                      <a:endParaRPr lang="ar-SA" sz="1400" kern="1200" dirty="0">
                        <a:solidFill>
                          <a:schemeClr val="dk1"/>
                        </a:solidFill>
                        <a:latin typeface="+mn-lt"/>
                        <a:ea typeface="+mn-ea"/>
                        <a:cs typeface="+mn-cs"/>
                      </a:endParaRPr>
                    </a:p>
                  </a:txBody>
                  <a:tcPr/>
                </a:tc>
                <a:tc>
                  <a:txBody>
                    <a:bodyPr/>
                    <a:lstStyle/>
                    <a:p>
                      <a:pPr algn="l" rtl="0"/>
                      <a:r>
                        <a:rPr lang="en-US" sz="1400" dirty="0" smtClean="0"/>
                        <a:t>Examine a variable,</a:t>
                      </a:r>
                    </a:p>
                    <a:p>
                      <a:pPr algn="l" rtl="0"/>
                      <a:r>
                        <a:rPr lang="en-US" sz="1400" dirty="0" smtClean="0"/>
                        <a:t>a property, or an expression</a:t>
                      </a:r>
                    </a:p>
                    <a:p>
                      <a:pPr algn="l" rtl="0"/>
                      <a:r>
                        <a:rPr lang="en-US" sz="1400" dirty="0" smtClean="0"/>
                        <a:t>in the Code Editor</a:t>
                      </a:r>
                      <a:endParaRPr lang="ar-SA" sz="1400" dirty="0"/>
                    </a:p>
                  </a:txBody>
                  <a:tcPr/>
                </a:tc>
              </a:tr>
              <a:tr h="370840">
                <a:tc>
                  <a:txBody>
                    <a:bodyPr/>
                    <a:lstStyle/>
                    <a:p>
                      <a:pPr algn="l" rtl="0"/>
                      <a:r>
                        <a:rPr lang="en-US" sz="1400" dirty="0" smtClean="0"/>
                        <a:t>In debugging mode, click the Debug menu, point to Windows, and</a:t>
                      </a:r>
                    </a:p>
                    <a:p>
                      <a:pPr algn="l" rtl="0"/>
                      <a:r>
                        <a:rPr lang="en-US" sz="1400" dirty="0" smtClean="0"/>
                        <a:t>then click Autos.</a:t>
                      </a:r>
                      <a:endParaRPr lang="ar-SA" sz="1400" dirty="0"/>
                    </a:p>
                  </a:txBody>
                  <a:tcPr/>
                </a:tc>
                <a:tc>
                  <a:txBody>
                    <a:bodyPr/>
                    <a:lstStyle/>
                    <a:p>
                      <a:pPr algn="l" rtl="0"/>
                      <a:r>
                        <a:rPr lang="en-US" sz="1400" dirty="0" smtClean="0"/>
                        <a:t>Use the Autos window to</a:t>
                      </a:r>
                    </a:p>
                    <a:p>
                      <a:pPr algn="l" rtl="0"/>
                      <a:r>
                        <a:rPr lang="en-US" sz="1400" dirty="0" smtClean="0"/>
                        <a:t>examine a variable on the</a:t>
                      </a:r>
                    </a:p>
                    <a:p>
                      <a:pPr algn="l" rtl="0"/>
                      <a:r>
                        <a:rPr lang="en-US" sz="1400" dirty="0" smtClean="0"/>
                        <a:t>current or previous line</a:t>
                      </a:r>
                      <a:endParaRPr lang="ar-SA" sz="1400" dirty="0"/>
                    </a:p>
                  </a:txBody>
                  <a:tcPr/>
                </a:tc>
              </a:tr>
              <a:tr h="370840">
                <a:tc>
                  <a:txBody>
                    <a:bodyPr/>
                    <a:lstStyle/>
                    <a:p>
                      <a:pPr algn="l" rtl="0"/>
                      <a:r>
                        <a:rPr lang="en-US" sz="1400" kern="1200" dirty="0" smtClean="0">
                          <a:solidFill>
                            <a:schemeClr val="dk1"/>
                          </a:solidFill>
                          <a:latin typeface="+mn-lt"/>
                          <a:ea typeface="+mn-ea"/>
                          <a:cs typeface="+mn-cs"/>
                        </a:rPr>
                        <a:t>In debugging mode, select the value in the Code Editor, right-click</a:t>
                      </a:r>
                    </a:p>
                    <a:p>
                      <a:pPr algn="l" rtl="0"/>
                      <a:r>
                        <a:rPr lang="en-US" sz="1400" kern="1200" dirty="0" smtClean="0">
                          <a:solidFill>
                            <a:schemeClr val="dk1"/>
                          </a:solidFill>
                          <a:latin typeface="+mn-lt"/>
                          <a:ea typeface="+mn-ea"/>
                          <a:cs typeface="+mn-cs"/>
                        </a:rPr>
                        <a:t>the value, and then click Add Watch.</a:t>
                      </a:r>
                      <a:endParaRPr lang="ar-SA" sz="1400" kern="1200" dirty="0">
                        <a:solidFill>
                          <a:schemeClr val="dk1"/>
                        </a:solidFill>
                        <a:latin typeface="+mn-lt"/>
                        <a:ea typeface="+mn-ea"/>
                        <a:cs typeface="+mn-cs"/>
                      </a:endParaRPr>
                    </a:p>
                  </a:txBody>
                  <a:tcPr/>
                </a:tc>
                <a:tc>
                  <a:txBody>
                    <a:bodyPr/>
                    <a:lstStyle/>
                    <a:p>
                      <a:pPr algn="l" rtl="0"/>
                      <a:r>
                        <a:rPr lang="en-US" sz="1400" dirty="0" smtClean="0"/>
                        <a:t>Add a variable, a property,</a:t>
                      </a:r>
                    </a:p>
                    <a:p>
                      <a:pPr algn="l" rtl="0"/>
                      <a:r>
                        <a:rPr lang="en-US" sz="1400" dirty="0" smtClean="0"/>
                        <a:t>or an expression to a Watch</a:t>
                      </a:r>
                    </a:p>
                    <a:p>
                      <a:pPr algn="l" rtl="0"/>
                      <a:r>
                        <a:rPr lang="en-US" sz="1400" dirty="0" smtClean="0"/>
                        <a:t>window</a:t>
                      </a:r>
                      <a:endParaRPr lang="ar-SA" sz="1400" dirty="0"/>
                    </a:p>
                  </a:txBody>
                  <a:tcPr/>
                </a:tc>
              </a:tr>
            </a:tbl>
          </a:graphicData>
        </a:graphic>
      </p:graphicFrame>
    </p:spTree>
    <p:extLst>
      <p:ext uri="{BB962C8B-B14F-4D97-AF65-F5344CB8AC3E}">
        <p14:creationId xmlns:p14="http://schemas.microsoft.com/office/powerpoint/2010/main" val="105993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Quick Reference</a:t>
            </a:r>
            <a:endParaRPr lang="ar-SA"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687775959"/>
              </p:ext>
            </p:extLst>
          </p:nvPr>
        </p:nvGraphicFramePr>
        <p:xfrm>
          <a:off x="914400" y="2136304"/>
          <a:ext cx="10363200" cy="2509520"/>
        </p:xfrm>
        <a:graphic>
          <a:graphicData uri="http://schemas.openxmlformats.org/drawingml/2006/table">
            <a:tbl>
              <a:tblPr rtl="1" firstRow="1" bandRow="1">
                <a:tableStyleId>{5C22544A-7EE6-4342-B048-85BDC9FD1C3A}</a:tableStyleId>
              </a:tblPr>
              <a:tblGrid>
                <a:gridCol w="7776519"/>
                <a:gridCol w="2586681"/>
              </a:tblGrid>
              <a:tr h="370840">
                <a:tc>
                  <a:txBody>
                    <a:bodyPr/>
                    <a:lstStyle/>
                    <a:p>
                      <a:pPr algn="l" rtl="1"/>
                      <a:r>
                        <a:rPr lang="en-US" dirty="0" smtClean="0"/>
                        <a:t>Do This</a:t>
                      </a:r>
                      <a:endParaRPr lang="ar-SA" dirty="0"/>
                    </a:p>
                  </a:txBody>
                  <a:tcPr/>
                </a:tc>
                <a:tc>
                  <a:txBody>
                    <a:bodyPr/>
                    <a:lstStyle/>
                    <a:p>
                      <a:pPr algn="l" rtl="1"/>
                      <a:r>
                        <a:rPr lang="en-US" dirty="0" smtClean="0"/>
                        <a:t>To</a:t>
                      </a:r>
                      <a:endParaRPr lang="ar-SA" dirty="0"/>
                    </a:p>
                  </a:txBody>
                  <a:tcPr/>
                </a:tc>
              </a:tr>
              <a:tr h="370840">
                <a:tc>
                  <a:txBody>
                    <a:bodyPr/>
                    <a:lstStyle/>
                    <a:p>
                      <a:pPr algn="l" rtl="0"/>
                      <a:r>
                        <a:rPr lang="en-US" sz="1400" dirty="0" smtClean="0"/>
                        <a:t>In debugging mode, click the Debug menu, point to Windows,</a:t>
                      </a:r>
                    </a:p>
                    <a:p>
                      <a:pPr algn="l" rtl="0"/>
                      <a:r>
                        <a:rPr lang="en-US" sz="1400" dirty="0" smtClean="0"/>
                        <a:t>point to Watch, and then click the window.</a:t>
                      </a:r>
                      <a:endParaRPr lang="ar-SA" sz="1400" dirty="0"/>
                    </a:p>
                  </a:txBody>
                  <a:tcPr/>
                </a:tc>
                <a:tc>
                  <a:txBody>
                    <a:bodyPr/>
                    <a:lstStyle/>
                    <a:p>
                      <a:pPr algn="l" rtl="0"/>
                      <a:r>
                        <a:rPr lang="en-US" sz="1400" b="0" i="0" u="none" strike="noStrike" kern="1200" baseline="0" dirty="0" smtClean="0">
                          <a:solidFill>
                            <a:schemeClr val="dk1"/>
                          </a:solidFill>
                          <a:latin typeface="+mn-lt"/>
                          <a:ea typeface="+mn-ea"/>
                          <a:cs typeface="+mn-cs"/>
                        </a:rPr>
                        <a:t>Display a Watch window</a:t>
                      </a:r>
                      <a:endParaRPr lang="ar-SA" sz="1400" dirty="0"/>
                    </a:p>
                  </a:txBody>
                  <a:tcPr/>
                </a:tc>
              </a:tr>
              <a:tr h="370840">
                <a:tc>
                  <a:txBody>
                    <a:bodyPr/>
                    <a:lstStyle/>
                    <a:p>
                      <a:pPr algn="l" rtl="0"/>
                      <a:r>
                        <a:rPr lang="en-US" sz="1400" dirty="0" smtClean="0"/>
                        <a:t>Click the Debug menu, point to Windows, and then click</a:t>
                      </a:r>
                    </a:p>
                    <a:p>
                      <a:pPr algn="l" rtl="0"/>
                      <a:r>
                        <a:rPr lang="en-US" sz="1400" dirty="0" smtClean="0"/>
                        <a:t>Immediate.</a:t>
                      </a:r>
                      <a:endParaRPr lang="ar-SA" sz="1400" dirty="0"/>
                    </a:p>
                  </a:txBody>
                  <a:tcPr/>
                </a:tc>
                <a:tc>
                  <a:txBody>
                    <a:bodyPr/>
                    <a:lstStyle/>
                    <a:p>
                      <a:pPr algn="l" rtl="0"/>
                      <a:r>
                        <a:rPr lang="en-US" sz="1400" dirty="0" smtClean="0"/>
                        <a:t>Open the Immediate</a:t>
                      </a:r>
                    </a:p>
                    <a:p>
                      <a:pPr algn="l" rtl="0"/>
                      <a:r>
                        <a:rPr lang="en-US" sz="1400" dirty="0" smtClean="0"/>
                        <a:t>window</a:t>
                      </a:r>
                      <a:endParaRPr lang="ar-SA" sz="1400" dirty="0"/>
                    </a:p>
                  </a:txBody>
                  <a:tcPr/>
                </a:tc>
              </a:tr>
              <a:tr h="370840">
                <a:tc>
                  <a:txBody>
                    <a:bodyPr/>
                    <a:lstStyle/>
                    <a:p>
                      <a:pPr algn="l" rtl="0"/>
                      <a:r>
                        <a:rPr lang="en-US" sz="1400" dirty="0" smtClean="0"/>
                        <a:t>Click the breakpoint in the Margin Indicator bar of the Code Editor.</a:t>
                      </a:r>
                    </a:p>
                    <a:p>
                      <a:pPr algn="l" rtl="0"/>
                      <a:r>
                        <a:rPr lang="en-US" sz="1400" dirty="0" smtClean="0"/>
                        <a:t>or</a:t>
                      </a:r>
                    </a:p>
                    <a:p>
                      <a:pPr algn="l" rtl="0"/>
                      <a:r>
                        <a:rPr lang="en-US" sz="1400" dirty="0" smtClean="0"/>
                        <a:t>Click the Delete All Breakpoints command on the Debug menu.</a:t>
                      </a:r>
                      <a:endParaRPr lang="ar-SA" sz="1400" dirty="0"/>
                    </a:p>
                  </a:txBody>
                  <a:tcPr/>
                </a:tc>
                <a:tc>
                  <a:txBody>
                    <a:bodyPr/>
                    <a:lstStyle/>
                    <a:p>
                      <a:pPr algn="l" rtl="0"/>
                      <a:r>
                        <a:rPr lang="en-US" sz="1400" kern="1200" dirty="0" smtClean="0">
                          <a:solidFill>
                            <a:schemeClr val="dk1"/>
                          </a:solidFill>
                          <a:latin typeface="+mn-lt"/>
                          <a:ea typeface="+mn-ea"/>
                          <a:cs typeface="+mn-cs"/>
                        </a:rPr>
                        <a:t>Remove one or more</a:t>
                      </a:r>
                    </a:p>
                    <a:p>
                      <a:pPr algn="l" rtl="0"/>
                      <a:r>
                        <a:rPr lang="en-US" sz="1400" kern="1200" dirty="0" smtClean="0">
                          <a:solidFill>
                            <a:schemeClr val="dk1"/>
                          </a:solidFill>
                          <a:latin typeface="+mn-lt"/>
                          <a:ea typeface="+mn-ea"/>
                          <a:cs typeface="+mn-cs"/>
                        </a:rPr>
                        <a:t>breakpoints</a:t>
                      </a:r>
                      <a:endParaRPr lang="ar-SA" sz="1400" kern="1200" dirty="0">
                        <a:solidFill>
                          <a:schemeClr val="dk1"/>
                        </a:solidFill>
                        <a:latin typeface="+mn-lt"/>
                        <a:ea typeface="+mn-ea"/>
                        <a:cs typeface="+mn-cs"/>
                      </a:endParaRPr>
                    </a:p>
                  </a:txBody>
                  <a:tcPr/>
                </a:tc>
              </a:tr>
              <a:tr h="370840">
                <a:tc>
                  <a:txBody>
                    <a:bodyPr/>
                    <a:lstStyle/>
                    <a:p>
                      <a:pPr algn="l" rtl="0"/>
                      <a:r>
                        <a:rPr lang="en-US" sz="1400" kern="1200" dirty="0" smtClean="0">
                          <a:solidFill>
                            <a:schemeClr val="dk1"/>
                          </a:solidFill>
                          <a:latin typeface="+mn-lt"/>
                          <a:ea typeface="+mn-ea"/>
                          <a:cs typeface="+mn-cs"/>
                        </a:rPr>
                        <a:t>Click the Stop Debugging button on the Standard toolbar.</a:t>
                      </a:r>
                      <a:endParaRPr lang="ar-SA" sz="1400" kern="1200" dirty="0">
                        <a:solidFill>
                          <a:schemeClr val="dk1"/>
                        </a:solidFill>
                        <a:latin typeface="+mn-lt"/>
                        <a:ea typeface="+mn-ea"/>
                        <a:cs typeface="+mn-cs"/>
                      </a:endParaRPr>
                    </a:p>
                  </a:txBody>
                  <a:tcPr/>
                </a:tc>
                <a:tc>
                  <a:txBody>
                    <a:bodyPr/>
                    <a:lstStyle/>
                    <a:p>
                      <a:pPr algn="l" rtl="0"/>
                      <a:r>
                        <a:rPr lang="en-US" sz="1400" dirty="0" smtClean="0"/>
                        <a:t>Stop debugging</a:t>
                      </a:r>
                      <a:endParaRPr lang="ar-SA" sz="1400" dirty="0"/>
                    </a:p>
                  </a:txBody>
                  <a:tcPr/>
                </a:tc>
              </a:tr>
            </a:tbl>
          </a:graphicData>
        </a:graphic>
      </p:graphicFrame>
    </p:spTree>
    <p:extLst>
      <p:ext uri="{BB962C8B-B14F-4D97-AF65-F5344CB8AC3E}">
        <p14:creationId xmlns:p14="http://schemas.microsoft.com/office/powerpoint/2010/main" val="366134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ar-SA" dirty="0"/>
          </a:p>
        </p:txBody>
      </p:sp>
      <p:sp>
        <p:nvSpPr>
          <p:cNvPr id="3" name="Content Placeholder 2"/>
          <p:cNvSpPr>
            <a:spLocks noGrp="1"/>
          </p:cNvSpPr>
          <p:nvPr>
            <p:ph sz="quarter" idx="13"/>
          </p:nvPr>
        </p:nvSpPr>
        <p:spPr/>
        <p:txBody>
          <a:bodyPr/>
          <a:lstStyle/>
          <a:p>
            <a:pPr algn="l" rtl="0"/>
            <a:r>
              <a:rPr lang="en-US" dirty="0" err="1" smtClean="0"/>
              <a:t>M.Halvorson</a:t>
            </a:r>
            <a:r>
              <a:rPr lang="en-US" dirty="0" smtClean="0"/>
              <a:t>, Visual basic 2010 step </a:t>
            </a:r>
            <a:r>
              <a:rPr lang="en-US" smtClean="0"/>
              <a:t>by step.</a:t>
            </a:r>
            <a:endParaRPr lang="ar-SA" dirty="0"/>
          </a:p>
        </p:txBody>
      </p:sp>
    </p:spTree>
    <p:extLst>
      <p:ext uri="{BB962C8B-B14F-4D97-AF65-F5344CB8AC3E}">
        <p14:creationId xmlns:p14="http://schemas.microsoft.com/office/powerpoint/2010/main" val="108633114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26</TotalTime>
  <Words>309</Words>
  <Application>Microsoft Office PowerPoint</Application>
  <PresentationFormat>Widescreen</PresentationFormat>
  <Paragraphs>47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Times New Roman</vt:lpstr>
      <vt:lpstr>Tw Cen MT</vt:lpstr>
      <vt:lpstr>Droplet</vt:lpstr>
      <vt:lpstr>Debugging Visual Basic Programs</vt:lpstr>
      <vt:lpstr>Quick Reference</vt:lpstr>
      <vt:lpstr>Quick Reference</vt:lpstr>
      <vt:lpstr>Reference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dc:creator>
  <cp:lastModifiedBy>Sara</cp:lastModifiedBy>
  <cp:revision>5</cp:revision>
  <dcterms:created xsi:type="dcterms:W3CDTF">2017-02-09T09:21:57Z</dcterms:created>
  <dcterms:modified xsi:type="dcterms:W3CDTF">2017-02-09T09:51:48Z</dcterms:modified>
</cp:coreProperties>
</file>