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74" r:id="rId2"/>
    <p:sldId id="275" r:id="rId3"/>
    <p:sldId id="276" r:id="rId4"/>
    <p:sldId id="258" r:id="rId5"/>
    <p:sldId id="259" r:id="rId6"/>
    <p:sldId id="279" r:id="rId7"/>
    <p:sldId id="280" r:id="rId8"/>
    <p:sldId id="281" r:id="rId9"/>
    <p:sldId id="282" r:id="rId10"/>
    <p:sldId id="283" r:id="rId11"/>
    <p:sldId id="286" r:id="rId12"/>
    <p:sldId id="287" r:id="rId13"/>
    <p:sldId id="277" r:id="rId14"/>
    <p:sldId id="270" r:id="rId15"/>
    <p:sldId id="271" r:id="rId16"/>
    <p:sldId id="278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8EC5-C010-4567-A2B4-5DE72DB9E4BE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EECB6-4CE3-4665-8036-AC193B07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6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steurellacea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genus Pseudomonas belongs to the family </a:t>
            </a:r>
            <a:r>
              <a:rPr lang="en-US" baseline="0" dirty="0" err="1" smtClean="0"/>
              <a:t>Pseudomonadacea</a:t>
            </a:r>
            <a:endParaRPr lang="en-US" baseline="0" dirty="0" smtClean="0"/>
          </a:p>
          <a:p>
            <a:r>
              <a:rPr lang="en-US" dirty="0" smtClean="0"/>
              <a:t>The Genus </a:t>
            </a:r>
            <a:r>
              <a:rPr lang="en-US" dirty="0" err="1" smtClean="0"/>
              <a:t>hemophilus</a:t>
            </a:r>
            <a:r>
              <a:rPr lang="en-US" dirty="0" smtClean="0"/>
              <a:t> belongs to family </a:t>
            </a:r>
            <a:r>
              <a:rPr lang="en-US" u="sng" dirty="0" err="1" smtClean="0">
                <a:solidFill>
                  <a:srgbClr val="0B0080"/>
                </a:solidFill>
                <a:effectLst/>
                <a:hlinkClick r:id="rId3" tooltip="Pasteurellaceae"/>
              </a:rPr>
              <a:t>Pasteurellaceae</a:t>
            </a:r>
            <a:endParaRPr lang="en-US" u="sng" dirty="0" smtClean="0">
              <a:solidFill>
                <a:srgbClr val="0B008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9C5E-9774-4F6A-92FB-8B7B2A0D5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Lab 1</a:t>
            </a:r>
          </a:p>
          <a:p>
            <a:r>
              <a:rPr lang="en-US" dirty="0" smtClean="0"/>
              <a:t>CLS Department</a:t>
            </a:r>
          </a:p>
          <a:p>
            <a:r>
              <a:rPr lang="en-US" dirty="0" smtClean="0"/>
              <a:t>College of Applied Medical Sciences</a:t>
            </a:r>
          </a:p>
          <a:p>
            <a:r>
              <a:rPr lang="en-US" dirty="0" smtClean="0"/>
              <a:t>King Saud </a:t>
            </a:r>
            <a:r>
              <a:rPr lang="en-US" dirty="0" smtClean="0"/>
              <a:t>University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Basmah </a:t>
            </a:r>
            <a:r>
              <a:rPr lang="en-US" dirty="0" err="1" smtClean="0">
                <a:solidFill>
                  <a:srgbClr val="FF0000"/>
                </a:solidFill>
              </a:rPr>
              <a:t>Almaarik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261426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Enterobacteriaceae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>
                <a:solidFill>
                  <a:prstClr val="black"/>
                </a:solidFill>
              </a:rPr>
              <a:t>Clinical Bacteriology II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CLS 413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61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6349" y="4620849"/>
            <a:ext cx="2524403" cy="36933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dirty="0">
                <a:latin typeface="Century Gothic"/>
                <a:cs typeface="Century Gothic"/>
              </a:rPr>
              <a:t>Lac </a:t>
            </a:r>
            <a:r>
              <a:rPr sz="1200" b="1" spc="-5" dirty="0">
                <a:latin typeface="Century Gothic"/>
                <a:cs typeface="Century Gothic"/>
              </a:rPr>
              <a:t>–ve, H2S -ve</a:t>
            </a:r>
            <a:r>
              <a:rPr sz="1200" b="1" spc="-65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colonies</a:t>
            </a:r>
            <a:endParaRPr sz="1200" b="1" dirty="0">
              <a:latin typeface="Century Gothic"/>
              <a:cs typeface="Century Gothic"/>
            </a:endParaRPr>
          </a:p>
          <a:p>
            <a:pPr marL="12700" algn="ctr">
              <a:lnSpc>
                <a:spcPct val="100000"/>
              </a:lnSpc>
            </a:pPr>
            <a:r>
              <a:rPr sz="1200" b="1" dirty="0">
                <a:latin typeface="Century Gothic"/>
                <a:cs typeface="Century Gothic"/>
              </a:rPr>
              <a:t>on</a:t>
            </a:r>
            <a:r>
              <a:rPr sz="1200" b="1" spc="-95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HE</a:t>
            </a:r>
            <a:endParaRPr sz="1200" b="1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84661" y="1838860"/>
            <a:ext cx="3127780" cy="2659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79" y="1670411"/>
            <a:ext cx="2775937" cy="291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8575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50" y="4620849"/>
            <a:ext cx="2667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Century Gothic" pitchFamily="34" charset="0"/>
              </a:rPr>
              <a:t>E.Coli</a:t>
            </a:r>
            <a:r>
              <a:rPr lang="en-US" sz="1200" b="1" dirty="0" smtClean="0">
                <a:latin typeface="Century Gothic" pitchFamily="34" charset="0"/>
              </a:rPr>
              <a:t> salmon red colonies on HE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4416" y="4620849"/>
            <a:ext cx="240326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entury Gothic" pitchFamily="34" charset="0"/>
              </a:rPr>
              <a:t>Salmonella colonies with black center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301752" y="149375"/>
            <a:ext cx="8534400" cy="838177"/>
          </a:xfrm>
          <a:prstGeom prst="rect">
            <a:avLst/>
          </a:prstGeom>
        </p:spPr>
        <p:txBody>
          <a:bodyPr vert="horz" wrap="square" lIns="0" tIns="189991" rIns="0" bIns="0" rtlCol="0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00"/>
            <a:r>
              <a:rPr lang="en-US" sz="4200" spc="-5" smtClean="0">
                <a:solidFill>
                  <a:srgbClr val="00B050"/>
                </a:solidFill>
              </a:rPr>
              <a:t>Hektoen Enteric </a:t>
            </a:r>
            <a:r>
              <a:rPr lang="en-US" sz="4200" smtClean="0">
                <a:solidFill>
                  <a:srgbClr val="00B050"/>
                </a:solidFill>
              </a:rPr>
              <a:t>Agar</a:t>
            </a:r>
            <a:r>
              <a:rPr lang="en-US" sz="4200" spc="-85" smtClean="0">
                <a:solidFill>
                  <a:srgbClr val="00B050"/>
                </a:solidFill>
              </a:rPr>
              <a:t> </a:t>
            </a:r>
            <a:r>
              <a:rPr lang="en-US" sz="4200" spc="-5" smtClean="0">
                <a:solidFill>
                  <a:srgbClr val="00B050"/>
                </a:solidFill>
              </a:rPr>
              <a:t>(HE)</a:t>
            </a:r>
            <a:endParaRPr lang="en-US" sz="4200" dirty="0">
              <a:solidFill>
                <a:srgbClr val="00B050"/>
              </a:solidFill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3313044" y="5181600"/>
            <a:ext cx="2326005" cy="505267"/>
          </a:xfrm>
          <a:prstGeom prst="rect">
            <a:avLst/>
          </a:prstGeom>
          <a:ln w="57912">
            <a:solidFill>
              <a:srgbClr val="EA6212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62230" marR="245745" algn="ctr">
              <a:lnSpc>
                <a:spcPct val="100000"/>
              </a:lnSpc>
              <a:spcBef>
                <a:spcPts val="100"/>
              </a:spcBef>
            </a:pPr>
            <a:r>
              <a:rPr sz="16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Characteristic </a:t>
            </a:r>
            <a:r>
              <a:rPr sz="1600" b="1" spc="-5" dirty="0">
                <a:solidFill>
                  <a:srgbClr val="FFC000"/>
                </a:solidFill>
                <a:latin typeface="Century Gothic"/>
                <a:cs typeface="Century Gothic"/>
              </a:rPr>
              <a:t>Fish-eye</a:t>
            </a:r>
            <a:r>
              <a:rPr sz="1600" b="1" spc="-8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C000"/>
                </a:solidFill>
                <a:latin typeface="Century Gothic"/>
                <a:cs typeface="Century Gothic"/>
              </a:rPr>
              <a:t>Colonies</a:t>
            </a:r>
            <a:endParaRPr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88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52" y="304289"/>
            <a:ext cx="8534400" cy="683263"/>
          </a:xfrm>
          <a:prstGeom prst="rect">
            <a:avLst/>
          </a:prstGeom>
        </p:spPr>
        <p:txBody>
          <a:bodyPr vert="horz" wrap="square" lIns="0" tIns="2499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Xylose </a:t>
            </a:r>
            <a:r>
              <a:rPr sz="2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Lysine </a:t>
            </a:r>
            <a:r>
              <a:rPr sz="2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Desoxycholate </a:t>
            </a:r>
            <a:r>
              <a:rPr sz="2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Agar</a:t>
            </a:r>
            <a:r>
              <a:rPr sz="2800" b="1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entury Gothic"/>
                <a:cs typeface="Century Gothic"/>
              </a:rPr>
              <a:t>(XLD):</a:t>
            </a:r>
            <a:endParaRPr sz="2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582420"/>
            <a:ext cx="8715375" cy="4970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A Selective </a:t>
            </a:r>
            <a:r>
              <a:rPr spc="-5" dirty="0">
                <a:latin typeface="Century Gothic"/>
                <a:cs typeface="Century Gothic"/>
              </a:rPr>
              <a:t>and </a:t>
            </a:r>
            <a:r>
              <a:rPr dirty="0">
                <a:latin typeface="Century Gothic"/>
                <a:cs typeface="Century Gothic"/>
              </a:rPr>
              <a:t>differential</a:t>
            </a:r>
            <a:r>
              <a:rPr spc="-14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medium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spc="-5" dirty="0">
                <a:latin typeface="Century Gothic"/>
                <a:cs typeface="Century Gothic"/>
              </a:rPr>
              <a:t>Sodium </a:t>
            </a:r>
            <a:r>
              <a:rPr dirty="0">
                <a:latin typeface="Century Gothic"/>
                <a:cs typeface="Century Gothic"/>
              </a:rPr>
              <a:t>desoxycholate </a:t>
            </a:r>
            <a:r>
              <a:rPr spc="-5" dirty="0">
                <a:latin typeface="Century Gothic"/>
                <a:cs typeface="Century Gothic"/>
              </a:rPr>
              <a:t>is</a:t>
            </a:r>
            <a:r>
              <a:rPr spc="-55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inhibitor</a:t>
            </a: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Phenol red</a:t>
            </a:r>
            <a:r>
              <a:rPr dirty="0">
                <a:latin typeface="Century Gothic"/>
                <a:cs typeface="Century Gothic"/>
              </a:rPr>
              <a:t>: pH</a:t>
            </a:r>
            <a:r>
              <a:rPr spc="-85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indicator</a:t>
            </a: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spc="-5" dirty="0">
                <a:latin typeface="Century Gothic"/>
                <a:cs typeface="Century Gothic"/>
              </a:rPr>
              <a:t>Differentiation: </a:t>
            </a:r>
            <a:r>
              <a:rPr dirty="0">
                <a:latin typeface="Century Gothic"/>
                <a:cs typeface="Century Gothic"/>
              </a:rPr>
              <a:t>LF, </a:t>
            </a:r>
            <a:r>
              <a:rPr spc="5" dirty="0">
                <a:latin typeface="Century Gothic"/>
                <a:cs typeface="Century Gothic"/>
              </a:rPr>
              <a:t>H2S</a:t>
            </a:r>
            <a:r>
              <a:rPr spc="-50" dirty="0">
                <a:latin typeface="Century Gothic"/>
                <a:cs typeface="Century Gothic"/>
              </a:rPr>
              <a:t> </a:t>
            </a:r>
            <a:r>
              <a:rPr spc="-5" dirty="0" smtClean="0">
                <a:latin typeface="Century Gothic"/>
                <a:cs typeface="Century Gothic"/>
              </a:rPr>
              <a:t>production</a:t>
            </a:r>
            <a:endParaRPr lang="en-US" spc="-5" dirty="0" smtClean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Contains </a:t>
            </a:r>
            <a:r>
              <a:rPr b="1" dirty="0">
                <a:solidFill>
                  <a:srgbClr val="00B050"/>
                </a:solidFill>
                <a:latin typeface="Century Gothic"/>
                <a:cs typeface="Century Gothic"/>
              </a:rPr>
              <a:t>xylose</a:t>
            </a:r>
            <a:r>
              <a:rPr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,</a:t>
            </a:r>
            <a:r>
              <a:rPr b="1" spc="-5" dirty="0">
                <a:solidFill>
                  <a:srgbClr val="00B050"/>
                </a:solidFill>
                <a:latin typeface="Century Gothic"/>
                <a:cs typeface="Century Gothic"/>
              </a:rPr>
              <a:t>lactose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(sugars) </a:t>
            </a:r>
            <a:r>
              <a:rPr spc="-5" dirty="0">
                <a:latin typeface="Century Gothic"/>
                <a:cs typeface="Century Gothic"/>
              </a:rPr>
              <a:t>and </a:t>
            </a:r>
            <a:r>
              <a:rPr b="1" spc="-5" dirty="0">
                <a:solidFill>
                  <a:srgbClr val="0070C0"/>
                </a:solidFill>
                <a:latin typeface="Century Gothic"/>
                <a:cs typeface="Century Gothic"/>
              </a:rPr>
              <a:t>lysine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(amino</a:t>
            </a:r>
            <a:r>
              <a:rPr spc="20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acid)</a:t>
            </a: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LFs </a:t>
            </a:r>
            <a:r>
              <a:rPr spc="-5" dirty="0">
                <a:latin typeface="Century Gothic"/>
                <a:cs typeface="Century Gothic"/>
              </a:rPr>
              <a:t>produce </a:t>
            </a:r>
            <a:r>
              <a:rPr dirty="0">
                <a:latin typeface="Century Gothic"/>
                <a:cs typeface="Century Gothic"/>
              </a:rPr>
              <a:t>yellow</a:t>
            </a:r>
            <a:r>
              <a:rPr spc="-7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colonies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H2s </a:t>
            </a:r>
            <a:r>
              <a:rPr spc="-5" dirty="0">
                <a:latin typeface="Century Gothic"/>
                <a:cs typeface="Century Gothic"/>
              </a:rPr>
              <a:t>producers (salmonella): </a:t>
            </a:r>
            <a:r>
              <a:rPr dirty="0">
                <a:latin typeface="Century Gothic"/>
                <a:cs typeface="Century Gothic"/>
              </a:rPr>
              <a:t>red colonies with black</a:t>
            </a:r>
            <a:r>
              <a:rPr spc="-8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centers.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Non H2S </a:t>
            </a:r>
            <a:r>
              <a:rPr spc="-5" dirty="0">
                <a:latin typeface="Century Gothic"/>
                <a:cs typeface="Century Gothic"/>
              </a:rPr>
              <a:t>produces </a:t>
            </a:r>
            <a:r>
              <a:rPr dirty="0">
                <a:latin typeface="Century Gothic"/>
                <a:cs typeface="Century Gothic"/>
              </a:rPr>
              <a:t>red colonies without black</a:t>
            </a:r>
            <a:r>
              <a:rPr spc="-9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centers</a:t>
            </a:r>
          </a:p>
          <a:p>
            <a:pPr marL="355600" marR="556895" indent="-342900">
              <a:lnSpc>
                <a:spcPts val="216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Century Gothic"/>
                <a:cs typeface="Century Gothic"/>
              </a:rPr>
              <a:t>**All </a:t>
            </a:r>
            <a:r>
              <a:rPr dirty="0">
                <a:latin typeface="Century Gothic"/>
                <a:cs typeface="Century Gothic"/>
              </a:rPr>
              <a:t>enterics, except shigella, ferment xylose</a:t>
            </a:r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>
                <a:latin typeface="Century Gothic"/>
                <a:cs typeface="Century Gothic"/>
              </a:rPr>
              <a:t>this</a:t>
            </a:r>
            <a:r>
              <a:rPr spc="-8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explains</a:t>
            </a:r>
            <a:r>
              <a:rPr spc="-40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why  </a:t>
            </a:r>
            <a:r>
              <a:rPr dirty="0">
                <a:latin typeface="Century Gothic"/>
                <a:cs typeface="Century Gothic"/>
              </a:rPr>
              <a:t>proteus </a:t>
            </a:r>
            <a:r>
              <a:rPr spc="5" dirty="0">
                <a:latin typeface="Century Gothic"/>
                <a:cs typeface="Century Gothic"/>
              </a:rPr>
              <a:t>–even </a:t>
            </a:r>
            <a:r>
              <a:rPr dirty="0">
                <a:latin typeface="Century Gothic"/>
                <a:cs typeface="Century Gothic"/>
              </a:rPr>
              <a:t>though it’s </a:t>
            </a:r>
            <a:r>
              <a:rPr spc="5" dirty="0">
                <a:latin typeface="Century Gothic"/>
                <a:cs typeface="Century Gothic"/>
              </a:rPr>
              <a:t>NLF- </a:t>
            </a:r>
            <a:r>
              <a:rPr dirty="0">
                <a:latin typeface="Century Gothic"/>
                <a:cs typeface="Century Gothic"/>
              </a:rPr>
              <a:t>gives yellow colonies on</a:t>
            </a:r>
            <a:r>
              <a:rPr spc="-204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XLD</a:t>
            </a: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sz="1200" spc="-10" dirty="0">
                <a:latin typeface="Wingdings 3"/>
                <a:cs typeface="Wingdings 3"/>
              </a:rPr>
              <a:t></a:t>
            </a:r>
            <a:r>
              <a:rPr sz="1200" spc="-1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Century Gothic"/>
                <a:cs typeface="Century Gothic"/>
              </a:rPr>
              <a:t>Salmonella </a:t>
            </a:r>
            <a:r>
              <a:rPr sz="1600" spc="-5" dirty="0">
                <a:latin typeface="Century Gothic"/>
                <a:cs typeface="Century Gothic"/>
              </a:rPr>
              <a:t>ferments xylose </a:t>
            </a:r>
            <a:r>
              <a:rPr sz="1600" spc="-10" dirty="0">
                <a:latin typeface="Century Gothic"/>
                <a:cs typeface="Century Gothic"/>
              </a:rPr>
              <a:t>but, </a:t>
            </a:r>
            <a:r>
              <a:rPr sz="1600" spc="-5" dirty="0">
                <a:latin typeface="Century Gothic"/>
                <a:cs typeface="Century Gothic"/>
              </a:rPr>
              <a:t>does not </a:t>
            </a:r>
            <a:r>
              <a:rPr sz="1600" spc="10" dirty="0">
                <a:latin typeface="Century Gothic"/>
                <a:cs typeface="Century Gothic"/>
              </a:rPr>
              <a:t>give </a:t>
            </a:r>
            <a:r>
              <a:rPr sz="1600" dirty="0">
                <a:latin typeface="Century Gothic"/>
                <a:cs typeface="Century Gothic"/>
              </a:rPr>
              <a:t>yellow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colonies</a:t>
            </a:r>
          </a:p>
          <a:p>
            <a:pPr marL="756285" marR="5080" indent="-287020">
              <a:lnSpc>
                <a:spcPts val="1939"/>
              </a:lnSpc>
              <a:spcBef>
                <a:spcPts val="1040"/>
              </a:spcBef>
            </a:pPr>
            <a:r>
              <a:rPr sz="1200" spc="30" dirty="0">
                <a:latin typeface="Wingdings 3"/>
                <a:cs typeface="Wingdings 3"/>
              </a:rPr>
              <a:t></a:t>
            </a:r>
            <a:r>
              <a:rPr sz="1200" spc="409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Why? </a:t>
            </a:r>
            <a:r>
              <a:rPr sz="1600" spc="-5" dirty="0">
                <a:latin typeface="Century Gothic"/>
                <a:cs typeface="Century Gothic"/>
              </a:rPr>
              <a:t>because </a:t>
            </a:r>
            <a:r>
              <a:rPr sz="1600" dirty="0">
                <a:latin typeface="Century Gothic"/>
                <a:cs typeface="Century Gothic"/>
              </a:rPr>
              <a:t>salmonella </a:t>
            </a:r>
            <a:r>
              <a:rPr sz="1600" spc="-5" dirty="0">
                <a:latin typeface="Century Gothic"/>
                <a:cs typeface="Century Gothic"/>
              </a:rPr>
              <a:t>decarboxylates </a:t>
            </a:r>
            <a:r>
              <a:rPr sz="1600" dirty="0">
                <a:latin typeface="Century Gothic"/>
                <a:cs typeface="Century Gothic"/>
              </a:rPr>
              <a:t>lysine </a:t>
            </a:r>
            <a:r>
              <a:rPr sz="1600" spc="10" dirty="0">
                <a:latin typeface="Century Gothic"/>
                <a:cs typeface="Century Gothic"/>
              </a:rPr>
              <a:t>in </a:t>
            </a:r>
            <a:r>
              <a:rPr sz="1600" spc="-10" dirty="0">
                <a:latin typeface="Century Gothic"/>
                <a:cs typeface="Century Gothic"/>
              </a:rPr>
              <a:t>the </a:t>
            </a:r>
            <a:r>
              <a:rPr sz="1600" dirty="0">
                <a:latin typeface="Century Gothic"/>
                <a:cs typeface="Century Gothic"/>
              </a:rPr>
              <a:t>medium </a:t>
            </a:r>
            <a:r>
              <a:rPr sz="1600" spc="-5" dirty="0">
                <a:latin typeface="Century Gothic"/>
                <a:cs typeface="Century Gothic"/>
              </a:rPr>
              <a:t>leading  </a:t>
            </a:r>
            <a:r>
              <a:rPr sz="1600" spc="-10" dirty="0">
                <a:latin typeface="Century Gothic"/>
                <a:cs typeface="Century Gothic"/>
              </a:rPr>
              <a:t>to </a:t>
            </a:r>
            <a:r>
              <a:rPr sz="1600" dirty="0">
                <a:latin typeface="Century Gothic"/>
                <a:cs typeface="Century Gothic"/>
              </a:rPr>
              <a:t>alkaline </a:t>
            </a:r>
            <a:r>
              <a:rPr sz="1600" spc="-10" dirty="0">
                <a:latin typeface="Century Gothic"/>
                <a:cs typeface="Century Gothic"/>
              </a:rPr>
              <a:t>products (if the </a:t>
            </a:r>
            <a:r>
              <a:rPr sz="1600" spc="-5" dirty="0">
                <a:latin typeface="Century Gothic"/>
                <a:cs typeface="Century Gothic"/>
              </a:rPr>
              <a:t>environment </a:t>
            </a:r>
            <a:r>
              <a:rPr sz="1600" spc="10" dirty="0">
                <a:latin typeface="Century Gothic"/>
                <a:cs typeface="Century Gothic"/>
              </a:rPr>
              <a:t>is </a:t>
            </a:r>
            <a:r>
              <a:rPr sz="1600" dirty="0">
                <a:latin typeface="Century Gothic"/>
                <a:cs typeface="Century Gothic"/>
              </a:rPr>
              <a:t>alkaline, </a:t>
            </a:r>
            <a:r>
              <a:rPr sz="1600" spc="-5" dirty="0">
                <a:latin typeface="Century Gothic"/>
                <a:cs typeface="Century Gothic"/>
              </a:rPr>
              <a:t>the plate remains  red)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8"/>
          <a:stretch/>
        </p:blipFill>
        <p:spPr bwMode="auto">
          <a:xfrm>
            <a:off x="6019801" y="1219200"/>
            <a:ext cx="2438400" cy="201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26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92" y="5038433"/>
            <a:ext cx="2667000" cy="36933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chemeClr val="tx1"/>
                </a:solidFill>
                <a:latin typeface="Century Gothic" pitchFamily="34" charset="0"/>
              </a:rPr>
              <a:t>Salmonella </a:t>
            </a:r>
            <a:r>
              <a:rPr sz="1200" b="1" dirty="0">
                <a:solidFill>
                  <a:schemeClr val="tx1"/>
                </a:solidFill>
                <a:latin typeface="Century Gothic" pitchFamily="34" charset="0"/>
              </a:rPr>
              <a:t>on XLD: Lac –,  H2S + red colonies </a:t>
            </a:r>
            <a:r>
              <a:rPr sz="1200" b="1" spc="-5" dirty="0">
                <a:solidFill>
                  <a:schemeClr val="tx1"/>
                </a:solidFill>
                <a:latin typeface="Century Gothic" pitchFamily="34" charset="0"/>
              </a:rPr>
              <a:t>with</a:t>
            </a:r>
            <a:r>
              <a:rPr sz="1200" b="1" spc="-105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sz="1200" b="1" spc="-5" dirty="0">
                <a:solidFill>
                  <a:schemeClr val="tx1"/>
                </a:solidFill>
                <a:latin typeface="Century Gothic" pitchFamily="34" charset="0"/>
              </a:rPr>
              <a:t>black  centers</a:t>
            </a:r>
            <a:endParaRPr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8262" y="2311904"/>
            <a:ext cx="2689861" cy="237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0" y="2311904"/>
            <a:ext cx="2938630" cy="24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نتيجة بحث الصور عن ‪shigella on XLD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11904"/>
            <a:ext cx="2421739" cy="238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6264234" y="4989284"/>
            <a:ext cx="2405905" cy="5539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en-US" sz="1200" b="1" spc="-5" dirty="0" err="1" smtClean="0">
                <a:solidFill>
                  <a:schemeClr val="tx1"/>
                </a:solidFill>
                <a:latin typeface="Century Gothic" pitchFamily="34" charset="0"/>
              </a:rPr>
              <a:t>Shigella</a:t>
            </a:r>
            <a:r>
              <a:rPr lang="en-US" sz="1200" b="1" spc="-5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entury Gothic" pitchFamily="34" charset="0"/>
              </a:rPr>
              <a:t>on XLD: </a:t>
            </a:r>
            <a:r>
              <a:rPr lang="en-US" sz="1200" b="1" spc="-5" dirty="0" smtClean="0">
                <a:solidFill>
                  <a:schemeClr val="tx1"/>
                </a:solidFill>
                <a:latin typeface="Century Gothic" pitchFamily="34" charset="0"/>
              </a:rPr>
              <a:t>lac -</a:t>
            </a:r>
            <a:r>
              <a:rPr lang="en-US" sz="1200" b="1" spc="-5" dirty="0" err="1" smtClean="0">
                <a:solidFill>
                  <a:schemeClr val="tx1"/>
                </a:solidFill>
                <a:latin typeface="Century Gothic" pitchFamily="34" charset="0"/>
              </a:rPr>
              <a:t>ve</a:t>
            </a:r>
            <a:r>
              <a:rPr lang="en-US" sz="1200" b="1" spc="-5" dirty="0" smtClean="0">
                <a:solidFill>
                  <a:schemeClr val="tx1"/>
                </a:solidFill>
                <a:latin typeface="Century Gothic" pitchFamily="34" charset="0"/>
              </a:rPr>
              <a:t>,  </a:t>
            </a:r>
            <a:r>
              <a:rPr lang="en-US" sz="1200" b="1" dirty="0" smtClean="0">
                <a:solidFill>
                  <a:schemeClr val="tx1"/>
                </a:solidFill>
                <a:latin typeface="Century Gothic" pitchFamily="34" charset="0"/>
              </a:rPr>
              <a:t>H2S –</a:t>
            </a:r>
            <a:r>
              <a:rPr lang="en-US" sz="1200" b="1" dirty="0" err="1" smtClean="0">
                <a:solidFill>
                  <a:schemeClr val="tx1"/>
                </a:solidFill>
                <a:latin typeface="Century Gothic" pitchFamily="34" charset="0"/>
              </a:rPr>
              <a:t>ve</a:t>
            </a:r>
            <a:r>
              <a:rPr lang="en-US" sz="1200" b="1" dirty="0" smtClean="0">
                <a:solidFill>
                  <a:schemeClr val="tx1"/>
                </a:solidFill>
                <a:latin typeface="Century Gothic" pitchFamily="34" charset="0"/>
              </a:rPr>
              <a:t>: red colonies</a:t>
            </a:r>
            <a:r>
              <a:rPr lang="en-US" sz="1200" b="1" spc="-12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1200" b="1" spc="-5" dirty="0" smtClean="0">
                <a:solidFill>
                  <a:schemeClr val="tx1"/>
                </a:solidFill>
                <a:latin typeface="Century Gothic" pitchFamily="34" charset="0"/>
              </a:rPr>
              <a:t>w/out  black</a:t>
            </a:r>
            <a:r>
              <a:rPr lang="en-US" sz="1200" b="1" spc="-5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1200" b="1" spc="-5" dirty="0" smtClean="0">
                <a:solidFill>
                  <a:schemeClr val="tx1"/>
                </a:solidFill>
                <a:latin typeface="Century Gothic" pitchFamily="34" charset="0"/>
              </a:rPr>
              <a:t>centers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285" y="5035450"/>
            <a:ext cx="24384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itchFamily="34" charset="0"/>
              </a:rPr>
              <a:t>Lac +</a:t>
            </a:r>
            <a:r>
              <a:rPr lang="en-US" sz="1200" b="1" dirty="0" err="1">
                <a:latin typeface="Century Gothic" pitchFamily="34" charset="0"/>
              </a:rPr>
              <a:t>ve</a:t>
            </a:r>
            <a:r>
              <a:rPr lang="en-US" sz="1200" b="1" dirty="0">
                <a:latin typeface="Century Gothic" pitchFamily="34" charset="0"/>
              </a:rPr>
              <a:t>, H2S - colonies of</a:t>
            </a:r>
          </a:p>
          <a:p>
            <a:pPr algn="ctr"/>
            <a:r>
              <a:rPr lang="en-US" sz="1200" b="1" dirty="0">
                <a:latin typeface="Century Gothic" pitchFamily="34" charset="0"/>
              </a:rPr>
              <a:t>on XLD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224" y="381000"/>
            <a:ext cx="8174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-10" dirty="0">
                <a:solidFill>
                  <a:srgbClr val="FF0000"/>
                </a:solidFill>
                <a:latin typeface="Century Gothic"/>
                <a:ea typeface="+mj-ea"/>
                <a:cs typeface="Century Gothic"/>
              </a:rPr>
              <a:t>Xylose </a:t>
            </a:r>
            <a:r>
              <a:rPr lang="en-US" sz="2800" b="1" spc="-5" dirty="0">
                <a:solidFill>
                  <a:srgbClr val="FF0000"/>
                </a:solidFill>
                <a:latin typeface="Century Gothic"/>
                <a:ea typeface="+mj-ea"/>
                <a:cs typeface="Century Gothic"/>
              </a:rPr>
              <a:t>Lysine </a:t>
            </a:r>
            <a:r>
              <a:rPr lang="en-US" sz="2800" b="1" spc="-10" dirty="0" err="1">
                <a:solidFill>
                  <a:srgbClr val="FF0000"/>
                </a:solidFill>
                <a:latin typeface="Century Gothic"/>
                <a:ea typeface="+mj-ea"/>
                <a:cs typeface="Century Gothic"/>
              </a:rPr>
              <a:t>Desoxycholate</a:t>
            </a:r>
            <a:r>
              <a:rPr lang="en-US" sz="2800" b="1" spc="-10" dirty="0">
                <a:solidFill>
                  <a:srgbClr val="FF0000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latin typeface="Century Gothic"/>
                <a:ea typeface="+mj-ea"/>
                <a:cs typeface="Century Gothic"/>
              </a:rPr>
              <a:t>Agar</a:t>
            </a:r>
            <a:r>
              <a:rPr lang="en-US" sz="2800" b="1" spc="85" dirty="0">
                <a:solidFill>
                  <a:srgbClr val="FF0000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entury Gothic"/>
                <a:ea typeface="+mj-ea"/>
                <a:cs typeface="Century Gothic"/>
              </a:rPr>
              <a:t>(XLD):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20" y="310214"/>
            <a:ext cx="8577279" cy="832786"/>
          </a:xfrm>
        </p:spPr>
        <p:txBody>
          <a:bodyPr/>
          <a:lstStyle/>
          <a:p>
            <a:r>
              <a:rPr lang="en-US" dirty="0" smtClean="0"/>
              <a:t>How To Report a Gram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5557" y="1710744"/>
            <a:ext cx="8336563" cy="51472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When reporting a gram stain, you need to describe 2 things: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entury Gothic" pitchFamily="34" charset="0"/>
              </a:rPr>
              <a:t>Whether the cells are gram positive or negative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en-US" sz="2000" u="sng" dirty="0" smtClean="0">
                <a:solidFill>
                  <a:srgbClr val="002060"/>
                </a:solidFill>
                <a:latin typeface="Century Gothic" pitchFamily="34" charset="0"/>
              </a:rPr>
              <a:t>shape</a:t>
            </a:r>
            <a:r>
              <a:rPr lang="en-US" sz="2000" dirty="0" smtClean="0">
                <a:solidFill>
                  <a:srgbClr val="002060"/>
                </a:solidFill>
                <a:latin typeface="Century Gothic" pitchFamily="34" charset="0"/>
              </a:rPr>
              <a:t> and </a:t>
            </a:r>
            <a:r>
              <a:rPr lang="en-US" sz="2000" u="sng" dirty="0" smtClean="0">
                <a:solidFill>
                  <a:srgbClr val="002060"/>
                </a:solidFill>
                <a:latin typeface="Century Gothic" pitchFamily="34" charset="0"/>
              </a:rPr>
              <a:t>arrangement</a:t>
            </a:r>
            <a:r>
              <a:rPr lang="en-US" sz="2000" dirty="0" smtClean="0">
                <a:solidFill>
                  <a:srgbClr val="002060"/>
                </a:solidFill>
                <a:latin typeface="Century Gothic" pitchFamily="34" charset="0"/>
              </a:rPr>
              <a:t> of the cells </a:t>
            </a:r>
          </a:p>
          <a:p>
            <a:pPr lvl="2"/>
            <a:r>
              <a:rPr lang="en-US" sz="1800" dirty="0" smtClean="0">
                <a:latin typeface="Century Gothic" pitchFamily="34" charset="0"/>
              </a:rPr>
              <a:t>Shapes can be (bacilli, cocci, coccobacilli, </a:t>
            </a:r>
            <a:r>
              <a:rPr lang="en-US" sz="1800" dirty="0" err="1" smtClean="0">
                <a:latin typeface="Century Gothic" pitchFamily="34" charset="0"/>
              </a:rPr>
              <a:t>spirohetes</a:t>
            </a:r>
            <a:r>
              <a:rPr lang="en-US" sz="1800" dirty="0" smtClean="0">
                <a:latin typeface="Century Gothic" pitchFamily="34" charset="0"/>
              </a:rPr>
              <a:t> …</a:t>
            </a:r>
            <a:r>
              <a:rPr lang="en-US" sz="1800" dirty="0" err="1" smtClean="0">
                <a:latin typeface="Century Gothic" pitchFamily="34" charset="0"/>
              </a:rPr>
              <a:t>etc</a:t>
            </a:r>
            <a:r>
              <a:rPr lang="en-US" sz="1800" dirty="0" smtClean="0">
                <a:latin typeface="Century Gothic" pitchFamily="34" charset="0"/>
              </a:rPr>
              <a:t>)</a:t>
            </a:r>
          </a:p>
          <a:p>
            <a:pPr lvl="2"/>
            <a:r>
              <a:rPr lang="en-US" sz="1800" dirty="0" smtClean="0">
                <a:latin typeface="Century Gothic" pitchFamily="34" charset="0"/>
              </a:rPr>
              <a:t> Arrangements can be (in chains, in clusters, in pairs (diplococci)..</a:t>
            </a:r>
            <a:r>
              <a:rPr lang="en-US" sz="1800" dirty="0" err="1" smtClean="0">
                <a:latin typeface="Century Gothic" pitchFamily="34" charset="0"/>
              </a:rPr>
              <a:t>etc</a:t>
            </a:r>
            <a:r>
              <a:rPr lang="en-US" sz="1800" dirty="0" smtClean="0">
                <a:latin typeface="Century Gothic" pitchFamily="34" charset="0"/>
              </a:rPr>
              <a:t>)</a:t>
            </a:r>
          </a:p>
          <a:p>
            <a:pPr marL="914400" lvl="2" indent="0">
              <a:buNone/>
            </a:pPr>
            <a:endParaRPr lang="en-US" sz="1800" dirty="0" smtClean="0">
              <a:latin typeface="Century Gothic" pitchFamily="34" charset="0"/>
            </a:endParaRPr>
          </a:p>
          <a:p>
            <a:r>
              <a:rPr lang="en-US" sz="2000" b="1" u="sng" dirty="0" smtClean="0">
                <a:solidFill>
                  <a:srgbClr val="FF0000"/>
                </a:solidFill>
                <a:latin typeface="Century Gothic" pitchFamily="34" charset="0"/>
              </a:rPr>
              <a:t>NEVER mention </a:t>
            </a:r>
            <a:r>
              <a:rPr lang="en-US" sz="2000" dirty="0" smtClean="0">
                <a:latin typeface="Century Gothic" pitchFamily="34" charset="0"/>
              </a:rPr>
              <a:t>the name of an organisms when you are asked to comment on a gram stain under the microscope. </a:t>
            </a:r>
            <a:r>
              <a:rPr lang="en-US" sz="2000" dirty="0">
                <a:latin typeface="Century Gothic" pitchFamily="34" charset="0"/>
              </a:rPr>
              <a:t>T</a:t>
            </a:r>
            <a:r>
              <a:rPr lang="en-US" sz="2000" dirty="0" smtClean="0">
                <a:latin typeface="Century Gothic" pitchFamily="34" charset="0"/>
              </a:rPr>
              <a:t>he gram stain by itself is insufficient to identify an organism. Identification can only be made after doing cultures and biochemical tests</a:t>
            </a:r>
          </a:p>
        </p:txBody>
      </p:sp>
    </p:spTree>
    <p:extLst>
      <p:ext uri="{BB962C8B-B14F-4D97-AF65-F5344CB8AC3E}">
        <p14:creationId xmlns:p14="http://schemas.microsoft.com/office/powerpoint/2010/main" val="11081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6062980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dirty="0">
                <a:solidFill>
                  <a:srgbClr val="FF0000"/>
                </a:solidFill>
              </a:rPr>
              <a:t>Tasks to </a:t>
            </a:r>
            <a:r>
              <a:rPr sz="4200" spc="-5" dirty="0">
                <a:solidFill>
                  <a:srgbClr val="FF0000"/>
                </a:solidFill>
              </a:rPr>
              <a:t>be done</a:t>
            </a:r>
            <a:r>
              <a:rPr sz="4200" spc="-110" dirty="0">
                <a:solidFill>
                  <a:srgbClr val="FF0000"/>
                </a:solidFill>
              </a:rPr>
              <a:t> </a:t>
            </a:r>
            <a:r>
              <a:rPr sz="4200" dirty="0">
                <a:solidFill>
                  <a:srgbClr val="FF0000"/>
                </a:solidFill>
              </a:rPr>
              <a:t>today</a:t>
            </a:r>
            <a:endParaRPr sz="4200" dirty="0"/>
          </a:p>
        </p:txBody>
      </p:sp>
      <p:sp>
        <p:nvSpPr>
          <p:cNvPr id="3" name="object 3"/>
          <p:cNvSpPr txBox="1"/>
          <p:nvPr/>
        </p:nvSpPr>
        <p:spPr>
          <a:xfrm>
            <a:off x="381001" y="1600200"/>
            <a:ext cx="8458200" cy="3559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 marR="534035">
              <a:lnSpc>
                <a:spcPct val="100000"/>
              </a:lnSpc>
              <a:buClr>
                <a:srgbClr val="89D0D5"/>
              </a:buClr>
              <a:buSzPct val="80000"/>
              <a:tabLst>
                <a:tab pos="527685" algn="l"/>
                <a:tab pos="528320" algn="l"/>
              </a:tabLst>
            </a:pPr>
            <a:r>
              <a:rPr lang="en-US" dirty="0" smtClean="0">
                <a:latin typeface="Century Gothic"/>
                <a:cs typeface="Century Gothic"/>
              </a:rPr>
              <a:t>1- </a:t>
            </a:r>
            <a:r>
              <a:rPr dirty="0" smtClean="0">
                <a:latin typeface="Century Gothic"/>
                <a:cs typeface="Century Gothic"/>
              </a:rPr>
              <a:t>Prepare </a:t>
            </a:r>
            <a:r>
              <a:rPr dirty="0">
                <a:latin typeface="Century Gothic"/>
                <a:cs typeface="Century Gothic"/>
              </a:rPr>
              <a:t>a smear </a:t>
            </a:r>
            <a:r>
              <a:rPr dirty="0" smtClean="0">
                <a:latin typeface="Century Gothic"/>
                <a:cs typeface="Century Gothic"/>
              </a:rPr>
              <a:t>stain </a:t>
            </a:r>
            <a:r>
              <a:rPr spc="-5" dirty="0">
                <a:latin typeface="Century Gothic"/>
                <a:cs typeface="Century Gothic"/>
              </a:rPr>
              <a:t>it </a:t>
            </a:r>
            <a:r>
              <a:rPr dirty="0">
                <a:latin typeface="Century Gothic"/>
                <a:cs typeface="Century Gothic"/>
              </a:rPr>
              <a:t>by</a:t>
            </a:r>
            <a:r>
              <a:rPr spc="-145" dirty="0">
                <a:latin typeface="Century Gothic"/>
                <a:cs typeface="Century Gothic"/>
              </a:rPr>
              <a:t> </a:t>
            </a:r>
            <a:r>
              <a:rPr spc="5" dirty="0">
                <a:latin typeface="Century Gothic"/>
                <a:cs typeface="Century Gothic"/>
              </a:rPr>
              <a:t>the  </a:t>
            </a:r>
            <a:r>
              <a:rPr spc="-5" dirty="0">
                <a:latin typeface="Century Gothic"/>
                <a:cs typeface="Century Gothic"/>
              </a:rPr>
              <a:t>gram </a:t>
            </a:r>
            <a:r>
              <a:rPr dirty="0">
                <a:latin typeface="Century Gothic"/>
                <a:cs typeface="Century Gothic"/>
              </a:rPr>
              <a:t>stain method. </a:t>
            </a:r>
            <a:r>
              <a:rPr spc="-15" dirty="0">
                <a:latin typeface="Century Gothic"/>
                <a:cs typeface="Century Gothic"/>
              </a:rPr>
              <a:t>View </a:t>
            </a:r>
            <a:r>
              <a:rPr spc="5" dirty="0">
                <a:latin typeface="Century Gothic"/>
                <a:cs typeface="Century Gothic"/>
              </a:rPr>
              <a:t>the </a:t>
            </a:r>
            <a:r>
              <a:rPr spc="-5" dirty="0">
                <a:latin typeface="Century Gothic"/>
                <a:cs typeface="Century Gothic"/>
              </a:rPr>
              <a:t>slide </a:t>
            </a:r>
            <a:r>
              <a:rPr dirty="0">
                <a:latin typeface="Century Gothic"/>
                <a:cs typeface="Century Gothic"/>
              </a:rPr>
              <a:t>under </a:t>
            </a:r>
            <a:r>
              <a:rPr spc="5" dirty="0">
                <a:latin typeface="Century Gothic"/>
                <a:cs typeface="Century Gothic"/>
              </a:rPr>
              <a:t>the</a:t>
            </a:r>
            <a:r>
              <a:rPr spc="-110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microscope</a:t>
            </a:r>
            <a:r>
              <a:rPr spc="-5" dirty="0" smtClean="0">
                <a:latin typeface="Century Gothic"/>
                <a:cs typeface="Century Gothic"/>
              </a:rPr>
              <a:t>.</a:t>
            </a:r>
            <a:endParaRPr lang="en-US" spc="-5" dirty="0" smtClean="0">
              <a:latin typeface="Century Gothic"/>
              <a:cs typeface="Century Gothic"/>
            </a:endParaRPr>
          </a:p>
          <a:p>
            <a:pPr marL="12701" marR="534035">
              <a:lnSpc>
                <a:spcPct val="100000"/>
              </a:lnSpc>
              <a:buClr>
                <a:srgbClr val="89D0D5"/>
              </a:buClr>
              <a:buSzPct val="80000"/>
              <a:tabLst>
                <a:tab pos="527685" algn="l"/>
                <a:tab pos="528320" algn="l"/>
              </a:tabLst>
            </a:pPr>
            <a:endParaRPr dirty="0">
              <a:latin typeface="Century Gothic"/>
              <a:cs typeface="Century Gothic"/>
            </a:endParaRPr>
          </a:p>
          <a:p>
            <a:pPr marL="12701" marR="20574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tabLst>
                <a:tab pos="527685" algn="l"/>
                <a:tab pos="528320" algn="l"/>
              </a:tabLst>
            </a:pPr>
            <a:r>
              <a:rPr lang="en-US" dirty="0" smtClean="0">
                <a:latin typeface="Century Gothic"/>
                <a:cs typeface="Century Gothic"/>
              </a:rPr>
              <a:t>2- </a:t>
            </a:r>
            <a:r>
              <a:rPr dirty="0" smtClean="0">
                <a:latin typeface="Century Gothic"/>
                <a:cs typeface="Century Gothic"/>
              </a:rPr>
              <a:t>Culture </a:t>
            </a:r>
            <a:r>
              <a:rPr spc="5" dirty="0">
                <a:latin typeface="Century Gothic"/>
                <a:cs typeface="Century Gothic"/>
              </a:rPr>
              <a:t>the </a:t>
            </a:r>
            <a:r>
              <a:rPr dirty="0">
                <a:latin typeface="Century Gothic"/>
                <a:cs typeface="Century Gothic"/>
              </a:rPr>
              <a:t>given </a:t>
            </a:r>
            <a:r>
              <a:rPr spc="-5" dirty="0">
                <a:latin typeface="Century Gothic"/>
                <a:cs typeface="Century Gothic"/>
              </a:rPr>
              <a:t>organisms </a:t>
            </a:r>
            <a:r>
              <a:rPr dirty="0">
                <a:latin typeface="Century Gothic"/>
                <a:cs typeface="Century Gothic"/>
              </a:rPr>
              <a:t>on </a:t>
            </a:r>
            <a:r>
              <a:rPr spc="-5" dirty="0">
                <a:latin typeface="Century Gothic"/>
                <a:cs typeface="Century Gothic"/>
              </a:rPr>
              <a:t>your agar </a:t>
            </a:r>
            <a:r>
              <a:rPr dirty="0">
                <a:latin typeface="Century Gothic"/>
                <a:cs typeface="Century Gothic"/>
              </a:rPr>
              <a:t>plates. Then incubate</a:t>
            </a:r>
            <a:r>
              <a:rPr spc="-180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at  </a:t>
            </a:r>
            <a:r>
              <a:rPr dirty="0">
                <a:latin typeface="Century Gothic"/>
                <a:cs typeface="Century Gothic"/>
              </a:rPr>
              <a:t>37 </a:t>
            </a:r>
            <a:r>
              <a:rPr spc="-5" dirty="0">
                <a:latin typeface="Century Gothic"/>
                <a:cs typeface="Century Gothic"/>
              </a:rPr>
              <a:t>degrees Celsius. </a:t>
            </a:r>
            <a:r>
              <a:rPr u="heavy" dirty="0">
                <a:latin typeface="Century Gothic"/>
                <a:cs typeface="Century Gothic"/>
              </a:rPr>
              <a:t>Return </a:t>
            </a:r>
            <a:r>
              <a:rPr u="heavy" spc="5" dirty="0">
                <a:latin typeface="Century Gothic"/>
                <a:cs typeface="Century Gothic"/>
              </a:rPr>
              <a:t>to the </a:t>
            </a:r>
            <a:r>
              <a:rPr u="heavy" dirty="0">
                <a:latin typeface="Century Gothic"/>
                <a:cs typeface="Century Gothic"/>
              </a:rPr>
              <a:t>lab within 24 hrs </a:t>
            </a:r>
            <a:r>
              <a:rPr u="heavy" spc="5" dirty="0">
                <a:latin typeface="Century Gothic"/>
                <a:cs typeface="Century Gothic"/>
              </a:rPr>
              <a:t>to </a:t>
            </a:r>
            <a:r>
              <a:rPr u="heavy" dirty="0">
                <a:latin typeface="Century Gothic"/>
                <a:cs typeface="Century Gothic"/>
              </a:rPr>
              <a:t>record </a:t>
            </a:r>
            <a:r>
              <a:rPr u="heavy" spc="-5" dirty="0">
                <a:latin typeface="Century Gothic"/>
                <a:cs typeface="Century Gothic"/>
              </a:rPr>
              <a:t>your  </a:t>
            </a:r>
            <a:r>
              <a:rPr u="heavy" dirty="0">
                <a:latin typeface="Century Gothic"/>
                <a:cs typeface="Century Gothic"/>
              </a:rPr>
              <a:t>results. </a:t>
            </a:r>
            <a:r>
              <a:rPr dirty="0">
                <a:latin typeface="Century Gothic"/>
                <a:cs typeface="Century Gothic"/>
              </a:rPr>
              <a:t>Growth patterns may change after that </a:t>
            </a:r>
            <a:r>
              <a:rPr spc="-5" dirty="0">
                <a:latin typeface="Century Gothic"/>
                <a:cs typeface="Century Gothic"/>
              </a:rPr>
              <a:t>and your </a:t>
            </a:r>
            <a:r>
              <a:rPr dirty="0" smtClean="0">
                <a:latin typeface="Century Gothic"/>
                <a:cs typeface="Century Gothic"/>
              </a:rPr>
              <a:t>plate </a:t>
            </a:r>
            <a:r>
              <a:rPr dirty="0">
                <a:latin typeface="Century Gothic"/>
                <a:cs typeface="Century Gothic"/>
              </a:rPr>
              <a:t>reading </a:t>
            </a:r>
            <a:r>
              <a:rPr spc="-5" dirty="0">
                <a:latin typeface="Century Gothic"/>
                <a:cs typeface="Century Gothic"/>
              </a:rPr>
              <a:t>will </a:t>
            </a:r>
            <a:r>
              <a:rPr dirty="0">
                <a:latin typeface="Century Gothic"/>
                <a:cs typeface="Century Gothic"/>
              </a:rPr>
              <a:t>be</a:t>
            </a:r>
            <a:r>
              <a:rPr spc="-70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inaccurate.</a:t>
            </a:r>
            <a:endParaRPr dirty="0">
              <a:latin typeface="Century Gothic"/>
              <a:cs typeface="Century Gothic"/>
            </a:endParaRPr>
          </a:p>
          <a:p>
            <a:pPr marL="12701" marR="508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tabLst>
                <a:tab pos="527685" algn="l"/>
                <a:tab pos="528320" algn="l"/>
              </a:tabLst>
            </a:pPr>
            <a:r>
              <a:rPr lang="en-US" spc="-10" dirty="0" smtClean="0">
                <a:latin typeface="Century Gothic"/>
                <a:cs typeface="Century Gothic"/>
              </a:rPr>
              <a:t>3- </a:t>
            </a:r>
            <a:r>
              <a:rPr spc="-10" dirty="0" smtClean="0">
                <a:latin typeface="Century Gothic"/>
                <a:cs typeface="Century Gothic"/>
              </a:rPr>
              <a:t>View </a:t>
            </a:r>
            <a:r>
              <a:rPr spc="5" dirty="0">
                <a:latin typeface="Century Gothic"/>
                <a:cs typeface="Century Gothic"/>
              </a:rPr>
              <a:t>the </a:t>
            </a:r>
            <a:r>
              <a:rPr dirty="0">
                <a:latin typeface="Century Gothic"/>
                <a:cs typeface="Century Gothic"/>
              </a:rPr>
              <a:t>demonstration plates and prepare a table </a:t>
            </a:r>
            <a:r>
              <a:rPr spc="-5" dirty="0">
                <a:latin typeface="Century Gothic"/>
                <a:cs typeface="Century Gothic"/>
              </a:rPr>
              <a:t>of </a:t>
            </a:r>
            <a:r>
              <a:rPr dirty="0">
                <a:latin typeface="Century Gothic"/>
                <a:cs typeface="Century Gothic"/>
              </a:rPr>
              <a:t>growth  characteristics </a:t>
            </a:r>
            <a:r>
              <a:rPr spc="-10" dirty="0">
                <a:latin typeface="Century Gothic"/>
                <a:cs typeface="Century Gothic"/>
              </a:rPr>
              <a:t>(which </a:t>
            </a:r>
            <a:r>
              <a:rPr spc="-5" dirty="0">
                <a:latin typeface="Century Gothic"/>
                <a:cs typeface="Century Gothic"/>
              </a:rPr>
              <a:t>you will include in your report). </a:t>
            </a:r>
            <a:endParaRPr dirty="0">
              <a:latin typeface="Century Gothic"/>
              <a:cs typeface="Century Gothic"/>
            </a:endParaRPr>
          </a:p>
          <a:p>
            <a:pPr marL="12701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tabLst>
                <a:tab pos="527685" algn="l"/>
                <a:tab pos="528320" algn="l"/>
              </a:tabLst>
            </a:pPr>
            <a:r>
              <a:rPr lang="en-US" dirty="0" smtClean="0">
                <a:latin typeface="Century Gothic"/>
                <a:cs typeface="Century Gothic"/>
              </a:rPr>
              <a:t>4- </a:t>
            </a:r>
            <a:r>
              <a:rPr dirty="0" smtClean="0">
                <a:latin typeface="Century Gothic"/>
                <a:cs typeface="Century Gothic"/>
              </a:rPr>
              <a:t>Prepare </a:t>
            </a:r>
            <a:r>
              <a:rPr spc="-5" dirty="0">
                <a:latin typeface="Century Gothic"/>
                <a:cs typeface="Century Gothic"/>
              </a:rPr>
              <a:t>your </a:t>
            </a:r>
            <a:r>
              <a:rPr dirty="0">
                <a:latin typeface="Century Gothic"/>
                <a:cs typeface="Century Gothic"/>
              </a:rPr>
              <a:t>lab report </a:t>
            </a:r>
            <a:r>
              <a:rPr spc="-5" dirty="0">
                <a:latin typeface="Century Gothic"/>
                <a:cs typeface="Century Gothic"/>
              </a:rPr>
              <a:t>as described</a:t>
            </a:r>
            <a:r>
              <a:rPr spc="-105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before</a:t>
            </a:r>
            <a:endParaRPr dirty="0">
              <a:latin typeface="Century Gothic"/>
              <a:cs typeface="Century Gothic"/>
            </a:endParaRPr>
          </a:p>
          <a:p>
            <a:pPr marL="469901" indent="-4572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pc="-5" dirty="0">
                <a:latin typeface="Century Gothic"/>
                <a:cs typeface="Century Gothic"/>
              </a:rPr>
              <a:t>Make sure </a:t>
            </a:r>
            <a:r>
              <a:rPr spc="5" dirty="0">
                <a:latin typeface="Century Gothic"/>
                <a:cs typeface="Century Gothic"/>
              </a:rPr>
              <a:t>to </a:t>
            </a:r>
            <a:r>
              <a:rPr dirty="0">
                <a:latin typeface="Century Gothic"/>
                <a:cs typeface="Century Gothic"/>
              </a:rPr>
              <a:t>include pictures </a:t>
            </a:r>
            <a:r>
              <a:rPr spc="-5" dirty="0">
                <a:latin typeface="Century Gothic"/>
                <a:cs typeface="Century Gothic"/>
              </a:rPr>
              <a:t>of your </a:t>
            </a:r>
            <a:r>
              <a:rPr dirty="0">
                <a:latin typeface="Century Gothic"/>
                <a:cs typeface="Century Gothic"/>
              </a:rPr>
              <a:t>results in </a:t>
            </a:r>
            <a:r>
              <a:rPr spc="-5" dirty="0">
                <a:latin typeface="Century Gothic"/>
                <a:cs typeface="Century Gothic"/>
              </a:rPr>
              <a:t>your</a:t>
            </a:r>
            <a:r>
              <a:rPr spc="-17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reports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908461"/>
            <a:ext cx="6045309" cy="5143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64756" y="2209800"/>
            <a:ext cx="1950085" cy="302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entury Gothic"/>
                <a:cs typeface="Century Gothic"/>
              </a:rPr>
              <a:t>Describe:</a:t>
            </a:r>
            <a:endParaRPr sz="18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Growth</a:t>
            </a:r>
            <a:endParaRPr sz="18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Color</a:t>
            </a:r>
            <a:endParaRPr sz="1800">
              <a:latin typeface="Century Gothic"/>
              <a:cs typeface="Century Gothic"/>
            </a:endParaRPr>
          </a:p>
          <a:p>
            <a:pPr marL="299085" marR="20764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Lac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rme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H2S</a:t>
            </a:r>
            <a:r>
              <a:rPr sz="1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+/-</a:t>
            </a:r>
            <a:endParaRPr sz="1800">
              <a:latin typeface="Century Gothic"/>
              <a:cs typeface="Century Gothic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Specfic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characteristics  (mucoid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colonies,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dry,  s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rm</a:t>
            </a:r>
            <a:r>
              <a:rPr sz="1800" spc="1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Should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5139" y="1853249"/>
            <a:ext cx="8043383" cy="45000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name</a:t>
            </a:r>
          </a:p>
          <a:p>
            <a:r>
              <a:rPr lang="en-US" sz="2400" dirty="0" smtClean="0"/>
              <a:t>Practical </a:t>
            </a:r>
            <a:r>
              <a:rPr lang="en-US" sz="2400" smtClean="0"/>
              <a:t>Title </a:t>
            </a:r>
          </a:p>
          <a:p>
            <a:r>
              <a:rPr lang="en-US" sz="2400" smtClean="0"/>
              <a:t>Principle </a:t>
            </a:r>
            <a:r>
              <a:rPr lang="en-US" sz="2400" dirty="0" smtClean="0"/>
              <a:t>of the test performed</a:t>
            </a:r>
          </a:p>
          <a:p>
            <a:r>
              <a:rPr lang="en-US" sz="2400" dirty="0"/>
              <a:t>Organism used for </a:t>
            </a:r>
            <a:r>
              <a:rPr lang="en-US" sz="2400" dirty="0" smtClean="0"/>
              <a:t>experiment</a:t>
            </a:r>
          </a:p>
          <a:p>
            <a:r>
              <a:rPr lang="en-US" sz="2400" dirty="0" smtClean="0"/>
              <a:t>Materials and reagents used (include not just gram stain materials, </a:t>
            </a:r>
            <a:r>
              <a:rPr lang="en-US" sz="2400" u="sng" dirty="0" smtClean="0"/>
              <a:t>but also </a:t>
            </a:r>
            <a:r>
              <a:rPr lang="en-US" sz="2400" dirty="0" smtClean="0"/>
              <a:t>the materials you used to make the bacterial smear)</a:t>
            </a:r>
          </a:p>
          <a:p>
            <a:r>
              <a:rPr lang="en-US" sz="2400" dirty="0" smtClean="0"/>
              <a:t>Procedures (must include procedure of both bacterial smear preparation and gram stain)</a:t>
            </a:r>
          </a:p>
          <a:p>
            <a:r>
              <a:rPr lang="en-US" sz="2400" dirty="0" smtClean="0"/>
              <a:t>Result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85"/>
            <a:ext cx="9000004" cy="6857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70"/>
              </a:lnSpc>
            </a:pPr>
            <a:r>
              <a:rPr spc="-5" dirty="0"/>
              <a:t>Before you</a:t>
            </a:r>
            <a:r>
              <a:rPr spc="-25" dirty="0"/>
              <a:t> </a:t>
            </a:r>
            <a:r>
              <a:rPr spc="-10" dirty="0"/>
              <a:t>leave: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8229600" cy="4125103"/>
          </a:xfrm>
          <a:prstGeom prst="rect">
            <a:avLst/>
          </a:prstGeom>
        </p:spPr>
        <p:txBody>
          <a:bodyPr vert="horz" wrap="square" lIns="0" tIns="626744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sz="32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pc="-5" dirty="0"/>
              <a:t>Turn off </a:t>
            </a:r>
            <a:r>
              <a:rPr spc="-10" dirty="0"/>
              <a:t>your</a:t>
            </a:r>
            <a:r>
              <a:rPr spc="-30" dirty="0"/>
              <a:t> </a:t>
            </a:r>
            <a:r>
              <a:rPr spc="-5" dirty="0"/>
              <a:t>microscopes</a:t>
            </a:r>
            <a:endParaRPr sz="3200" dirty="0">
              <a:latin typeface="Wingdings 3"/>
              <a:cs typeface="Wingdings 3"/>
            </a:endParaRPr>
          </a:p>
          <a:p>
            <a:pPr marL="0" indent="0">
              <a:lnSpc>
                <a:spcPct val="100000"/>
              </a:lnSpc>
              <a:spcBef>
                <a:spcPts val="994"/>
              </a:spcBef>
              <a:buNone/>
            </a:pPr>
            <a:r>
              <a:rPr sz="32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pc="-5" dirty="0"/>
              <a:t>Turn off the</a:t>
            </a:r>
            <a:r>
              <a:rPr spc="-20" dirty="0"/>
              <a:t> </a:t>
            </a:r>
            <a:r>
              <a:rPr spc="-10" dirty="0"/>
              <a:t>incinerators</a:t>
            </a:r>
            <a:endParaRPr sz="3200" dirty="0">
              <a:latin typeface="Wingdings 3"/>
              <a:cs typeface="Wingdings 3"/>
            </a:endParaRPr>
          </a:p>
          <a:p>
            <a:pPr marL="0" indent="0">
              <a:lnSpc>
                <a:spcPct val="100000"/>
              </a:lnSpc>
              <a:spcBef>
                <a:spcPts val="1005"/>
              </a:spcBef>
              <a:buNone/>
            </a:pPr>
            <a:r>
              <a:rPr sz="32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pc="-5" dirty="0"/>
              <a:t>Clean </a:t>
            </a:r>
            <a:r>
              <a:rPr spc="-10" dirty="0"/>
              <a:t>your bench</a:t>
            </a:r>
            <a:r>
              <a:rPr spc="15" dirty="0"/>
              <a:t> </a:t>
            </a:r>
            <a:r>
              <a:rPr spc="-10" dirty="0" smtClean="0"/>
              <a:t>with</a:t>
            </a:r>
            <a:r>
              <a:rPr lang="en-US" spc="-10" dirty="0" smtClean="0"/>
              <a:t>:</a:t>
            </a:r>
            <a:endParaRPr sz="3200" dirty="0">
              <a:latin typeface="Wingdings 3"/>
              <a:cs typeface="Wingdings 3"/>
            </a:endParaRPr>
          </a:p>
          <a:p>
            <a:pPr marL="183515" indent="0">
              <a:lnSpc>
                <a:spcPct val="100000"/>
              </a:lnSpc>
              <a:buNone/>
            </a:pPr>
            <a:r>
              <a:rPr spc="-10" dirty="0"/>
              <a:t>disinfectant </a:t>
            </a:r>
            <a:r>
              <a:rPr spc="-5" dirty="0"/>
              <a:t>spray and</a:t>
            </a:r>
            <a:r>
              <a:rPr spc="15" dirty="0"/>
              <a:t> </a:t>
            </a:r>
            <a:r>
              <a:rPr spc="-5" dirty="0"/>
              <a:t>tissue</a:t>
            </a:r>
          </a:p>
          <a:p>
            <a:pPr marL="0" indent="0">
              <a:lnSpc>
                <a:spcPct val="100000"/>
              </a:lnSpc>
              <a:spcBef>
                <a:spcPts val="994"/>
              </a:spcBef>
              <a:buNone/>
            </a:pPr>
            <a:r>
              <a:rPr sz="32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pc="-5" dirty="0"/>
              <a:t>Wash </a:t>
            </a:r>
            <a:r>
              <a:rPr spc="-10" dirty="0"/>
              <a:t>your</a:t>
            </a:r>
            <a:r>
              <a:rPr spc="-25" dirty="0"/>
              <a:t> </a:t>
            </a:r>
            <a:r>
              <a:rPr spc="-5" dirty="0" smtClean="0"/>
              <a:t>hands</a:t>
            </a:r>
            <a:endParaRPr lang="en-US" spc="-5" dirty="0" smtClean="0"/>
          </a:p>
          <a:p>
            <a:pPr marL="457200" indent="-457200">
              <a:lnSpc>
                <a:spcPct val="100000"/>
              </a:lnSpc>
              <a:spcBef>
                <a:spcPts val="994"/>
              </a:spcBef>
              <a:buFont typeface="Wingdings" pitchFamily="2" charset="2"/>
              <a:buChar char="Ø"/>
            </a:pPr>
            <a:r>
              <a:rPr lang="en-US" spc="-5" dirty="0" smtClean="0"/>
              <a:t>Return </a:t>
            </a:r>
            <a:r>
              <a:rPr lang="en-US" spc="-5" dirty="0"/>
              <a:t>lab chair to place</a:t>
            </a:r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6188" y="2267902"/>
            <a:ext cx="4647812" cy="44030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ther gram –</a:t>
            </a:r>
            <a:r>
              <a:rPr lang="en-US" sz="2400" dirty="0" err="1" smtClean="0">
                <a:solidFill>
                  <a:srgbClr val="FF0000"/>
                </a:solidFill>
              </a:rPr>
              <a:t>ve</a:t>
            </a:r>
            <a:r>
              <a:rPr lang="en-US" sz="2400" dirty="0" smtClean="0">
                <a:solidFill>
                  <a:srgbClr val="FF0000"/>
                </a:solidFill>
              </a:rPr>
              <a:t> bacteria</a:t>
            </a:r>
          </a:p>
          <a:p>
            <a:pPr lvl="1"/>
            <a:r>
              <a:rPr lang="en-US" sz="2200" dirty="0" smtClean="0"/>
              <a:t>Pseudomonas, </a:t>
            </a:r>
            <a:r>
              <a:rPr lang="en-US" sz="2200" dirty="0" err="1" smtClean="0"/>
              <a:t>Hemophilus</a:t>
            </a:r>
            <a:r>
              <a:rPr lang="en-US" sz="2200" dirty="0" smtClean="0"/>
              <a:t>, Vibrio, Campylobacter </a:t>
            </a:r>
          </a:p>
          <a:p>
            <a:pPr lvl="1"/>
            <a:endParaRPr lang="en-US" sz="2200" dirty="0" smtClean="0"/>
          </a:p>
          <a:p>
            <a:pPr marL="514350" indent="-457200">
              <a:buFont typeface="+mj-lt"/>
              <a:buAutoNum type="arabicPeriod" startAt="2"/>
            </a:pPr>
            <a:r>
              <a:rPr lang="en-US" sz="2400" dirty="0" smtClean="0">
                <a:solidFill>
                  <a:srgbClr val="FF0000"/>
                </a:solidFill>
              </a:rPr>
              <a:t>Spirochetes</a:t>
            </a:r>
          </a:p>
          <a:p>
            <a:pPr marL="514350" indent="-457200">
              <a:buFont typeface="+mj-lt"/>
              <a:buAutoNum type="arabicPeriod" startAt="2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457200">
              <a:buFont typeface="+mj-lt"/>
              <a:buAutoNum type="arabicPeriod" startAt="2"/>
            </a:pPr>
            <a:r>
              <a:rPr lang="en-US" sz="2400" dirty="0" smtClean="0">
                <a:solidFill>
                  <a:srgbClr val="FF0000"/>
                </a:solidFill>
              </a:rPr>
              <a:t>Anaerobes</a:t>
            </a:r>
          </a:p>
          <a:p>
            <a:pPr marL="914400" lvl="1" indent="-457200"/>
            <a:r>
              <a:rPr lang="en-US" sz="2200" dirty="0" smtClean="0"/>
              <a:t>Clostridia and </a:t>
            </a:r>
            <a:r>
              <a:rPr lang="en-US" sz="2200" dirty="0" err="1" smtClean="0"/>
              <a:t>Bacteroides</a:t>
            </a:r>
            <a:endParaRPr lang="en-US" sz="2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0535" y="2267902"/>
            <a:ext cx="3800819" cy="4195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Enterobacteriacae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i="1" dirty="0" smtClean="0">
                <a:solidFill>
                  <a:srgbClr val="00B050"/>
                </a:solidFill>
              </a:rPr>
              <a:t>Lactose Fermenters:</a:t>
            </a:r>
          </a:p>
          <a:p>
            <a:pPr lvl="2"/>
            <a:r>
              <a:rPr lang="en-US" sz="2000" i="1" dirty="0" smtClean="0"/>
              <a:t>Escherichia coli</a:t>
            </a:r>
          </a:p>
          <a:p>
            <a:pPr lvl="2"/>
            <a:r>
              <a:rPr lang="en-US" sz="2000" i="1" dirty="0" err="1" smtClean="0"/>
              <a:t>Klebsiella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Pneumoniae</a:t>
            </a:r>
            <a:endParaRPr lang="en-US" sz="2000" i="1" dirty="0" smtClean="0"/>
          </a:p>
          <a:p>
            <a:pPr lvl="1"/>
            <a:r>
              <a:rPr lang="en-US" sz="2400" i="1" dirty="0" smtClean="0">
                <a:solidFill>
                  <a:srgbClr val="00B050"/>
                </a:solidFill>
              </a:rPr>
              <a:t>Lactose Non Fermenters</a:t>
            </a:r>
          </a:p>
          <a:p>
            <a:pPr lvl="2"/>
            <a:r>
              <a:rPr lang="en-US" sz="2000" dirty="0" smtClean="0"/>
              <a:t>Salmonella</a:t>
            </a:r>
          </a:p>
          <a:p>
            <a:pPr lvl="2"/>
            <a:r>
              <a:rPr lang="en-US" sz="2000" dirty="0" err="1" smtClean="0"/>
              <a:t>Shigella</a:t>
            </a:r>
            <a:endParaRPr lang="en-US" sz="2000" dirty="0" smtClean="0"/>
          </a:p>
          <a:p>
            <a:pPr lvl="2"/>
            <a:r>
              <a:rPr lang="en-US" sz="2000" dirty="0" smtClean="0"/>
              <a:t>Proteus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4425" y="1625407"/>
            <a:ext cx="7896427" cy="476351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  <a:latin typeface="Century Gothic" pitchFamily="34" charset="0"/>
              </a:rPr>
              <a:t>Enterobacteriaciae</a:t>
            </a:r>
            <a:r>
              <a:rPr lang="en-US" dirty="0">
                <a:latin typeface="Century Gothic" pitchFamily="34" charset="0"/>
              </a:rPr>
              <a:t>  </a:t>
            </a:r>
            <a:r>
              <a:rPr lang="en-US" dirty="0" smtClean="0">
                <a:latin typeface="Century Gothic" pitchFamily="34" charset="0"/>
              </a:rPr>
              <a:t>are </a:t>
            </a:r>
            <a:r>
              <a:rPr lang="en-US" dirty="0">
                <a:latin typeface="Century Gothic" pitchFamily="34" charset="0"/>
              </a:rPr>
              <a:t>a large family of </a:t>
            </a:r>
            <a:r>
              <a:rPr lang="en-US" dirty="0" smtClean="0">
                <a:latin typeface="Century Gothic" pitchFamily="34" charset="0"/>
              </a:rPr>
              <a:t>Gram-negative rod-shaped </a:t>
            </a:r>
            <a:r>
              <a:rPr lang="en-US" dirty="0">
                <a:latin typeface="Century Gothic" pitchFamily="34" charset="0"/>
              </a:rPr>
              <a:t>bacteria that includes, along with many harmless </a:t>
            </a:r>
            <a:r>
              <a:rPr lang="en-US" dirty="0" smtClean="0">
                <a:latin typeface="Century Gothic" pitchFamily="34" charset="0"/>
              </a:rPr>
              <a:t>normal flora, </a:t>
            </a:r>
            <a:r>
              <a:rPr lang="en-US" dirty="0">
                <a:latin typeface="Century Gothic" pitchFamily="34" charset="0"/>
              </a:rPr>
              <a:t>many of the </a:t>
            </a:r>
            <a:r>
              <a:rPr lang="en-US" dirty="0" smtClean="0">
                <a:latin typeface="Century Gothic" pitchFamily="34" charset="0"/>
              </a:rPr>
              <a:t>medically significant pathogens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entury Gothic" pitchFamily="34" charset="0"/>
              </a:rPr>
              <a:t>General Characteristics of </a:t>
            </a:r>
            <a:r>
              <a:rPr lang="en-US" dirty="0" err="1" smtClean="0">
                <a:solidFill>
                  <a:srgbClr val="00B050"/>
                </a:solidFill>
                <a:latin typeface="Century Gothic" pitchFamily="34" charset="0"/>
              </a:rPr>
              <a:t>Enterobacteriacea</a:t>
            </a:r>
            <a:r>
              <a:rPr lang="en-US" dirty="0" smtClean="0">
                <a:solidFill>
                  <a:srgbClr val="00B050"/>
                </a:solidFill>
                <a:latin typeface="Century Gothic" pitchFamily="34" charset="0"/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Rod shaped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Gram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negative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Catalase positive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Oxidase negative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Facultative anaerobes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Most ferment glucose, some are LF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Most reduce nitrate to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nitrite</a:t>
            </a:r>
          </a:p>
          <a:p>
            <a:pPr lvl="1"/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endParaRPr lang="en-US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/>
            <a:endParaRPr lang="en-US" dirty="0">
              <a:solidFill>
                <a:srgbClr val="FFFF00"/>
              </a:solidFill>
              <a:latin typeface="Century Gothic" pitchFamily="34" charset="0"/>
            </a:endParaRPr>
          </a:p>
          <a:p>
            <a:pPr lvl="1"/>
            <a:endParaRPr lang="en-US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/>
            <a:endParaRPr lang="en-US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743200" cy="217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9700" y="6234830"/>
            <a:ext cx="3276600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Gram </a:t>
            </a:r>
            <a:r>
              <a:rPr lang="en-US" sz="1100" dirty="0" smtClean="0"/>
              <a:t> Negative </a:t>
            </a:r>
            <a:r>
              <a:rPr lang="en-US" sz="1100" dirty="0"/>
              <a:t>Bacilli of Escherichia coli from a woman </a:t>
            </a:r>
            <a:r>
              <a:rPr lang="en-US" sz="1100" dirty="0" smtClean="0"/>
              <a:t> suffering </a:t>
            </a:r>
            <a:r>
              <a:rPr lang="en-US" sz="1100" dirty="0"/>
              <a:t>from Urinary tract infection</a:t>
            </a:r>
          </a:p>
        </p:txBody>
      </p:sp>
    </p:spTree>
    <p:extLst>
      <p:ext uri="{BB962C8B-B14F-4D97-AF65-F5344CB8AC3E}">
        <p14:creationId xmlns:p14="http://schemas.microsoft.com/office/powerpoint/2010/main" val="29756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6" y="201834"/>
            <a:ext cx="865713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dirty="0"/>
              <a:t>Members of the  </a:t>
            </a:r>
            <a:r>
              <a:rPr sz="4000" spc="-5" dirty="0"/>
              <a:t>Enterobacteriaceae</a:t>
            </a:r>
            <a:r>
              <a:rPr sz="4000" spc="-70" dirty="0"/>
              <a:t> </a:t>
            </a:r>
            <a:r>
              <a:rPr sz="4000" dirty="0"/>
              <a:t>Family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676400"/>
            <a:ext cx="8716025" cy="4411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latin typeface="Wingdings 3"/>
                <a:cs typeface="Wingdings 3"/>
              </a:rPr>
              <a:t>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7030A0"/>
                </a:solidFill>
                <a:latin typeface="Century Gothic"/>
                <a:cs typeface="Century Gothic"/>
              </a:rPr>
              <a:t>E.coli:</a:t>
            </a:r>
            <a:endParaRPr sz="2000" b="1" dirty="0">
              <a:solidFill>
                <a:srgbClr val="7030A0"/>
              </a:solidFill>
              <a:latin typeface="Century Gothic"/>
              <a:cs typeface="Century Gothic"/>
            </a:endParaRPr>
          </a:p>
          <a:p>
            <a:pPr marL="756285" marR="5080" indent="-28702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latin typeface="Wingdings 3"/>
                <a:cs typeface="Wingdings 3"/>
              </a:rPr>
              <a:t>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entury Gothic"/>
                <a:cs typeface="Century Gothic"/>
              </a:rPr>
              <a:t>lactose fermenter- releases </a:t>
            </a:r>
            <a:r>
              <a:rPr dirty="0">
                <a:latin typeface="Century Gothic"/>
                <a:cs typeface="Century Gothic"/>
              </a:rPr>
              <a:t>acids </a:t>
            </a:r>
            <a:r>
              <a:rPr spc="-5" dirty="0">
                <a:latin typeface="Century Gothic"/>
                <a:cs typeface="Century Gothic"/>
              </a:rPr>
              <a:t>as </a:t>
            </a:r>
            <a:r>
              <a:rPr dirty="0">
                <a:latin typeface="Century Gothic"/>
                <a:cs typeface="Century Gothic"/>
              </a:rPr>
              <a:t>a </a:t>
            </a:r>
            <a:r>
              <a:rPr spc="-5" dirty="0" smtClean="0">
                <a:latin typeface="Century Gothic"/>
                <a:cs typeface="Century Gothic"/>
              </a:rPr>
              <a:t>product</a:t>
            </a:r>
            <a:endParaRPr lang="en-US" spc="-5" dirty="0" smtClean="0">
              <a:latin typeface="Century Gothic"/>
              <a:cs typeface="Century Gothic"/>
            </a:endParaRPr>
          </a:p>
          <a:p>
            <a:pPr marL="756285" marR="5080" indent="-287020">
              <a:lnSpc>
                <a:spcPct val="100000"/>
              </a:lnSpc>
              <a:spcBef>
                <a:spcPts val="1005"/>
              </a:spcBef>
            </a:pPr>
            <a:r>
              <a:rPr spc="-5" dirty="0" smtClean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of </a:t>
            </a:r>
            <a:r>
              <a:rPr spc="-5" dirty="0">
                <a:latin typeface="Century Gothic"/>
                <a:cs typeface="Century Gothic"/>
              </a:rPr>
              <a:t>fermentation. </a:t>
            </a:r>
            <a:r>
              <a:rPr dirty="0">
                <a:latin typeface="Century Gothic"/>
                <a:cs typeface="Century Gothic"/>
              </a:rPr>
              <a:t>Color  </a:t>
            </a:r>
            <a:r>
              <a:rPr spc="-10" dirty="0">
                <a:latin typeface="Century Gothic"/>
                <a:cs typeface="Century Gothic"/>
              </a:rPr>
              <a:t>(Ph) </a:t>
            </a:r>
            <a:r>
              <a:rPr dirty="0">
                <a:latin typeface="Century Gothic"/>
                <a:cs typeface="Century Gothic"/>
              </a:rPr>
              <a:t>indicators </a:t>
            </a:r>
            <a:r>
              <a:rPr spc="-5" dirty="0">
                <a:latin typeface="Century Gothic"/>
                <a:cs typeface="Century Gothic"/>
              </a:rPr>
              <a:t>change </a:t>
            </a:r>
            <a:endParaRPr lang="en-US" spc="-5" dirty="0" smtClean="0">
              <a:latin typeface="Century Gothic"/>
              <a:cs typeface="Century Gothic"/>
            </a:endParaRPr>
          </a:p>
          <a:p>
            <a:pPr marL="756285" marR="5080" indent="-287020">
              <a:lnSpc>
                <a:spcPct val="100000"/>
              </a:lnSpc>
              <a:spcBef>
                <a:spcPts val="1005"/>
              </a:spcBef>
            </a:pPr>
            <a:r>
              <a:rPr spc="-10" dirty="0" smtClean="0">
                <a:latin typeface="Century Gothic"/>
                <a:cs typeface="Century Gothic"/>
              </a:rPr>
              <a:t>the </a:t>
            </a:r>
            <a:r>
              <a:rPr dirty="0">
                <a:latin typeface="Century Gothic"/>
                <a:cs typeface="Century Gothic"/>
              </a:rPr>
              <a:t>color of </a:t>
            </a:r>
            <a:r>
              <a:rPr spc="-10" dirty="0">
                <a:latin typeface="Century Gothic"/>
                <a:cs typeface="Century Gothic"/>
              </a:rPr>
              <a:t>the </a:t>
            </a:r>
            <a:r>
              <a:rPr dirty="0">
                <a:latin typeface="Century Gothic"/>
                <a:cs typeface="Century Gothic"/>
              </a:rPr>
              <a:t>medium </a:t>
            </a:r>
            <a:r>
              <a:rPr spc="10" dirty="0">
                <a:latin typeface="Century Gothic"/>
                <a:cs typeface="Century Gothic"/>
              </a:rPr>
              <a:t>in </a:t>
            </a:r>
            <a:r>
              <a:rPr spc="-5" dirty="0">
                <a:latin typeface="Century Gothic"/>
                <a:cs typeface="Century Gothic"/>
              </a:rPr>
              <a:t>response </a:t>
            </a:r>
            <a:r>
              <a:rPr spc="-10" dirty="0">
                <a:latin typeface="Century Gothic"/>
                <a:cs typeface="Century Gothic"/>
              </a:rPr>
              <a:t>to the </a:t>
            </a:r>
            <a:endParaRPr lang="en-US" spc="-10" dirty="0" smtClean="0">
              <a:latin typeface="Century Gothic"/>
              <a:cs typeface="Century Gothic"/>
            </a:endParaRPr>
          </a:p>
          <a:p>
            <a:pPr marL="756285" marR="5080" indent="-287020">
              <a:lnSpc>
                <a:spcPct val="100000"/>
              </a:lnSpc>
              <a:spcBef>
                <a:spcPts val="1005"/>
              </a:spcBef>
            </a:pPr>
            <a:r>
              <a:rPr spc="-10" dirty="0" smtClean="0">
                <a:latin typeface="Century Gothic"/>
                <a:cs typeface="Century Gothic"/>
              </a:rPr>
              <a:t> </a:t>
            </a:r>
            <a:r>
              <a:rPr dirty="0" smtClean="0">
                <a:latin typeface="Century Gothic"/>
                <a:cs typeface="Century Gothic"/>
              </a:rPr>
              <a:t>acidic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spc="-5" dirty="0" smtClean="0">
                <a:latin typeface="Century Gothic"/>
                <a:cs typeface="Century Gothic"/>
              </a:rPr>
              <a:t>environment</a:t>
            </a:r>
            <a:r>
              <a:rPr spc="-5" dirty="0">
                <a:latin typeface="Century Gothic"/>
                <a:cs typeface="Century Gothic"/>
              </a:rPr>
              <a:t>.</a:t>
            </a:r>
            <a:endParaRPr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00" spc="-10" dirty="0">
                <a:latin typeface="Wingdings 3"/>
                <a:cs typeface="Wingdings 3"/>
              </a:rPr>
              <a:t></a:t>
            </a:r>
            <a:r>
              <a:rPr sz="1400" spc="-10" dirty="0">
                <a:latin typeface="Times New Roman"/>
                <a:cs typeface="Times New Roman"/>
              </a:rPr>
              <a:t>   </a:t>
            </a:r>
            <a:r>
              <a:rPr spc="-5" dirty="0">
                <a:latin typeface="Century Gothic"/>
                <a:cs typeface="Century Gothic"/>
              </a:rPr>
              <a:t>Usually produces dry </a:t>
            </a:r>
            <a:r>
              <a:rPr dirty="0">
                <a:latin typeface="Century Gothic"/>
                <a:cs typeface="Century Gothic"/>
              </a:rPr>
              <a:t>LF</a:t>
            </a:r>
            <a:r>
              <a:rPr spc="-7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colonies</a:t>
            </a: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1400" spc="30" dirty="0">
                <a:latin typeface="Wingdings 3"/>
                <a:cs typeface="Wingdings 3"/>
              </a:rPr>
              <a:t>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Century Gothic"/>
                <a:cs typeface="Century Gothic"/>
              </a:rPr>
              <a:t>Motile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Times New Roman"/>
              <a:cs typeface="Times New Roman"/>
            </a:endParaRPr>
          </a:p>
          <a:p>
            <a:pPr marR="5045710" algn="ctr">
              <a:lnSpc>
                <a:spcPct val="100000"/>
              </a:lnSpc>
              <a:tabLst>
                <a:tab pos="342265" algn="l"/>
              </a:tabLst>
            </a:pPr>
            <a:r>
              <a:rPr sz="1600" spc="-5" dirty="0" smtClean="0">
                <a:latin typeface="Wingdings 3"/>
                <a:cs typeface="Wingdings 3"/>
              </a:rPr>
              <a:t></a:t>
            </a:r>
            <a:r>
              <a:rPr sz="1600" spc="-5" dirty="0" smtClean="0">
                <a:latin typeface="Times New Roman"/>
                <a:cs typeface="Times New Roman"/>
              </a:rPr>
              <a:t>	</a:t>
            </a:r>
            <a:r>
              <a:rPr sz="2000" b="1" dirty="0" err="1" smtClean="0">
                <a:solidFill>
                  <a:srgbClr val="7030A0"/>
                </a:solidFill>
                <a:latin typeface="Century Gothic"/>
                <a:cs typeface="Century Gothic"/>
              </a:rPr>
              <a:t>Klebsiellah</a:t>
            </a:r>
            <a:r>
              <a:rPr sz="2000" b="1" spc="-105" dirty="0" smtClean="0">
                <a:solidFill>
                  <a:srgbClr val="7030A0"/>
                </a:solidFill>
                <a:latin typeface="Century Gothic"/>
                <a:cs typeface="Century Gothic"/>
              </a:rPr>
              <a:t> </a:t>
            </a:r>
            <a:r>
              <a:rPr sz="2000" b="1" dirty="0" err="1" smtClean="0">
                <a:solidFill>
                  <a:srgbClr val="7030A0"/>
                </a:solidFill>
                <a:latin typeface="Century Gothic"/>
                <a:cs typeface="Century Gothic"/>
              </a:rPr>
              <a:t>Pneumoniae</a:t>
            </a:r>
            <a:r>
              <a:rPr sz="2000" b="1" dirty="0">
                <a:solidFill>
                  <a:srgbClr val="7030A0"/>
                </a:solidFill>
                <a:latin typeface="Century Gothic"/>
                <a:cs typeface="Century Gothic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400" spc="30" dirty="0">
                <a:latin typeface="Wingdings 3"/>
                <a:cs typeface="Wingdings 3"/>
              </a:rPr>
              <a:t>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entury Gothic"/>
                <a:cs typeface="Century Gothic"/>
              </a:rPr>
              <a:t>Lactose</a:t>
            </a:r>
            <a:r>
              <a:rPr spc="-17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fermenter</a:t>
            </a:r>
            <a:endParaRPr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00" spc="-10" dirty="0">
                <a:latin typeface="Wingdings 3"/>
                <a:cs typeface="Wingdings 3"/>
              </a:rPr>
              <a:t></a:t>
            </a:r>
            <a:r>
              <a:rPr sz="1400" spc="-10" dirty="0">
                <a:latin typeface="Times New Roman"/>
                <a:cs typeface="Times New Roman"/>
              </a:rPr>
              <a:t>   </a:t>
            </a:r>
            <a:r>
              <a:rPr dirty="0">
                <a:latin typeface="Century Gothic"/>
                <a:cs typeface="Century Gothic"/>
              </a:rPr>
              <a:t>Mucoid LF</a:t>
            </a:r>
            <a:r>
              <a:rPr spc="-13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colonies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62" y="4756620"/>
            <a:ext cx="2152650" cy="172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46" y="4879190"/>
            <a:ext cx="1999438" cy="159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0622" y="6468998"/>
            <a:ext cx="377242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K.pneumoniae</a:t>
            </a:r>
            <a:r>
              <a:rPr lang="en-US" sz="1600" dirty="0"/>
              <a:t> growing on </a:t>
            </a:r>
            <a:r>
              <a:rPr lang="en-US" sz="1600" dirty="0" err="1"/>
              <a:t>MacConkey</a:t>
            </a: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36" y="1703540"/>
            <a:ext cx="1999990" cy="159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86" y="2649578"/>
            <a:ext cx="2091278" cy="156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9808" y="4216823"/>
            <a:ext cx="3222192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Isolated brick-red </a:t>
            </a:r>
            <a:r>
              <a:rPr lang="en-US" sz="1100" dirty="0" err="1"/>
              <a:t>coloured</a:t>
            </a:r>
            <a:r>
              <a:rPr lang="en-US" sz="1100" dirty="0"/>
              <a:t> E. coli colonies surrounded by a precipitated zone on MAC agar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48767"/>
            <a:ext cx="8915400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dirty="0"/>
              <a:t>Members of</a:t>
            </a:r>
            <a:r>
              <a:rPr sz="4200" spc="-110" dirty="0"/>
              <a:t> </a:t>
            </a:r>
            <a:r>
              <a:rPr sz="4200" dirty="0"/>
              <a:t>the</a:t>
            </a:r>
          </a:p>
          <a:p>
            <a:pPr marL="12700">
              <a:lnSpc>
                <a:spcPct val="100000"/>
              </a:lnSpc>
            </a:pPr>
            <a:r>
              <a:rPr sz="4200" spc="-5" dirty="0"/>
              <a:t>Enterobacteriaceae</a:t>
            </a:r>
            <a:r>
              <a:rPr sz="4200" spc="-80" dirty="0"/>
              <a:t> </a:t>
            </a:r>
            <a:r>
              <a:rPr sz="4200" dirty="0"/>
              <a:t>Family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611884"/>
            <a:ext cx="6758305" cy="471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20" dirty="0">
                <a:latin typeface="Wingdings 3"/>
                <a:cs typeface="Wingdings 3"/>
              </a:rPr>
              <a:t></a:t>
            </a:r>
            <a:r>
              <a:rPr sz="1500" spc="20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solidFill>
                  <a:srgbClr val="7030A0"/>
                </a:solidFill>
                <a:latin typeface="Century Gothic"/>
                <a:cs typeface="Century Gothic"/>
              </a:rPr>
              <a:t>Proteus:</a:t>
            </a:r>
            <a:endParaRPr sz="1900" b="1" dirty="0">
              <a:solidFill>
                <a:srgbClr val="7030A0"/>
              </a:solidFill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595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Non lactose fermenter</a:t>
            </a:r>
            <a:r>
              <a:rPr sz="1700" spc="-120" dirty="0">
                <a:latin typeface="Century Gothic"/>
                <a:cs typeface="Century Gothic"/>
              </a:rPr>
              <a:t> </a:t>
            </a:r>
            <a:r>
              <a:rPr sz="1700" spc="-5" dirty="0">
                <a:latin typeface="Century Gothic"/>
                <a:cs typeface="Century Gothic"/>
              </a:rPr>
              <a:t>(NLF)</a:t>
            </a:r>
            <a:endParaRPr sz="1700" dirty="0"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590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Tends </a:t>
            </a:r>
            <a:r>
              <a:rPr sz="1700" spc="-10" dirty="0">
                <a:latin typeface="Century Gothic"/>
                <a:cs typeface="Century Gothic"/>
              </a:rPr>
              <a:t>to </a:t>
            </a:r>
            <a:r>
              <a:rPr sz="1700" spc="-5" dirty="0">
                <a:latin typeface="Century Gothic"/>
                <a:cs typeface="Century Gothic"/>
              </a:rPr>
              <a:t>swarm </a:t>
            </a:r>
            <a:r>
              <a:rPr sz="1700" dirty="0">
                <a:latin typeface="Century Gothic"/>
                <a:cs typeface="Century Gothic"/>
              </a:rPr>
              <a:t>on most culture</a:t>
            </a:r>
            <a:r>
              <a:rPr sz="1700" spc="-35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media</a:t>
            </a:r>
          </a:p>
          <a:p>
            <a:pPr marL="469265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CLED </a:t>
            </a:r>
            <a:r>
              <a:rPr sz="1700" spc="-5" dirty="0">
                <a:latin typeface="Century Gothic"/>
                <a:cs typeface="Century Gothic"/>
              </a:rPr>
              <a:t>agar prevents</a:t>
            </a:r>
            <a:r>
              <a:rPr sz="1700" spc="-25" dirty="0">
                <a:latin typeface="Century Gothic"/>
                <a:cs typeface="Century Gothic"/>
              </a:rPr>
              <a:t> </a:t>
            </a:r>
            <a:r>
              <a:rPr sz="1700" spc="-5" dirty="0">
                <a:latin typeface="Century Gothic"/>
                <a:cs typeface="Century Gothic"/>
              </a:rPr>
              <a:t>swarming</a:t>
            </a:r>
            <a:endParaRPr sz="1700" dirty="0"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585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Century Gothic"/>
                <a:cs typeface="Century Gothic"/>
              </a:rPr>
              <a:t>Can produce H2S in sodium thiosulfate-containing</a:t>
            </a:r>
            <a:r>
              <a:rPr sz="1700" spc="50" dirty="0">
                <a:latin typeface="Century Gothic"/>
                <a:cs typeface="Century Gothic"/>
              </a:rPr>
              <a:t> </a:t>
            </a:r>
            <a:r>
              <a:rPr sz="1700" dirty="0">
                <a:latin typeface="Century Gothic"/>
                <a:cs typeface="Century Gothic"/>
              </a:rPr>
              <a:t>media</a:t>
            </a:r>
          </a:p>
          <a:p>
            <a:pPr marL="469265">
              <a:lnSpc>
                <a:spcPct val="100000"/>
              </a:lnSpc>
              <a:spcBef>
                <a:spcPts val="585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Motile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500" spc="20" dirty="0">
                <a:latin typeface="Wingdings 3"/>
                <a:cs typeface="Wingdings 3"/>
              </a:rPr>
              <a:t></a:t>
            </a:r>
            <a:r>
              <a:rPr sz="1500" spc="20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solidFill>
                  <a:srgbClr val="7030A0"/>
                </a:solidFill>
                <a:latin typeface="Century Gothic"/>
                <a:cs typeface="Century Gothic"/>
              </a:rPr>
              <a:t>Salmonella:</a:t>
            </a:r>
            <a:endParaRPr sz="1900" b="1" dirty="0">
              <a:solidFill>
                <a:srgbClr val="7030A0"/>
              </a:solidFill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595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NLF</a:t>
            </a:r>
          </a:p>
          <a:p>
            <a:pPr marL="469265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Produces </a:t>
            </a:r>
            <a:r>
              <a:rPr sz="1700" spc="-5" dirty="0">
                <a:latin typeface="Century Gothic"/>
                <a:cs typeface="Century Gothic"/>
              </a:rPr>
              <a:t>H2S in sodium thiosulfate-containing</a:t>
            </a:r>
            <a:r>
              <a:rPr sz="1700" dirty="0">
                <a:latin typeface="Century Gothic"/>
                <a:cs typeface="Century Gothic"/>
              </a:rPr>
              <a:t> media</a:t>
            </a:r>
          </a:p>
          <a:p>
            <a:pPr marL="469265">
              <a:lnSpc>
                <a:spcPct val="100000"/>
              </a:lnSpc>
              <a:spcBef>
                <a:spcPts val="585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motile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20" dirty="0">
                <a:latin typeface="Wingdings 3"/>
                <a:cs typeface="Wingdings 3"/>
              </a:rPr>
              <a:t></a:t>
            </a:r>
            <a:r>
              <a:rPr sz="1500" spc="20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solidFill>
                  <a:srgbClr val="7030A0"/>
                </a:solidFill>
                <a:latin typeface="Century Gothic"/>
                <a:cs typeface="Century Gothic"/>
              </a:rPr>
              <a:t>Shigella:</a:t>
            </a:r>
            <a:endParaRPr sz="1900" b="1" dirty="0">
              <a:solidFill>
                <a:srgbClr val="7030A0"/>
              </a:solidFill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spcBef>
                <a:spcPts val="595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NLF</a:t>
            </a:r>
          </a:p>
          <a:p>
            <a:pPr marL="469265">
              <a:lnSpc>
                <a:spcPct val="100000"/>
              </a:lnSpc>
              <a:spcBef>
                <a:spcPts val="585"/>
              </a:spcBef>
              <a:tabLst>
                <a:tab pos="756285" algn="l"/>
              </a:tabLst>
            </a:pPr>
            <a:r>
              <a:rPr sz="1350" dirty="0">
                <a:latin typeface="Wingdings 3"/>
                <a:cs typeface="Wingdings 3"/>
              </a:rPr>
              <a:t>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Century Gothic"/>
                <a:cs typeface="Century Gothic"/>
              </a:rPr>
              <a:t>Non </a:t>
            </a:r>
            <a:r>
              <a:rPr sz="1700" spc="-5" dirty="0">
                <a:latin typeface="Century Gothic"/>
                <a:cs typeface="Century Gothic"/>
              </a:rPr>
              <a:t>H2S</a:t>
            </a:r>
            <a:r>
              <a:rPr sz="1700" spc="-75" dirty="0">
                <a:latin typeface="Century Gothic"/>
                <a:cs typeface="Century Gothic"/>
              </a:rPr>
              <a:t> </a:t>
            </a:r>
            <a:r>
              <a:rPr sz="1700" spc="-5" dirty="0">
                <a:latin typeface="Century Gothic"/>
                <a:cs typeface="Century Gothic"/>
              </a:rPr>
              <a:t>producer</a:t>
            </a:r>
            <a:endParaRPr sz="17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52" y="248375"/>
            <a:ext cx="8534400" cy="739177"/>
          </a:xfrm>
          <a:prstGeom prst="rect">
            <a:avLst/>
          </a:prstGeom>
        </p:spPr>
        <p:txBody>
          <a:bodyPr vert="horz" wrap="square" lIns="0" tIns="183388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b="1" spc="-5" dirty="0">
                <a:solidFill>
                  <a:srgbClr val="C00000"/>
                </a:solidFill>
                <a:cs typeface="Century Gothic"/>
              </a:rPr>
              <a:t>Desoxycholate </a:t>
            </a:r>
            <a:r>
              <a:rPr sz="3600" b="1" dirty="0">
                <a:solidFill>
                  <a:srgbClr val="C00000"/>
                </a:solidFill>
                <a:cs typeface="Century Gothic"/>
              </a:rPr>
              <a:t>Citrate Agar</a:t>
            </a:r>
            <a:r>
              <a:rPr sz="3600" b="1" spc="-45" dirty="0">
                <a:solidFill>
                  <a:srgbClr val="C00000"/>
                </a:solidFill>
                <a:cs typeface="Century Gothic"/>
              </a:rPr>
              <a:t> </a:t>
            </a:r>
            <a:r>
              <a:rPr sz="3600" b="1" dirty="0">
                <a:solidFill>
                  <a:srgbClr val="C00000"/>
                </a:solidFill>
                <a:cs typeface="Century Gothic"/>
              </a:rPr>
              <a:t>(DCA):</a:t>
            </a:r>
            <a:endParaRPr sz="3600" dirty="0">
              <a:solidFill>
                <a:srgbClr val="C00000"/>
              </a:solidFill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xfrm>
            <a:off x="301752" y="1527048"/>
            <a:ext cx="8503920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2900"/>
            <a:r>
              <a:rPr sz="2000" dirty="0" smtClean="0">
                <a:latin typeface="Century Gothic" pitchFamily="34" charset="0"/>
              </a:rPr>
              <a:t>Differential </a:t>
            </a:r>
            <a:r>
              <a:rPr sz="2000" spc="-5" dirty="0">
                <a:latin typeface="Century Gothic" pitchFamily="34" charset="0"/>
              </a:rPr>
              <a:t>and</a:t>
            </a:r>
            <a:r>
              <a:rPr sz="2000" spc="125" dirty="0">
                <a:latin typeface="Century Gothic" pitchFamily="34" charset="0"/>
              </a:rPr>
              <a:t> </a:t>
            </a:r>
            <a:r>
              <a:rPr sz="2000" dirty="0">
                <a:latin typeface="Century Gothic" pitchFamily="34" charset="0"/>
              </a:rPr>
              <a:t>selective.</a:t>
            </a:r>
            <a:endParaRPr sz="1100" dirty="0">
              <a:latin typeface="Century Gothic" pitchFamily="34" charset="0"/>
              <a:cs typeface="Times New Roman"/>
            </a:endParaRPr>
          </a:p>
          <a:p>
            <a:pPr marL="361315" indent="-342900">
              <a:spcBef>
                <a:spcPts val="790"/>
              </a:spcBef>
            </a:pPr>
            <a:r>
              <a:rPr sz="2000" dirty="0" smtClean="0">
                <a:latin typeface="Century Gothic" pitchFamily="34" charset="0"/>
              </a:rPr>
              <a:t>Selective </a:t>
            </a:r>
            <a:r>
              <a:rPr sz="2000" dirty="0">
                <a:latin typeface="Century Gothic" pitchFamily="34" charset="0"/>
              </a:rPr>
              <a:t>for gram</a:t>
            </a:r>
            <a:r>
              <a:rPr sz="2000" spc="-120" dirty="0">
                <a:latin typeface="Century Gothic" pitchFamily="34" charset="0"/>
              </a:rPr>
              <a:t> </a:t>
            </a:r>
            <a:r>
              <a:rPr sz="2000" spc="10" dirty="0">
                <a:latin typeface="Century Gothic" pitchFamily="34" charset="0"/>
              </a:rPr>
              <a:t>–</a:t>
            </a:r>
            <a:r>
              <a:rPr sz="2000" spc="10" dirty="0" err="1" smtClean="0">
                <a:latin typeface="Century Gothic" pitchFamily="34" charset="0"/>
              </a:rPr>
              <a:t>ve</a:t>
            </a:r>
            <a:endParaRPr lang="en-US" sz="1100" dirty="0">
              <a:latin typeface="Century Gothic" pitchFamily="34" charset="0"/>
              <a:cs typeface="Times New Roman"/>
            </a:endParaRPr>
          </a:p>
          <a:p>
            <a:pPr marL="18415" indent="0">
              <a:spcBef>
                <a:spcPts val="790"/>
              </a:spcBef>
              <a:buNone/>
            </a:pPr>
            <a:r>
              <a:rPr sz="1600" b="1" dirty="0" smtClean="0">
                <a:solidFill>
                  <a:srgbClr val="00B050"/>
                </a:solidFill>
                <a:latin typeface="Century Gothic" pitchFamily="34" charset="0"/>
              </a:rPr>
              <a:t>Inhibitory </a:t>
            </a:r>
            <a:r>
              <a:rPr sz="1600" b="1" spc="-5" dirty="0">
                <a:solidFill>
                  <a:srgbClr val="00B050"/>
                </a:solidFill>
                <a:latin typeface="Century Gothic" pitchFamily="34" charset="0"/>
              </a:rPr>
              <a:t>substances: sodium </a:t>
            </a:r>
            <a:r>
              <a:rPr sz="1600" b="1" spc="-5" dirty="0" err="1">
                <a:solidFill>
                  <a:srgbClr val="00B050"/>
                </a:solidFill>
                <a:latin typeface="Century Gothic" pitchFamily="34" charset="0"/>
              </a:rPr>
              <a:t>desoxycholate</a:t>
            </a:r>
            <a:r>
              <a:rPr sz="1600" b="1" spc="-5" dirty="0">
                <a:solidFill>
                  <a:srgbClr val="00B050"/>
                </a:solidFill>
                <a:latin typeface="Century Gothic" pitchFamily="34" charset="0"/>
              </a:rPr>
              <a:t> </a:t>
            </a:r>
            <a:endParaRPr lang="en-US" sz="1600" b="1" spc="-5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marL="18415" indent="0">
              <a:spcBef>
                <a:spcPts val="790"/>
              </a:spcBef>
              <a:buNone/>
            </a:pPr>
            <a:r>
              <a:rPr sz="1600" b="1" spc="-5" dirty="0" smtClean="0">
                <a:solidFill>
                  <a:srgbClr val="00B050"/>
                </a:solidFill>
                <a:latin typeface="Century Gothic" pitchFamily="34" charset="0"/>
              </a:rPr>
              <a:t>and </a:t>
            </a:r>
            <a:r>
              <a:rPr sz="1600" b="1" spc="-5" dirty="0">
                <a:solidFill>
                  <a:srgbClr val="00B050"/>
                </a:solidFill>
                <a:latin typeface="Century Gothic" pitchFamily="34" charset="0"/>
              </a:rPr>
              <a:t>sodium</a:t>
            </a:r>
            <a:r>
              <a:rPr sz="1600" b="1" spc="30" dirty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sz="1600" b="1" spc="-5" dirty="0" smtClean="0">
                <a:solidFill>
                  <a:srgbClr val="00B050"/>
                </a:solidFill>
                <a:latin typeface="Century Gothic" pitchFamily="34" charset="0"/>
              </a:rPr>
              <a:t>citrate</a:t>
            </a:r>
            <a:endParaRPr lang="en-US" sz="1600" b="1" spc="-5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marL="361315" indent="-342900">
              <a:spcBef>
                <a:spcPts val="795"/>
              </a:spcBef>
              <a:tabLst>
                <a:tab pos="579755" algn="l"/>
              </a:tabLst>
            </a:pPr>
            <a:r>
              <a:rPr sz="2000" spc="-5" dirty="0" smtClean="0">
                <a:latin typeface="Century Gothic" pitchFamily="34" charset="0"/>
              </a:rPr>
              <a:t>Differentiates </a:t>
            </a:r>
            <a:r>
              <a:rPr sz="2000" spc="-5" dirty="0">
                <a:latin typeface="Century Gothic" pitchFamily="34" charset="0"/>
              </a:rPr>
              <a:t>between </a:t>
            </a:r>
            <a:r>
              <a:rPr sz="2000" dirty="0">
                <a:latin typeface="Century Gothic" pitchFamily="34" charset="0"/>
              </a:rPr>
              <a:t>LF </a:t>
            </a:r>
            <a:r>
              <a:rPr sz="2000" spc="-5" dirty="0">
                <a:latin typeface="Century Gothic" pitchFamily="34" charset="0"/>
              </a:rPr>
              <a:t>and </a:t>
            </a:r>
            <a:r>
              <a:rPr sz="2000" dirty="0">
                <a:latin typeface="Century Gothic" pitchFamily="34" charset="0"/>
              </a:rPr>
              <a:t>NLF </a:t>
            </a:r>
            <a:endParaRPr lang="en-US" sz="2000" dirty="0" smtClean="0">
              <a:latin typeface="Century Gothic" pitchFamily="34" charset="0"/>
            </a:endParaRPr>
          </a:p>
          <a:p>
            <a:pPr marL="18415" indent="0">
              <a:spcBef>
                <a:spcPts val="795"/>
              </a:spcBef>
              <a:buNone/>
              <a:tabLst>
                <a:tab pos="579755" algn="l"/>
              </a:tabLst>
            </a:pPr>
            <a:r>
              <a:rPr sz="2000" spc="-5" dirty="0" smtClean="0">
                <a:latin typeface="Century Gothic" pitchFamily="34" charset="0"/>
              </a:rPr>
              <a:t>and </a:t>
            </a:r>
            <a:r>
              <a:rPr sz="2000" spc="-10" dirty="0">
                <a:latin typeface="Century Gothic" pitchFamily="34" charset="0"/>
              </a:rPr>
              <a:t>between </a:t>
            </a:r>
            <a:r>
              <a:rPr sz="2000" spc="-15" dirty="0">
                <a:latin typeface="Century Gothic" pitchFamily="34" charset="0"/>
              </a:rPr>
              <a:t>H2S </a:t>
            </a:r>
            <a:r>
              <a:rPr sz="2000" spc="-5" dirty="0">
                <a:latin typeface="Century Gothic" pitchFamily="34" charset="0"/>
              </a:rPr>
              <a:t>producers </a:t>
            </a:r>
            <a:r>
              <a:rPr sz="2000" spc="-10" dirty="0">
                <a:latin typeface="Century Gothic" pitchFamily="34" charset="0"/>
              </a:rPr>
              <a:t>and  </a:t>
            </a:r>
            <a:r>
              <a:rPr sz="2000" dirty="0">
                <a:latin typeface="Century Gothic" pitchFamily="34" charset="0"/>
              </a:rPr>
              <a:t>non</a:t>
            </a:r>
            <a:r>
              <a:rPr sz="2000" spc="-95" dirty="0">
                <a:latin typeface="Century Gothic" pitchFamily="34" charset="0"/>
              </a:rPr>
              <a:t> </a:t>
            </a:r>
            <a:r>
              <a:rPr sz="2000" spc="-5" dirty="0">
                <a:latin typeface="Century Gothic" pitchFamily="34" charset="0"/>
              </a:rPr>
              <a:t>producers</a:t>
            </a:r>
            <a:endParaRPr sz="1100" dirty="0">
              <a:latin typeface="Century Gothic" pitchFamily="34" charset="0"/>
              <a:cs typeface="Times New Roman"/>
            </a:endParaRPr>
          </a:p>
          <a:p>
            <a:pPr marL="361315" indent="-342900">
              <a:spcBef>
                <a:spcPts val="760"/>
              </a:spcBef>
            </a:pPr>
            <a:r>
              <a:rPr sz="2000" b="1" spc="-5" dirty="0" smtClean="0">
                <a:solidFill>
                  <a:srgbClr val="FF0000"/>
                </a:solidFill>
                <a:latin typeface="Century Gothic" pitchFamily="34" charset="0"/>
              </a:rPr>
              <a:t>Neutral </a:t>
            </a:r>
            <a:r>
              <a:rPr sz="2000" b="1" spc="-5" dirty="0">
                <a:solidFill>
                  <a:srgbClr val="FF0000"/>
                </a:solidFill>
                <a:latin typeface="Century Gothic" pitchFamily="34" charset="0"/>
              </a:rPr>
              <a:t>red </a:t>
            </a:r>
            <a:r>
              <a:rPr sz="2000" spc="10" dirty="0">
                <a:latin typeface="Century Gothic" pitchFamily="34" charset="0"/>
              </a:rPr>
              <a:t>is </a:t>
            </a:r>
            <a:r>
              <a:rPr sz="2000" spc="-5" dirty="0">
                <a:latin typeface="Century Gothic" pitchFamily="34" charset="0"/>
              </a:rPr>
              <a:t>pH</a:t>
            </a:r>
            <a:r>
              <a:rPr sz="2000" spc="-220" dirty="0">
                <a:latin typeface="Century Gothic" pitchFamily="34" charset="0"/>
              </a:rPr>
              <a:t> </a:t>
            </a:r>
            <a:r>
              <a:rPr sz="2000" dirty="0" smtClean="0">
                <a:latin typeface="Century Gothic" pitchFamily="34" charset="0"/>
              </a:rPr>
              <a:t>indicator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sz="2000" spc="-5" dirty="0" smtClean="0">
                <a:latin typeface="Century Gothic" pitchFamily="34" charset="0"/>
              </a:rPr>
              <a:t>H2S </a:t>
            </a:r>
            <a:r>
              <a:rPr sz="2000" spc="-5" dirty="0">
                <a:latin typeface="Century Gothic" pitchFamily="34" charset="0"/>
              </a:rPr>
              <a:t>producers </a:t>
            </a:r>
            <a:r>
              <a:rPr sz="2000" spc="5" dirty="0">
                <a:latin typeface="Century Gothic" pitchFamily="34" charset="0"/>
              </a:rPr>
              <a:t>give </a:t>
            </a:r>
            <a:r>
              <a:rPr sz="2000" spc="-5" dirty="0">
                <a:latin typeface="Century Gothic" pitchFamily="34" charset="0"/>
              </a:rPr>
              <a:t>black-centered colorless </a:t>
            </a:r>
            <a:r>
              <a:rPr sz="2000" dirty="0">
                <a:latin typeface="Century Gothic" pitchFamily="34" charset="0"/>
              </a:rPr>
              <a:t>colonies on </a:t>
            </a:r>
            <a:r>
              <a:rPr sz="2000" spc="-5" dirty="0" smtClean="0">
                <a:latin typeface="Century Gothic" pitchFamily="34" charset="0"/>
              </a:rPr>
              <a:t>DCA </a:t>
            </a:r>
            <a:r>
              <a:rPr sz="2000" spc="-10" dirty="0">
                <a:latin typeface="Century Gothic" pitchFamily="34" charset="0"/>
              </a:rPr>
              <a:t>(salmonella). </a:t>
            </a:r>
            <a:r>
              <a:rPr sz="2000" dirty="0">
                <a:latin typeface="Century Gothic" pitchFamily="34" charset="0"/>
              </a:rPr>
              <a:t>Shigella </a:t>
            </a:r>
            <a:r>
              <a:rPr sz="2000" spc="-5" dirty="0">
                <a:latin typeface="Century Gothic" pitchFamily="34" charset="0"/>
              </a:rPr>
              <a:t>sp. produce colorless </a:t>
            </a:r>
            <a:r>
              <a:rPr sz="2000" dirty="0">
                <a:latin typeface="Century Gothic" pitchFamily="34" charset="0"/>
              </a:rPr>
              <a:t>colonies </a:t>
            </a:r>
            <a:r>
              <a:rPr sz="2000" spc="-10" dirty="0">
                <a:latin typeface="Century Gothic" pitchFamily="34" charset="0"/>
              </a:rPr>
              <a:t>without </a:t>
            </a:r>
            <a:r>
              <a:rPr sz="2000" dirty="0">
                <a:latin typeface="Century Gothic" pitchFamily="34" charset="0"/>
              </a:rPr>
              <a:t>a </a:t>
            </a:r>
            <a:r>
              <a:rPr sz="2000" spc="-5" dirty="0">
                <a:latin typeface="Century Gothic" pitchFamily="34" charset="0"/>
              </a:rPr>
              <a:t>black  center.</a:t>
            </a:r>
            <a:endParaRPr sz="1200" dirty="0">
              <a:latin typeface="Century Gothic" pitchFamily="34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1567" y="4876800"/>
            <a:ext cx="5663633" cy="1113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5990234"/>
            <a:ext cx="8686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entury Gothic"/>
                <a:cs typeface="Century Gothic"/>
              </a:rPr>
              <a:t>LFs give pink colonies, while lactose NLFs</a:t>
            </a:r>
            <a:r>
              <a:rPr sz="2000" spc="-16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produce  </a:t>
            </a:r>
            <a:r>
              <a:rPr sz="2000" spc="-5" dirty="0">
                <a:latin typeface="Century Gothic"/>
                <a:cs typeface="Century Gothic"/>
              </a:rPr>
              <a:t>colorless </a:t>
            </a:r>
            <a:r>
              <a:rPr sz="2000" dirty="0">
                <a:latin typeface="Century Gothic"/>
                <a:cs typeface="Century Gothic"/>
              </a:rPr>
              <a:t>or </a:t>
            </a:r>
            <a:r>
              <a:rPr sz="2000" spc="-5" dirty="0">
                <a:latin typeface="Century Gothic"/>
                <a:cs typeface="Century Gothic"/>
              </a:rPr>
              <a:t>pale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colonies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1828800" cy="18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7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89814"/>
            <a:ext cx="8729066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5" dirty="0"/>
              <a:t>H2S-producers </a:t>
            </a:r>
            <a:r>
              <a:rPr sz="4200" b="1" dirty="0"/>
              <a:t>on</a:t>
            </a:r>
            <a:r>
              <a:rPr sz="4200" b="1" spc="-80" dirty="0"/>
              <a:t> </a:t>
            </a:r>
            <a:r>
              <a:rPr sz="4200" b="1" spc="-5" dirty="0"/>
              <a:t>DCA</a:t>
            </a:r>
            <a:endParaRPr sz="4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799"/>
            <a:ext cx="7994774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20542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676" y="486409"/>
            <a:ext cx="7182484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Shigella (non 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H2S</a:t>
            </a:r>
            <a:r>
              <a:rPr sz="4200" spc="-7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producer)</a:t>
            </a:r>
            <a:endParaRPr sz="4200">
              <a:latin typeface="Century Gothic"/>
              <a:cs typeface="Century Gothic"/>
            </a:endParaRPr>
          </a:p>
          <a:p>
            <a:pPr marL="12700">
              <a:lnSpc>
                <a:spcPts val="5020"/>
              </a:lnSpc>
            </a:pP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on</a:t>
            </a:r>
            <a:r>
              <a:rPr sz="4200" spc="-9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DCA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Indicator color chart: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13566" r="60685" b="70742"/>
          <a:stretch/>
        </p:blipFill>
        <p:spPr bwMode="auto">
          <a:xfrm>
            <a:off x="255633" y="2590800"/>
            <a:ext cx="86154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2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52" y="149375"/>
            <a:ext cx="8534400" cy="838177"/>
          </a:xfrm>
          <a:prstGeom prst="rect">
            <a:avLst/>
          </a:prstGeom>
        </p:spPr>
        <p:txBody>
          <a:bodyPr vert="horz" wrap="square" lIns="0" tIns="189991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4200" spc="-5" dirty="0">
                <a:solidFill>
                  <a:srgbClr val="00B050"/>
                </a:solidFill>
              </a:rPr>
              <a:t>Hektoen Enteric </a:t>
            </a:r>
            <a:r>
              <a:rPr sz="4200" dirty="0">
                <a:solidFill>
                  <a:srgbClr val="00B050"/>
                </a:solidFill>
              </a:rPr>
              <a:t>Agar</a:t>
            </a:r>
            <a:r>
              <a:rPr sz="4200" spc="-85" dirty="0">
                <a:solidFill>
                  <a:srgbClr val="00B050"/>
                </a:solidFill>
              </a:rPr>
              <a:t> </a:t>
            </a:r>
            <a:r>
              <a:rPr sz="4200" spc="-5" dirty="0">
                <a:solidFill>
                  <a:srgbClr val="00B050"/>
                </a:solidFill>
              </a:rPr>
              <a:t>(HE)</a:t>
            </a:r>
            <a:endParaRPr sz="4200" dirty="0">
              <a:solidFill>
                <a:srgbClr val="00B0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58086"/>
            <a:ext cx="8382000" cy="475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Differential </a:t>
            </a:r>
            <a:r>
              <a:rPr spc="-5" dirty="0">
                <a:latin typeface="Century Gothic"/>
                <a:cs typeface="Century Gothic"/>
              </a:rPr>
              <a:t>and</a:t>
            </a:r>
            <a:r>
              <a:rPr spc="-10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Selective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Selective </a:t>
            </a:r>
            <a:r>
              <a:rPr spc="-5" dirty="0">
                <a:latin typeface="Century Gothic"/>
                <a:cs typeface="Century Gothic"/>
              </a:rPr>
              <a:t>for gram </a:t>
            </a:r>
            <a:r>
              <a:rPr spc="5" dirty="0">
                <a:latin typeface="Century Gothic"/>
                <a:cs typeface="Century Gothic"/>
              </a:rPr>
              <a:t>–ve </a:t>
            </a:r>
            <a:r>
              <a:rPr dirty="0">
                <a:latin typeface="Century Gothic"/>
                <a:cs typeface="Century Gothic"/>
              </a:rPr>
              <a:t>bacteria </a:t>
            </a:r>
            <a:r>
              <a:rPr spc="-5" dirty="0">
                <a:latin typeface="Century Gothic"/>
                <a:cs typeface="Century Gothic"/>
              </a:rPr>
              <a:t>(Contains bile </a:t>
            </a:r>
            <a:endParaRPr lang="en-US" spc="-5" dirty="0" smtClean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dirty="0" smtClean="0">
                <a:latin typeface="Century Gothic"/>
                <a:cs typeface="Century Gothic"/>
              </a:rPr>
              <a:t>salt</a:t>
            </a:r>
            <a:r>
              <a:rPr spc="-114" dirty="0" smtClean="0">
                <a:latin typeface="Century Gothic"/>
                <a:cs typeface="Century Gothic"/>
              </a:rPr>
              <a:t> </a:t>
            </a:r>
            <a:r>
              <a:rPr spc="-5" dirty="0" smtClean="0">
                <a:latin typeface="Century Gothic"/>
                <a:cs typeface="Century Gothic"/>
              </a:rPr>
              <a:t>inhibitors</a:t>
            </a:r>
            <a:r>
              <a:rPr spc="-5" dirty="0">
                <a:latin typeface="Century Gothic"/>
                <a:cs typeface="Century Gothic"/>
              </a:rPr>
              <a:t>)</a:t>
            </a: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spc="-5" dirty="0">
                <a:latin typeface="Century Gothic"/>
                <a:cs typeface="Century Gothic"/>
              </a:rPr>
              <a:t>Differentiation </a:t>
            </a:r>
            <a:r>
              <a:rPr dirty="0">
                <a:latin typeface="Century Gothic"/>
                <a:cs typeface="Century Gothic"/>
              </a:rPr>
              <a:t>based on lactose fermentation </a:t>
            </a:r>
            <a:endParaRPr lang="en-US" dirty="0" smtClean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pc="-5" dirty="0" smtClean="0">
                <a:latin typeface="Century Gothic"/>
                <a:cs typeface="Century Gothic"/>
              </a:rPr>
              <a:t>and </a:t>
            </a:r>
            <a:r>
              <a:rPr spc="10" dirty="0">
                <a:latin typeface="Century Gothic"/>
                <a:cs typeface="Century Gothic"/>
              </a:rPr>
              <a:t>H2S</a:t>
            </a:r>
            <a:r>
              <a:rPr spc="-85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production</a:t>
            </a: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Carbohydrate </a:t>
            </a:r>
            <a:r>
              <a:rPr spc="-5" dirty="0">
                <a:latin typeface="Century Gothic"/>
                <a:cs typeface="Century Gothic"/>
              </a:rPr>
              <a:t>sources are </a:t>
            </a:r>
            <a:r>
              <a:rPr dirty="0">
                <a:latin typeface="Century Gothic"/>
                <a:cs typeface="Century Gothic"/>
              </a:rPr>
              <a:t>lactose sucrose </a:t>
            </a:r>
            <a:r>
              <a:rPr spc="-5" dirty="0">
                <a:latin typeface="Century Gothic"/>
                <a:cs typeface="Century Gothic"/>
              </a:rPr>
              <a:t>and</a:t>
            </a:r>
            <a:r>
              <a:rPr spc="-114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salicin</a:t>
            </a: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b="1" dirty="0">
                <a:solidFill>
                  <a:srgbClr val="00B050"/>
                </a:solidFill>
                <a:latin typeface="Century Gothic"/>
                <a:cs typeface="Century Gothic"/>
              </a:rPr>
              <a:t>Bromothymol blue </a:t>
            </a:r>
            <a:r>
              <a:rPr spc="-5" dirty="0">
                <a:latin typeface="Century Gothic"/>
                <a:cs typeface="Century Gothic"/>
              </a:rPr>
              <a:t>is color</a:t>
            </a:r>
            <a:r>
              <a:rPr spc="-60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indicator</a:t>
            </a:r>
            <a:endParaRPr dirty="0">
              <a:latin typeface="Century Gothic"/>
              <a:cs typeface="Century Gothic"/>
            </a:endParaRPr>
          </a:p>
          <a:p>
            <a:pPr marL="355600" marR="184785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Determines H2S </a:t>
            </a:r>
            <a:r>
              <a:rPr spc="-5" dirty="0">
                <a:latin typeface="Century Gothic"/>
                <a:cs typeface="Century Gothic"/>
              </a:rPr>
              <a:t>production </a:t>
            </a:r>
            <a:r>
              <a:rPr dirty="0">
                <a:latin typeface="Century Gothic"/>
                <a:cs typeface="Century Gothic"/>
              </a:rPr>
              <a:t>through </a:t>
            </a:r>
            <a:r>
              <a:rPr spc="-5" dirty="0">
                <a:latin typeface="Century Gothic"/>
                <a:cs typeface="Century Gothic"/>
              </a:rPr>
              <a:t>sodium thiosulphate(as</a:t>
            </a:r>
            <a:r>
              <a:rPr spc="-4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an</a:t>
            </a:r>
            <a:r>
              <a:rPr spc="-1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H2S  </a:t>
            </a:r>
            <a:r>
              <a:rPr spc="-5" dirty="0">
                <a:latin typeface="Century Gothic"/>
                <a:cs typeface="Century Gothic"/>
              </a:rPr>
              <a:t>source)</a:t>
            </a: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H2S </a:t>
            </a:r>
            <a:r>
              <a:rPr spc="-5" dirty="0">
                <a:latin typeface="Century Gothic"/>
                <a:cs typeface="Century Gothic"/>
              </a:rPr>
              <a:t>producers </a:t>
            </a:r>
            <a:r>
              <a:rPr dirty="0">
                <a:latin typeface="Century Gothic"/>
                <a:cs typeface="Century Gothic"/>
              </a:rPr>
              <a:t>give clear colonies with black centers </a:t>
            </a:r>
            <a:r>
              <a:rPr spc="-15" dirty="0">
                <a:latin typeface="Century Gothic"/>
                <a:cs typeface="Century Gothic"/>
              </a:rPr>
              <a:t>(fish</a:t>
            </a:r>
            <a:r>
              <a:rPr spc="-8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eye</a:t>
            </a:r>
          </a:p>
          <a:p>
            <a:pPr marL="355600">
              <a:lnSpc>
                <a:spcPct val="100000"/>
              </a:lnSpc>
            </a:pPr>
            <a:r>
              <a:rPr dirty="0">
                <a:latin typeface="Century Gothic"/>
                <a:cs typeface="Century Gothic"/>
              </a:rPr>
              <a:t>colonies)</a:t>
            </a: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00" spc="-5" dirty="0">
                <a:latin typeface="Wingdings 3"/>
                <a:cs typeface="Wingdings 3"/>
              </a:rPr>
              <a:t></a:t>
            </a:r>
            <a:r>
              <a:rPr sz="1400" spc="-5" dirty="0">
                <a:latin typeface="Times New Roman"/>
                <a:cs typeface="Times New Roman"/>
              </a:rPr>
              <a:t>	</a:t>
            </a:r>
            <a:r>
              <a:rPr dirty="0">
                <a:latin typeface="Century Gothic"/>
                <a:cs typeface="Century Gothic"/>
              </a:rPr>
              <a:t>Lactose fermenters give </a:t>
            </a:r>
            <a:r>
              <a:rPr spc="-5" dirty="0">
                <a:latin typeface="Century Gothic"/>
                <a:cs typeface="Century Gothic"/>
              </a:rPr>
              <a:t>orange </a:t>
            </a:r>
            <a:r>
              <a:rPr dirty="0">
                <a:latin typeface="Century Gothic"/>
                <a:cs typeface="Century Gothic"/>
              </a:rPr>
              <a:t>colored colonies</a:t>
            </a:r>
            <a:r>
              <a:rPr spc="-70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(sometimes</a:t>
            </a:r>
            <a:r>
              <a:rPr spc="-20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called  </a:t>
            </a:r>
            <a:r>
              <a:rPr b="1" dirty="0">
                <a:solidFill>
                  <a:srgbClr val="FF3300"/>
                </a:solidFill>
                <a:latin typeface="Century Gothic"/>
                <a:cs typeface="Century Gothic"/>
              </a:rPr>
              <a:t>salmon colonies</a:t>
            </a:r>
            <a:r>
              <a:rPr dirty="0">
                <a:latin typeface="Century Gothic"/>
                <a:cs typeface="Century Gothic"/>
              </a:rPr>
              <a:t>). Non fermenters give green-blue</a:t>
            </a:r>
            <a:r>
              <a:rPr spc="-14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colonies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04" y="1495690"/>
            <a:ext cx="2062196" cy="193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75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1945</TotalTime>
  <Words>657</Words>
  <Application>Microsoft Office PowerPoint</Application>
  <PresentationFormat>On-screen Show (4:3)</PresentationFormat>
  <Paragraphs>161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Enterobacteriaceae  Clinical Bacteriology II CLS 413</vt:lpstr>
      <vt:lpstr>Course Content</vt:lpstr>
      <vt:lpstr>Introduction</vt:lpstr>
      <vt:lpstr>Members of the  Enterobacteriaceae Family</vt:lpstr>
      <vt:lpstr>Members of the Enterobacteriaceae Family</vt:lpstr>
      <vt:lpstr>Desoxycholate Citrate Agar (DCA):</vt:lpstr>
      <vt:lpstr>H2S-producers on DCA</vt:lpstr>
      <vt:lpstr>PowerPoint Presentation</vt:lpstr>
      <vt:lpstr>Hektoen Enteric Agar (HE)</vt:lpstr>
      <vt:lpstr>PowerPoint Presentation</vt:lpstr>
      <vt:lpstr>Xylose Lysine Desoxycholate Agar (XLD):</vt:lpstr>
      <vt:lpstr>Salmonella on XLD: Lac –,  H2S + red colonies with black  centers</vt:lpstr>
      <vt:lpstr>How To Report a Gram Stain</vt:lpstr>
      <vt:lpstr>Tasks to be done today</vt:lpstr>
      <vt:lpstr>PowerPoint Presentation</vt:lpstr>
      <vt:lpstr>Reports Should Include</vt:lpstr>
      <vt:lpstr>PowerPoint Presentation</vt:lpstr>
      <vt:lpstr>Before you leave: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كلية العوم</dc:creator>
  <cp:lastModifiedBy>Basmah</cp:lastModifiedBy>
  <cp:revision>27</cp:revision>
  <dcterms:created xsi:type="dcterms:W3CDTF">2016-09-28T22:13:01Z</dcterms:created>
  <dcterms:modified xsi:type="dcterms:W3CDTF">2017-04-29T21:52:34Z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2016-09-28T00:00:00Z</vt:filetime>
  </property>
</Properties>
</file>