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4" y="-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151876" y="1685289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5076" y="0"/>
                </a:moveTo>
                <a:lnTo>
                  <a:pt x="2869311" y="0"/>
                </a:lnTo>
                <a:lnTo>
                  <a:pt x="2869311" y="4023360"/>
                </a:lnTo>
                <a:lnTo>
                  <a:pt x="2869311" y="4024630"/>
                </a:lnTo>
                <a:lnTo>
                  <a:pt x="983754" y="4024630"/>
                </a:lnTo>
                <a:lnTo>
                  <a:pt x="983754" y="4023360"/>
                </a:lnTo>
                <a:lnTo>
                  <a:pt x="0" y="4023360"/>
                </a:lnTo>
                <a:lnTo>
                  <a:pt x="0" y="4024630"/>
                </a:lnTo>
                <a:lnTo>
                  <a:pt x="0" y="4409440"/>
                </a:lnTo>
                <a:lnTo>
                  <a:pt x="3275076" y="4409440"/>
                </a:lnTo>
                <a:lnTo>
                  <a:pt x="3275076" y="4024630"/>
                </a:lnTo>
                <a:lnTo>
                  <a:pt x="3275076" y="4023360"/>
                </a:lnTo>
                <a:lnTo>
                  <a:pt x="3275076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52855" y="743712"/>
            <a:ext cx="3275329" cy="4409440"/>
          </a:xfrm>
          <a:custGeom>
            <a:avLst/>
            <a:gdLst/>
            <a:ahLst/>
            <a:cxnLst/>
            <a:rect l="l" t="t" r="r" b="b"/>
            <a:pathLst>
              <a:path w="3275329" h="4409440">
                <a:moveTo>
                  <a:pt x="3274441" y="0"/>
                </a:moveTo>
                <a:lnTo>
                  <a:pt x="0" y="0"/>
                </a:lnTo>
                <a:lnTo>
                  <a:pt x="0" y="4408932"/>
                </a:lnTo>
                <a:lnTo>
                  <a:pt x="405701" y="4408932"/>
                </a:lnTo>
                <a:lnTo>
                  <a:pt x="405701" y="384428"/>
                </a:lnTo>
                <a:lnTo>
                  <a:pt x="3275076" y="385825"/>
                </a:lnTo>
                <a:lnTo>
                  <a:pt x="3274619" y="288053"/>
                </a:lnTo>
                <a:lnTo>
                  <a:pt x="3274897" y="97700"/>
                </a:lnTo>
                <a:lnTo>
                  <a:pt x="3274441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61564" y="2292223"/>
            <a:ext cx="646887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Palladio Uralic"/>
                <a:cs typeface="Palladio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81B0D"/>
                </a:solidFill>
                <a:latin typeface="Palladio Uralic"/>
                <a:cs typeface="Palladio Ural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Palladio Uralic"/>
                <a:cs typeface="Palladio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Palladio Uralic"/>
                <a:cs typeface="Palladio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78536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6027" y="1616405"/>
            <a:ext cx="10219944" cy="575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Palladio Uralic"/>
                <a:cs typeface="Palladio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7173" y="2559177"/>
            <a:ext cx="6698615" cy="3305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81B0D"/>
                </a:solidFill>
                <a:latin typeface="Palladio Uralic"/>
                <a:cs typeface="Palladio Ural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61564" y="2292223"/>
            <a:ext cx="52597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90" dirty="0">
                <a:solidFill>
                  <a:srgbClr val="006FC0"/>
                </a:solidFill>
                <a:latin typeface="Arial"/>
                <a:cs typeface="Arial"/>
              </a:rPr>
              <a:t>Preparation </a:t>
            </a:r>
            <a:r>
              <a:rPr sz="4000" spc="-254" dirty="0">
                <a:solidFill>
                  <a:srgbClr val="006FC0"/>
                </a:solidFill>
                <a:latin typeface="Arial"/>
                <a:cs typeface="Arial"/>
              </a:rPr>
              <a:t>Of </a:t>
            </a:r>
            <a:r>
              <a:rPr sz="4000" spc="-45" dirty="0">
                <a:solidFill>
                  <a:srgbClr val="006FC0"/>
                </a:solidFill>
                <a:latin typeface="Arial"/>
                <a:cs typeface="Arial"/>
              </a:rPr>
              <a:t>Buffer</a:t>
            </a:r>
            <a:r>
              <a:rPr sz="4000" spc="-9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4000" spc="-270" dirty="0">
                <a:solidFill>
                  <a:srgbClr val="006FC0"/>
                </a:solidFill>
                <a:latin typeface="Arial"/>
                <a:cs typeface="Arial"/>
              </a:rPr>
              <a:t>So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1876" y="1685289"/>
            <a:ext cx="2869565" cy="4024629"/>
          </a:xfrm>
          <a:prstGeom prst="rect">
            <a:avLst/>
          </a:prstGeom>
          <a:solidFill>
            <a:srgbClr val="EEECE2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4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4000" spc="-15" dirty="0">
                <a:solidFill>
                  <a:srgbClr val="006FC0"/>
                </a:solidFill>
                <a:latin typeface="Arial"/>
                <a:cs typeface="Arial"/>
              </a:rPr>
              <a:t>lution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81200" y="4114800"/>
            <a:ext cx="2476500" cy="243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25339" y="3272154"/>
            <a:ext cx="192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75" dirty="0">
                <a:latin typeface="Arial"/>
                <a:cs typeface="Arial"/>
              </a:rPr>
              <a:t>BCH </a:t>
            </a:r>
            <a:r>
              <a:rPr sz="1800" spc="50" dirty="0">
                <a:latin typeface="Arial"/>
                <a:cs typeface="Arial"/>
              </a:rPr>
              <a:t>202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[Practical]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5570" y="823575"/>
            <a:ext cx="9638665" cy="84836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453390" indent="-440690">
              <a:lnSpc>
                <a:spcPct val="100000"/>
              </a:lnSpc>
              <a:spcBef>
                <a:spcPts val="1175"/>
              </a:spcBef>
              <a:buClr>
                <a:srgbClr val="181B0D"/>
              </a:buClr>
              <a:buFont typeface="Arial"/>
              <a:buChar char="■"/>
              <a:tabLst>
                <a:tab pos="452755" algn="l"/>
                <a:tab pos="453390" algn="l"/>
              </a:tabLst>
            </a:pPr>
            <a:r>
              <a:rPr sz="1800" spc="-5" dirty="0">
                <a:solidFill>
                  <a:srgbClr val="C00000"/>
                </a:solidFill>
                <a:latin typeface="Palladio Uralic"/>
                <a:cs typeface="Palladio Uralic"/>
              </a:rPr>
              <a:t>A buffer is best used </a:t>
            </a:r>
            <a:r>
              <a:rPr sz="1800" dirty="0">
                <a:solidFill>
                  <a:srgbClr val="C00000"/>
                </a:solidFill>
                <a:latin typeface="Palladio Uralic"/>
                <a:cs typeface="Palladio Uralic"/>
              </a:rPr>
              <a:t>close </a:t>
            </a:r>
            <a:r>
              <a:rPr sz="1800" spc="-5" dirty="0">
                <a:solidFill>
                  <a:srgbClr val="C00000"/>
                </a:solidFill>
                <a:latin typeface="Palladio Uralic"/>
                <a:cs typeface="Palladio Uralic"/>
              </a:rPr>
              <a:t>to </a:t>
            </a:r>
            <a:r>
              <a:rPr sz="1800" dirty="0">
                <a:solidFill>
                  <a:srgbClr val="C00000"/>
                </a:solidFill>
                <a:latin typeface="Palladio Uralic"/>
                <a:cs typeface="Palladio Uralic"/>
              </a:rPr>
              <a:t>its </a:t>
            </a:r>
            <a:r>
              <a:rPr sz="1800" spc="-5" dirty="0">
                <a:solidFill>
                  <a:srgbClr val="C00000"/>
                </a:solidFill>
                <a:latin typeface="Palladio Uralic"/>
                <a:cs typeface="Palladio Uralic"/>
              </a:rPr>
              <a:t>pKa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.[to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act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as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good buffer the pH of the solution must</a:t>
            </a:r>
            <a:r>
              <a:rPr sz="1800" spc="100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be</a:t>
            </a:r>
            <a:endParaRPr sz="1800" dirty="0">
              <a:latin typeface="Palladio Uralic"/>
              <a:cs typeface="Palladio Uralic"/>
            </a:endParaRPr>
          </a:p>
          <a:p>
            <a:pPr marL="39624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within one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pH unit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of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the </a:t>
            </a:r>
            <a:r>
              <a:rPr sz="1800" spc="-5" dirty="0" err="1" smtClean="0">
                <a:solidFill>
                  <a:srgbClr val="181B0D"/>
                </a:solidFill>
                <a:latin typeface="Palladio Uralic"/>
                <a:cs typeface="Palladio Uralic"/>
              </a:rPr>
              <a:t>pKa</a:t>
            </a:r>
            <a:r>
              <a:rPr lang="en-US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].</a:t>
            </a:r>
            <a:endParaRPr sz="1800" dirty="0">
              <a:latin typeface="Palladio Uralic"/>
              <a:cs typeface="Palladio Ural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5570" y="2362200"/>
            <a:ext cx="9151620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240" marR="5080" indent="-384175">
              <a:lnSpc>
                <a:spcPct val="150100"/>
              </a:lnSpc>
              <a:spcBef>
                <a:spcPts val="100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The </a:t>
            </a:r>
            <a:r>
              <a:rPr sz="18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buffer </a:t>
            </a:r>
            <a:r>
              <a:rPr sz="1800" b="1" dirty="0">
                <a:solidFill>
                  <a:srgbClr val="696A63"/>
                </a:solidFill>
                <a:latin typeface="Palladio Uralic"/>
                <a:cs typeface="Palladio Uralic"/>
              </a:rPr>
              <a:t>capacity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is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optimal when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the </a:t>
            </a:r>
            <a:r>
              <a:rPr sz="1800" b="1" spc="-5" dirty="0">
                <a:solidFill>
                  <a:srgbClr val="D6A023"/>
                </a:solidFill>
                <a:latin typeface="Palladio Uralic"/>
                <a:cs typeface="Palladio Uralic"/>
              </a:rPr>
              <a:t>ratio of the </a:t>
            </a:r>
            <a:r>
              <a:rPr sz="1800" b="1" dirty="0">
                <a:solidFill>
                  <a:srgbClr val="D6A023"/>
                </a:solidFill>
                <a:latin typeface="Palladio Uralic"/>
                <a:cs typeface="Palladio Uralic"/>
              </a:rPr>
              <a:t>weak </a:t>
            </a:r>
            <a:r>
              <a:rPr sz="1800" b="1" spc="-5" dirty="0">
                <a:solidFill>
                  <a:srgbClr val="D6A023"/>
                </a:solidFill>
                <a:latin typeface="Palladio Uralic"/>
                <a:cs typeface="Palladio Uralic"/>
              </a:rPr>
              <a:t>acid </a:t>
            </a:r>
            <a:r>
              <a:rPr sz="1800" b="1" dirty="0">
                <a:solidFill>
                  <a:srgbClr val="D6A023"/>
                </a:solidFill>
                <a:latin typeface="Palladio Uralic"/>
                <a:cs typeface="Palladio Uralic"/>
              </a:rPr>
              <a:t>to </a:t>
            </a:r>
            <a:r>
              <a:rPr sz="1800" b="1" spc="-5" dirty="0">
                <a:solidFill>
                  <a:srgbClr val="D6A023"/>
                </a:solidFill>
                <a:latin typeface="Palladio Uralic"/>
                <a:cs typeface="Palladio Uralic"/>
              </a:rPr>
              <a:t>its salt is </a:t>
            </a:r>
            <a:r>
              <a:rPr sz="1800" b="1" dirty="0">
                <a:solidFill>
                  <a:srgbClr val="D6A023"/>
                </a:solidFill>
                <a:latin typeface="Palladio Uralic"/>
                <a:cs typeface="Palladio Uralic"/>
              </a:rPr>
              <a:t>1:1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;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that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is,  when </a:t>
            </a:r>
            <a:r>
              <a:rPr sz="1800" b="1" spc="-5" dirty="0">
                <a:solidFill>
                  <a:srgbClr val="D6A023"/>
                </a:solidFill>
                <a:latin typeface="Palladio Uralic"/>
                <a:cs typeface="Palladio Uralic"/>
              </a:rPr>
              <a:t>pH </a:t>
            </a:r>
            <a:r>
              <a:rPr sz="1800" b="1" dirty="0">
                <a:solidFill>
                  <a:srgbClr val="D6A023"/>
                </a:solidFill>
                <a:latin typeface="Palladio Uralic"/>
                <a:cs typeface="Palladio Uralic"/>
              </a:rPr>
              <a:t>=</a:t>
            </a:r>
            <a:r>
              <a:rPr sz="1800" b="1" spc="-10" dirty="0">
                <a:solidFill>
                  <a:srgbClr val="D6A023"/>
                </a:solidFill>
                <a:latin typeface="Palladio Uralic"/>
                <a:cs typeface="Palladio Uralic"/>
              </a:rPr>
              <a:t> </a:t>
            </a:r>
            <a:r>
              <a:rPr sz="1800" b="1" spc="-5" dirty="0">
                <a:solidFill>
                  <a:srgbClr val="D6A023"/>
                </a:solidFill>
                <a:latin typeface="Palladio Uralic"/>
                <a:cs typeface="Palladio Uralic"/>
              </a:rPr>
              <a:t>pKa</a:t>
            </a:r>
            <a:endParaRPr sz="1800">
              <a:latin typeface="Palladio Uralic"/>
              <a:cs typeface="Palladio Ural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58200" y="3657600"/>
            <a:ext cx="3232716" cy="24415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38600" y="3962400"/>
            <a:ext cx="2109216" cy="17419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32205"/>
            <a:ext cx="3186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6FC0"/>
                </a:solidFill>
              </a:rPr>
              <a:t>Buffer</a:t>
            </a:r>
            <a:r>
              <a:rPr sz="3600" spc="-75" dirty="0">
                <a:solidFill>
                  <a:srgbClr val="006FC0"/>
                </a:solidFill>
              </a:rPr>
              <a:t> </a:t>
            </a:r>
            <a:r>
              <a:rPr sz="3600" spc="-5" dirty="0">
                <a:solidFill>
                  <a:srgbClr val="006FC0"/>
                </a:solidFill>
              </a:rPr>
              <a:t>capacity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234439" y="2495676"/>
            <a:ext cx="345033" cy="283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21739" y="1786254"/>
            <a:ext cx="10644505" cy="18091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Palladio Uralic"/>
                <a:cs typeface="Palladio Uralic"/>
              </a:rPr>
              <a:t>Quantitative measure </a:t>
            </a:r>
            <a:r>
              <a:rPr sz="1800" dirty="0">
                <a:latin typeface="Palladio Uralic"/>
                <a:cs typeface="Palladio Uralic"/>
              </a:rPr>
              <a:t>of </a:t>
            </a:r>
            <a:r>
              <a:rPr sz="1800" spc="-5" dirty="0">
                <a:latin typeface="Palladio Uralic"/>
                <a:cs typeface="Palladio Uralic"/>
              </a:rPr>
              <a:t>this </a:t>
            </a:r>
            <a:r>
              <a:rPr sz="1800" dirty="0">
                <a:latin typeface="Palladio Uralic"/>
                <a:cs typeface="Palladio Uralic"/>
              </a:rPr>
              <a:t>resistance </a:t>
            </a:r>
            <a:r>
              <a:rPr sz="1800" spc="-5" dirty="0">
                <a:latin typeface="Palladio Uralic"/>
                <a:cs typeface="Palladio Uralic"/>
              </a:rPr>
              <a:t>to pH changes is </a:t>
            </a:r>
            <a:r>
              <a:rPr sz="1800" dirty="0">
                <a:latin typeface="Palladio Uralic"/>
                <a:cs typeface="Palladio Uralic"/>
              </a:rPr>
              <a:t>called </a:t>
            </a:r>
            <a:r>
              <a:rPr sz="1800" b="1" dirty="0">
                <a:solidFill>
                  <a:srgbClr val="696A63"/>
                </a:solidFill>
                <a:latin typeface="Palladio Uralic"/>
                <a:cs typeface="Palladio Uralic"/>
              </a:rPr>
              <a:t>Buffer</a:t>
            </a:r>
            <a:r>
              <a:rPr sz="1800" b="1" spc="30" dirty="0">
                <a:solidFill>
                  <a:srgbClr val="696A63"/>
                </a:solidFill>
                <a:latin typeface="Palladio Uralic"/>
                <a:cs typeface="Palladio Uralic"/>
              </a:rPr>
              <a:t> </a:t>
            </a:r>
            <a:r>
              <a:rPr sz="1800" b="1" dirty="0">
                <a:solidFill>
                  <a:srgbClr val="696A63"/>
                </a:solidFill>
                <a:latin typeface="Palladio Uralic"/>
                <a:cs typeface="Palladio Uralic"/>
              </a:rPr>
              <a:t>capacity</a:t>
            </a:r>
            <a:endParaRPr sz="1800" dirty="0">
              <a:latin typeface="Palladio Uralic"/>
              <a:cs typeface="Palladio Ural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latin typeface="Palladio Uralic"/>
              <a:cs typeface="Palladio Uralic"/>
            </a:endParaRPr>
          </a:p>
          <a:p>
            <a:pPr marL="241300">
              <a:lnSpc>
                <a:spcPct val="100000"/>
              </a:lnSpc>
            </a:pPr>
            <a:r>
              <a:rPr sz="1800" dirty="0">
                <a:latin typeface="Palladio Uralic"/>
                <a:cs typeface="Palladio Uralic"/>
              </a:rPr>
              <a:t>Buffer capacity can </a:t>
            </a:r>
            <a:r>
              <a:rPr sz="1800" spc="-5" dirty="0">
                <a:latin typeface="Palladio Uralic"/>
                <a:cs typeface="Palladio Uralic"/>
              </a:rPr>
              <a:t>be defined in many ways, </a:t>
            </a:r>
            <a:r>
              <a:rPr sz="1800" dirty="0">
                <a:latin typeface="Palladio Uralic"/>
                <a:cs typeface="Palladio Uralic"/>
              </a:rPr>
              <a:t>it can </a:t>
            </a:r>
            <a:r>
              <a:rPr sz="1800" spc="-5" dirty="0">
                <a:latin typeface="Palladio Uralic"/>
                <a:cs typeface="Palladio Uralic"/>
              </a:rPr>
              <a:t>be defined</a:t>
            </a:r>
            <a:r>
              <a:rPr sz="1800" spc="-25" dirty="0">
                <a:latin typeface="Palladio Uralic"/>
                <a:cs typeface="Palladio Uralic"/>
              </a:rPr>
              <a:t> </a:t>
            </a:r>
            <a:r>
              <a:rPr sz="1800" spc="-5" dirty="0">
                <a:latin typeface="Palladio Uralic"/>
                <a:cs typeface="Palladio Uralic"/>
              </a:rPr>
              <a:t>as:</a:t>
            </a:r>
            <a:endParaRPr sz="1800" dirty="0">
              <a:latin typeface="Palladio Uralic"/>
              <a:cs typeface="Palladio Uralic"/>
            </a:endParaRPr>
          </a:p>
          <a:p>
            <a:pPr marL="241300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solidFill>
                  <a:srgbClr val="D6A023"/>
                </a:solidFill>
                <a:latin typeface="Palladio Uralic"/>
                <a:cs typeface="Palladio Uralic"/>
              </a:rPr>
              <a:t>The number of moles of </a:t>
            </a:r>
            <a:r>
              <a:rPr sz="1800" dirty="0">
                <a:solidFill>
                  <a:srgbClr val="D6A023"/>
                </a:solidFill>
                <a:latin typeface="Palladio Uralic"/>
                <a:cs typeface="Palladio Uralic"/>
              </a:rPr>
              <a:t>H+/OH- </a:t>
            </a:r>
            <a:r>
              <a:rPr sz="1800" spc="-5" dirty="0">
                <a:solidFill>
                  <a:srgbClr val="D6A023"/>
                </a:solidFill>
                <a:latin typeface="Palladio Uralic"/>
                <a:cs typeface="Palladio Uralic"/>
              </a:rPr>
              <a:t>ions that must be </a:t>
            </a:r>
            <a:r>
              <a:rPr sz="1800" dirty="0">
                <a:solidFill>
                  <a:srgbClr val="D6A023"/>
                </a:solidFill>
                <a:latin typeface="Palladio Uralic"/>
                <a:cs typeface="Palladio Uralic"/>
              </a:rPr>
              <a:t>added </a:t>
            </a:r>
            <a:r>
              <a:rPr sz="1800" spc="-5" dirty="0">
                <a:solidFill>
                  <a:srgbClr val="D6A023"/>
                </a:solidFill>
                <a:latin typeface="Palladio Uralic"/>
                <a:cs typeface="Palladio Uralic"/>
              </a:rPr>
              <a:t>to </a:t>
            </a:r>
            <a:r>
              <a:rPr sz="1800" dirty="0">
                <a:solidFill>
                  <a:srgbClr val="D6A023"/>
                </a:solidFill>
                <a:latin typeface="Palladio Uralic"/>
                <a:cs typeface="Palladio Uralic"/>
              </a:rPr>
              <a:t>one liter </a:t>
            </a:r>
            <a:r>
              <a:rPr sz="1800" spc="-5" dirty="0">
                <a:solidFill>
                  <a:srgbClr val="D6A023"/>
                </a:solidFill>
                <a:latin typeface="Palladio Uralic"/>
                <a:cs typeface="Palladio Uralic"/>
              </a:rPr>
              <a:t>of the </a:t>
            </a:r>
            <a:r>
              <a:rPr sz="1800" dirty="0">
                <a:solidFill>
                  <a:srgbClr val="D6A023"/>
                </a:solidFill>
                <a:latin typeface="Palladio Uralic"/>
                <a:cs typeface="Palladio Uralic"/>
              </a:rPr>
              <a:t>buffer </a:t>
            </a:r>
            <a:r>
              <a:rPr sz="1800" spc="-5" dirty="0">
                <a:solidFill>
                  <a:srgbClr val="D6A023"/>
                </a:solidFill>
                <a:latin typeface="Palladio Uralic"/>
                <a:cs typeface="Palladio Uralic"/>
              </a:rPr>
              <a:t>in order to</a:t>
            </a:r>
            <a:r>
              <a:rPr sz="1800" spc="65" dirty="0">
                <a:solidFill>
                  <a:srgbClr val="D6A023"/>
                </a:solidFill>
                <a:latin typeface="Palladio Uralic"/>
                <a:cs typeface="Palladio Uralic"/>
              </a:rPr>
              <a:t> </a:t>
            </a:r>
            <a:r>
              <a:rPr sz="1800" dirty="0">
                <a:solidFill>
                  <a:srgbClr val="D6A023"/>
                </a:solidFill>
                <a:latin typeface="Palladio Uralic"/>
                <a:cs typeface="Palladio Uralic"/>
              </a:rPr>
              <a:t>decrease</a:t>
            </a:r>
            <a:endParaRPr sz="1800" dirty="0">
              <a:latin typeface="Palladio Uralic"/>
              <a:cs typeface="Palladio Uralic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D6A023"/>
                </a:solidFill>
                <a:latin typeface="Palladio Uralic"/>
                <a:cs typeface="Palladio Uralic"/>
              </a:rPr>
              <a:t>/increase </a:t>
            </a:r>
            <a:r>
              <a:rPr sz="1800" spc="-5" dirty="0">
                <a:solidFill>
                  <a:srgbClr val="D6A023"/>
                </a:solidFill>
                <a:latin typeface="Palladio Uralic"/>
                <a:cs typeface="Palladio Uralic"/>
              </a:rPr>
              <a:t>the pH by </a:t>
            </a:r>
            <a:r>
              <a:rPr sz="1800" dirty="0">
                <a:solidFill>
                  <a:srgbClr val="D6A023"/>
                </a:solidFill>
                <a:latin typeface="Palladio Uralic"/>
                <a:cs typeface="Palladio Uralic"/>
              </a:rPr>
              <a:t>one </a:t>
            </a:r>
            <a:r>
              <a:rPr sz="1800" spc="-5" dirty="0">
                <a:solidFill>
                  <a:srgbClr val="D6A023"/>
                </a:solidFill>
                <a:latin typeface="Palladio Uralic"/>
                <a:cs typeface="Palladio Uralic"/>
              </a:rPr>
              <a:t>unit</a:t>
            </a:r>
            <a:r>
              <a:rPr sz="1800" spc="-15" dirty="0">
                <a:solidFill>
                  <a:srgbClr val="D6A023"/>
                </a:solidFill>
                <a:latin typeface="Palladio Uralic"/>
                <a:cs typeface="Palladio Uralic"/>
              </a:rPr>
              <a:t> </a:t>
            </a:r>
            <a:r>
              <a:rPr sz="1800" dirty="0">
                <a:solidFill>
                  <a:srgbClr val="D6A023"/>
                </a:solidFill>
                <a:latin typeface="Palladio Uralic"/>
                <a:cs typeface="Palladio Uralic"/>
              </a:rPr>
              <a:t>respectively</a:t>
            </a:r>
            <a:r>
              <a:rPr sz="1800" dirty="0">
                <a:latin typeface="Palladio Uralic"/>
                <a:cs typeface="Palladio Uralic"/>
              </a:rPr>
              <a:t>.</a:t>
            </a:r>
          </a:p>
        </p:txBody>
      </p:sp>
      <p:sp>
        <p:nvSpPr>
          <p:cNvPr id="5" name="object 5"/>
          <p:cNvSpPr/>
          <p:nvPr/>
        </p:nvSpPr>
        <p:spPr>
          <a:xfrm>
            <a:off x="1234439" y="4416297"/>
            <a:ext cx="345033" cy="283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0594" y="4392929"/>
            <a:ext cx="9217406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Palladio Uralic"/>
                <a:cs typeface="Palladio Uralic"/>
              </a:rPr>
              <a:t>Buffer capacity </a:t>
            </a:r>
            <a:r>
              <a:rPr sz="1800" b="1" spc="-5" dirty="0">
                <a:latin typeface="Palladio Uralic"/>
                <a:cs typeface="Palladio Uralic"/>
              </a:rPr>
              <a:t>is </a:t>
            </a:r>
            <a:r>
              <a:rPr sz="1800" b="1" dirty="0">
                <a:solidFill>
                  <a:srgbClr val="696A63"/>
                </a:solidFill>
                <a:latin typeface="Palladio Uralic"/>
                <a:cs typeface="Palladio Uralic"/>
              </a:rPr>
              <a:t>directly </a:t>
            </a:r>
            <a:r>
              <a:rPr sz="18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proportional </a:t>
            </a:r>
            <a:r>
              <a:rPr sz="1800" b="1" dirty="0">
                <a:latin typeface="Palladio Uralic"/>
                <a:cs typeface="Palladio Uralic"/>
              </a:rPr>
              <a:t>to the </a:t>
            </a:r>
            <a:r>
              <a:rPr sz="1800" b="1" spc="-5" dirty="0">
                <a:latin typeface="Palladio Uralic"/>
                <a:cs typeface="Palladio Uralic"/>
              </a:rPr>
              <a:t>buffer</a:t>
            </a:r>
            <a:r>
              <a:rPr sz="1800" b="1" spc="5" dirty="0">
                <a:latin typeface="Palladio Uralic"/>
                <a:cs typeface="Palladio Uralic"/>
              </a:rPr>
              <a:t> </a:t>
            </a:r>
            <a:r>
              <a:rPr sz="1800" b="1" spc="-5" dirty="0">
                <a:latin typeface="Palladio Uralic"/>
                <a:cs typeface="Palladio Uralic"/>
              </a:rPr>
              <a:t>concentration</a:t>
            </a:r>
            <a:r>
              <a:rPr sz="1800" spc="-5" dirty="0">
                <a:latin typeface="Palladio Uralic"/>
                <a:cs typeface="Palladio Uralic"/>
              </a:rPr>
              <a:t>.</a:t>
            </a:r>
            <a:endParaRPr sz="1800" dirty="0">
              <a:latin typeface="Palladio Uralic"/>
              <a:cs typeface="Palladio Ural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85850" y="293446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0" y="228600"/>
                </a:lnTo>
                <a:lnTo>
                  <a:pt x="228600" y="114300"/>
                </a:lnTo>
                <a:lnTo>
                  <a:pt x="0" y="0"/>
                </a:lnTo>
                <a:close/>
              </a:path>
            </a:pathLst>
          </a:custGeom>
          <a:solidFill>
            <a:srgbClr val="8B8D85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7136" y="0"/>
            <a:ext cx="11485245" cy="6858000"/>
          </a:xfrm>
          <a:custGeom>
            <a:avLst/>
            <a:gdLst/>
            <a:ahLst/>
            <a:cxnLst/>
            <a:rect l="l" t="t" r="r" b="b"/>
            <a:pathLst>
              <a:path w="11485245" h="6858000">
                <a:moveTo>
                  <a:pt x="0" y="6858000"/>
                </a:moveTo>
                <a:lnTo>
                  <a:pt x="11484864" y="6858000"/>
                </a:lnTo>
                <a:lnTo>
                  <a:pt x="11484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478790" cy="6858000"/>
          </a:xfrm>
          <a:custGeom>
            <a:avLst/>
            <a:gdLst/>
            <a:ahLst/>
            <a:cxnLst/>
            <a:rect l="l" t="t" r="r" b="b"/>
            <a:pathLst>
              <a:path w="478790" h="6858000">
                <a:moveTo>
                  <a:pt x="0" y="6858000"/>
                </a:moveTo>
                <a:lnTo>
                  <a:pt x="478536" y="6858000"/>
                </a:lnTo>
                <a:lnTo>
                  <a:pt x="47853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8536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48862" y="3498341"/>
            <a:ext cx="4079875" cy="702310"/>
          </a:xfrm>
          <a:custGeom>
            <a:avLst/>
            <a:gdLst/>
            <a:ahLst/>
            <a:cxnLst/>
            <a:rect l="l" t="t" r="r" b="b"/>
            <a:pathLst>
              <a:path w="4079875" h="702310">
                <a:moveTo>
                  <a:pt x="4079875" y="351028"/>
                </a:moveTo>
                <a:lnTo>
                  <a:pt x="4044823" y="351028"/>
                </a:lnTo>
                <a:lnTo>
                  <a:pt x="2057527" y="351028"/>
                </a:lnTo>
                <a:lnTo>
                  <a:pt x="2057527" y="315976"/>
                </a:lnTo>
                <a:lnTo>
                  <a:pt x="2057527" y="0"/>
                </a:lnTo>
                <a:lnTo>
                  <a:pt x="2057400" y="0"/>
                </a:lnTo>
                <a:lnTo>
                  <a:pt x="2022475" y="0"/>
                </a:lnTo>
                <a:lnTo>
                  <a:pt x="2022348" y="0"/>
                </a:lnTo>
                <a:lnTo>
                  <a:pt x="2022348" y="315976"/>
                </a:lnTo>
                <a:lnTo>
                  <a:pt x="35052" y="315976"/>
                </a:lnTo>
                <a:lnTo>
                  <a:pt x="21424" y="318731"/>
                </a:lnTo>
                <a:lnTo>
                  <a:pt x="10287" y="326224"/>
                </a:lnTo>
                <a:lnTo>
                  <a:pt x="2755" y="337362"/>
                </a:lnTo>
                <a:lnTo>
                  <a:pt x="0" y="351028"/>
                </a:lnTo>
                <a:lnTo>
                  <a:pt x="0" y="702056"/>
                </a:lnTo>
                <a:lnTo>
                  <a:pt x="35052" y="702056"/>
                </a:lnTo>
                <a:lnTo>
                  <a:pt x="35052" y="351028"/>
                </a:lnTo>
                <a:lnTo>
                  <a:pt x="2022348" y="351028"/>
                </a:lnTo>
                <a:lnTo>
                  <a:pt x="2025103" y="364655"/>
                </a:lnTo>
                <a:lnTo>
                  <a:pt x="2032635" y="375793"/>
                </a:lnTo>
                <a:lnTo>
                  <a:pt x="2043772" y="383324"/>
                </a:lnTo>
                <a:lnTo>
                  <a:pt x="2057400" y="386080"/>
                </a:lnTo>
                <a:lnTo>
                  <a:pt x="4044823" y="386080"/>
                </a:lnTo>
                <a:lnTo>
                  <a:pt x="4044823" y="702056"/>
                </a:lnTo>
                <a:lnTo>
                  <a:pt x="4079875" y="702056"/>
                </a:lnTo>
                <a:lnTo>
                  <a:pt x="4079875" y="386080"/>
                </a:lnTo>
                <a:lnTo>
                  <a:pt x="4079875" y="351028"/>
                </a:lnTo>
                <a:close/>
              </a:path>
            </a:pathLst>
          </a:custGeom>
          <a:solidFill>
            <a:srgbClr val="6D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66309" y="1826514"/>
            <a:ext cx="1280160" cy="322580"/>
          </a:xfrm>
          <a:custGeom>
            <a:avLst/>
            <a:gdLst/>
            <a:ahLst/>
            <a:cxnLst/>
            <a:rect l="l" t="t" r="r" b="b"/>
            <a:pathLst>
              <a:path w="1280159" h="322580">
                <a:moveTo>
                  <a:pt x="646938" y="0"/>
                </a:moveTo>
                <a:lnTo>
                  <a:pt x="606805" y="635"/>
                </a:lnTo>
                <a:lnTo>
                  <a:pt x="566801" y="3301"/>
                </a:lnTo>
                <a:lnTo>
                  <a:pt x="526923" y="7747"/>
                </a:lnTo>
                <a:lnTo>
                  <a:pt x="487299" y="14097"/>
                </a:lnTo>
                <a:lnTo>
                  <a:pt x="448055" y="22351"/>
                </a:lnTo>
                <a:lnTo>
                  <a:pt x="409193" y="32512"/>
                </a:lnTo>
                <a:lnTo>
                  <a:pt x="370839" y="44450"/>
                </a:lnTo>
                <a:lnTo>
                  <a:pt x="332993" y="58420"/>
                </a:lnTo>
                <a:lnTo>
                  <a:pt x="295655" y="74040"/>
                </a:lnTo>
                <a:lnTo>
                  <a:pt x="259079" y="91694"/>
                </a:lnTo>
                <a:lnTo>
                  <a:pt x="223265" y="111251"/>
                </a:lnTo>
                <a:lnTo>
                  <a:pt x="188213" y="132587"/>
                </a:lnTo>
                <a:lnTo>
                  <a:pt x="154177" y="155701"/>
                </a:lnTo>
                <a:lnTo>
                  <a:pt x="121157" y="180721"/>
                </a:lnTo>
                <a:lnTo>
                  <a:pt x="89026" y="207518"/>
                </a:lnTo>
                <a:lnTo>
                  <a:pt x="58165" y="236220"/>
                </a:lnTo>
                <a:lnTo>
                  <a:pt x="28448" y="266573"/>
                </a:lnTo>
                <a:lnTo>
                  <a:pt x="0" y="298831"/>
                </a:lnTo>
                <a:lnTo>
                  <a:pt x="26288" y="322072"/>
                </a:lnTo>
                <a:lnTo>
                  <a:pt x="54737" y="289813"/>
                </a:lnTo>
                <a:lnTo>
                  <a:pt x="83185" y="260731"/>
                </a:lnTo>
                <a:lnTo>
                  <a:pt x="112902" y="233172"/>
                </a:lnTo>
                <a:lnTo>
                  <a:pt x="143637" y="207518"/>
                </a:lnTo>
                <a:lnTo>
                  <a:pt x="175260" y="183769"/>
                </a:lnTo>
                <a:lnTo>
                  <a:pt x="208025" y="161544"/>
                </a:lnTo>
                <a:lnTo>
                  <a:pt x="241553" y="141224"/>
                </a:lnTo>
                <a:lnTo>
                  <a:pt x="275843" y="122555"/>
                </a:lnTo>
                <a:lnTo>
                  <a:pt x="310895" y="105663"/>
                </a:lnTo>
                <a:lnTo>
                  <a:pt x="346582" y="90677"/>
                </a:lnTo>
                <a:lnTo>
                  <a:pt x="382904" y="77343"/>
                </a:lnTo>
                <a:lnTo>
                  <a:pt x="419735" y="65912"/>
                </a:lnTo>
                <a:lnTo>
                  <a:pt x="457073" y="56134"/>
                </a:lnTo>
                <a:lnTo>
                  <a:pt x="494538" y="48387"/>
                </a:lnTo>
                <a:lnTo>
                  <a:pt x="532511" y="42290"/>
                </a:lnTo>
                <a:lnTo>
                  <a:pt x="570738" y="38100"/>
                </a:lnTo>
                <a:lnTo>
                  <a:pt x="609091" y="35687"/>
                </a:lnTo>
                <a:lnTo>
                  <a:pt x="647445" y="35051"/>
                </a:lnTo>
                <a:lnTo>
                  <a:pt x="685800" y="36322"/>
                </a:lnTo>
                <a:lnTo>
                  <a:pt x="724280" y="39370"/>
                </a:lnTo>
                <a:lnTo>
                  <a:pt x="762380" y="44323"/>
                </a:lnTo>
                <a:lnTo>
                  <a:pt x="800480" y="51181"/>
                </a:lnTo>
                <a:lnTo>
                  <a:pt x="838200" y="59944"/>
                </a:lnTo>
                <a:lnTo>
                  <a:pt x="875791" y="70485"/>
                </a:lnTo>
                <a:lnTo>
                  <a:pt x="912876" y="82803"/>
                </a:lnTo>
                <a:lnTo>
                  <a:pt x="949325" y="97155"/>
                </a:lnTo>
                <a:lnTo>
                  <a:pt x="985265" y="113284"/>
                </a:lnTo>
                <a:lnTo>
                  <a:pt x="1020699" y="131318"/>
                </a:lnTo>
                <a:lnTo>
                  <a:pt x="1055369" y="151384"/>
                </a:lnTo>
                <a:lnTo>
                  <a:pt x="1089405" y="173227"/>
                </a:lnTo>
                <a:lnTo>
                  <a:pt x="1122426" y="197103"/>
                </a:lnTo>
                <a:lnTo>
                  <a:pt x="1154683" y="222758"/>
                </a:lnTo>
                <a:lnTo>
                  <a:pt x="1206373" y="270256"/>
                </a:lnTo>
                <a:lnTo>
                  <a:pt x="1253743" y="322072"/>
                </a:lnTo>
                <a:lnTo>
                  <a:pt x="1280033" y="298831"/>
                </a:lnTo>
                <a:lnTo>
                  <a:pt x="1230629" y="244856"/>
                </a:lnTo>
                <a:lnTo>
                  <a:pt x="1176527" y="195325"/>
                </a:lnTo>
                <a:lnTo>
                  <a:pt x="1142873" y="168528"/>
                </a:lnTo>
                <a:lnTo>
                  <a:pt x="1108328" y="143763"/>
                </a:lnTo>
                <a:lnTo>
                  <a:pt x="1072895" y="120903"/>
                </a:lnTo>
                <a:lnTo>
                  <a:pt x="1036574" y="100075"/>
                </a:lnTo>
                <a:lnTo>
                  <a:pt x="999616" y="81280"/>
                </a:lnTo>
                <a:lnTo>
                  <a:pt x="962025" y="64515"/>
                </a:lnTo>
                <a:lnTo>
                  <a:pt x="923925" y="49530"/>
                </a:lnTo>
                <a:lnTo>
                  <a:pt x="885189" y="36702"/>
                </a:lnTo>
                <a:lnTo>
                  <a:pt x="846074" y="25653"/>
                </a:lnTo>
                <a:lnTo>
                  <a:pt x="806576" y="16637"/>
                </a:lnTo>
                <a:lnTo>
                  <a:pt x="766952" y="9651"/>
                </a:lnTo>
                <a:lnTo>
                  <a:pt x="726948" y="4445"/>
                </a:lnTo>
                <a:lnTo>
                  <a:pt x="686942" y="1270"/>
                </a:lnTo>
                <a:lnTo>
                  <a:pt x="646938" y="0"/>
                </a:lnTo>
                <a:close/>
              </a:path>
            </a:pathLst>
          </a:custGeom>
          <a:solidFill>
            <a:srgbClr val="6D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66309" y="3176397"/>
            <a:ext cx="1280160" cy="322580"/>
          </a:xfrm>
          <a:custGeom>
            <a:avLst/>
            <a:gdLst/>
            <a:ahLst/>
            <a:cxnLst/>
            <a:rect l="l" t="t" r="r" b="b"/>
            <a:pathLst>
              <a:path w="1280159" h="322579">
                <a:moveTo>
                  <a:pt x="1253743" y="0"/>
                </a:moveTo>
                <a:lnTo>
                  <a:pt x="1225295" y="32257"/>
                </a:lnTo>
                <a:lnTo>
                  <a:pt x="1196720" y="61340"/>
                </a:lnTo>
                <a:lnTo>
                  <a:pt x="1167129" y="88773"/>
                </a:lnTo>
                <a:lnTo>
                  <a:pt x="1136395" y="114426"/>
                </a:lnTo>
                <a:lnTo>
                  <a:pt x="1104645" y="138302"/>
                </a:lnTo>
                <a:lnTo>
                  <a:pt x="1072006" y="160400"/>
                </a:lnTo>
                <a:lnTo>
                  <a:pt x="1038478" y="180848"/>
                </a:lnTo>
                <a:lnTo>
                  <a:pt x="1004062" y="199516"/>
                </a:lnTo>
                <a:lnTo>
                  <a:pt x="969010" y="216407"/>
                </a:lnTo>
                <a:lnTo>
                  <a:pt x="933450" y="231393"/>
                </a:lnTo>
                <a:lnTo>
                  <a:pt x="897001" y="244601"/>
                </a:lnTo>
                <a:lnTo>
                  <a:pt x="860298" y="256158"/>
                </a:lnTo>
                <a:lnTo>
                  <a:pt x="822960" y="265811"/>
                </a:lnTo>
                <a:lnTo>
                  <a:pt x="785367" y="273685"/>
                </a:lnTo>
                <a:lnTo>
                  <a:pt x="747394" y="279780"/>
                </a:lnTo>
                <a:lnTo>
                  <a:pt x="709294" y="283972"/>
                </a:lnTo>
                <a:lnTo>
                  <a:pt x="670940" y="286385"/>
                </a:lnTo>
                <a:lnTo>
                  <a:pt x="632460" y="287019"/>
                </a:lnTo>
                <a:lnTo>
                  <a:pt x="594105" y="285623"/>
                </a:lnTo>
                <a:lnTo>
                  <a:pt x="555625" y="282575"/>
                </a:lnTo>
                <a:lnTo>
                  <a:pt x="517525" y="277622"/>
                </a:lnTo>
                <a:lnTo>
                  <a:pt x="479425" y="270890"/>
                </a:lnTo>
                <a:lnTo>
                  <a:pt x="441705" y="262127"/>
                </a:lnTo>
                <a:lnTo>
                  <a:pt x="404240" y="251587"/>
                </a:lnTo>
                <a:lnTo>
                  <a:pt x="367156" y="239267"/>
                </a:lnTo>
                <a:lnTo>
                  <a:pt x="330707" y="224916"/>
                </a:lnTo>
                <a:lnTo>
                  <a:pt x="294639" y="208661"/>
                </a:lnTo>
                <a:lnTo>
                  <a:pt x="259206" y="190626"/>
                </a:lnTo>
                <a:lnTo>
                  <a:pt x="224662" y="170687"/>
                </a:lnTo>
                <a:lnTo>
                  <a:pt x="190626" y="148843"/>
                </a:lnTo>
                <a:lnTo>
                  <a:pt x="157606" y="124967"/>
                </a:lnTo>
                <a:lnTo>
                  <a:pt x="125349" y="99313"/>
                </a:lnTo>
                <a:lnTo>
                  <a:pt x="73787" y="51815"/>
                </a:lnTo>
                <a:lnTo>
                  <a:pt x="26288" y="0"/>
                </a:lnTo>
                <a:lnTo>
                  <a:pt x="0" y="23113"/>
                </a:lnTo>
                <a:lnTo>
                  <a:pt x="49529" y="77088"/>
                </a:lnTo>
                <a:lnTo>
                  <a:pt x="103504" y="126618"/>
                </a:lnTo>
                <a:lnTo>
                  <a:pt x="137160" y="153415"/>
                </a:lnTo>
                <a:lnTo>
                  <a:pt x="171703" y="178307"/>
                </a:lnTo>
                <a:lnTo>
                  <a:pt x="207137" y="201040"/>
                </a:lnTo>
                <a:lnTo>
                  <a:pt x="243331" y="221868"/>
                </a:lnTo>
                <a:lnTo>
                  <a:pt x="280288" y="240664"/>
                </a:lnTo>
                <a:lnTo>
                  <a:pt x="317880" y="257555"/>
                </a:lnTo>
                <a:lnTo>
                  <a:pt x="356107" y="272541"/>
                </a:lnTo>
                <a:lnTo>
                  <a:pt x="394715" y="285368"/>
                </a:lnTo>
                <a:lnTo>
                  <a:pt x="433831" y="296290"/>
                </a:lnTo>
                <a:lnTo>
                  <a:pt x="473201" y="305307"/>
                </a:lnTo>
                <a:lnTo>
                  <a:pt x="512952" y="312419"/>
                </a:lnTo>
                <a:lnTo>
                  <a:pt x="552830" y="317500"/>
                </a:lnTo>
                <a:lnTo>
                  <a:pt x="592963" y="320675"/>
                </a:lnTo>
                <a:lnTo>
                  <a:pt x="633094" y="322072"/>
                </a:lnTo>
                <a:lnTo>
                  <a:pt x="673226" y="321310"/>
                </a:lnTo>
                <a:lnTo>
                  <a:pt x="713231" y="318769"/>
                </a:lnTo>
                <a:lnTo>
                  <a:pt x="752982" y="314325"/>
                </a:lnTo>
                <a:lnTo>
                  <a:pt x="792479" y="307975"/>
                </a:lnTo>
                <a:lnTo>
                  <a:pt x="831850" y="299719"/>
                </a:lnTo>
                <a:lnTo>
                  <a:pt x="870712" y="289560"/>
                </a:lnTo>
                <a:lnTo>
                  <a:pt x="909065" y="277494"/>
                </a:lnTo>
                <a:lnTo>
                  <a:pt x="947038" y="263651"/>
                </a:lnTo>
                <a:lnTo>
                  <a:pt x="984250" y="247903"/>
                </a:lnTo>
                <a:lnTo>
                  <a:pt x="1020826" y="230250"/>
                </a:lnTo>
                <a:lnTo>
                  <a:pt x="1056639" y="210819"/>
                </a:lnTo>
                <a:lnTo>
                  <a:pt x="1091691" y="189483"/>
                </a:lnTo>
                <a:lnTo>
                  <a:pt x="1125854" y="166242"/>
                </a:lnTo>
                <a:lnTo>
                  <a:pt x="1158875" y="141350"/>
                </a:lnTo>
                <a:lnTo>
                  <a:pt x="1191005" y="114426"/>
                </a:lnTo>
                <a:lnTo>
                  <a:pt x="1221866" y="85851"/>
                </a:lnTo>
                <a:lnTo>
                  <a:pt x="1251585" y="55372"/>
                </a:lnTo>
                <a:lnTo>
                  <a:pt x="1280033" y="23113"/>
                </a:lnTo>
                <a:lnTo>
                  <a:pt x="1253743" y="0"/>
                </a:lnTo>
                <a:close/>
              </a:path>
            </a:pathLst>
          </a:custGeom>
          <a:solidFill>
            <a:srgbClr val="6D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681220" y="2322957"/>
            <a:ext cx="33197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Practical</a:t>
            </a:r>
            <a:r>
              <a:rPr sz="3200" spc="-100" dirty="0"/>
              <a:t> </a:t>
            </a:r>
            <a:r>
              <a:rPr sz="3200" dirty="0"/>
              <a:t>Part</a:t>
            </a:r>
          </a:p>
        </p:txBody>
      </p:sp>
      <p:sp>
        <p:nvSpPr>
          <p:cNvPr id="9" name="object 9"/>
          <p:cNvSpPr/>
          <p:nvPr/>
        </p:nvSpPr>
        <p:spPr>
          <a:xfrm>
            <a:off x="3243960" y="4199382"/>
            <a:ext cx="1280160" cy="322580"/>
          </a:xfrm>
          <a:custGeom>
            <a:avLst/>
            <a:gdLst/>
            <a:ahLst/>
            <a:cxnLst/>
            <a:rect l="l" t="t" r="r" b="b"/>
            <a:pathLst>
              <a:path w="1280160" h="322579">
                <a:moveTo>
                  <a:pt x="646938" y="0"/>
                </a:moveTo>
                <a:lnTo>
                  <a:pt x="606805" y="635"/>
                </a:lnTo>
                <a:lnTo>
                  <a:pt x="566801" y="3175"/>
                </a:lnTo>
                <a:lnTo>
                  <a:pt x="526923" y="7747"/>
                </a:lnTo>
                <a:lnTo>
                  <a:pt x="487299" y="14097"/>
                </a:lnTo>
                <a:lnTo>
                  <a:pt x="448055" y="22225"/>
                </a:lnTo>
                <a:lnTo>
                  <a:pt x="409193" y="32512"/>
                </a:lnTo>
                <a:lnTo>
                  <a:pt x="370839" y="44450"/>
                </a:lnTo>
                <a:lnTo>
                  <a:pt x="332993" y="58420"/>
                </a:lnTo>
                <a:lnTo>
                  <a:pt x="295655" y="74041"/>
                </a:lnTo>
                <a:lnTo>
                  <a:pt x="259079" y="91694"/>
                </a:lnTo>
                <a:lnTo>
                  <a:pt x="223265" y="111252"/>
                </a:lnTo>
                <a:lnTo>
                  <a:pt x="188213" y="132588"/>
                </a:lnTo>
                <a:lnTo>
                  <a:pt x="154177" y="155702"/>
                </a:lnTo>
                <a:lnTo>
                  <a:pt x="121158" y="180721"/>
                </a:lnTo>
                <a:lnTo>
                  <a:pt x="89026" y="207518"/>
                </a:lnTo>
                <a:lnTo>
                  <a:pt x="58165" y="236220"/>
                </a:lnTo>
                <a:lnTo>
                  <a:pt x="28448" y="266573"/>
                </a:lnTo>
                <a:lnTo>
                  <a:pt x="0" y="298831"/>
                </a:lnTo>
                <a:lnTo>
                  <a:pt x="26288" y="322072"/>
                </a:lnTo>
                <a:lnTo>
                  <a:pt x="54737" y="289814"/>
                </a:lnTo>
                <a:lnTo>
                  <a:pt x="83185" y="260731"/>
                </a:lnTo>
                <a:lnTo>
                  <a:pt x="112902" y="233172"/>
                </a:lnTo>
                <a:lnTo>
                  <a:pt x="143637" y="207518"/>
                </a:lnTo>
                <a:lnTo>
                  <a:pt x="175260" y="183769"/>
                </a:lnTo>
                <a:lnTo>
                  <a:pt x="208025" y="161544"/>
                </a:lnTo>
                <a:lnTo>
                  <a:pt x="241553" y="141224"/>
                </a:lnTo>
                <a:lnTo>
                  <a:pt x="275843" y="122555"/>
                </a:lnTo>
                <a:lnTo>
                  <a:pt x="310896" y="105664"/>
                </a:lnTo>
                <a:lnTo>
                  <a:pt x="346583" y="90678"/>
                </a:lnTo>
                <a:lnTo>
                  <a:pt x="382904" y="77343"/>
                </a:lnTo>
                <a:lnTo>
                  <a:pt x="419735" y="65913"/>
                </a:lnTo>
                <a:lnTo>
                  <a:pt x="457073" y="56134"/>
                </a:lnTo>
                <a:lnTo>
                  <a:pt x="494538" y="48387"/>
                </a:lnTo>
                <a:lnTo>
                  <a:pt x="532511" y="42291"/>
                </a:lnTo>
                <a:lnTo>
                  <a:pt x="570738" y="38100"/>
                </a:lnTo>
                <a:lnTo>
                  <a:pt x="609091" y="35687"/>
                </a:lnTo>
                <a:lnTo>
                  <a:pt x="647446" y="35052"/>
                </a:lnTo>
                <a:lnTo>
                  <a:pt x="685800" y="36322"/>
                </a:lnTo>
                <a:lnTo>
                  <a:pt x="724280" y="39370"/>
                </a:lnTo>
                <a:lnTo>
                  <a:pt x="762380" y="44323"/>
                </a:lnTo>
                <a:lnTo>
                  <a:pt x="800480" y="51181"/>
                </a:lnTo>
                <a:lnTo>
                  <a:pt x="838200" y="59944"/>
                </a:lnTo>
                <a:lnTo>
                  <a:pt x="875791" y="70485"/>
                </a:lnTo>
                <a:lnTo>
                  <a:pt x="912876" y="82804"/>
                </a:lnTo>
                <a:lnTo>
                  <a:pt x="949325" y="97155"/>
                </a:lnTo>
                <a:lnTo>
                  <a:pt x="985265" y="113284"/>
                </a:lnTo>
                <a:lnTo>
                  <a:pt x="1020699" y="131318"/>
                </a:lnTo>
                <a:lnTo>
                  <a:pt x="1055369" y="151384"/>
                </a:lnTo>
                <a:lnTo>
                  <a:pt x="1089405" y="173228"/>
                </a:lnTo>
                <a:lnTo>
                  <a:pt x="1122426" y="197104"/>
                </a:lnTo>
                <a:lnTo>
                  <a:pt x="1154684" y="222758"/>
                </a:lnTo>
                <a:lnTo>
                  <a:pt x="1206373" y="270256"/>
                </a:lnTo>
                <a:lnTo>
                  <a:pt x="1253743" y="322072"/>
                </a:lnTo>
                <a:lnTo>
                  <a:pt x="1280033" y="298831"/>
                </a:lnTo>
                <a:lnTo>
                  <a:pt x="1230629" y="244856"/>
                </a:lnTo>
                <a:lnTo>
                  <a:pt x="1176527" y="195326"/>
                </a:lnTo>
                <a:lnTo>
                  <a:pt x="1142873" y="168529"/>
                </a:lnTo>
                <a:lnTo>
                  <a:pt x="1108328" y="143764"/>
                </a:lnTo>
                <a:lnTo>
                  <a:pt x="1072896" y="120904"/>
                </a:lnTo>
                <a:lnTo>
                  <a:pt x="1036574" y="100076"/>
                </a:lnTo>
                <a:lnTo>
                  <a:pt x="999616" y="81280"/>
                </a:lnTo>
                <a:lnTo>
                  <a:pt x="962025" y="64516"/>
                </a:lnTo>
                <a:lnTo>
                  <a:pt x="923925" y="49530"/>
                </a:lnTo>
                <a:lnTo>
                  <a:pt x="885189" y="36703"/>
                </a:lnTo>
                <a:lnTo>
                  <a:pt x="846074" y="25654"/>
                </a:lnTo>
                <a:lnTo>
                  <a:pt x="806576" y="16637"/>
                </a:lnTo>
                <a:lnTo>
                  <a:pt x="766952" y="9652"/>
                </a:lnTo>
                <a:lnTo>
                  <a:pt x="726948" y="4445"/>
                </a:lnTo>
                <a:lnTo>
                  <a:pt x="686942" y="1270"/>
                </a:lnTo>
                <a:lnTo>
                  <a:pt x="646938" y="0"/>
                </a:lnTo>
                <a:close/>
              </a:path>
            </a:pathLst>
          </a:custGeom>
          <a:solidFill>
            <a:srgbClr val="6D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43960" y="5549265"/>
            <a:ext cx="1280160" cy="322580"/>
          </a:xfrm>
          <a:custGeom>
            <a:avLst/>
            <a:gdLst/>
            <a:ahLst/>
            <a:cxnLst/>
            <a:rect l="l" t="t" r="r" b="b"/>
            <a:pathLst>
              <a:path w="1280160" h="322579">
                <a:moveTo>
                  <a:pt x="1253743" y="0"/>
                </a:moveTo>
                <a:lnTo>
                  <a:pt x="1225296" y="32258"/>
                </a:lnTo>
                <a:lnTo>
                  <a:pt x="1196721" y="61315"/>
                </a:lnTo>
                <a:lnTo>
                  <a:pt x="1167129" y="88811"/>
                </a:lnTo>
                <a:lnTo>
                  <a:pt x="1136396" y="114465"/>
                </a:lnTo>
                <a:lnTo>
                  <a:pt x="1104646" y="138328"/>
                </a:lnTo>
                <a:lnTo>
                  <a:pt x="1072006" y="160451"/>
                </a:lnTo>
                <a:lnTo>
                  <a:pt x="1038478" y="180848"/>
                </a:lnTo>
                <a:lnTo>
                  <a:pt x="1004062" y="199542"/>
                </a:lnTo>
                <a:lnTo>
                  <a:pt x="969010" y="216357"/>
                </a:lnTo>
                <a:lnTo>
                  <a:pt x="933450" y="231355"/>
                </a:lnTo>
                <a:lnTo>
                  <a:pt x="897001" y="244652"/>
                </a:lnTo>
                <a:lnTo>
                  <a:pt x="860298" y="256108"/>
                </a:lnTo>
                <a:lnTo>
                  <a:pt x="822960" y="265849"/>
                </a:lnTo>
                <a:lnTo>
                  <a:pt x="785367" y="273621"/>
                </a:lnTo>
                <a:lnTo>
                  <a:pt x="747394" y="279717"/>
                </a:lnTo>
                <a:lnTo>
                  <a:pt x="709294" y="283972"/>
                </a:lnTo>
                <a:lnTo>
                  <a:pt x="670940" y="286397"/>
                </a:lnTo>
                <a:lnTo>
                  <a:pt x="632460" y="286994"/>
                </a:lnTo>
                <a:lnTo>
                  <a:pt x="594105" y="285673"/>
                </a:lnTo>
                <a:lnTo>
                  <a:pt x="555625" y="282613"/>
                </a:lnTo>
                <a:lnTo>
                  <a:pt x="517525" y="277660"/>
                </a:lnTo>
                <a:lnTo>
                  <a:pt x="479425" y="270852"/>
                </a:lnTo>
                <a:lnTo>
                  <a:pt x="441705" y="262153"/>
                </a:lnTo>
                <a:lnTo>
                  <a:pt x="404240" y="251625"/>
                </a:lnTo>
                <a:lnTo>
                  <a:pt x="367156" y="239242"/>
                </a:lnTo>
                <a:lnTo>
                  <a:pt x="330708" y="224917"/>
                </a:lnTo>
                <a:lnTo>
                  <a:pt x="294639" y="208711"/>
                </a:lnTo>
                <a:lnTo>
                  <a:pt x="259206" y="190677"/>
                </a:lnTo>
                <a:lnTo>
                  <a:pt x="224662" y="170700"/>
                </a:lnTo>
                <a:lnTo>
                  <a:pt x="190626" y="148818"/>
                </a:lnTo>
                <a:lnTo>
                  <a:pt x="157606" y="124993"/>
                </a:lnTo>
                <a:lnTo>
                  <a:pt x="125349" y="99263"/>
                </a:lnTo>
                <a:lnTo>
                  <a:pt x="73787" y="51866"/>
                </a:lnTo>
                <a:lnTo>
                  <a:pt x="26288" y="0"/>
                </a:lnTo>
                <a:lnTo>
                  <a:pt x="0" y="23114"/>
                </a:lnTo>
                <a:lnTo>
                  <a:pt x="49529" y="77152"/>
                </a:lnTo>
                <a:lnTo>
                  <a:pt x="103504" y="126682"/>
                </a:lnTo>
                <a:lnTo>
                  <a:pt x="137160" y="153441"/>
                </a:lnTo>
                <a:lnTo>
                  <a:pt x="171703" y="178308"/>
                </a:lnTo>
                <a:lnTo>
                  <a:pt x="207137" y="201066"/>
                </a:lnTo>
                <a:lnTo>
                  <a:pt x="243331" y="221932"/>
                </a:lnTo>
                <a:lnTo>
                  <a:pt x="280288" y="240690"/>
                </a:lnTo>
                <a:lnTo>
                  <a:pt x="317880" y="257556"/>
                </a:lnTo>
                <a:lnTo>
                  <a:pt x="356108" y="272503"/>
                </a:lnTo>
                <a:lnTo>
                  <a:pt x="394715" y="285369"/>
                </a:lnTo>
                <a:lnTo>
                  <a:pt x="433831" y="296316"/>
                </a:lnTo>
                <a:lnTo>
                  <a:pt x="473201" y="305371"/>
                </a:lnTo>
                <a:lnTo>
                  <a:pt x="512952" y="312420"/>
                </a:lnTo>
                <a:lnTo>
                  <a:pt x="552830" y="317563"/>
                </a:lnTo>
                <a:lnTo>
                  <a:pt x="592963" y="320700"/>
                </a:lnTo>
                <a:lnTo>
                  <a:pt x="633094" y="322033"/>
                </a:lnTo>
                <a:lnTo>
                  <a:pt x="673226" y="321373"/>
                </a:lnTo>
                <a:lnTo>
                  <a:pt x="713231" y="318795"/>
                </a:lnTo>
                <a:lnTo>
                  <a:pt x="752983" y="314325"/>
                </a:lnTo>
                <a:lnTo>
                  <a:pt x="792479" y="307936"/>
                </a:lnTo>
                <a:lnTo>
                  <a:pt x="831850" y="299745"/>
                </a:lnTo>
                <a:lnTo>
                  <a:pt x="870712" y="289560"/>
                </a:lnTo>
                <a:lnTo>
                  <a:pt x="909065" y="277558"/>
                </a:lnTo>
                <a:lnTo>
                  <a:pt x="947038" y="263652"/>
                </a:lnTo>
                <a:lnTo>
                  <a:pt x="984250" y="247929"/>
                </a:lnTo>
                <a:lnTo>
                  <a:pt x="1020826" y="230314"/>
                </a:lnTo>
                <a:lnTo>
                  <a:pt x="1056639" y="210781"/>
                </a:lnTo>
                <a:lnTo>
                  <a:pt x="1091691" y="189445"/>
                </a:lnTo>
                <a:lnTo>
                  <a:pt x="1125854" y="166306"/>
                </a:lnTo>
                <a:lnTo>
                  <a:pt x="1158875" y="141351"/>
                </a:lnTo>
                <a:lnTo>
                  <a:pt x="1191005" y="114490"/>
                </a:lnTo>
                <a:lnTo>
                  <a:pt x="1221866" y="85813"/>
                </a:lnTo>
                <a:lnTo>
                  <a:pt x="1251585" y="55435"/>
                </a:lnTo>
                <a:lnTo>
                  <a:pt x="1280033" y="23114"/>
                </a:lnTo>
                <a:lnTo>
                  <a:pt x="1253743" y="0"/>
                </a:lnTo>
                <a:close/>
              </a:path>
            </a:pathLst>
          </a:custGeom>
          <a:solidFill>
            <a:srgbClr val="6D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442717" y="4653788"/>
            <a:ext cx="2815083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b="1" dirty="0" smtClean="0">
                <a:latin typeface="Arial"/>
                <a:cs typeface="Arial"/>
              </a:rPr>
              <a:t>Buffer solution preparation </a:t>
            </a:r>
            <a:endParaRPr sz="2400" b="1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88656" y="4199382"/>
            <a:ext cx="1280160" cy="322580"/>
          </a:xfrm>
          <a:custGeom>
            <a:avLst/>
            <a:gdLst/>
            <a:ahLst/>
            <a:cxnLst/>
            <a:rect l="l" t="t" r="r" b="b"/>
            <a:pathLst>
              <a:path w="1280159" h="322579">
                <a:moveTo>
                  <a:pt x="646938" y="0"/>
                </a:moveTo>
                <a:lnTo>
                  <a:pt x="606806" y="635"/>
                </a:lnTo>
                <a:lnTo>
                  <a:pt x="566801" y="3175"/>
                </a:lnTo>
                <a:lnTo>
                  <a:pt x="526923" y="7747"/>
                </a:lnTo>
                <a:lnTo>
                  <a:pt x="487299" y="14097"/>
                </a:lnTo>
                <a:lnTo>
                  <a:pt x="448056" y="22225"/>
                </a:lnTo>
                <a:lnTo>
                  <a:pt x="409194" y="32512"/>
                </a:lnTo>
                <a:lnTo>
                  <a:pt x="370840" y="44450"/>
                </a:lnTo>
                <a:lnTo>
                  <a:pt x="332994" y="58420"/>
                </a:lnTo>
                <a:lnTo>
                  <a:pt x="295656" y="74041"/>
                </a:lnTo>
                <a:lnTo>
                  <a:pt x="259079" y="91694"/>
                </a:lnTo>
                <a:lnTo>
                  <a:pt x="223266" y="111252"/>
                </a:lnTo>
                <a:lnTo>
                  <a:pt x="188214" y="132588"/>
                </a:lnTo>
                <a:lnTo>
                  <a:pt x="154177" y="155702"/>
                </a:lnTo>
                <a:lnTo>
                  <a:pt x="121158" y="180721"/>
                </a:lnTo>
                <a:lnTo>
                  <a:pt x="89026" y="207518"/>
                </a:lnTo>
                <a:lnTo>
                  <a:pt x="58166" y="236220"/>
                </a:lnTo>
                <a:lnTo>
                  <a:pt x="28448" y="266573"/>
                </a:lnTo>
                <a:lnTo>
                  <a:pt x="0" y="298831"/>
                </a:lnTo>
                <a:lnTo>
                  <a:pt x="26289" y="322072"/>
                </a:lnTo>
                <a:lnTo>
                  <a:pt x="54737" y="289814"/>
                </a:lnTo>
                <a:lnTo>
                  <a:pt x="83185" y="260731"/>
                </a:lnTo>
                <a:lnTo>
                  <a:pt x="112902" y="233172"/>
                </a:lnTo>
                <a:lnTo>
                  <a:pt x="143637" y="207518"/>
                </a:lnTo>
                <a:lnTo>
                  <a:pt x="175260" y="183769"/>
                </a:lnTo>
                <a:lnTo>
                  <a:pt x="208025" y="161544"/>
                </a:lnTo>
                <a:lnTo>
                  <a:pt x="241553" y="141224"/>
                </a:lnTo>
                <a:lnTo>
                  <a:pt x="275844" y="122555"/>
                </a:lnTo>
                <a:lnTo>
                  <a:pt x="310896" y="105664"/>
                </a:lnTo>
                <a:lnTo>
                  <a:pt x="346583" y="90678"/>
                </a:lnTo>
                <a:lnTo>
                  <a:pt x="382904" y="77343"/>
                </a:lnTo>
                <a:lnTo>
                  <a:pt x="419735" y="65913"/>
                </a:lnTo>
                <a:lnTo>
                  <a:pt x="457073" y="56134"/>
                </a:lnTo>
                <a:lnTo>
                  <a:pt x="494538" y="48387"/>
                </a:lnTo>
                <a:lnTo>
                  <a:pt x="532511" y="42291"/>
                </a:lnTo>
                <a:lnTo>
                  <a:pt x="570738" y="38100"/>
                </a:lnTo>
                <a:lnTo>
                  <a:pt x="609092" y="35687"/>
                </a:lnTo>
                <a:lnTo>
                  <a:pt x="647446" y="35052"/>
                </a:lnTo>
                <a:lnTo>
                  <a:pt x="685800" y="36322"/>
                </a:lnTo>
                <a:lnTo>
                  <a:pt x="724281" y="39370"/>
                </a:lnTo>
                <a:lnTo>
                  <a:pt x="762381" y="44323"/>
                </a:lnTo>
                <a:lnTo>
                  <a:pt x="800481" y="51181"/>
                </a:lnTo>
                <a:lnTo>
                  <a:pt x="838200" y="59944"/>
                </a:lnTo>
                <a:lnTo>
                  <a:pt x="875792" y="70485"/>
                </a:lnTo>
                <a:lnTo>
                  <a:pt x="912876" y="82804"/>
                </a:lnTo>
                <a:lnTo>
                  <a:pt x="949325" y="97155"/>
                </a:lnTo>
                <a:lnTo>
                  <a:pt x="985266" y="113284"/>
                </a:lnTo>
                <a:lnTo>
                  <a:pt x="1020699" y="131318"/>
                </a:lnTo>
                <a:lnTo>
                  <a:pt x="1055370" y="151384"/>
                </a:lnTo>
                <a:lnTo>
                  <a:pt x="1089406" y="173228"/>
                </a:lnTo>
                <a:lnTo>
                  <a:pt x="1122426" y="197104"/>
                </a:lnTo>
                <a:lnTo>
                  <a:pt x="1154684" y="222758"/>
                </a:lnTo>
                <a:lnTo>
                  <a:pt x="1206373" y="270256"/>
                </a:lnTo>
                <a:lnTo>
                  <a:pt x="1253744" y="322072"/>
                </a:lnTo>
                <a:lnTo>
                  <a:pt x="1280033" y="298831"/>
                </a:lnTo>
                <a:lnTo>
                  <a:pt x="1230629" y="244856"/>
                </a:lnTo>
                <a:lnTo>
                  <a:pt x="1176527" y="195326"/>
                </a:lnTo>
                <a:lnTo>
                  <a:pt x="1142873" y="168529"/>
                </a:lnTo>
                <a:lnTo>
                  <a:pt x="1108328" y="143764"/>
                </a:lnTo>
                <a:lnTo>
                  <a:pt x="1072896" y="120904"/>
                </a:lnTo>
                <a:lnTo>
                  <a:pt x="1036574" y="100076"/>
                </a:lnTo>
                <a:lnTo>
                  <a:pt x="999617" y="81280"/>
                </a:lnTo>
                <a:lnTo>
                  <a:pt x="962025" y="64516"/>
                </a:lnTo>
                <a:lnTo>
                  <a:pt x="923925" y="49530"/>
                </a:lnTo>
                <a:lnTo>
                  <a:pt x="885190" y="36703"/>
                </a:lnTo>
                <a:lnTo>
                  <a:pt x="846074" y="25654"/>
                </a:lnTo>
                <a:lnTo>
                  <a:pt x="806576" y="16637"/>
                </a:lnTo>
                <a:lnTo>
                  <a:pt x="766952" y="9652"/>
                </a:lnTo>
                <a:lnTo>
                  <a:pt x="726948" y="4445"/>
                </a:lnTo>
                <a:lnTo>
                  <a:pt x="686943" y="1270"/>
                </a:lnTo>
                <a:lnTo>
                  <a:pt x="646938" y="0"/>
                </a:lnTo>
                <a:close/>
              </a:path>
            </a:pathLst>
          </a:custGeom>
          <a:solidFill>
            <a:srgbClr val="6D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88656" y="5549265"/>
            <a:ext cx="1280160" cy="322580"/>
          </a:xfrm>
          <a:custGeom>
            <a:avLst/>
            <a:gdLst/>
            <a:ahLst/>
            <a:cxnLst/>
            <a:rect l="l" t="t" r="r" b="b"/>
            <a:pathLst>
              <a:path w="1280159" h="322579">
                <a:moveTo>
                  <a:pt x="1253744" y="0"/>
                </a:moveTo>
                <a:lnTo>
                  <a:pt x="1225296" y="32258"/>
                </a:lnTo>
                <a:lnTo>
                  <a:pt x="1196721" y="61315"/>
                </a:lnTo>
                <a:lnTo>
                  <a:pt x="1167129" y="88811"/>
                </a:lnTo>
                <a:lnTo>
                  <a:pt x="1136396" y="114465"/>
                </a:lnTo>
                <a:lnTo>
                  <a:pt x="1104646" y="138328"/>
                </a:lnTo>
                <a:lnTo>
                  <a:pt x="1072007" y="160451"/>
                </a:lnTo>
                <a:lnTo>
                  <a:pt x="1038478" y="180848"/>
                </a:lnTo>
                <a:lnTo>
                  <a:pt x="1004062" y="199542"/>
                </a:lnTo>
                <a:lnTo>
                  <a:pt x="969010" y="216357"/>
                </a:lnTo>
                <a:lnTo>
                  <a:pt x="933450" y="231355"/>
                </a:lnTo>
                <a:lnTo>
                  <a:pt x="897001" y="244652"/>
                </a:lnTo>
                <a:lnTo>
                  <a:pt x="860298" y="256108"/>
                </a:lnTo>
                <a:lnTo>
                  <a:pt x="822960" y="265849"/>
                </a:lnTo>
                <a:lnTo>
                  <a:pt x="785368" y="273621"/>
                </a:lnTo>
                <a:lnTo>
                  <a:pt x="747395" y="279717"/>
                </a:lnTo>
                <a:lnTo>
                  <a:pt x="709295" y="283972"/>
                </a:lnTo>
                <a:lnTo>
                  <a:pt x="670941" y="286397"/>
                </a:lnTo>
                <a:lnTo>
                  <a:pt x="632460" y="286994"/>
                </a:lnTo>
                <a:lnTo>
                  <a:pt x="594106" y="285673"/>
                </a:lnTo>
                <a:lnTo>
                  <a:pt x="555625" y="282613"/>
                </a:lnTo>
                <a:lnTo>
                  <a:pt x="517525" y="277660"/>
                </a:lnTo>
                <a:lnTo>
                  <a:pt x="479425" y="270852"/>
                </a:lnTo>
                <a:lnTo>
                  <a:pt x="441706" y="262153"/>
                </a:lnTo>
                <a:lnTo>
                  <a:pt x="404241" y="251625"/>
                </a:lnTo>
                <a:lnTo>
                  <a:pt x="367157" y="239242"/>
                </a:lnTo>
                <a:lnTo>
                  <a:pt x="330708" y="224917"/>
                </a:lnTo>
                <a:lnTo>
                  <a:pt x="294640" y="208711"/>
                </a:lnTo>
                <a:lnTo>
                  <a:pt x="259207" y="190677"/>
                </a:lnTo>
                <a:lnTo>
                  <a:pt x="224663" y="170700"/>
                </a:lnTo>
                <a:lnTo>
                  <a:pt x="190626" y="148818"/>
                </a:lnTo>
                <a:lnTo>
                  <a:pt x="157607" y="124993"/>
                </a:lnTo>
                <a:lnTo>
                  <a:pt x="125349" y="99263"/>
                </a:lnTo>
                <a:lnTo>
                  <a:pt x="73787" y="51866"/>
                </a:lnTo>
                <a:lnTo>
                  <a:pt x="26289" y="0"/>
                </a:lnTo>
                <a:lnTo>
                  <a:pt x="0" y="23114"/>
                </a:lnTo>
                <a:lnTo>
                  <a:pt x="49529" y="77152"/>
                </a:lnTo>
                <a:lnTo>
                  <a:pt x="103504" y="126682"/>
                </a:lnTo>
                <a:lnTo>
                  <a:pt x="137160" y="153441"/>
                </a:lnTo>
                <a:lnTo>
                  <a:pt x="171703" y="178308"/>
                </a:lnTo>
                <a:lnTo>
                  <a:pt x="207137" y="201066"/>
                </a:lnTo>
                <a:lnTo>
                  <a:pt x="243332" y="221932"/>
                </a:lnTo>
                <a:lnTo>
                  <a:pt x="280289" y="240690"/>
                </a:lnTo>
                <a:lnTo>
                  <a:pt x="317881" y="257556"/>
                </a:lnTo>
                <a:lnTo>
                  <a:pt x="356108" y="272503"/>
                </a:lnTo>
                <a:lnTo>
                  <a:pt x="394716" y="285369"/>
                </a:lnTo>
                <a:lnTo>
                  <a:pt x="433832" y="296316"/>
                </a:lnTo>
                <a:lnTo>
                  <a:pt x="473201" y="305371"/>
                </a:lnTo>
                <a:lnTo>
                  <a:pt x="512952" y="312420"/>
                </a:lnTo>
                <a:lnTo>
                  <a:pt x="552831" y="317563"/>
                </a:lnTo>
                <a:lnTo>
                  <a:pt x="592963" y="320700"/>
                </a:lnTo>
                <a:lnTo>
                  <a:pt x="633095" y="322033"/>
                </a:lnTo>
                <a:lnTo>
                  <a:pt x="673226" y="321373"/>
                </a:lnTo>
                <a:lnTo>
                  <a:pt x="713232" y="318795"/>
                </a:lnTo>
                <a:lnTo>
                  <a:pt x="752983" y="314325"/>
                </a:lnTo>
                <a:lnTo>
                  <a:pt x="792479" y="307936"/>
                </a:lnTo>
                <a:lnTo>
                  <a:pt x="831850" y="299745"/>
                </a:lnTo>
                <a:lnTo>
                  <a:pt x="870712" y="289560"/>
                </a:lnTo>
                <a:lnTo>
                  <a:pt x="909066" y="277558"/>
                </a:lnTo>
                <a:lnTo>
                  <a:pt x="947039" y="263652"/>
                </a:lnTo>
                <a:lnTo>
                  <a:pt x="984250" y="247929"/>
                </a:lnTo>
                <a:lnTo>
                  <a:pt x="1020826" y="230314"/>
                </a:lnTo>
                <a:lnTo>
                  <a:pt x="1056640" y="210781"/>
                </a:lnTo>
                <a:lnTo>
                  <a:pt x="1091692" y="189445"/>
                </a:lnTo>
                <a:lnTo>
                  <a:pt x="1125854" y="166306"/>
                </a:lnTo>
                <a:lnTo>
                  <a:pt x="1158875" y="141351"/>
                </a:lnTo>
                <a:lnTo>
                  <a:pt x="1191006" y="114490"/>
                </a:lnTo>
                <a:lnTo>
                  <a:pt x="1221867" y="85813"/>
                </a:lnTo>
                <a:lnTo>
                  <a:pt x="1251585" y="55435"/>
                </a:lnTo>
                <a:lnTo>
                  <a:pt x="1280033" y="23114"/>
                </a:lnTo>
                <a:lnTo>
                  <a:pt x="1253744" y="0"/>
                </a:lnTo>
                <a:close/>
              </a:path>
            </a:pathLst>
          </a:custGeom>
          <a:solidFill>
            <a:srgbClr val="6D6E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324600" y="4572000"/>
            <a:ext cx="3636995" cy="89524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611505" marR="5080" indent="-599440" algn="ctr">
              <a:lnSpc>
                <a:spcPts val="3300"/>
              </a:lnSpc>
              <a:spcBef>
                <a:spcPts val="660"/>
              </a:spcBef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Studying the properties of buffer solution</a:t>
            </a:r>
            <a:endParaRPr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38301"/>
            <a:ext cx="2969006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 smtClean="0">
                <a:solidFill>
                  <a:srgbClr val="006FC0"/>
                </a:solidFill>
              </a:rPr>
              <a:t>Objective</a:t>
            </a:r>
            <a:r>
              <a:rPr lang="en-US" sz="3200" spc="-5" dirty="0" smtClean="0">
                <a:solidFill>
                  <a:srgbClr val="006FC0"/>
                </a:solidFill>
              </a:rPr>
              <a:t>s: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1263522" y="1924938"/>
            <a:ext cx="5488940" cy="1080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4325" indent="-274955">
              <a:lnSpc>
                <a:spcPct val="100000"/>
              </a:lnSpc>
              <a:spcBef>
                <a:spcPts val="105"/>
              </a:spcBef>
              <a:buAutoNum type="arabicParenR"/>
              <a:tabLst>
                <a:tab pos="314960" algn="l"/>
              </a:tabLst>
            </a:pPr>
            <a:r>
              <a:rPr sz="2000" dirty="0">
                <a:solidFill>
                  <a:srgbClr val="181B0D"/>
                </a:solidFill>
                <a:latin typeface="Palladio Uralic"/>
                <a:cs typeface="Palladio Uralic"/>
              </a:rPr>
              <a:t>To </a:t>
            </a:r>
            <a:r>
              <a:rPr sz="2000" spc="-5" dirty="0">
                <a:solidFill>
                  <a:srgbClr val="181B0D"/>
                </a:solidFill>
                <a:latin typeface="Palladio Uralic"/>
                <a:cs typeface="Palladio Uralic"/>
              </a:rPr>
              <a:t>understand the nature </a:t>
            </a:r>
            <a:r>
              <a:rPr sz="2000" dirty="0">
                <a:solidFill>
                  <a:srgbClr val="181B0D"/>
                </a:solidFill>
                <a:latin typeface="Palladio Uralic"/>
                <a:cs typeface="Palladio Uralic"/>
              </a:rPr>
              <a:t>of buffers</a:t>
            </a:r>
            <a:r>
              <a:rPr sz="2000" spc="-10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Palladio Uralic"/>
                <a:cs typeface="Palladio Uralic"/>
              </a:rPr>
              <a:t>solutions.</a:t>
            </a:r>
            <a:endParaRPr sz="2000">
              <a:latin typeface="Palladio Uralic"/>
              <a:cs typeface="Palladio Uralic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181B0D"/>
              </a:buClr>
              <a:buFont typeface="Palladio Uralic"/>
              <a:buAutoNum type="arabicParenR"/>
            </a:pPr>
            <a:endParaRPr sz="2900">
              <a:latin typeface="Palladio Uralic"/>
              <a:cs typeface="Palladio Uralic"/>
            </a:endParaRPr>
          </a:p>
          <a:p>
            <a:pPr marL="287020" indent="-274955">
              <a:lnSpc>
                <a:spcPct val="100000"/>
              </a:lnSpc>
              <a:buAutoNum type="arabicParenR"/>
              <a:tabLst>
                <a:tab pos="287655" algn="l"/>
              </a:tabLst>
            </a:pPr>
            <a:r>
              <a:rPr sz="2000" dirty="0">
                <a:solidFill>
                  <a:srgbClr val="181B0D"/>
                </a:solidFill>
                <a:latin typeface="Palladio Uralic"/>
                <a:cs typeface="Palladio Uralic"/>
              </a:rPr>
              <a:t>To learn </a:t>
            </a:r>
            <a:r>
              <a:rPr sz="2000" spc="-5" dirty="0">
                <a:solidFill>
                  <a:srgbClr val="181B0D"/>
                </a:solidFill>
                <a:latin typeface="Palladio Uralic"/>
                <a:cs typeface="Palladio Uralic"/>
              </a:rPr>
              <a:t>how to prepare</a:t>
            </a:r>
            <a:r>
              <a:rPr sz="2000" spc="-80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2000" dirty="0">
                <a:solidFill>
                  <a:srgbClr val="181B0D"/>
                </a:solidFill>
                <a:latin typeface="Palladio Uralic"/>
                <a:cs typeface="Palladio Uralic"/>
              </a:rPr>
              <a:t>buffers.</a:t>
            </a:r>
            <a:endParaRPr sz="2000">
              <a:latin typeface="Palladio Uralic"/>
              <a:cs typeface="Palladio Ural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29617" y="4267200"/>
            <a:ext cx="3220194" cy="2420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7173" y="491185"/>
            <a:ext cx="53416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006FC0"/>
                </a:solidFill>
              </a:rPr>
              <a:t>Preparation </a:t>
            </a:r>
            <a:r>
              <a:rPr sz="2800" spc="-5" dirty="0">
                <a:solidFill>
                  <a:srgbClr val="006FC0"/>
                </a:solidFill>
              </a:rPr>
              <a:t>of phosphate</a:t>
            </a:r>
            <a:r>
              <a:rPr sz="2800" spc="-50" dirty="0">
                <a:solidFill>
                  <a:srgbClr val="006FC0"/>
                </a:solidFill>
              </a:rPr>
              <a:t> </a:t>
            </a:r>
            <a:r>
              <a:rPr sz="2800" spc="-5" dirty="0">
                <a:solidFill>
                  <a:srgbClr val="006FC0"/>
                </a:solidFill>
              </a:rPr>
              <a:t>buffer: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57173" y="1356486"/>
            <a:ext cx="8636000" cy="122491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ts val="2030"/>
              </a:lnSpc>
              <a:spcBef>
                <a:spcPts val="275"/>
              </a:spcBef>
            </a:pP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Example: Prepare </a:t>
            </a:r>
            <a:r>
              <a:rPr sz="1800" b="1" spc="-5" dirty="0">
                <a:solidFill>
                  <a:srgbClr val="181B0D"/>
                </a:solidFill>
                <a:latin typeface="Palladio Uralic"/>
                <a:cs typeface="Palladio Uralic"/>
              </a:rPr>
              <a:t>500ml from phosphate buffer </a:t>
            </a: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with concentration 0.25M </a:t>
            </a:r>
            <a:r>
              <a:rPr sz="1800" b="1" spc="-5" dirty="0">
                <a:solidFill>
                  <a:srgbClr val="181B0D"/>
                </a:solidFill>
                <a:latin typeface="Palladio Uralic"/>
                <a:cs typeface="Palladio Uralic"/>
              </a:rPr>
              <a:t>and </a:t>
            </a: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pH=  7.4, if </a:t>
            </a:r>
            <a:r>
              <a:rPr sz="1800" b="1" spc="-5" dirty="0">
                <a:solidFill>
                  <a:srgbClr val="181B0D"/>
                </a:solidFill>
                <a:latin typeface="Palladio Uralic"/>
                <a:cs typeface="Palladio Uralic"/>
              </a:rPr>
              <a:t>you know </a:t>
            </a: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that</a:t>
            </a:r>
            <a:r>
              <a:rPr sz="1800" b="1" spc="-2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b="1" dirty="0" err="1" smtClean="0">
                <a:solidFill>
                  <a:srgbClr val="181B0D"/>
                </a:solidFill>
                <a:latin typeface="Palladio Uralic"/>
                <a:cs typeface="Palladio Uralic"/>
              </a:rPr>
              <a:t>pKa</a:t>
            </a:r>
            <a:r>
              <a:rPr sz="1800" b="1" dirty="0" smtClean="0">
                <a:solidFill>
                  <a:srgbClr val="181B0D"/>
                </a:solidFill>
                <a:latin typeface="Palladio Uralic"/>
                <a:cs typeface="Palladio Uralic"/>
              </a:rPr>
              <a:t>=7.2)</a:t>
            </a:r>
            <a:r>
              <a:rPr lang="en-US" sz="1800" b="1" dirty="0" smtClean="0">
                <a:solidFill>
                  <a:srgbClr val="181B0D"/>
                </a:solidFill>
                <a:latin typeface="Palladio Uralic"/>
                <a:cs typeface="Palladio Uralic"/>
              </a:rPr>
              <a:t>)</a:t>
            </a:r>
            <a:endParaRPr sz="1800" dirty="0">
              <a:latin typeface="Palladio Uralic"/>
              <a:cs typeface="Palladio Uralic"/>
            </a:endParaRPr>
          </a:p>
          <a:p>
            <a:pPr marL="12700" marR="73025">
              <a:lnSpc>
                <a:spcPts val="2030"/>
              </a:lnSpc>
              <a:spcBef>
                <a:spcPts val="1195"/>
              </a:spcBef>
            </a:pPr>
            <a:r>
              <a:rPr sz="1800" b="1" spc="-5" dirty="0">
                <a:solidFill>
                  <a:srgbClr val="181B0D"/>
                </a:solidFill>
                <a:latin typeface="Palladio Uralic"/>
                <a:cs typeface="Palladio Uralic"/>
              </a:rPr>
              <a:t>You are provided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with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buffer solution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content; Monosodium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dihydrogen phosphate  NaH2PO4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and Disodium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hydrogen phosphate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 Na2HPO4.</a:t>
            </a:r>
            <a:endParaRPr sz="1800" dirty="0">
              <a:latin typeface="Palladio Uralic"/>
              <a:cs typeface="Palladio Ural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1155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pc="-5" dirty="0"/>
              <a:t>Provided:</a:t>
            </a:r>
          </a:p>
          <a:p>
            <a:pPr marL="396240" indent="-384175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96240" algn="l"/>
                <a:tab pos="396875" algn="l"/>
              </a:tabLst>
            </a:pPr>
            <a:r>
              <a:rPr b="0" dirty="0">
                <a:latin typeface="Palladio Uralic"/>
                <a:cs typeface="Palladio Uralic"/>
              </a:rPr>
              <a:t>Pka =</a:t>
            </a:r>
            <a:r>
              <a:rPr b="0" spc="-10" dirty="0">
                <a:latin typeface="Palladio Uralic"/>
                <a:cs typeface="Palladio Uralic"/>
              </a:rPr>
              <a:t> </a:t>
            </a:r>
            <a:r>
              <a:rPr b="0" dirty="0">
                <a:latin typeface="Palladio Uralic"/>
                <a:cs typeface="Palladio Uralic"/>
              </a:rPr>
              <a:t>7.2</a:t>
            </a:r>
          </a:p>
          <a:p>
            <a:pPr marL="396240" indent="-384175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96240" algn="l"/>
                <a:tab pos="396875" algn="l"/>
              </a:tabLst>
            </a:pPr>
            <a:r>
              <a:rPr b="0" spc="-5" dirty="0">
                <a:latin typeface="Palladio Uralic"/>
                <a:cs typeface="Palladio Uralic"/>
              </a:rPr>
              <a:t>Final volume of buffer</a:t>
            </a:r>
            <a:r>
              <a:rPr b="0" spc="15" dirty="0">
                <a:latin typeface="Palladio Uralic"/>
                <a:cs typeface="Palladio Uralic"/>
              </a:rPr>
              <a:t> </a:t>
            </a:r>
            <a:r>
              <a:rPr b="0" spc="-5" dirty="0">
                <a:latin typeface="Palladio Uralic"/>
                <a:cs typeface="Palladio Uralic"/>
              </a:rPr>
              <a:t>=500ml</a:t>
            </a:r>
          </a:p>
          <a:p>
            <a:pPr marL="396240" indent="-384175">
              <a:lnSpc>
                <a:spcPct val="100000"/>
              </a:lnSpc>
              <a:spcBef>
                <a:spcPts val="1070"/>
              </a:spcBef>
              <a:buFont typeface="Arial"/>
              <a:buChar char="•"/>
              <a:tabLst>
                <a:tab pos="396240" algn="l"/>
                <a:tab pos="396875" algn="l"/>
              </a:tabLst>
            </a:pPr>
            <a:r>
              <a:rPr b="0" spc="-5" dirty="0">
                <a:latin typeface="Palladio Uralic"/>
                <a:cs typeface="Palladio Uralic"/>
              </a:rPr>
              <a:t>pH=7.4</a:t>
            </a:r>
          </a:p>
          <a:p>
            <a:pPr marL="396240" indent="-384175">
              <a:lnSpc>
                <a:spcPct val="100000"/>
              </a:lnSpc>
              <a:spcBef>
                <a:spcPts val="1070"/>
              </a:spcBef>
              <a:buFont typeface="Arial"/>
              <a:buChar char="•"/>
              <a:tabLst>
                <a:tab pos="396240" algn="l"/>
                <a:tab pos="396875" algn="l"/>
              </a:tabLst>
            </a:pPr>
            <a:r>
              <a:rPr b="0" spc="-5" dirty="0">
                <a:latin typeface="Palladio Uralic"/>
                <a:cs typeface="Palladio Uralic"/>
              </a:rPr>
              <a:t>Conc=</a:t>
            </a:r>
            <a:r>
              <a:rPr b="0" spc="5" dirty="0">
                <a:latin typeface="Palladio Uralic"/>
                <a:cs typeface="Palladio Uralic"/>
              </a:rPr>
              <a:t> </a:t>
            </a:r>
            <a:r>
              <a:rPr dirty="0"/>
              <a:t>0.25M</a:t>
            </a:r>
          </a:p>
          <a:p>
            <a:pPr marL="396240" indent="-384175">
              <a:lnSpc>
                <a:spcPct val="100000"/>
              </a:lnSpc>
              <a:spcBef>
                <a:spcPts val="1080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pc="-5" dirty="0"/>
              <a:t>Required:</a:t>
            </a:r>
          </a:p>
          <a:p>
            <a:pPr marL="396240" indent="-384175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96240" algn="l"/>
                <a:tab pos="396875" algn="l"/>
              </a:tabLst>
            </a:pPr>
            <a:r>
              <a:rPr b="0" spc="-5" dirty="0">
                <a:latin typeface="Palladio Uralic"/>
                <a:cs typeface="Palladio Uralic"/>
              </a:rPr>
              <a:t>Weight (g) </a:t>
            </a:r>
            <a:r>
              <a:rPr b="0" dirty="0">
                <a:latin typeface="Palladio Uralic"/>
                <a:cs typeface="Palladio Uralic"/>
              </a:rPr>
              <a:t>of Monosodium </a:t>
            </a:r>
            <a:r>
              <a:rPr b="0" spc="-5" dirty="0">
                <a:latin typeface="Palladio Uralic"/>
                <a:cs typeface="Palladio Uralic"/>
              </a:rPr>
              <a:t>dihydrogen phosphate</a:t>
            </a:r>
            <a:r>
              <a:rPr b="0" spc="55" dirty="0">
                <a:latin typeface="Palladio Uralic"/>
                <a:cs typeface="Palladio Uralic"/>
              </a:rPr>
              <a:t> </a:t>
            </a:r>
            <a:r>
              <a:rPr b="0" dirty="0">
                <a:latin typeface="Palladio Uralic"/>
                <a:cs typeface="Palladio Uralic"/>
              </a:rPr>
              <a:t>NaH2PO4</a:t>
            </a:r>
          </a:p>
          <a:p>
            <a:pPr marL="396240" indent="-384175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96240" algn="l"/>
                <a:tab pos="396875" algn="l"/>
              </a:tabLst>
            </a:pPr>
            <a:r>
              <a:rPr b="0" spc="-5" dirty="0">
                <a:latin typeface="Palladio Uralic"/>
                <a:cs typeface="Palladio Uralic"/>
              </a:rPr>
              <a:t>Weight </a:t>
            </a:r>
            <a:r>
              <a:rPr b="0" dirty="0">
                <a:latin typeface="Palladio Uralic"/>
                <a:cs typeface="Palladio Uralic"/>
              </a:rPr>
              <a:t>(g) </a:t>
            </a:r>
            <a:r>
              <a:rPr b="0" spc="-5" dirty="0">
                <a:latin typeface="Palladio Uralic"/>
                <a:cs typeface="Palladio Uralic"/>
              </a:rPr>
              <a:t>of </a:t>
            </a:r>
            <a:r>
              <a:rPr b="0" dirty="0">
                <a:latin typeface="Palladio Uralic"/>
                <a:cs typeface="Palladio Uralic"/>
              </a:rPr>
              <a:t>Disodium </a:t>
            </a:r>
            <a:r>
              <a:rPr b="0" spc="-5" dirty="0">
                <a:latin typeface="Palladio Uralic"/>
                <a:cs typeface="Palladio Uralic"/>
              </a:rPr>
              <a:t>hydrogen phosphate</a:t>
            </a:r>
            <a:r>
              <a:rPr b="0" spc="20" dirty="0">
                <a:latin typeface="Palladio Uralic"/>
                <a:cs typeface="Palladio Uralic"/>
              </a:rPr>
              <a:t> </a:t>
            </a:r>
            <a:r>
              <a:rPr b="0" dirty="0">
                <a:latin typeface="Palladio Uralic"/>
                <a:cs typeface="Palladio Uralic"/>
              </a:rPr>
              <a:t>Na2HPO4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9886188" y="3532632"/>
            <a:ext cx="1268730" cy="2815590"/>
            <a:chOff x="9886188" y="3532632"/>
            <a:chExt cx="1268730" cy="2815590"/>
          </a:xfrm>
        </p:grpSpPr>
        <p:sp>
          <p:nvSpPr>
            <p:cNvPr id="6" name="object 6"/>
            <p:cNvSpPr/>
            <p:nvPr/>
          </p:nvSpPr>
          <p:spPr>
            <a:xfrm>
              <a:off x="9886188" y="4417822"/>
              <a:ext cx="1268601" cy="19298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044811" y="3532644"/>
              <a:ext cx="919480" cy="895350"/>
            </a:xfrm>
            <a:custGeom>
              <a:avLst/>
              <a:gdLst/>
              <a:ahLst/>
              <a:cxnLst/>
              <a:rect l="l" t="t" r="r" b="b"/>
              <a:pathLst>
                <a:path w="919479" h="895350">
                  <a:moveTo>
                    <a:pt x="323977" y="774814"/>
                  </a:moveTo>
                  <a:lnTo>
                    <a:pt x="319659" y="768083"/>
                  </a:lnTo>
                  <a:lnTo>
                    <a:pt x="305943" y="765035"/>
                  </a:lnTo>
                  <a:lnTo>
                    <a:pt x="299212" y="769353"/>
                  </a:lnTo>
                  <a:lnTo>
                    <a:pt x="283425" y="841108"/>
                  </a:lnTo>
                  <a:lnTo>
                    <a:pt x="283387" y="841273"/>
                  </a:lnTo>
                  <a:lnTo>
                    <a:pt x="283298" y="841006"/>
                  </a:lnTo>
                  <a:lnTo>
                    <a:pt x="12065" y="0"/>
                  </a:lnTo>
                  <a:lnTo>
                    <a:pt x="0" y="3937"/>
                  </a:lnTo>
                  <a:lnTo>
                    <a:pt x="264553" y="824217"/>
                  </a:lnTo>
                  <a:lnTo>
                    <a:pt x="228727" y="792086"/>
                  </a:lnTo>
                  <a:lnTo>
                    <a:pt x="220726" y="792467"/>
                  </a:lnTo>
                  <a:lnTo>
                    <a:pt x="216027" y="797801"/>
                  </a:lnTo>
                  <a:lnTo>
                    <a:pt x="211328" y="803008"/>
                  </a:lnTo>
                  <a:lnTo>
                    <a:pt x="211709" y="811009"/>
                  </a:lnTo>
                  <a:lnTo>
                    <a:pt x="245249" y="841108"/>
                  </a:lnTo>
                  <a:lnTo>
                    <a:pt x="298831" y="889114"/>
                  </a:lnTo>
                  <a:lnTo>
                    <a:pt x="303237" y="869048"/>
                  </a:lnTo>
                  <a:lnTo>
                    <a:pt x="322453" y="781672"/>
                  </a:lnTo>
                  <a:lnTo>
                    <a:pt x="323977" y="774814"/>
                  </a:lnTo>
                  <a:close/>
                </a:path>
                <a:path w="919479" h="895350">
                  <a:moveTo>
                    <a:pt x="918972" y="9258"/>
                  </a:moveTo>
                  <a:lnTo>
                    <a:pt x="906653" y="6083"/>
                  </a:lnTo>
                  <a:lnTo>
                    <a:pt x="690600" y="846213"/>
                  </a:lnTo>
                  <a:lnTo>
                    <a:pt x="690638" y="846340"/>
                  </a:lnTo>
                  <a:lnTo>
                    <a:pt x="690600" y="846213"/>
                  </a:lnTo>
                  <a:lnTo>
                    <a:pt x="670560" y="775703"/>
                  </a:lnTo>
                  <a:lnTo>
                    <a:pt x="663575" y="771766"/>
                  </a:lnTo>
                  <a:lnTo>
                    <a:pt x="649986" y="775576"/>
                  </a:lnTo>
                  <a:lnTo>
                    <a:pt x="646049" y="782688"/>
                  </a:lnTo>
                  <a:lnTo>
                    <a:pt x="648081" y="789419"/>
                  </a:lnTo>
                  <a:lnTo>
                    <a:pt x="678053" y="895210"/>
                  </a:lnTo>
                  <a:lnTo>
                    <a:pt x="699020" y="874001"/>
                  </a:lnTo>
                  <a:lnTo>
                    <a:pt x="755396" y="816978"/>
                  </a:lnTo>
                  <a:lnTo>
                    <a:pt x="760349" y="812025"/>
                  </a:lnTo>
                  <a:lnTo>
                    <a:pt x="760222" y="803897"/>
                  </a:lnTo>
                  <a:lnTo>
                    <a:pt x="755269" y="799071"/>
                  </a:lnTo>
                  <a:lnTo>
                    <a:pt x="750316" y="794118"/>
                  </a:lnTo>
                  <a:lnTo>
                    <a:pt x="742188" y="794118"/>
                  </a:lnTo>
                  <a:lnTo>
                    <a:pt x="737362" y="799071"/>
                  </a:lnTo>
                  <a:lnTo>
                    <a:pt x="708317" y="828421"/>
                  </a:lnTo>
                  <a:lnTo>
                    <a:pt x="918972" y="9258"/>
                  </a:lnTo>
                  <a:close/>
                </a:path>
              </a:pathLst>
            </a:custGeom>
            <a:solidFill>
              <a:srgbClr val="8B8D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372600" y="3251453"/>
            <a:ext cx="60502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dirty="0" smtClean="0">
                <a:latin typeface="Palladio Uralic"/>
                <a:cs typeface="Palladio Uralic"/>
              </a:rPr>
              <a:t>[H</a:t>
            </a:r>
            <a:r>
              <a:rPr b="1" spc="-5" dirty="0" smtClean="0">
                <a:latin typeface="Palladio Uralic"/>
                <a:cs typeface="Palladio Uralic"/>
              </a:rPr>
              <a:t>A</a:t>
            </a:r>
            <a:r>
              <a:rPr lang="en-US" b="1" spc="-5" dirty="0" smtClean="0">
                <a:latin typeface="Palladio Uralic"/>
                <a:cs typeface="Palladio Uralic"/>
              </a:rPr>
              <a:t>]</a:t>
            </a:r>
            <a:endParaRPr dirty="0">
              <a:latin typeface="Palladio Uralic"/>
              <a:cs typeface="Palladio Ural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32019" y="3215377"/>
            <a:ext cx="481838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spc="-10" dirty="0" smtClean="0">
                <a:latin typeface="Palladio Uralic"/>
                <a:cs typeface="Palladio Uralic"/>
              </a:rPr>
              <a:t>[A-]</a:t>
            </a:r>
            <a:endParaRPr dirty="0">
              <a:latin typeface="Palladio Uralic"/>
              <a:cs typeface="Palladio Ural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32032" y="3852798"/>
            <a:ext cx="2152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Palladio Uralic"/>
                <a:cs typeface="Palladio Uralic"/>
              </a:rPr>
              <a:t>g</a:t>
            </a:r>
            <a:r>
              <a:rPr sz="1200" b="1" spc="-80" dirty="0">
                <a:latin typeface="Palladio Uralic"/>
                <a:cs typeface="Palladio Uralic"/>
              </a:rPr>
              <a:t> </a:t>
            </a:r>
            <a:r>
              <a:rPr sz="1200" b="1" spc="-5" dirty="0">
                <a:latin typeface="Palladio Uralic"/>
                <a:cs typeface="Palladio Uralic"/>
              </a:rPr>
              <a:t>?</a:t>
            </a:r>
            <a:endParaRPr sz="1200">
              <a:latin typeface="Palladio Uralic"/>
              <a:cs typeface="Palladio Ural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109454" y="5381650"/>
            <a:ext cx="789305" cy="70675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800" b="1" spc="-5" dirty="0">
                <a:latin typeface="Palladio Uralic"/>
                <a:cs typeface="Palladio Uralic"/>
              </a:rPr>
              <a:t>pH</a:t>
            </a:r>
            <a:r>
              <a:rPr sz="1800" b="1" spc="-40" dirty="0">
                <a:latin typeface="Palladio Uralic"/>
                <a:cs typeface="Palladio Uralic"/>
              </a:rPr>
              <a:t> </a:t>
            </a:r>
            <a:r>
              <a:rPr sz="1800" b="1" dirty="0">
                <a:latin typeface="Palladio Uralic"/>
                <a:cs typeface="Palladio Uralic"/>
              </a:rPr>
              <a:t>7.4</a:t>
            </a:r>
            <a:endParaRPr sz="1800">
              <a:latin typeface="Palladio Uralic"/>
              <a:cs typeface="Palladio Uralic"/>
            </a:endParaRPr>
          </a:p>
          <a:p>
            <a:pPr marL="90170">
              <a:lnSpc>
                <a:spcPct val="100000"/>
              </a:lnSpc>
              <a:spcBef>
                <a:spcPts val="520"/>
              </a:spcBef>
            </a:pPr>
            <a:r>
              <a:rPr sz="1800" b="1" dirty="0">
                <a:latin typeface="Palladio Uralic"/>
                <a:cs typeface="Palladio Uralic"/>
              </a:rPr>
              <a:t>0.25</a:t>
            </a:r>
            <a:r>
              <a:rPr sz="1800" b="1" spc="-90" dirty="0">
                <a:latin typeface="Palladio Uralic"/>
                <a:cs typeface="Palladio Uralic"/>
              </a:rPr>
              <a:t> </a:t>
            </a:r>
            <a:r>
              <a:rPr sz="1800" b="1" dirty="0">
                <a:latin typeface="Palladio Uralic"/>
                <a:cs typeface="Palladio Uralic"/>
              </a:rPr>
              <a:t>M</a:t>
            </a:r>
            <a:endParaRPr sz="1800">
              <a:latin typeface="Palladio Uralic"/>
              <a:cs typeface="Palladio Ural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51081" y="5556605"/>
            <a:ext cx="728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60" dirty="0">
                <a:latin typeface="Arial"/>
                <a:cs typeface="Arial"/>
              </a:rPr>
              <a:t>500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223117" y="5342382"/>
            <a:ext cx="201930" cy="742315"/>
          </a:xfrm>
          <a:custGeom>
            <a:avLst/>
            <a:gdLst/>
            <a:ahLst/>
            <a:cxnLst/>
            <a:rect l="l" t="t" r="r" b="b"/>
            <a:pathLst>
              <a:path w="201929" h="742314">
                <a:moveTo>
                  <a:pt x="81152" y="715027"/>
                </a:moveTo>
                <a:lnTo>
                  <a:pt x="37718" y="721118"/>
                </a:lnTo>
                <a:lnTo>
                  <a:pt x="0" y="722376"/>
                </a:lnTo>
                <a:lnTo>
                  <a:pt x="380" y="742188"/>
                </a:lnTo>
                <a:lnTo>
                  <a:pt x="39497" y="740854"/>
                </a:lnTo>
                <a:lnTo>
                  <a:pt x="77977" y="736092"/>
                </a:lnTo>
                <a:lnTo>
                  <a:pt x="100964" y="725424"/>
                </a:lnTo>
                <a:lnTo>
                  <a:pt x="81152" y="725424"/>
                </a:lnTo>
                <a:lnTo>
                  <a:pt x="81152" y="715027"/>
                </a:lnTo>
                <a:close/>
              </a:path>
              <a:path w="201929" h="742314">
                <a:moveTo>
                  <a:pt x="87400" y="712909"/>
                </a:moveTo>
                <a:lnTo>
                  <a:pt x="85598" y="713892"/>
                </a:lnTo>
                <a:lnTo>
                  <a:pt x="84962" y="713892"/>
                </a:lnTo>
                <a:lnTo>
                  <a:pt x="82423" y="714667"/>
                </a:lnTo>
                <a:lnTo>
                  <a:pt x="81152" y="715027"/>
                </a:lnTo>
                <a:lnTo>
                  <a:pt x="81152" y="725424"/>
                </a:lnTo>
                <a:lnTo>
                  <a:pt x="81668" y="721829"/>
                </a:lnTo>
                <a:lnTo>
                  <a:pt x="81406" y="721829"/>
                </a:lnTo>
                <a:lnTo>
                  <a:pt x="81914" y="720115"/>
                </a:lnTo>
                <a:lnTo>
                  <a:pt x="82350" y="720115"/>
                </a:lnTo>
                <a:lnTo>
                  <a:pt x="84781" y="715695"/>
                </a:lnTo>
                <a:lnTo>
                  <a:pt x="84200" y="715695"/>
                </a:lnTo>
                <a:lnTo>
                  <a:pt x="85725" y="713981"/>
                </a:lnTo>
                <a:lnTo>
                  <a:pt x="86169" y="713981"/>
                </a:lnTo>
                <a:lnTo>
                  <a:pt x="85598" y="713892"/>
                </a:lnTo>
                <a:lnTo>
                  <a:pt x="87041" y="712968"/>
                </a:lnTo>
                <a:lnTo>
                  <a:pt x="87332" y="712968"/>
                </a:lnTo>
                <a:close/>
              </a:path>
              <a:path w="201929" h="742314">
                <a:moveTo>
                  <a:pt x="100964" y="712368"/>
                </a:moveTo>
                <a:lnTo>
                  <a:pt x="88391" y="712368"/>
                </a:lnTo>
                <a:lnTo>
                  <a:pt x="87400" y="712909"/>
                </a:lnTo>
                <a:lnTo>
                  <a:pt x="85316" y="714724"/>
                </a:lnTo>
                <a:lnTo>
                  <a:pt x="81761" y="721185"/>
                </a:lnTo>
                <a:lnTo>
                  <a:pt x="81152" y="725424"/>
                </a:lnTo>
                <a:lnTo>
                  <a:pt x="100964" y="725424"/>
                </a:lnTo>
                <a:lnTo>
                  <a:pt x="100964" y="712368"/>
                </a:lnTo>
                <a:close/>
              </a:path>
              <a:path w="201929" h="742314">
                <a:moveTo>
                  <a:pt x="81914" y="720115"/>
                </a:moveTo>
                <a:lnTo>
                  <a:pt x="81406" y="721829"/>
                </a:lnTo>
                <a:lnTo>
                  <a:pt x="81761" y="721185"/>
                </a:lnTo>
                <a:lnTo>
                  <a:pt x="81914" y="720115"/>
                </a:lnTo>
                <a:close/>
              </a:path>
              <a:path w="201929" h="742314">
                <a:moveTo>
                  <a:pt x="81761" y="721185"/>
                </a:moveTo>
                <a:lnTo>
                  <a:pt x="81406" y="721829"/>
                </a:lnTo>
                <a:lnTo>
                  <a:pt x="81668" y="721829"/>
                </a:lnTo>
                <a:lnTo>
                  <a:pt x="81761" y="721185"/>
                </a:lnTo>
                <a:close/>
              </a:path>
              <a:path w="201929" h="742314">
                <a:moveTo>
                  <a:pt x="82350" y="720115"/>
                </a:moveTo>
                <a:lnTo>
                  <a:pt x="81914" y="720115"/>
                </a:lnTo>
                <a:lnTo>
                  <a:pt x="81761" y="721185"/>
                </a:lnTo>
                <a:lnTo>
                  <a:pt x="82350" y="720115"/>
                </a:lnTo>
                <a:close/>
              </a:path>
              <a:path w="201929" h="742314">
                <a:moveTo>
                  <a:pt x="85725" y="713981"/>
                </a:moveTo>
                <a:lnTo>
                  <a:pt x="84200" y="715695"/>
                </a:lnTo>
                <a:lnTo>
                  <a:pt x="85316" y="714724"/>
                </a:lnTo>
                <a:lnTo>
                  <a:pt x="85725" y="713981"/>
                </a:lnTo>
                <a:close/>
              </a:path>
              <a:path w="201929" h="742314">
                <a:moveTo>
                  <a:pt x="85316" y="714724"/>
                </a:moveTo>
                <a:lnTo>
                  <a:pt x="84200" y="715695"/>
                </a:lnTo>
                <a:lnTo>
                  <a:pt x="84781" y="715695"/>
                </a:lnTo>
                <a:lnTo>
                  <a:pt x="85316" y="714724"/>
                </a:lnTo>
                <a:close/>
              </a:path>
              <a:path w="201929" h="742314">
                <a:moveTo>
                  <a:pt x="88329" y="371145"/>
                </a:moveTo>
                <a:lnTo>
                  <a:pt x="84835" y="374904"/>
                </a:lnTo>
                <a:lnTo>
                  <a:pt x="83184" y="377748"/>
                </a:lnTo>
                <a:lnTo>
                  <a:pt x="82296" y="380834"/>
                </a:lnTo>
                <a:lnTo>
                  <a:pt x="81914" y="382549"/>
                </a:lnTo>
                <a:lnTo>
                  <a:pt x="81406" y="384276"/>
                </a:lnTo>
                <a:lnTo>
                  <a:pt x="81205" y="385699"/>
                </a:lnTo>
                <a:lnTo>
                  <a:pt x="81152" y="715027"/>
                </a:lnTo>
                <a:lnTo>
                  <a:pt x="82423" y="714667"/>
                </a:lnTo>
                <a:lnTo>
                  <a:pt x="84962" y="713892"/>
                </a:lnTo>
                <a:lnTo>
                  <a:pt x="87041" y="712968"/>
                </a:lnTo>
                <a:lnTo>
                  <a:pt x="88137" y="712266"/>
                </a:lnTo>
                <a:lnTo>
                  <a:pt x="100964" y="712266"/>
                </a:lnTo>
                <a:lnTo>
                  <a:pt x="100964" y="387858"/>
                </a:lnTo>
                <a:lnTo>
                  <a:pt x="101473" y="386143"/>
                </a:lnTo>
                <a:lnTo>
                  <a:pt x="102997" y="384517"/>
                </a:lnTo>
                <a:lnTo>
                  <a:pt x="105409" y="382905"/>
                </a:lnTo>
                <a:lnTo>
                  <a:pt x="108399" y="381576"/>
                </a:lnTo>
                <a:lnTo>
                  <a:pt x="106679" y="381088"/>
                </a:lnTo>
                <a:lnTo>
                  <a:pt x="100837" y="379006"/>
                </a:lnTo>
                <a:lnTo>
                  <a:pt x="97408" y="377482"/>
                </a:lnTo>
                <a:lnTo>
                  <a:pt x="96392" y="377050"/>
                </a:lnTo>
                <a:lnTo>
                  <a:pt x="95503" y="376542"/>
                </a:lnTo>
                <a:lnTo>
                  <a:pt x="92075" y="374345"/>
                </a:lnTo>
                <a:lnTo>
                  <a:pt x="90677" y="373380"/>
                </a:lnTo>
                <a:lnTo>
                  <a:pt x="89280" y="372224"/>
                </a:lnTo>
                <a:lnTo>
                  <a:pt x="88329" y="371145"/>
                </a:lnTo>
                <a:close/>
              </a:path>
              <a:path w="201929" h="742314">
                <a:moveTo>
                  <a:pt x="86169" y="713981"/>
                </a:moveTo>
                <a:lnTo>
                  <a:pt x="85725" y="713981"/>
                </a:lnTo>
                <a:lnTo>
                  <a:pt x="85316" y="714724"/>
                </a:lnTo>
                <a:lnTo>
                  <a:pt x="86169" y="713981"/>
                </a:lnTo>
                <a:close/>
              </a:path>
              <a:path w="201929" h="742314">
                <a:moveTo>
                  <a:pt x="87635" y="712704"/>
                </a:moveTo>
                <a:lnTo>
                  <a:pt x="87041" y="712968"/>
                </a:lnTo>
                <a:lnTo>
                  <a:pt x="85598" y="713892"/>
                </a:lnTo>
                <a:lnTo>
                  <a:pt x="87400" y="712909"/>
                </a:lnTo>
                <a:lnTo>
                  <a:pt x="87635" y="712704"/>
                </a:lnTo>
                <a:close/>
              </a:path>
              <a:path w="201929" h="742314">
                <a:moveTo>
                  <a:pt x="88137" y="712266"/>
                </a:moveTo>
                <a:lnTo>
                  <a:pt x="87041" y="712968"/>
                </a:lnTo>
                <a:lnTo>
                  <a:pt x="87635" y="712704"/>
                </a:lnTo>
                <a:lnTo>
                  <a:pt x="88137" y="712266"/>
                </a:lnTo>
                <a:close/>
              </a:path>
              <a:path w="201929" h="742314">
                <a:moveTo>
                  <a:pt x="88391" y="712368"/>
                </a:moveTo>
                <a:lnTo>
                  <a:pt x="87635" y="712704"/>
                </a:lnTo>
                <a:lnTo>
                  <a:pt x="87400" y="712909"/>
                </a:lnTo>
                <a:lnTo>
                  <a:pt x="88391" y="712368"/>
                </a:lnTo>
                <a:close/>
              </a:path>
              <a:path w="201929" h="742314">
                <a:moveTo>
                  <a:pt x="100964" y="712266"/>
                </a:moveTo>
                <a:lnTo>
                  <a:pt x="88137" y="712266"/>
                </a:lnTo>
                <a:lnTo>
                  <a:pt x="87635" y="712704"/>
                </a:lnTo>
                <a:lnTo>
                  <a:pt x="88391" y="712368"/>
                </a:lnTo>
                <a:lnTo>
                  <a:pt x="100964" y="712368"/>
                </a:lnTo>
                <a:close/>
              </a:path>
              <a:path w="201929" h="742314">
                <a:moveTo>
                  <a:pt x="201167" y="371101"/>
                </a:moveTo>
                <a:lnTo>
                  <a:pt x="162432" y="372427"/>
                </a:lnTo>
                <a:lnTo>
                  <a:pt x="123951" y="377190"/>
                </a:lnTo>
                <a:lnTo>
                  <a:pt x="108399" y="381576"/>
                </a:lnTo>
                <a:lnTo>
                  <a:pt x="112775" y="382816"/>
                </a:lnTo>
                <a:lnTo>
                  <a:pt x="160654" y="389496"/>
                </a:lnTo>
                <a:lnTo>
                  <a:pt x="201167" y="390906"/>
                </a:lnTo>
                <a:lnTo>
                  <a:pt x="201167" y="371101"/>
                </a:lnTo>
                <a:close/>
              </a:path>
              <a:path w="201929" h="742314">
                <a:moveTo>
                  <a:pt x="108239" y="360629"/>
                </a:moveTo>
                <a:lnTo>
                  <a:pt x="88329" y="371145"/>
                </a:lnTo>
                <a:lnTo>
                  <a:pt x="89280" y="372224"/>
                </a:lnTo>
                <a:lnTo>
                  <a:pt x="97408" y="377482"/>
                </a:lnTo>
                <a:lnTo>
                  <a:pt x="100837" y="379006"/>
                </a:lnTo>
                <a:lnTo>
                  <a:pt x="106679" y="381088"/>
                </a:lnTo>
                <a:lnTo>
                  <a:pt x="108399" y="381576"/>
                </a:lnTo>
                <a:lnTo>
                  <a:pt x="108838" y="381381"/>
                </a:lnTo>
                <a:lnTo>
                  <a:pt x="113029" y="379857"/>
                </a:lnTo>
                <a:lnTo>
                  <a:pt x="162432" y="372427"/>
                </a:lnTo>
                <a:lnTo>
                  <a:pt x="201167" y="371101"/>
                </a:lnTo>
                <a:lnTo>
                  <a:pt x="162432" y="369760"/>
                </a:lnTo>
                <a:lnTo>
                  <a:pt x="123951" y="364998"/>
                </a:lnTo>
                <a:lnTo>
                  <a:pt x="108838" y="360895"/>
                </a:lnTo>
                <a:lnTo>
                  <a:pt x="108239" y="360629"/>
                </a:lnTo>
                <a:close/>
              </a:path>
              <a:path w="201929" h="742314">
                <a:moveTo>
                  <a:pt x="81152" y="27254"/>
                </a:moveTo>
                <a:lnTo>
                  <a:pt x="81205" y="356489"/>
                </a:lnTo>
                <a:lnTo>
                  <a:pt x="81406" y="357898"/>
                </a:lnTo>
                <a:lnTo>
                  <a:pt x="81914" y="359625"/>
                </a:lnTo>
                <a:lnTo>
                  <a:pt x="82296" y="361340"/>
                </a:lnTo>
                <a:lnTo>
                  <a:pt x="83184" y="364261"/>
                </a:lnTo>
                <a:lnTo>
                  <a:pt x="84581" y="366941"/>
                </a:lnTo>
                <a:lnTo>
                  <a:pt x="88329" y="371145"/>
                </a:lnTo>
                <a:lnTo>
                  <a:pt x="89719" y="369760"/>
                </a:lnTo>
                <a:lnTo>
                  <a:pt x="90804" y="368795"/>
                </a:lnTo>
                <a:lnTo>
                  <a:pt x="108239" y="360629"/>
                </a:lnTo>
                <a:lnTo>
                  <a:pt x="105409" y="359371"/>
                </a:lnTo>
                <a:lnTo>
                  <a:pt x="102997" y="357759"/>
                </a:lnTo>
                <a:lnTo>
                  <a:pt x="101473" y="356044"/>
                </a:lnTo>
                <a:lnTo>
                  <a:pt x="100964" y="354330"/>
                </a:lnTo>
                <a:lnTo>
                  <a:pt x="100964" y="29972"/>
                </a:lnTo>
                <a:lnTo>
                  <a:pt x="88137" y="29972"/>
                </a:lnTo>
                <a:lnTo>
                  <a:pt x="87214" y="29417"/>
                </a:lnTo>
                <a:lnTo>
                  <a:pt x="86232" y="28956"/>
                </a:lnTo>
                <a:lnTo>
                  <a:pt x="83819" y="27940"/>
                </a:lnTo>
                <a:lnTo>
                  <a:pt x="81152" y="27254"/>
                </a:lnTo>
                <a:close/>
              </a:path>
              <a:path w="201929" h="742314">
                <a:moveTo>
                  <a:pt x="201167" y="371086"/>
                </a:moveTo>
                <a:lnTo>
                  <a:pt x="201549" y="371094"/>
                </a:lnTo>
                <a:lnTo>
                  <a:pt x="201167" y="371086"/>
                </a:lnTo>
                <a:close/>
              </a:path>
              <a:path w="201929" h="742314">
                <a:moveTo>
                  <a:pt x="201167" y="351282"/>
                </a:moveTo>
                <a:lnTo>
                  <a:pt x="161416" y="352640"/>
                </a:lnTo>
                <a:lnTo>
                  <a:pt x="120523" y="357682"/>
                </a:lnTo>
                <a:lnTo>
                  <a:pt x="108239" y="360629"/>
                </a:lnTo>
                <a:lnTo>
                  <a:pt x="108838" y="360895"/>
                </a:lnTo>
                <a:lnTo>
                  <a:pt x="162432" y="369760"/>
                </a:lnTo>
                <a:lnTo>
                  <a:pt x="201167" y="371086"/>
                </a:lnTo>
                <a:lnTo>
                  <a:pt x="201167" y="351282"/>
                </a:lnTo>
                <a:close/>
              </a:path>
              <a:path w="201929" h="742314">
                <a:moveTo>
                  <a:pt x="87214" y="29417"/>
                </a:moveTo>
                <a:lnTo>
                  <a:pt x="88137" y="29972"/>
                </a:lnTo>
                <a:lnTo>
                  <a:pt x="87797" y="29692"/>
                </a:lnTo>
                <a:lnTo>
                  <a:pt x="87214" y="29417"/>
                </a:lnTo>
                <a:close/>
              </a:path>
              <a:path w="201929" h="742314">
                <a:moveTo>
                  <a:pt x="87797" y="29692"/>
                </a:moveTo>
                <a:lnTo>
                  <a:pt x="88137" y="29972"/>
                </a:lnTo>
                <a:lnTo>
                  <a:pt x="88391" y="29972"/>
                </a:lnTo>
                <a:lnTo>
                  <a:pt x="87797" y="29692"/>
                </a:lnTo>
                <a:close/>
              </a:path>
              <a:path w="201929" h="742314">
                <a:moveTo>
                  <a:pt x="87635" y="29559"/>
                </a:moveTo>
                <a:lnTo>
                  <a:pt x="87797" y="29692"/>
                </a:lnTo>
                <a:lnTo>
                  <a:pt x="88391" y="29972"/>
                </a:lnTo>
                <a:lnTo>
                  <a:pt x="87635" y="29559"/>
                </a:lnTo>
                <a:close/>
              </a:path>
              <a:path w="201929" h="742314">
                <a:moveTo>
                  <a:pt x="100964" y="16764"/>
                </a:moveTo>
                <a:lnTo>
                  <a:pt x="81152" y="16764"/>
                </a:lnTo>
                <a:lnTo>
                  <a:pt x="81746" y="20915"/>
                </a:lnTo>
                <a:lnTo>
                  <a:pt x="85815" y="28063"/>
                </a:lnTo>
                <a:lnTo>
                  <a:pt x="87635" y="29559"/>
                </a:lnTo>
                <a:lnTo>
                  <a:pt x="88391" y="29972"/>
                </a:lnTo>
                <a:lnTo>
                  <a:pt x="100964" y="29972"/>
                </a:lnTo>
                <a:lnTo>
                  <a:pt x="100964" y="16764"/>
                </a:lnTo>
                <a:close/>
              </a:path>
              <a:path w="201929" h="742314">
                <a:moveTo>
                  <a:pt x="85598" y="28448"/>
                </a:moveTo>
                <a:lnTo>
                  <a:pt x="87214" y="29417"/>
                </a:lnTo>
                <a:lnTo>
                  <a:pt x="87797" y="29692"/>
                </a:lnTo>
                <a:lnTo>
                  <a:pt x="87635" y="29559"/>
                </a:lnTo>
                <a:lnTo>
                  <a:pt x="85598" y="28448"/>
                </a:lnTo>
                <a:close/>
              </a:path>
              <a:path w="201929" h="742314">
                <a:moveTo>
                  <a:pt x="85978" y="28448"/>
                </a:moveTo>
                <a:lnTo>
                  <a:pt x="85598" y="28448"/>
                </a:lnTo>
                <a:lnTo>
                  <a:pt x="87635" y="29559"/>
                </a:lnTo>
                <a:lnTo>
                  <a:pt x="86437" y="28575"/>
                </a:lnTo>
                <a:lnTo>
                  <a:pt x="86105" y="28575"/>
                </a:lnTo>
                <a:close/>
              </a:path>
              <a:path w="201929" h="742314">
                <a:moveTo>
                  <a:pt x="81152" y="16764"/>
                </a:moveTo>
                <a:lnTo>
                  <a:pt x="81152" y="27254"/>
                </a:lnTo>
                <a:lnTo>
                  <a:pt x="83819" y="27940"/>
                </a:lnTo>
                <a:lnTo>
                  <a:pt x="86232" y="28956"/>
                </a:lnTo>
                <a:lnTo>
                  <a:pt x="87214" y="29417"/>
                </a:lnTo>
                <a:lnTo>
                  <a:pt x="85598" y="28448"/>
                </a:lnTo>
                <a:lnTo>
                  <a:pt x="85978" y="28448"/>
                </a:lnTo>
                <a:lnTo>
                  <a:pt x="84581" y="27051"/>
                </a:lnTo>
                <a:lnTo>
                  <a:pt x="85238" y="27051"/>
                </a:lnTo>
                <a:lnTo>
                  <a:pt x="82419" y="22098"/>
                </a:lnTo>
                <a:lnTo>
                  <a:pt x="81914" y="22098"/>
                </a:lnTo>
                <a:lnTo>
                  <a:pt x="81406" y="20320"/>
                </a:lnTo>
                <a:lnTo>
                  <a:pt x="81660" y="20320"/>
                </a:lnTo>
                <a:lnTo>
                  <a:pt x="81152" y="16764"/>
                </a:lnTo>
                <a:close/>
              </a:path>
              <a:path w="201929" h="742314">
                <a:moveTo>
                  <a:pt x="84581" y="27051"/>
                </a:moveTo>
                <a:lnTo>
                  <a:pt x="86105" y="28575"/>
                </a:lnTo>
                <a:lnTo>
                  <a:pt x="85815" y="28063"/>
                </a:lnTo>
                <a:lnTo>
                  <a:pt x="84581" y="27051"/>
                </a:lnTo>
                <a:close/>
              </a:path>
              <a:path w="201929" h="742314">
                <a:moveTo>
                  <a:pt x="85815" y="28063"/>
                </a:moveTo>
                <a:lnTo>
                  <a:pt x="86105" y="28575"/>
                </a:lnTo>
                <a:lnTo>
                  <a:pt x="86437" y="28575"/>
                </a:lnTo>
                <a:lnTo>
                  <a:pt x="85815" y="28063"/>
                </a:lnTo>
                <a:close/>
              </a:path>
              <a:path w="201929" h="742314">
                <a:moveTo>
                  <a:pt x="85238" y="27051"/>
                </a:moveTo>
                <a:lnTo>
                  <a:pt x="84581" y="27051"/>
                </a:lnTo>
                <a:lnTo>
                  <a:pt x="85815" y="28063"/>
                </a:lnTo>
                <a:lnTo>
                  <a:pt x="85238" y="27051"/>
                </a:lnTo>
                <a:close/>
              </a:path>
              <a:path w="201929" h="742314">
                <a:moveTo>
                  <a:pt x="380" y="0"/>
                </a:moveTo>
                <a:lnTo>
                  <a:pt x="0" y="19812"/>
                </a:lnTo>
                <a:lnTo>
                  <a:pt x="20319" y="20193"/>
                </a:lnTo>
                <a:lnTo>
                  <a:pt x="38480" y="21082"/>
                </a:lnTo>
                <a:lnTo>
                  <a:pt x="79375" y="26797"/>
                </a:lnTo>
                <a:lnTo>
                  <a:pt x="81152" y="27254"/>
                </a:lnTo>
                <a:lnTo>
                  <a:pt x="81152" y="16764"/>
                </a:lnTo>
                <a:lnTo>
                  <a:pt x="100964" y="16764"/>
                </a:lnTo>
                <a:lnTo>
                  <a:pt x="100456" y="14986"/>
                </a:lnTo>
                <a:lnTo>
                  <a:pt x="56641" y="2794"/>
                </a:lnTo>
                <a:lnTo>
                  <a:pt x="20700" y="381"/>
                </a:lnTo>
                <a:lnTo>
                  <a:pt x="380" y="0"/>
                </a:lnTo>
                <a:close/>
              </a:path>
              <a:path w="201929" h="742314">
                <a:moveTo>
                  <a:pt x="81406" y="20320"/>
                </a:moveTo>
                <a:lnTo>
                  <a:pt x="81914" y="22098"/>
                </a:lnTo>
                <a:lnTo>
                  <a:pt x="81746" y="20915"/>
                </a:lnTo>
                <a:lnTo>
                  <a:pt x="81406" y="20320"/>
                </a:lnTo>
                <a:close/>
              </a:path>
              <a:path w="201929" h="742314">
                <a:moveTo>
                  <a:pt x="81746" y="20915"/>
                </a:moveTo>
                <a:lnTo>
                  <a:pt x="81914" y="22098"/>
                </a:lnTo>
                <a:lnTo>
                  <a:pt x="82419" y="22098"/>
                </a:lnTo>
                <a:lnTo>
                  <a:pt x="81746" y="20915"/>
                </a:lnTo>
                <a:close/>
              </a:path>
              <a:path w="201929" h="742314">
                <a:moveTo>
                  <a:pt x="81660" y="20320"/>
                </a:moveTo>
                <a:lnTo>
                  <a:pt x="81406" y="20320"/>
                </a:lnTo>
                <a:lnTo>
                  <a:pt x="81746" y="20915"/>
                </a:lnTo>
                <a:lnTo>
                  <a:pt x="81660" y="20320"/>
                </a:lnTo>
                <a:close/>
              </a:path>
            </a:pathLst>
          </a:custGeom>
          <a:solidFill>
            <a:srgbClr val="8B8D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250551" y="6384442"/>
            <a:ext cx="6235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5" dirty="0">
                <a:latin typeface="Arial"/>
                <a:cs typeface="Arial"/>
              </a:rPr>
              <a:t>B</a:t>
            </a:r>
            <a:r>
              <a:rPr sz="1800" spc="-25" dirty="0">
                <a:latin typeface="Arial"/>
                <a:cs typeface="Arial"/>
              </a:rPr>
              <a:t>u</a:t>
            </a:r>
            <a:r>
              <a:rPr sz="1800" spc="95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f</a:t>
            </a:r>
            <a:r>
              <a:rPr sz="1800" spc="-35" dirty="0">
                <a:latin typeface="Arial"/>
                <a:cs typeface="Arial"/>
              </a:rPr>
              <a:t>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582656" y="2395727"/>
            <a:ext cx="998220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459468" y="2394204"/>
            <a:ext cx="996696" cy="729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727438" y="3936619"/>
            <a:ext cx="2152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Palladio Uralic"/>
                <a:cs typeface="Palladio Uralic"/>
              </a:rPr>
              <a:t>g</a:t>
            </a:r>
            <a:r>
              <a:rPr sz="1200" b="1" spc="-80" dirty="0">
                <a:latin typeface="Palladio Uralic"/>
                <a:cs typeface="Palladio Uralic"/>
              </a:rPr>
              <a:t> </a:t>
            </a:r>
            <a:r>
              <a:rPr sz="1200" b="1" spc="-5" dirty="0">
                <a:latin typeface="Palladio Uralic"/>
                <a:cs typeface="Palladio Uralic"/>
              </a:rPr>
              <a:t>?</a:t>
            </a:r>
            <a:endParaRPr sz="1200">
              <a:latin typeface="Palladio Uralic"/>
              <a:cs typeface="Palladio Ural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4394" y="341452"/>
            <a:ext cx="3016631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 smtClean="0">
                <a:solidFill>
                  <a:srgbClr val="006FC0"/>
                </a:solidFill>
              </a:rPr>
              <a:t>Calculations</a:t>
            </a:r>
            <a:r>
              <a:rPr lang="en-US" sz="3200" spc="-5" dirty="0">
                <a:solidFill>
                  <a:srgbClr val="006FC0"/>
                </a:solidFill>
              </a:rPr>
              <a:t>:</a:t>
            </a:r>
            <a:endParaRPr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0" t="36124" r="40611" b="15969"/>
          <a:stretch/>
        </p:blipFill>
        <p:spPr bwMode="auto">
          <a:xfrm>
            <a:off x="838200" y="838200"/>
            <a:ext cx="10287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8963" y="276225"/>
            <a:ext cx="34677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6FC0"/>
                </a:solidFill>
              </a:rPr>
              <a:t>Calculations</a:t>
            </a:r>
            <a:r>
              <a:rPr sz="3200" spc="-45" dirty="0">
                <a:solidFill>
                  <a:srgbClr val="006FC0"/>
                </a:solidFill>
              </a:rPr>
              <a:t> </a:t>
            </a:r>
            <a:r>
              <a:rPr sz="3200" spc="-5" dirty="0">
                <a:solidFill>
                  <a:srgbClr val="006FC0"/>
                </a:solidFill>
              </a:rPr>
              <a:t>Cont’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40739" y="996442"/>
            <a:ext cx="11101070" cy="24384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95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1600" b="1" dirty="0">
                <a:solidFill>
                  <a:srgbClr val="696A63"/>
                </a:solidFill>
                <a:latin typeface="Palladio Uralic"/>
                <a:cs typeface="Palladio Uralic"/>
              </a:rPr>
              <a:t>2) 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calculate </a:t>
            </a:r>
            <a:r>
              <a:rPr sz="1600" b="1" spc="-10" dirty="0">
                <a:solidFill>
                  <a:srgbClr val="696A63"/>
                </a:solidFill>
                <a:latin typeface="Palladio Uralic"/>
                <a:cs typeface="Palladio Uralic"/>
              </a:rPr>
              <a:t>the </a:t>
            </a:r>
            <a:r>
              <a:rPr sz="1600" b="1" u="sng" spc="-5" dirty="0">
                <a:solidFill>
                  <a:srgbClr val="696A63"/>
                </a:solidFill>
                <a:uFill>
                  <a:solidFill>
                    <a:srgbClr val="696A63"/>
                  </a:solidFill>
                </a:uFill>
                <a:latin typeface="Palladio Uralic"/>
                <a:cs typeface="Palladio Uralic"/>
              </a:rPr>
              <a:t>weigh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t needed </a:t>
            </a:r>
            <a:r>
              <a:rPr sz="1600" b="1" spc="-10" dirty="0">
                <a:solidFill>
                  <a:srgbClr val="696A63"/>
                </a:solidFill>
                <a:latin typeface="Palladio Uralic"/>
                <a:cs typeface="Palladio Uralic"/>
              </a:rPr>
              <a:t>from 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[A-] to prepare </a:t>
            </a:r>
            <a:r>
              <a:rPr sz="1600" b="1" spc="-10" dirty="0">
                <a:solidFill>
                  <a:srgbClr val="696A63"/>
                </a:solidFill>
                <a:latin typeface="Palladio Uralic"/>
                <a:cs typeface="Palladio Uralic"/>
              </a:rPr>
              <a:t>the 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buffer, No. of </a:t>
            </a:r>
            <a:r>
              <a:rPr sz="1600" b="1" spc="-10" dirty="0">
                <a:solidFill>
                  <a:srgbClr val="696A63"/>
                </a:solidFill>
                <a:latin typeface="Palladio Uralic"/>
                <a:cs typeface="Palladio Uralic"/>
              </a:rPr>
              <a:t>mole 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of [A- ] should be calculated </a:t>
            </a:r>
            <a:r>
              <a:rPr sz="1600" b="1" spc="-10" dirty="0">
                <a:solidFill>
                  <a:srgbClr val="696A63"/>
                </a:solidFill>
                <a:latin typeface="Palladio Uralic"/>
                <a:cs typeface="Palladio Uralic"/>
              </a:rPr>
              <a:t>first</a:t>
            </a:r>
            <a:r>
              <a:rPr sz="1600" b="1" spc="35" dirty="0">
                <a:solidFill>
                  <a:srgbClr val="696A63"/>
                </a:solidFill>
                <a:latin typeface="Palladio Uralic"/>
                <a:cs typeface="Palladio Uralic"/>
              </a:rPr>
              <a:t> 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:</a:t>
            </a:r>
            <a:endParaRPr sz="1600" dirty="0">
              <a:latin typeface="Palladio Uralic"/>
              <a:cs typeface="Palladio Uralic"/>
            </a:endParaRPr>
          </a:p>
          <a:p>
            <a:pPr>
              <a:lnSpc>
                <a:spcPct val="100000"/>
              </a:lnSpc>
              <a:buChar char="■"/>
            </a:pPr>
            <a:endParaRPr sz="1900" dirty="0">
              <a:latin typeface="Palladio Uralic"/>
              <a:cs typeface="Palladio Uralic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■"/>
            </a:pPr>
            <a:endParaRPr sz="1550" dirty="0">
              <a:latin typeface="Palladio Uralic"/>
              <a:cs typeface="Palladio Uralic"/>
            </a:endParaRPr>
          </a:p>
          <a:p>
            <a:pPr marL="396240" indent="-384175">
              <a:lnSpc>
                <a:spcPts val="1860"/>
              </a:lnSpc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Calculate </a:t>
            </a:r>
            <a:r>
              <a:rPr sz="1600" b="1" spc="-5" dirty="0">
                <a:solidFill>
                  <a:srgbClr val="FF0000"/>
                </a:solidFill>
                <a:latin typeface="Palladio Uralic"/>
                <a:cs typeface="Palladio Uralic"/>
              </a:rPr>
              <a:t>moles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 </a:t>
            </a:r>
            <a:r>
              <a:rPr sz="1600" b="1" u="sng" spc="-5" dirty="0">
                <a:solidFill>
                  <a:srgbClr val="696A63"/>
                </a:solidFill>
                <a:uFill>
                  <a:solidFill>
                    <a:srgbClr val="696A63"/>
                  </a:solidFill>
                </a:uFill>
                <a:latin typeface="Palladio Uralic"/>
                <a:cs typeface="Palladio Uralic"/>
              </a:rPr>
              <a:t>in buffer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: </a:t>
            </a:r>
            <a:r>
              <a:rPr sz="1600" spc="-5" dirty="0">
                <a:solidFill>
                  <a:srgbClr val="D6A023"/>
                </a:solidFill>
                <a:latin typeface="Palladio Uralic"/>
                <a:cs typeface="Palladio Uralic"/>
              </a:rPr>
              <a:t>No. of mole </a:t>
            </a:r>
            <a:r>
              <a:rPr lang="en-US" sz="1600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of (</a:t>
            </a:r>
            <a:r>
              <a:rPr sz="1600" b="1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 </a:t>
            </a:r>
            <a:r>
              <a:rPr sz="1600" b="1" spc="-5" dirty="0">
                <a:solidFill>
                  <a:srgbClr val="D6A023"/>
                </a:solidFill>
                <a:latin typeface="Palladio Uralic"/>
                <a:cs typeface="Palladio Uralic"/>
              </a:rPr>
              <a:t>A-</a:t>
            </a:r>
            <a:r>
              <a:rPr sz="1600" spc="-5" dirty="0">
                <a:solidFill>
                  <a:srgbClr val="D6A023"/>
                </a:solidFill>
                <a:latin typeface="Palladio Uralic"/>
                <a:cs typeface="Palladio Uralic"/>
              </a:rPr>
              <a:t>) = </a:t>
            </a:r>
            <a:r>
              <a:rPr sz="1600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molarity</a:t>
            </a:r>
            <a:r>
              <a:rPr lang="en-US" sz="1600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 </a:t>
            </a:r>
            <a:r>
              <a:rPr sz="1600" b="1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of </a:t>
            </a:r>
            <a:r>
              <a:rPr lang="en-US" sz="1600" b="1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(</a:t>
            </a:r>
            <a:r>
              <a:rPr sz="1600" b="1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A-</a:t>
            </a:r>
            <a:r>
              <a:rPr lang="en-US" sz="1600" b="1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)</a:t>
            </a:r>
            <a:r>
              <a:rPr sz="1600" b="1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 </a:t>
            </a:r>
            <a:r>
              <a:rPr sz="1600" b="1" spc="-5" dirty="0">
                <a:solidFill>
                  <a:srgbClr val="D6A023"/>
                </a:solidFill>
                <a:latin typeface="Palladio Uralic"/>
                <a:cs typeface="Palladio Uralic"/>
              </a:rPr>
              <a:t>calculated in </a:t>
            </a:r>
            <a:r>
              <a:rPr sz="1600" b="1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buffer</a:t>
            </a:r>
            <a:r>
              <a:rPr sz="1600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 </a:t>
            </a:r>
            <a:r>
              <a:rPr sz="1600" spc="-5" dirty="0">
                <a:solidFill>
                  <a:srgbClr val="D6A023"/>
                </a:solidFill>
                <a:latin typeface="Palladio Uralic"/>
                <a:cs typeface="Palladio Uralic"/>
              </a:rPr>
              <a:t>X volume </a:t>
            </a:r>
            <a:r>
              <a:rPr lang="en-US" sz="1600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(</a:t>
            </a:r>
            <a:r>
              <a:rPr sz="1600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L</a:t>
            </a:r>
            <a:r>
              <a:rPr lang="en-US" sz="1600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) </a:t>
            </a:r>
            <a:r>
              <a:rPr sz="1600" b="1" spc="-10" dirty="0" smtClean="0">
                <a:solidFill>
                  <a:srgbClr val="D6A023"/>
                </a:solidFill>
                <a:latin typeface="Palladio Uralic"/>
                <a:cs typeface="Palladio Uralic"/>
              </a:rPr>
              <a:t>volume </a:t>
            </a:r>
            <a:r>
              <a:rPr sz="1600" b="1" spc="-5" dirty="0">
                <a:solidFill>
                  <a:srgbClr val="D6A023"/>
                </a:solidFill>
                <a:latin typeface="Palladio Uralic"/>
                <a:cs typeface="Palladio Uralic"/>
              </a:rPr>
              <a:t>of</a:t>
            </a:r>
            <a:r>
              <a:rPr sz="1600" b="1" spc="340" dirty="0">
                <a:solidFill>
                  <a:srgbClr val="D6A023"/>
                </a:solidFill>
                <a:latin typeface="Palladio Uralic"/>
                <a:cs typeface="Palladio Uralic"/>
              </a:rPr>
              <a:t> </a:t>
            </a:r>
            <a:r>
              <a:rPr sz="1600" b="1" spc="-5" dirty="0">
                <a:solidFill>
                  <a:srgbClr val="D6A023"/>
                </a:solidFill>
                <a:latin typeface="Palladio Uralic"/>
                <a:cs typeface="Palladio Uralic"/>
              </a:rPr>
              <a:t>buffer</a:t>
            </a:r>
            <a:endParaRPr sz="1600" dirty="0">
              <a:latin typeface="Palladio Uralic"/>
              <a:cs typeface="Palladio Uralic"/>
            </a:endParaRPr>
          </a:p>
          <a:p>
            <a:pPr marL="396240">
              <a:lnSpc>
                <a:spcPts val="1860"/>
              </a:lnSpc>
            </a:pPr>
            <a:r>
              <a:rPr sz="1600" b="1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required</a:t>
            </a:r>
            <a:endParaRPr sz="1600" dirty="0">
              <a:latin typeface="Palladio Uralic"/>
              <a:cs typeface="Palladio Uralic"/>
            </a:endParaRPr>
          </a:p>
          <a:p>
            <a:pPr marL="487680" algn="ctr">
              <a:lnSpc>
                <a:spcPct val="100000"/>
              </a:lnSpc>
              <a:spcBef>
                <a:spcPts val="1080"/>
              </a:spcBef>
            </a:pPr>
            <a:r>
              <a:rPr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=</a:t>
            </a:r>
            <a:r>
              <a:rPr lang="en-US" sz="1600" spc="-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lang="en-US"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0.15 </a:t>
            </a:r>
            <a:r>
              <a:rPr sz="1600" spc="-5" dirty="0">
                <a:solidFill>
                  <a:srgbClr val="181B0D"/>
                </a:solidFill>
                <a:latin typeface="Palladio Uralic"/>
                <a:cs typeface="Palladio Uralic"/>
              </a:rPr>
              <a:t>X 0.5  = </a:t>
            </a:r>
            <a:r>
              <a:rPr sz="1600" b="1" u="sng" spc="-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0.075</a:t>
            </a:r>
            <a:r>
              <a:rPr sz="1600" b="1" u="sng" spc="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 </a:t>
            </a:r>
            <a:r>
              <a:rPr sz="1600" b="1" u="sng" spc="-10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mole</a:t>
            </a:r>
            <a:endParaRPr sz="1600" dirty="0">
              <a:latin typeface="Palladio Uralic"/>
              <a:cs typeface="Palladio Uralic"/>
            </a:endParaRPr>
          </a:p>
          <a:p>
            <a:pPr marL="447040" indent="-434975">
              <a:lnSpc>
                <a:spcPct val="100000"/>
              </a:lnSpc>
              <a:spcBef>
                <a:spcPts val="1095"/>
              </a:spcBef>
              <a:buClr>
                <a:srgbClr val="181B0D"/>
              </a:buClr>
              <a:buFont typeface="Arial"/>
              <a:buChar char="■"/>
              <a:tabLst>
                <a:tab pos="447040" algn="l"/>
                <a:tab pos="447675" algn="l"/>
              </a:tabLst>
            </a:pP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Calculate </a:t>
            </a:r>
            <a:r>
              <a:rPr sz="1600" b="1" spc="-10" dirty="0">
                <a:solidFill>
                  <a:srgbClr val="696A63"/>
                </a:solidFill>
                <a:latin typeface="Palladio Uralic"/>
                <a:cs typeface="Palladio Uralic"/>
              </a:rPr>
              <a:t>the </a:t>
            </a:r>
            <a:r>
              <a:rPr sz="1600" b="1" spc="-5" dirty="0">
                <a:solidFill>
                  <a:srgbClr val="FF0000"/>
                </a:solidFill>
                <a:latin typeface="Palladio Uralic"/>
                <a:cs typeface="Palladio Uralic"/>
              </a:rPr>
              <a:t>wight 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of stock A-: </a:t>
            </a:r>
            <a:r>
              <a:rPr sz="1600" spc="-5" dirty="0">
                <a:solidFill>
                  <a:srgbClr val="D6A023"/>
                </a:solidFill>
                <a:latin typeface="Palladio Uralic"/>
                <a:cs typeface="Palladio Uralic"/>
              </a:rPr>
              <a:t>wt in (g) of [A-] = mole X</a:t>
            </a:r>
            <a:r>
              <a:rPr sz="1600" spc="200" dirty="0">
                <a:solidFill>
                  <a:srgbClr val="D6A023"/>
                </a:solidFill>
                <a:latin typeface="Palladio Uralic"/>
                <a:cs typeface="Palladio Uralic"/>
              </a:rPr>
              <a:t> </a:t>
            </a:r>
            <a:r>
              <a:rPr sz="1600" spc="-5" dirty="0">
                <a:solidFill>
                  <a:srgbClr val="D6A023"/>
                </a:solidFill>
                <a:latin typeface="Palladio Uralic"/>
                <a:cs typeface="Palladio Uralic"/>
              </a:rPr>
              <a:t>Mw</a:t>
            </a:r>
            <a:endParaRPr sz="1600" dirty="0">
              <a:latin typeface="Palladio Uralic"/>
              <a:cs typeface="Palladio Uralic"/>
            </a:endParaRPr>
          </a:p>
          <a:p>
            <a:pPr marL="923290" algn="ctr">
              <a:lnSpc>
                <a:spcPct val="100000"/>
              </a:lnSpc>
              <a:spcBef>
                <a:spcPts val="1080"/>
              </a:spcBef>
              <a:tabLst>
                <a:tab pos="2444115" algn="l"/>
              </a:tabLst>
            </a:pPr>
            <a:r>
              <a:rPr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=</a:t>
            </a:r>
            <a:r>
              <a:rPr lang="en-US"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0.075 </a:t>
            </a:r>
            <a:r>
              <a:rPr sz="1600" spc="-5" dirty="0">
                <a:solidFill>
                  <a:srgbClr val="181B0D"/>
                </a:solidFill>
                <a:latin typeface="Palladio Uralic"/>
                <a:cs typeface="Palladio Uralic"/>
              </a:rPr>
              <a:t>x</a:t>
            </a:r>
            <a:r>
              <a:rPr sz="1600" spc="1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600" spc="-5" dirty="0">
                <a:solidFill>
                  <a:srgbClr val="181B0D"/>
                </a:solidFill>
                <a:latin typeface="Palladio Uralic"/>
                <a:cs typeface="Palladio Uralic"/>
              </a:rPr>
              <a:t>142 </a:t>
            </a:r>
            <a:r>
              <a:rPr sz="1600" spc="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=</a:t>
            </a:r>
            <a:r>
              <a:rPr sz="1600" spc="-5" dirty="0">
                <a:solidFill>
                  <a:srgbClr val="181B0D"/>
                </a:solidFill>
                <a:latin typeface="Palladio Uralic"/>
                <a:cs typeface="Palladio Uralic"/>
              </a:rPr>
              <a:t>	</a:t>
            </a:r>
            <a:r>
              <a:rPr sz="1600" spc="-5" dirty="0">
                <a:solidFill>
                  <a:srgbClr val="00AF50"/>
                </a:solidFill>
                <a:latin typeface="Palladio Uralic"/>
                <a:cs typeface="Palladio Uralic"/>
              </a:rPr>
              <a:t>10.65</a:t>
            </a:r>
            <a:r>
              <a:rPr sz="1600" spc="-10" dirty="0">
                <a:solidFill>
                  <a:srgbClr val="00AF50"/>
                </a:solidFill>
                <a:latin typeface="Palladio Uralic"/>
                <a:cs typeface="Palladio Uralic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Palladio Uralic"/>
                <a:cs typeface="Palladio Uralic"/>
              </a:rPr>
              <a:t>g</a:t>
            </a:r>
            <a:endParaRPr sz="1600" dirty="0">
              <a:latin typeface="Palladio Uralic"/>
              <a:cs typeface="Palladio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0739" y="3958717"/>
            <a:ext cx="11101070" cy="2406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95"/>
              </a:spcBef>
              <a:tabLst>
                <a:tab pos="396240" algn="l"/>
                <a:tab pos="396875" algn="l"/>
              </a:tabLst>
            </a:pPr>
            <a:r>
              <a:rPr lang="en-US" sz="1600" b="1" dirty="0" smtClean="0">
                <a:solidFill>
                  <a:srgbClr val="696A63"/>
                </a:solidFill>
                <a:latin typeface="Palladio Uralic"/>
                <a:cs typeface="Palladio Uralic"/>
              </a:rPr>
              <a:t>3-  C</a:t>
            </a:r>
            <a:r>
              <a:rPr sz="1600" b="1" spc="-5" dirty="0" smtClean="0">
                <a:solidFill>
                  <a:srgbClr val="696A63"/>
                </a:solidFill>
                <a:latin typeface="Palladio Uralic"/>
                <a:cs typeface="Palladio Uralic"/>
              </a:rPr>
              <a:t>alculate </a:t>
            </a:r>
            <a:r>
              <a:rPr sz="1600" b="1" spc="-10" dirty="0">
                <a:solidFill>
                  <a:srgbClr val="696A63"/>
                </a:solidFill>
                <a:latin typeface="Palladio Uralic"/>
                <a:cs typeface="Palladio Uralic"/>
              </a:rPr>
              <a:t>the </a:t>
            </a:r>
            <a:r>
              <a:rPr sz="1600" b="1" u="sng" spc="-5" dirty="0">
                <a:solidFill>
                  <a:srgbClr val="696A63"/>
                </a:solidFill>
                <a:uFill>
                  <a:solidFill>
                    <a:srgbClr val="696A63"/>
                  </a:solidFill>
                </a:uFill>
                <a:latin typeface="Palladio Uralic"/>
                <a:cs typeface="Palladio Uralic"/>
              </a:rPr>
              <a:t>weigh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t needed </a:t>
            </a:r>
            <a:r>
              <a:rPr sz="1600" b="1" spc="-10" dirty="0">
                <a:solidFill>
                  <a:srgbClr val="696A63"/>
                </a:solidFill>
                <a:latin typeface="Palladio Uralic"/>
                <a:cs typeface="Palladio Uralic"/>
              </a:rPr>
              <a:t>from 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[HA] to prepare </a:t>
            </a:r>
            <a:r>
              <a:rPr sz="1600" b="1" spc="-10" dirty="0">
                <a:solidFill>
                  <a:srgbClr val="696A63"/>
                </a:solidFill>
                <a:latin typeface="Palladio Uralic"/>
                <a:cs typeface="Palladio Uralic"/>
              </a:rPr>
              <a:t>the 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buffer, No. of </a:t>
            </a:r>
            <a:r>
              <a:rPr sz="1600" b="1" spc="-10" dirty="0">
                <a:solidFill>
                  <a:srgbClr val="696A63"/>
                </a:solidFill>
                <a:latin typeface="Palladio Uralic"/>
                <a:cs typeface="Palladio Uralic"/>
              </a:rPr>
              <a:t>mole 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of </a:t>
            </a:r>
            <a:r>
              <a:rPr sz="1600" b="1" spc="-10" dirty="0">
                <a:solidFill>
                  <a:srgbClr val="696A63"/>
                </a:solidFill>
                <a:latin typeface="Palladio Uralic"/>
                <a:cs typeface="Palladio Uralic"/>
              </a:rPr>
              <a:t>[HA 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] should be calculated </a:t>
            </a:r>
            <a:r>
              <a:rPr sz="1600" b="1" spc="-10" dirty="0">
                <a:solidFill>
                  <a:srgbClr val="696A63"/>
                </a:solidFill>
                <a:latin typeface="Palladio Uralic"/>
                <a:cs typeface="Palladio Uralic"/>
              </a:rPr>
              <a:t>first</a:t>
            </a:r>
            <a:r>
              <a:rPr sz="1600" b="1" spc="30" dirty="0">
                <a:solidFill>
                  <a:srgbClr val="696A63"/>
                </a:solidFill>
                <a:latin typeface="Palladio Uralic"/>
                <a:cs typeface="Palladio Uralic"/>
              </a:rPr>
              <a:t> 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:</a:t>
            </a:r>
            <a:endParaRPr sz="1600" dirty="0">
              <a:latin typeface="Palladio Uralic"/>
              <a:cs typeface="Palladio Uralic"/>
            </a:endParaRPr>
          </a:p>
          <a:p>
            <a:pPr>
              <a:lnSpc>
                <a:spcPct val="100000"/>
              </a:lnSpc>
              <a:buChar char="■"/>
            </a:pPr>
            <a:endParaRPr sz="1900" dirty="0">
              <a:latin typeface="Palladio Uralic"/>
              <a:cs typeface="Palladio Ural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■"/>
            </a:pPr>
            <a:endParaRPr sz="1650" dirty="0">
              <a:latin typeface="Palladio Uralic"/>
              <a:cs typeface="Palladio Uralic"/>
            </a:endParaRPr>
          </a:p>
          <a:p>
            <a:pPr marL="396240" marR="5080" indent="-384175">
              <a:lnSpc>
                <a:spcPts val="1810"/>
              </a:lnSpc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Calculate </a:t>
            </a:r>
            <a:r>
              <a:rPr sz="1600" b="1" spc="-10" dirty="0">
                <a:solidFill>
                  <a:srgbClr val="FF0000"/>
                </a:solidFill>
                <a:latin typeface="Palladio Uralic"/>
                <a:cs typeface="Palladio Uralic"/>
              </a:rPr>
              <a:t>moles</a:t>
            </a:r>
            <a:r>
              <a:rPr sz="1600" b="1" spc="-10" dirty="0">
                <a:solidFill>
                  <a:srgbClr val="696A63"/>
                </a:solidFill>
                <a:latin typeface="Palladio Uralic"/>
                <a:cs typeface="Palladio Uralic"/>
              </a:rPr>
              <a:t> </a:t>
            </a:r>
            <a:r>
              <a:rPr sz="1600" b="1" u="sng" spc="-5" dirty="0">
                <a:solidFill>
                  <a:srgbClr val="696A63"/>
                </a:solidFill>
                <a:uFill>
                  <a:solidFill>
                    <a:srgbClr val="696A63"/>
                  </a:solidFill>
                </a:uFill>
                <a:latin typeface="Palladio Uralic"/>
                <a:cs typeface="Palladio Uralic"/>
              </a:rPr>
              <a:t>in buffer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: </a:t>
            </a:r>
            <a:r>
              <a:rPr sz="1600" spc="-5" dirty="0">
                <a:solidFill>
                  <a:srgbClr val="D6A023"/>
                </a:solidFill>
                <a:latin typeface="Palladio Uralic"/>
                <a:cs typeface="Palladio Uralic"/>
              </a:rPr>
              <a:t>No. of mole (</a:t>
            </a:r>
            <a:r>
              <a:rPr sz="1600" b="1" spc="-5" dirty="0">
                <a:solidFill>
                  <a:srgbClr val="D6A023"/>
                </a:solidFill>
                <a:latin typeface="Palladio Uralic"/>
                <a:cs typeface="Palladio Uralic"/>
              </a:rPr>
              <a:t>of HA</a:t>
            </a:r>
            <a:r>
              <a:rPr sz="1600" spc="-5" dirty="0">
                <a:solidFill>
                  <a:srgbClr val="D6A023"/>
                </a:solidFill>
                <a:latin typeface="Palladio Uralic"/>
                <a:cs typeface="Palladio Uralic"/>
              </a:rPr>
              <a:t>) = molarity </a:t>
            </a:r>
            <a:r>
              <a:rPr sz="1600" b="1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of</a:t>
            </a:r>
            <a:r>
              <a:rPr lang="en-US" sz="1600" b="1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 (</a:t>
            </a:r>
            <a:r>
              <a:rPr sz="1600" b="1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 HA</a:t>
            </a:r>
            <a:r>
              <a:rPr lang="en-US" sz="1600" b="1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)</a:t>
            </a:r>
            <a:r>
              <a:rPr sz="1600" b="1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 </a:t>
            </a:r>
            <a:r>
              <a:rPr sz="1600" b="1" spc="-5" dirty="0">
                <a:solidFill>
                  <a:srgbClr val="D6A023"/>
                </a:solidFill>
                <a:latin typeface="Palladio Uralic"/>
                <a:cs typeface="Palladio Uralic"/>
              </a:rPr>
              <a:t>calculated in </a:t>
            </a:r>
            <a:r>
              <a:rPr sz="1600" b="1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buffer</a:t>
            </a:r>
            <a:r>
              <a:rPr sz="1600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 </a:t>
            </a:r>
            <a:r>
              <a:rPr sz="1600" spc="-5" dirty="0">
                <a:solidFill>
                  <a:srgbClr val="D6A023"/>
                </a:solidFill>
                <a:latin typeface="Palladio Uralic"/>
                <a:cs typeface="Palladio Uralic"/>
              </a:rPr>
              <a:t>X volume </a:t>
            </a:r>
            <a:r>
              <a:rPr lang="en-US" sz="1600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(</a:t>
            </a:r>
            <a:r>
              <a:rPr sz="1600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L </a:t>
            </a:r>
            <a:r>
              <a:rPr lang="en-US" sz="1600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) </a:t>
            </a:r>
            <a:r>
              <a:rPr sz="1600" b="1" spc="-10" dirty="0" smtClean="0">
                <a:solidFill>
                  <a:srgbClr val="D6A023"/>
                </a:solidFill>
                <a:latin typeface="Palladio Uralic"/>
                <a:cs typeface="Palladio Uralic"/>
              </a:rPr>
              <a:t>volume </a:t>
            </a:r>
            <a:r>
              <a:rPr sz="1600" b="1" spc="-5" dirty="0">
                <a:solidFill>
                  <a:srgbClr val="D6A023"/>
                </a:solidFill>
                <a:latin typeface="Palladio Uralic"/>
                <a:cs typeface="Palladio Uralic"/>
              </a:rPr>
              <a:t>of buffer  </a:t>
            </a:r>
            <a:r>
              <a:rPr sz="1600" b="1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required</a:t>
            </a:r>
            <a:r>
              <a:rPr lang="en-US" sz="1600" b="1" spc="-5" dirty="0" smtClean="0">
                <a:solidFill>
                  <a:srgbClr val="D6A023"/>
                </a:solidFill>
                <a:latin typeface="Palladio Uralic"/>
                <a:cs typeface="Palladio Uralic"/>
              </a:rPr>
              <a:t>.</a:t>
            </a:r>
            <a:endParaRPr sz="1600" dirty="0">
              <a:latin typeface="Palladio Uralic"/>
              <a:cs typeface="Palladio Uralic"/>
            </a:endParaRPr>
          </a:p>
          <a:p>
            <a:pPr marR="4444365" algn="r">
              <a:lnSpc>
                <a:spcPct val="100000"/>
              </a:lnSpc>
              <a:spcBef>
                <a:spcPts val="1040"/>
              </a:spcBef>
            </a:pPr>
            <a:r>
              <a:rPr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=</a:t>
            </a:r>
            <a:r>
              <a:rPr lang="en-US"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0.1 </a:t>
            </a:r>
            <a:r>
              <a:rPr sz="1600" spc="-5" dirty="0">
                <a:solidFill>
                  <a:srgbClr val="181B0D"/>
                </a:solidFill>
                <a:latin typeface="Palladio Uralic"/>
                <a:cs typeface="Palladio Uralic"/>
              </a:rPr>
              <a:t>X 0.5 = </a:t>
            </a:r>
            <a:r>
              <a:rPr sz="1600" b="1" u="sng" spc="-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0.05</a:t>
            </a:r>
            <a:r>
              <a:rPr sz="1600" b="1" u="sng" spc="-2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 </a:t>
            </a:r>
            <a:r>
              <a:rPr sz="1600" b="1" u="sng" spc="-10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mole</a:t>
            </a:r>
            <a:endParaRPr sz="1600" dirty="0">
              <a:latin typeface="Palladio Uralic"/>
              <a:cs typeface="Palladio Uralic"/>
            </a:endParaRPr>
          </a:p>
          <a:p>
            <a:pPr marL="447040" indent="-434975">
              <a:lnSpc>
                <a:spcPct val="100000"/>
              </a:lnSpc>
              <a:spcBef>
                <a:spcPts val="1095"/>
              </a:spcBef>
              <a:buClr>
                <a:srgbClr val="181B0D"/>
              </a:buClr>
              <a:buFont typeface="Arial"/>
              <a:buChar char="■"/>
              <a:tabLst>
                <a:tab pos="447040" algn="l"/>
                <a:tab pos="447675" algn="l"/>
              </a:tabLst>
            </a:pP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Calculate </a:t>
            </a:r>
            <a:r>
              <a:rPr sz="1600" b="1" spc="-10" dirty="0">
                <a:solidFill>
                  <a:srgbClr val="696A63"/>
                </a:solidFill>
                <a:latin typeface="Palladio Uralic"/>
                <a:cs typeface="Palladio Uralic"/>
              </a:rPr>
              <a:t>the </a:t>
            </a:r>
            <a:r>
              <a:rPr sz="1600" b="1" spc="-5" dirty="0">
                <a:solidFill>
                  <a:srgbClr val="FF0000"/>
                </a:solidFill>
                <a:latin typeface="Palladio Uralic"/>
                <a:cs typeface="Palladio Uralic"/>
              </a:rPr>
              <a:t>wight </a:t>
            </a:r>
            <a:r>
              <a:rPr sz="16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of stock A-: </a:t>
            </a:r>
            <a:r>
              <a:rPr sz="1600" spc="-5" dirty="0">
                <a:solidFill>
                  <a:srgbClr val="D6A023"/>
                </a:solidFill>
                <a:latin typeface="Palladio Uralic"/>
                <a:cs typeface="Palladio Uralic"/>
              </a:rPr>
              <a:t>wt in (g) of [A-] = mole X</a:t>
            </a:r>
            <a:r>
              <a:rPr sz="1600" spc="200" dirty="0">
                <a:solidFill>
                  <a:srgbClr val="D6A023"/>
                </a:solidFill>
                <a:latin typeface="Palladio Uralic"/>
                <a:cs typeface="Palladio Uralic"/>
              </a:rPr>
              <a:t> </a:t>
            </a:r>
            <a:r>
              <a:rPr sz="1600" spc="-5" dirty="0">
                <a:solidFill>
                  <a:srgbClr val="D6A023"/>
                </a:solidFill>
                <a:latin typeface="Palladio Uralic"/>
                <a:cs typeface="Palladio Uralic"/>
              </a:rPr>
              <a:t>Mw</a:t>
            </a:r>
            <a:endParaRPr sz="1600" dirty="0">
              <a:latin typeface="Palladio Uralic"/>
              <a:cs typeface="Palladio Uralic"/>
            </a:endParaRPr>
          </a:p>
          <a:p>
            <a:pPr marR="4466590" algn="r">
              <a:lnSpc>
                <a:spcPct val="100000"/>
              </a:lnSpc>
              <a:spcBef>
                <a:spcPts val="1080"/>
              </a:spcBef>
              <a:tabLst>
                <a:tab pos="1520825" algn="l"/>
              </a:tabLst>
            </a:pPr>
            <a:r>
              <a:rPr sz="1600" spc="-5" dirty="0">
                <a:solidFill>
                  <a:srgbClr val="181B0D"/>
                </a:solidFill>
                <a:latin typeface="Palladio Uralic"/>
                <a:cs typeface="Palladio Uralic"/>
              </a:rPr>
              <a:t>= </a:t>
            </a:r>
            <a:r>
              <a:rPr lang="en-US"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0.05</a:t>
            </a:r>
            <a:r>
              <a:rPr lang="en-US"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600" spc="-5" dirty="0">
                <a:solidFill>
                  <a:srgbClr val="181B0D"/>
                </a:solidFill>
                <a:latin typeface="Palladio Uralic"/>
                <a:cs typeface="Palladio Uralic"/>
              </a:rPr>
              <a:t>x</a:t>
            </a:r>
            <a:r>
              <a:rPr sz="1600" spc="10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600" spc="-5" dirty="0">
                <a:solidFill>
                  <a:srgbClr val="181B0D"/>
                </a:solidFill>
                <a:latin typeface="Palladio Uralic"/>
                <a:cs typeface="Palladio Uralic"/>
              </a:rPr>
              <a:t>120 </a:t>
            </a:r>
            <a:r>
              <a:rPr sz="1600" spc="10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Palladio Uralic"/>
                <a:cs typeface="Palladio Uralic"/>
              </a:rPr>
              <a:t>=	6</a:t>
            </a:r>
            <a:r>
              <a:rPr sz="1600" spc="-95" dirty="0">
                <a:solidFill>
                  <a:srgbClr val="00AF50"/>
                </a:solidFill>
                <a:latin typeface="Palladio Uralic"/>
                <a:cs typeface="Palladio Uralic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Palladio Uralic"/>
                <a:cs typeface="Palladio Uralic"/>
              </a:rPr>
              <a:t>g</a:t>
            </a:r>
            <a:endParaRPr sz="1600" dirty="0">
              <a:latin typeface="Palladio Uralic"/>
              <a:cs typeface="Palladio Ural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60207" y="67208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192" y="0"/>
                </a:moveTo>
                <a:lnTo>
                  <a:pt x="0" y="12189"/>
                </a:lnTo>
                <a:lnTo>
                  <a:pt x="12192" y="12189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34200" y="63520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192" y="0"/>
                </a:moveTo>
                <a:lnTo>
                  <a:pt x="0" y="0"/>
                </a:lnTo>
                <a:lnTo>
                  <a:pt x="0" y="12192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60207" y="63520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192" y="0"/>
                </a:moveTo>
                <a:lnTo>
                  <a:pt x="0" y="0"/>
                </a:lnTo>
                <a:lnTo>
                  <a:pt x="12192" y="12192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12607" y="34396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192" y="0"/>
                </a:moveTo>
                <a:lnTo>
                  <a:pt x="0" y="12192"/>
                </a:lnTo>
                <a:lnTo>
                  <a:pt x="12192" y="12192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86600" y="30708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192" y="0"/>
                </a:moveTo>
                <a:lnTo>
                  <a:pt x="0" y="0"/>
                </a:lnTo>
                <a:lnTo>
                  <a:pt x="0" y="12191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12607" y="30708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12192" y="0"/>
                </a:moveTo>
                <a:lnTo>
                  <a:pt x="0" y="0"/>
                </a:lnTo>
                <a:lnTo>
                  <a:pt x="12192" y="12191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780033"/>
            <a:ext cx="14947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6FC0"/>
                </a:solidFill>
              </a:rPr>
              <a:t>Method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93139" y="1806067"/>
            <a:ext cx="89769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875" marR="5080" indent="-384810">
              <a:lnSpc>
                <a:spcPct val="150000"/>
              </a:lnSpc>
              <a:spcBef>
                <a:spcPts val="100"/>
              </a:spcBef>
              <a:buFont typeface="Arial"/>
              <a:buChar char="■"/>
              <a:tabLst>
                <a:tab pos="396875" algn="l"/>
                <a:tab pos="397510" algn="l"/>
              </a:tabLst>
            </a:pP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Now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take ………..g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from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NaH2PO4 and ………. g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from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Na2HPO4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then complete the  volume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up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to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500 </a:t>
            </a:r>
            <a:r>
              <a:rPr sz="1800" spc="-10" dirty="0">
                <a:solidFill>
                  <a:srgbClr val="181B0D"/>
                </a:solidFill>
                <a:latin typeface="Palladio Uralic"/>
                <a:cs typeface="Palladio Uralic"/>
              </a:rPr>
              <a:t>ml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by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addition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of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 water.</a:t>
            </a:r>
            <a:endParaRPr sz="1800">
              <a:latin typeface="Palladio Uralic"/>
              <a:cs typeface="Palladio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3482720"/>
            <a:ext cx="1802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875" indent="-384810">
              <a:lnSpc>
                <a:spcPct val="100000"/>
              </a:lnSpc>
              <a:spcBef>
                <a:spcPts val="100"/>
              </a:spcBef>
              <a:buFont typeface="Arial"/>
              <a:buChar char="■"/>
              <a:tabLst>
                <a:tab pos="396875" algn="l"/>
                <a:tab pos="397510" algn="l"/>
              </a:tabLst>
            </a:pPr>
            <a:r>
              <a:rPr sz="1800" spc="-5" dirty="0">
                <a:solidFill>
                  <a:srgbClr val="FF0000"/>
                </a:solidFill>
                <a:latin typeface="Palladio Uralic"/>
                <a:cs typeface="Palladio Uralic"/>
              </a:rPr>
              <a:t>Check the</a:t>
            </a:r>
            <a:r>
              <a:rPr sz="1800" spc="-70" dirty="0">
                <a:solidFill>
                  <a:srgbClr val="FF0000"/>
                </a:solidFill>
                <a:latin typeface="Palladio Uralic"/>
                <a:cs typeface="Palladio Uralic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Palladio Uralic"/>
                <a:cs typeface="Palladio Uralic"/>
              </a:rPr>
              <a:t>pH</a:t>
            </a:r>
            <a:endParaRPr sz="1800">
              <a:latin typeface="Palladio Uralic"/>
              <a:cs typeface="Palladio Ural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56590"/>
            <a:ext cx="5864606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spc="-5" dirty="0">
                <a:solidFill>
                  <a:srgbClr val="006FC0"/>
                </a:solidFill>
              </a:rPr>
              <a:t>(</a:t>
            </a:r>
            <a:r>
              <a:rPr sz="2500" spc="-5" dirty="0">
                <a:solidFill>
                  <a:srgbClr val="006FC0"/>
                </a:solidFill>
              </a:rPr>
              <a:t>2)Testing for buffering</a:t>
            </a:r>
            <a:r>
              <a:rPr sz="2500" spc="25" dirty="0">
                <a:solidFill>
                  <a:srgbClr val="006FC0"/>
                </a:solidFill>
              </a:rPr>
              <a:t> </a:t>
            </a:r>
            <a:r>
              <a:rPr sz="2500" spc="-5" dirty="0">
                <a:solidFill>
                  <a:srgbClr val="006FC0"/>
                </a:solidFill>
              </a:rPr>
              <a:t>behavior:</a:t>
            </a:r>
            <a:endParaRPr sz="2500" dirty="0"/>
          </a:p>
        </p:txBody>
      </p:sp>
      <p:sp>
        <p:nvSpPr>
          <p:cNvPr id="3" name="object 3"/>
          <p:cNvSpPr txBox="1"/>
          <p:nvPr/>
        </p:nvSpPr>
        <p:spPr>
          <a:xfrm>
            <a:off x="1448561" y="1294637"/>
            <a:ext cx="8700770" cy="2332990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165"/>
              </a:spcBef>
            </a:pP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Method:</a:t>
            </a:r>
            <a:endParaRPr sz="1800">
              <a:latin typeface="Palladio Uralic"/>
              <a:cs typeface="Palladio Uralic"/>
            </a:endParaRPr>
          </a:p>
          <a:p>
            <a:pPr marL="396240" marR="5080" indent="-384175">
              <a:lnSpc>
                <a:spcPts val="2030"/>
              </a:lnSpc>
              <a:spcBef>
                <a:spcPts val="1245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In one beaker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add 10ml of 0.25M Phosphate buffer that you have prepared,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and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in 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another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beaker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add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10ml of</a:t>
            </a:r>
            <a:r>
              <a:rPr sz="1800" spc="10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water.</a:t>
            </a:r>
            <a:endParaRPr sz="1800">
              <a:latin typeface="Palladio Uralic"/>
              <a:cs typeface="Palladio Uralic"/>
            </a:endParaRPr>
          </a:p>
          <a:p>
            <a:pPr marL="396240" indent="-384175">
              <a:lnSpc>
                <a:spcPct val="100000"/>
              </a:lnSpc>
              <a:spcBef>
                <a:spcPts val="1025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Measure the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pH.</a:t>
            </a:r>
            <a:endParaRPr sz="1800">
              <a:latin typeface="Palladio Uralic"/>
              <a:cs typeface="Palladio Uralic"/>
            </a:endParaRPr>
          </a:p>
          <a:p>
            <a:pPr marL="396240" indent="-384175">
              <a:lnSpc>
                <a:spcPct val="100000"/>
              </a:lnSpc>
              <a:spcBef>
                <a:spcPts val="1065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Add 0.5ml from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0.1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M HCl to both</a:t>
            </a:r>
            <a:r>
              <a:rPr sz="1800" spc="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solutions.</a:t>
            </a:r>
            <a:endParaRPr sz="1800">
              <a:latin typeface="Palladio Uralic"/>
              <a:cs typeface="Palladio Uralic"/>
            </a:endParaRPr>
          </a:p>
          <a:p>
            <a:pPr marL="396240" indent="-384175">
              <a:lnSpc>
                <a:spcPct val="100000"/>
              </a:lnSpc>
              <a:spcBef>
                <a:spcPts val="1070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Measure the pH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after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the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 addition.</a:t>
            </a:r>
            <a:endParaRPr sz="1800">
              <a:latin typeface="Palladio Uralic"/>
              <a:cs typeface="Palladio Ural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90800" y="4191000"/>
            <a:ext cx="6626352" cy="2046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71800" y="5632703"/>
            <a:ext cx="1447800" cy="5334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23825" rIns="0" bIns="0" rtlCol="0">
            <a:spAutoFit/>
          </a:bodyPr>
          <a:lstStyle/>
          <a:p>
            <a:pPr marL="468630">
              <a:lnSpc>
                <a:spcPct val="100000"/>
              </a:lnSpc>
              <a:spcBef>
                <a:spcPts val="975"/>
              </a:spcBef>
            </a:pPr>
            <a:r>
              <a:rPr sz="1800" dirty="0">
                <a:latin typeface="Times New Roman"/>
                <a:cs typeface="Times New Roman"/>
              </a:rPr>
              <a:t>water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19400" y="4946903"/>
            <a:ext cx="1905000" cy="5334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23825" rIns="0" bIns="0" rtlCol="0">
            <a:spAutoFit/>
          </a:bodyPr>
          <a:lstStyle/>
          <a:p>
            <a:pPr marL="175895">
              <a:lnSpc>
                <a:spcPct val="100000"/>
              </a:lnSpc>
              <a:spcBef>
                <a:spcPts val="975"/>
              </a:spcBef>
            </a:pPr>
            <a:r>
              <a:rPr sz="1800" spc="-5" dirty="0">
                <a:latin typeface="Times New Roman"/>
                <a:cs typeface="Times New Roman"/>
              </a:rPr>
              <a:t>Phosphate</a:t>
            </a:r>
            <a:r>
              <a:rPr sz="1800" spc="-10" dirty="0">
                <a:latin typeface="Times New Roman"/>
                <a:cs typeface="Times New Roman"/>
              </a:rPr>
              <a:t> buffer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0594" y="648969"/>
            <a:ext cx="7651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6FC0"/>
                </a:solidFill>
                <a:latin typeface="Palladio Uralic"/>
                <a:cs typeface="Palladio Uralic"/>
              </a:rPr>
              <a:t>H.W</a:t>
            </a:r>
            <a:endParaRPr sz="2800">
              <a:latin typeface="Palladio Uralic"/>
              <a:cs typeface="Palladio Ural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86027" y="1616405"/>
            <a:ext cx="7729855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Palladio Uralic"/>
                <a:cs typeface="Palladio Uralic"/>
              </a:rPr>
              <a:t>You are </a:t>
            </a:r>
            <a:r>
              <a:rPr b="0" spc="-5" dirty="0">
                <a:latin typeface="Palladio Uralic"/>
                <a:cs typeface="Palladio Uralic"/>
              </a:rPr>
              <a:t>provided with </a:t>
            </a:r>
            <a:r>
              <a:rPr dirty="0"/>
              <a:t>acetic acid </a:t>
            </a:r>
            <a:r>
              <a:rPr b="0" spc="-5" dirty="0">
                <a:latin typeface="Palladio Uralic"/>
                <a:cs typeface="Palladio Uralic"/>
              </a:rPr>
              <a:t>and </a:t>
            </a:r>
            <a:r>
              <a:rPr dirty="0"/>
              <a:t>sodium</a:t>
            </a:r>
            <a:r>
              <a:rPr spc="-20" dirty="0"/>
              <a:t> </a:t>
            </a:r>
            <a:r>
              <a:rPr dirty="0"/>
              <a:t>acetate.</a:t>
            </a: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b="0" dirty="0">
                <a:latin typeface="Palladio Uralic"/>
                <a:cs typeface="Palladio Uralic"/>
              </a:rPr>
              <a:t>Prepare </a:t>
            </a:r>
            <a:r>
              <a:rPr dirty="0"/>
              <a:t>100 </a:t>
            </a:r>
            <a:r>
              <a:rPr spc="-5" dirty="0"/>
              <a:t>ml </a:t>
            </a:r>
            <a:r>
              <a:rPr b="0" spc="-5" dirty="0">
                <a:latin typeface="Palladio Uralic"/>
                <a:cs typeface="Palladio Uralic"/>
              </a:rPr>
              <a:t>of </a:t>
            </a:r>
            <a:r>
              <a:rPr b="0" dirty="0">
                <a:latin typeface="Palladio Uralic"/>
                <a:cs typeface="Palladio Uralic"/>
              </a:rPr>
              <a:t>a </a:t>
            </a:r>
            <a:r>
              <a:rPr dirty="0"/>
              <a:t>0.3M </a:t>
            </a:r>
            <a:r>
              <a:rPr b="0" spc="-5" dirty="0">
                <a:latin typeface="Palladio Uralic"/>
                <a:cs typeface="Palladio Uralic"/>
              </a:rPr>
              <a:t>acetate buffer pH </a:t>
            </a:r>
            <a:r>
              <a:rPr b="0" dirty="0">
                <a:latin typeface="Palladio Uralic"/>
                <a:cs typeface="Palladio Uralic"/>
              </a:rPr>
              <a:t>=5.2 </a:t>
            </a:r>
            <a:r>
              <a:rPr b="0" spc="-5" dirty="0">
                <a:latin typeface="Palladio Uralic"/>
                <a:cs typeface="Palladio Uralic"/>
              </a:rPr>
              <a:t>if you know that pK</a:t>
            </a:r>
            <a:r>
              <a:rPr sz="1800" b="0" spc="-7" baseline="-20833" dirty="0">
                <a:latin typeface="Palladio Uralic"/>
                <a:cs typeface="Palladio Uralic"/>
              </a:rPr>
              <a:t>a</a:t>
            </a:r>
            <a:r>
              <a:rPr sz="1800" b="0" spc="270" baseline="-20833" dirty="0">
                <a:latin typeface="Palladio Uralic"/>
                <a:cs typeface="Palladio Uralic"/>
              </a:rPr>
              <a:t> </a:t>
            </a:r>
            <a:r>
              <a:rPr sz="1800" b="0" dirty="0">
                <a:latin typeface="Palladio Uralic"/>
                <a:cs typeface="Palladio Uralic"/>
              </a:rPr>
              <a:t>=4.76.</a:t>
            </a:r>
            <a:endParaRPr sz="1800">
              <a:latin typeface="Palladio Uralic"/>
              <a:cs typeface="Palladio Ural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38301"/>
            <a:ext cx="41567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006FC0"/>
                </a:solidFill>
              </a:rPr>
              <a:t>Hydrogen </a:t>
            </a:r>
            <a:r>
              <a:rPr sz="3200" dirty="0">
                <a:solidFill>
                  <a:srgbClr val="006FC0"/>
                </a:solidFill>
              </a:rPr>
              <a:t>number</a:t>
            </a:r>
            <a:r>
              <a:rPr sz="3200" spc="-80" dirty="0">
                <a:solidFill>
                  <a:srgbClr val="006FC0"/>
                </a:solidFill>
              </a:rPr>
              <a:t> </a:t>
            </a:r>
            <a:r>
              <a:rPr sz="3200" dirty="0">
                <a:solidFill>
                  <a:srgbClr val="006FC0"/>
                </a:solidFill>
              </a:rPr>
              <a:t>pH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93775" y="1844167"/>
            <a:ext cx="1018413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240" marR="5080" indent="-384175">
              <a:lnSpc>
                <a:spcPct val="150000"/>
              </a:lnSpc>
              <a:spcBef>
                <a:spcPts val="100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The formula that </a:t>
            </a: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describe </a:t>
            </a:r>
            <a:r>
              <a:rPr sz="1800" b="1" spc="-5" dirty="0">
                <a:solidFill>
                  <a:srgbClr val="181B0D"/>
                </a:solidFill>
                <a:latin typeface="Palladio Uralic"/>
                <a:cs typeface="Palladio Uralic"/>
              </a:rPr>
              <a:t>the </a:t>
            </a: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acidity </a:t>
            </a:r>
            <a:r>
              <a:rPr sz="1800" b="1" spc="-5" dirty="0">
                <a:solidFill>
                  <a:srgbClr val="181B0D"/>
                </a:solidFill>
                <a:latin typeface="Palladio Uralic"/>
                <a:cs typeface="Palladio Uralic"/>
              </a:rPr>
              <a:t>of </a:t>
            </a: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certain solutions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by using hydrogen </a:t>
            </a:r>
            <a:r>
              <a:rPr sz="1800" spc="-10" dirty="0">
                <a:solidFill>
                  <a:srgbClr val="181B0D"/>
                </a:solidFill>
                <a:latin typeface="Palladio Uralic"/>
                <a:cs typeface="Palladio Uralic"/>
              </a:rPr>
              <a:t>number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pH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can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be  defined as: </a:t>
            </a:r>
            <a:r>
              <a:rPr sz="1800" b="1" u="heavy" spc="-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The </a:t>
            </a:r>
            <a:r>
              <a:rPr sz="1800" b="1" u="heavy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negative </a:t>
            </a:r>
            <a:r>
              <a:rPr sz="1800" b="1" u="heavy" spc="-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logarithm of the hydrogen ion</a:t>
            </a:r>
            <a:r>
              <a:rPr sz="1800" b="1" u="heavy" spc="10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 </a:t>
            </a:r>
            <a:r>
              <a:rPr sz="1800" b="1" u="heavy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concentration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.</a:t>
            </a:r>
            <a:endParaRPr sz="1800">
              <a:latin typeface="Palladio Uralic"/>
              <a:cs typeface="Palladio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3775" y="3315080"/>
            <a:ext cx="163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181B0D"/>
                </a:solidFill>
                <a:latin typeface="Arial"/>
                <a:cs typeface="Arial"/>
              </a:rPr>
              <a:t>■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3775" y="4177665"/>
            <a:ext cx="9330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396240" algn="l"/>
                <a:tab pos="396875" algn="l"/>
              </a:tabLst>
            </a:pP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Notes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: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the pH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increase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when the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concentration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of hydrogen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ion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decrease and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vice</a:t>
            </a:r>
            <a:r>
              <a:rPr sz="1800" spc="30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versa.</a:t>
            </a:r>
            <a:endParaRPr sz="1800">
              <a:latin typeface="Palladio Uralic"/>
              <a:cs typeface="Palladio Ural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24761" y="3048761"/>
            <a:ext cx="2361439" cy="523240"/>
          </a:xfrm>
          <a:custGeom>
            <a:avLst/>
            <a:gdLst/>
            <a:ahLst/>
            <a:cxnLst/>
            <a:rect l="l" t="t" r="r" b="b"/>
            <a:pathLst>
              <a:path w="2129154" h="523239">
                <a:moveTo>
                  <a:pt x="0" y="487679"/>
                </a:moveTo>
                <a:lnTo>
                  <a:pt x="0" y="522732"/>
                </a:lnTo>
                <a:lnTo>
                  <a:pt x="35051" y="522732"/>
                </a:lnTo>
                <a:lnTo>
                  <a:pt x="0" y="487679"/>
                </a:lnTo>
                <a:close/>
              </a:path>
              <a:path w="2129154" h="523239">
                <a:moveTo>
                  <a:pt x="35051" y="0"/>
                </a:moveTo>
                <a:lnTo>
                  <a:pt x="0" y="35051"/>
                </a:lnTo>
                <a:lnTo>
                  <a:pt x="0" y="487679"/>
                </a:lnTo>
                <a:lnTo>
                  <a:pt x="35051" y="522732"/>
                </a:lnTo>
                <a:lnTo>
                  <a:pt x="35051" y="0"/>
                </a:lnTo>
                <a:close/>
              </a:path>
              <a:path w="2129154" h="523239">
                <a:moveTo>
                  <a:pt x="2093976" y="487679"/>
                </a:moveTo>
                <a:lnTo>
                  <a:pt x="35051" y="487679"/>
                </a:lnTo>
                <a:lnTo>
                  <a:pt x="35051" y="522732"/>
                </a:lnTo>
                <a:lnTo>
                  <a:pt x="2093976" y="522732"/>
                </a:lnTo>
                <a:lnTo>
                  <a:pt x="2093976" y="487679"/>
                </a:lnTo>
                <a:close/>
              </a:path>
              <a:path w="2129154" h="523239">
                <a:moveTo>
                  <a:pt x="2093976" y="0"/>
                </a:moveTo>
                <a:lnTo>
                  <a:pt x="2093976" y="522732"/>
                </a:lnTo>
                <a:lnTo>
                  <a:pt x="2129028" y="487679"/>
                </a:lnTo>
                <a:lnTo>
                  <a:pt x="2129028" y="35051"/>
                </a:lnTo>
                <a:lnTo>
                  <a:pt x="2093976" y="0"/>
                </a:lnTo>
                <a:close/>
              </a:path>
              <a:path w="2129154" h="523239">
                <a:moveTo>
                  <a:pt x="2129028" y="487679"/>
                </a:moveTo>
                <a:lnTo>
                  <a:pt x="2093976" y="522732"/>
                </a:lnTo>
                <a:lnTo>
                  <a:pt x="2129028" y="522732"/>
                </a:lnTo>
                <a:lnTo>
                  <a:pt x="2129028" y="487679"/>
                </a:lnTo>
                <a:close/>
              </a:path>
              <a:path w="2129154" h="523239">
                <a:moveTo>
                  <a:pt x="35051" y="0"/>
                </a:moveTo>
                <a:lnTo>
                  <a:pt x="0" y="0"/>
                </a:lnTo>
                <a:lnTo>
                  <a:pt x="0" y="35051"/>
                </a:lnTo>
                <a:lnTo>
                  <a:pt x="35051" y="0"/>
                </a:lnTo>
                <a:close/>
              </a:path>
              <a:path w="2129154" h="523239">
                <a:moveTo>
                  <a:pt x="2093976" y="0"/>
                </a:moveTo>
                <a:lnTo>
                  <a:pt x="35051" y="0"/>
                </a:lnTo>
                <a:lnTo>
                  <a:pt x="35051" y="35051"/>
                </a:lnTo>
                <a:lnTo>
                  <a:pt x="2093976" y="35051"/>
                </a:lnTo>
                <a:lnTo>
                  <a:pt x="2093976" y="0"/>
                </a:lnTo>
                <a:close/>
              </a:path>
              <a:path w="2129154" h="523239">
                <a:moveTo>
                  <a:pt x="2129028" y="0"/>
                </a:moveTo>
                <a:lnTo>
                  <a:pt x="2093976" y="0"/>
                </a:lnTo>
                <a:lnTo>
                  <a:pt x="2129028" y="35051"/>
                </a:lnTo>
                <a:lnTo>
                  <a:pt x="2129028" y="0"/>
                </a:lnTo>
                <a:close/>
              </a:path>
            </a:pathLst>
          </a:custGeom>
          <a:solidFill>
            <a:srgbClr val="8B8D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02994" y="3072764"/>
            <a:ext cx="2359406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95" dirty="0">
                <a:latin typeface="Arial"/>
                <a:cs typeface="Arial"/>
              </a:rPr>
              <a:t>pH=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105" dirty="0">
                <a:latin typeface="Arial"/>
                <a:cs typeface="Arial"/>
              </a:rPr>
              <a:t>-</a:t>
            </a:r>
            <a:r>
              <a:rPr sz="2800" spc="-105" dirty="0" smtClean="0">
                <a:latin typeface="Arial"/>
                <a:cs typeface="Arial"/>
              </a:rPr>
              <a:t>Log</a:t>
            </a:r>
            <a:r>
              <a:rPr lang="en-US" sz="2800" spc="-105" dirty="0" smtClean="0">
                <a:latin typeface="Arial"/>
                <a:cs typeface="Arial"/>
              </a:rPr>
              <a:t> [H+]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702153" y="4849225"/>
            <a:ext cx="3792140" cy="1756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06477" y="2133600"/>
            <a:ext cx="2646783" cy="2948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06633" y="2133599"/>
            <a:ext cx="2580971" cy="3404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52600" y="2362200"/>
            <a:ext cx="2761861" cy="31927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38301"/>
            <a:ext cx="7541006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6FC0"/>
                </a:solidFill>
              </a:rPr>
              <a:t>Measuring </a:t>
            </a:r>
            <a:r>
              <a:rPr sz="3200" spc="-5" dirty="0">
                <a:solidFill>
                  <a:srgbClr val="006FC0"/>
                </a:solidFill>
              </a:rPr>
              <a:t>of hydrogen</a:t>
            </a:r>
            <a:r>
              <a:rPr sz="3200" spc="-100" dirty="0">
                <a:solidFill>
                  <a:srgbClr val="006FC0"/>
                </a:solidFill>
              </a:rPr>
              <a:t> </a:t>
            </a:r>
            <a:r>
              <a:rPr sz="3200" dirty="0" smtClean="0">
                <a:solidFill>
                  <a:srgbClr val="006FC0"/>
                </a:solidFill>
              </a:rPr>
              <a:t>number</a:t>
            </a:r>
            <a:r>
              <a:rPr lang="en-US" sz="3200" dirty="0" smtClean="0">
                <a:solidFill>
                  <a:srgbClr val="006FC0"/>
                </a:solidFill>
              </a:rPr>
              <a:t>: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792351"/>
            <a:ext cx="10210165" cy="271399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396875" marR="563245" indent="-384810">
              <a:lnSpc>
                <a:spcPts val="2030"/>
              </a:lnSpc>
              <a:spcBef>
                <a:spcPts val="275"/>
              </a:spcBef>
              <a:buFont typeface="Wingdings"/>
              <a:buChar char=""/>
              <a:tabLst>
                <a:tab pos="396875" algn="l"/>
                <a:tab pos="397510" algn="l"/>
              </a:tabLst>
            </a:pP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To measure the hydrogen </a:t>
            </a:r>
            <a:r>
              <a:rPr sz="1800" spc="-10" dirty="0">
                <a:solidFill>
                  <a:srgbClr val="181B0D"/>
                </a:solidFill>
                <a:latin typeface="Palladio Uralic"/>
                <a:cs typeface="Palladio Uralic"/>
              </a:rPr>
              <a:t>number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in certain solution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in very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accurate way,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we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use a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special 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instrument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called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pH</a:t>
            </a:r>
            <a:r>
              <a:rPr sz="1800" spc="-10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meter.</a:t>
            </a:r>
            <a:endParaRPr sz="1800">
              <a:latin typeface="Palladio Uralic"/>
              <a:cs typeface="Palladio Uralic"/>
            </a:endParaRPr>
          </a:p>
          <a:p>
            <a:pPr>
              <a:lnSpc>
                <a:spcPct val="100000"/>
              </a:lnSpc>
              <a:buClr>
                <a:srgbClr val="181B0D"/>
              </a:buClr>
              <a:buFont typeface="Wingdings"/>
              <a:buChar char=""/>
            </a:pPr>
            <a:endParaRPr sz="2100">
              <a:latin typeface="Palladio Uralic"/>
              <a:cs typeface="Palladio Uralic"/>
            </a:endParaRPr>
          </a:p>
          <a:p>
            <a:pPr marL="396875" indent="-384810">
              <a:lnSpc>
                <a:spcPts val="2095"/>
              </a:lnSpc>
              <a:spcBef>
                <a:spcPts val="1730"/>
              </a:spcBef>
              <a:buFont typeface="Wingdings"/>
              <a:buChar char=""/>
              <a:tabLst>
                <a:tab pos="396875" algn="l"/>
                <a:tab pos="397510" algn="l"/>
              </a:tabLst>
            </a:pP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It’s consist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of glass electrode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which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contain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 very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thin bulb, blown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onto a </a:t>
            </a:r>
            <a:r>
              <a:rPr sz="1800" spc="-10" dirty="0">
                <a:solidFill>
                  <a:srgbClr val="181B0D"/>
                </a:solidFill>
                <a:latin typeface="Palladio Uralic"/>
                <a:cs typeface="Palladio Uralic"/>
              </a:rPr>
              <a:t>hard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glass tube.</a:t>
            </a:r>
            <a:r>
              <a:rPr sz="1800" spc="30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which</a:t>
            </a:r>
            <a:endParaRPr sz="1800">
              <a:latin typeface="Palladio Uralic"/>
              <a:cs typeface="Palladio Uralic"/>
            </a:endParaRPr>
          </a:p>
          <a:p>
            <a:pPr marL="396875">
              <a:lnSpc>
                <a:spcPts val="2095"/>
              </a:lnSpc>
            </a:pP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is sensitive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to</a:t>
            </a:r>
            <a:r>
              <a:rPr sz="1800" spc="-3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pH.</a:t>
            </a:r>
            <a:endParaRPr sz="1800">
              <a:latin typeface="Palladio Uralic"/>
              <a:cs typeface="Palladio Uralic"/>
            </a:endParaRPr>
          </a:p>
          <a:p>
            <a:pPr>
              <a:lnSpc>
                <a:spcPct val="100000"/>
              </a:lnSpc>
            </a:pPr>
            <a:endParaRPr sz="2100">
              <a:latin typeface="Palladio Uralic"/>
              <a:cs typeface="Palladio Ural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Palladio Uralic"/>
              <a:cs typeface="Palladio Uralic"/>
            </a:endParaRPr>
          </a:p>
          <a:p>
            <a:pPr marL="396875" marR="76200" indent="-384810">
              <a:lnSpc>
                <a:spcPts val="2030"/>
              </a:lnSpc>
              <a:buFont typeface="Wingdings"/>
              <a:buChar char=""/>
              <a:tabLst>
                <a:tab pos="396875" algn="l"/>
                <a:tab pos="397510" algn="l"/>
              </a:tabLst>
            </a:pP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The bulb contains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solution of hydrochloric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acid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and is connected to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platinum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lead via silver -  silver chloride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electrode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which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is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reversible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with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respect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to hydrogen</a:t>
            </a:r>
            <a:r>
              <a:rPr sz="1800" spc="-30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ions.</a:t>
            </a:r>
            <a:endParaRPr sz="1800">
              <a:latin typeface="Palladio Uralic"/>
              <a:cs typeface="Palladio Ural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886188" y="4910328"/>
            <a:ext cx="1575816" cy="16135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95400" y="5107000"/>
            <a:ext cx="1371631" cy="14949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38301"/>
            <a:ext cx="2969006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006FC0"/>
                </a:solidFill>
              </a:rPr>
              <a:t>Introduction: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893775" y="1981327"/>
            <a:ext cx="10716260" cy="2397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100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All </a:t>
            </a: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biochemical </a:t>
            </a:r>
            <a:r>
              <a:rPr sz="1800" b="1" spc="-5" dirty="0">
                <a:solidFill>
                  <a:srgbClr val="181B0D"/>
                </a:solidFill>
                <a:latin typeface="Palladio Uralic"/>
                <a:cs typeface="Palladio Uralic"/>
              </a:rPr>
              <a:t>reactions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occur under strict conditions of the </a:t>
            </a:r>
            <a:r>
              <a:rPr sz="1800" b="1" dirty="0">
                <a:solidFill>
                  <a:srgbClr val="8B8D85"/>
                </a:solidFill>
                <a:latin typeface="Palladio Uralic"/>
                <a:cs typeface="Palladio Uralic"/>
              </a:rPr>
              <a:t>concentration </a:t>
            </a:r>
            <a:r>
              <a:rPr sz="1800" b="1" spc="-5" dirty="0">
                <a:solidFill>
                  <a:srgbClr val="8B8D85"/>
                </a:solidFill>
                <a:latin typeface="Palladio Uralic"/>
                <a:cs typeface="Palladio Uralic"/>
              </a:rPr>
              <a:t>of hydrogen</a:t>
            </a:r>
            <a:r>
              <a:rPr sz="1800" b="1" spc="60" dirty="0">
                <a:solidFill>
                  <a:srgbClr val="8B8D85"/>
                </a:solidFill>
                <a:latin typeface="Palladio Uralic"/>
                <a:cs typeface="Palladio Uralic"/>
              </a:rPr>
              <a:t> </a:t>
            </a:r>
            <a:r>
              <a:rPr sz="1800" b="1" dirty="0">
                <a:solidFill>
                  <a:srgbClr val="8B8D85"/>
                </a:solidFill>
                <a:latin typeface="Palladio Uralic"/>
                <a:cs typeface="Palladio Uralic"/>
              </a:rPr>
              <a:t>ion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.</a:t>
            </a:r>
            <a:endParaRPr sz="1800">
              <a:latin typeface="Palladio Uralic"/>
              <a:cs typeface="Palladio Uralic"/>
            </a:endParaRPr>
          </a:p>
          <a:p>
            <a:pPr marL="396240" marR="83185" indent="-384175">
              <a:lnSpc>
                <a:spcPct val="150000"/>
              </a:lnSpc>
              <a:spcBef>
                <a:spcPts val="1200"/>
              </a:spcBef>
              <a:buClr>
                <a:srgbClr val="181B0D"/>
              </a:buClr>
              <a:buFont typeface="Arial"/>
              <a:buChar char="■"/>
              <a:tabLst>
                <a:tab pos="452755" algn="l"/>
                <a:tab pos="453390" algn="l"/>
              </a:tabLst>
            </a:pPr>
            <a:r>
              <a:rPr dirty="0"/>
              <a:t>	</a:t>
            </a:r>
            <a:r>
              <a:rPr sz="1800" b="1" spc="-5" dirty="0">
                <a:solidFill>
                  <a:srgbClr val="181B0D"/>
                </a:solidFill>
                <a:latin typeface="Palladio Uralic"/>
                <a:cs typeface="Palladio Uralic"/>
              </a:rPr>
              <a:t>Biological </a:t>
            </a: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life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cannot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withstand large changes in hydrogen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ion concentrations which we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measure as  the </a:t>
            </a:r>
            <a:r>
              <a:rPr sz="1800" b="1" spc="-5" dirty="0">
                <a:solidFill>
                  <a:srgbClr val="696A63"/>
                </a:solidFill>
                <a:latin typeface="Palladio Uralic"/>
                <a:cs typeface="Palladio Uralic"/>
              </a:rPr>
              <a:t>pH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.</a:t>
            </a:r>
            <a:endParaRPr sz="1800">
              <a:latin typeface="Palladio Uralic"/>
              <a:cs typeface="Palladio Uralic"/>
            </a:endParaRPr>
          </a:p>
          <a:p>
            <a:pPr>
              <a:lnSpc>
                <a:spcPct val="100000"/>
              </a:lnSpc>
            </a:pPr>
            <a:endParaRPr sz="2100">
              <a:latin typeface="Palladio Uralic"/>
              <a:cs typeface="Palladio Ural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Palladio Uralic"/>
              <a:cs typeface="Palladio Uralic"/>
            </a:endParaRPr>
          </a:p>
          <a:p>
            <a:pPr marL="12700" marR="5080">
              <a:lnSpc>
                <a:spcPts val="2050"/>
              </a:lnSpc>
              <a:spcBef>
                <a:spcPts val="5"/>
              </a:spcBef>
            </a:pP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Those solutions that have the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ability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to </a:t>
            </a:r>
            <a:r>
              <a:rPr sz="1800" b="1" u="heavy" spc="-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resist changes in pH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upon the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addition of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limited amounts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of acid 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or base are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called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b="1" spc="-5" dirty="0">
                <a:solidFill>
                  <a:srgbClr val="E6C069"/>
                </a:solidFill>
                <a:latin typeface="Palladio Uralic"/>
                <a:cs typeface="Palladio Uralic"/>
              </a:rPr>
              <a:t>Buffers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.</a:t>
            </a:r>
            <a:endParaRPr sz="1800">
              <a:latin typeface="Palladio Uralic"/>
              <a:cs typeface="Palladio Uralic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543800" y="4648200"/>
            <a:ext cx="4505325" cy="2050414"/>
            <a:chOff x="7543800" y="4648200"/>
            <a:chExt cx="4505325" cy="2050414"/>
          </a:xfrm>
        </p:grpSpPr>
        <p:sp>
          <p:nvSpPr>
            <p:cNvPr id="5" name="object 5"/>
            <p:cNvSpPr/>
            <p:nvPr/>
          </p:nvSpPr>
          <p:spPr>
            <a:xfrm>
              <a:off x="7543800" y="5215289"/>
              <a:ext cx="4504944" cy="14829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86471" y="4648200"/>
              <a:ext cx="4419600" cy="12161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990600" y="5006338"/>
            <a:ext cx="2743200" cy="1783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38301"/>
            <a:ext cx="1826006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6FC0"/>
                </a:solidFill>
              </a:rPr>
              <a:t>Buffers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875791" y="1736170"/>
            <a:ext cx="10389235" cy="849630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1185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are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solutions that have the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ability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to </a:t>
            </a:r>
            <a:r>
              <a:rPr sz="1800" b="1" spc="-5" dirty="0">
                <a:solidFill>
                  <a:srgbClr val="EDB5BE"/>
                </a:solidFill>
                <a:latin typeface="Palladio Uralic"/>
                <a:cs typeface="Palladio Uralic"/>
              </a:rPr>
              <a:t>resist </a:t>
            </a:r>
            <a:r>
              <a:rPr sz="1800" b="1" dirty="0">
                <a:solidFill>
                  <a:srgbClr val="EDB5BE"/>
                </a:solidFill>
                <a:latin typeface="Palladio Uralic"/>
                <a:cs typeface="Palladio Uralic"/>
              </a:rPr>
              <a:t>changes in </a:t>
            </a:r>
            <a:r>
              <a:rPr sz="1800" b="1" spc="-5" dirty="0">
                <a:solidFill>
                  <a:srgbClr val="EDB5BE"/>
                </a:solidFill>
                <a:latin typeface="Palladio Uralic"/>
                <a:cs typeface="Palladio Uralic"/>
              </a:rPr>
              <a:t>pH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. upon the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addition of limited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amounts</a:t>
            </a:r>
            <a:r>
              <a:rPr sz="1800" spc="4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of</a:t>
            </a:r>
            <a:endParaRPr sz="1800">
              <a:latin typeface="Palladio Uralic"/>
              <a:cs typeface="Palladio Uralic"/>
            </a:endParaRPr>
          </a:p>
          <a:p>
            <a:pPr marL="39624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acid or</a:t>
            </a:r>
            <a:r>
              <a:rPr sz="1800" spc="-1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base.</a:t>
            </a:r>
            <a:endParaRPr sz="1800">
              <a:latin typeface="Palladio Uralic"/>
              <a:cs typeface="Palladio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5791" y="3413886"/>
            <a:ext cx="102552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100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A buffer is </a:t>
            </a:r>
            <a:r>
              <a:rPr sz="1800" u="heavy" spc="-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made </a:t>
            </a:r>
            <a:r>
              <a:rPr sz="1800" u="heavy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up </a:t>
            </a:r>
            <a:r>
              <a:rPr sz="1800" u="heavy" spc="-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of </a:t>
            </a:r>
            <a:r>
              <a:rPr sz="1800" u="heavy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a weak acid </a:t>
            </a:r>
            <a:r>
              <a:rPr sz="1800" u="heavy" spc="-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and </a:t>
            </a:r>
            <a:r>
              <a:rPr sz="1800" u="heavy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its </a:t>
            </a:r>
            <a:r>
              <a:rPr sz="1800" u="heavy" spc="-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conjugate </a:t>
            </a:r>
            <a:r>
              <a:rPr sz="1800" u="heavy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base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.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Or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 </a:t>
            </a:r>
            <a:r>
              <a:rPr sz="1800" u="heavy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weak </a:t>
            </a:r>
            <a:r>
              <a:rPr sz="1800" u="heavy" spc="-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base and </a:t>
            </a:r>
            <a:r>
              <a:rPr sz="1800" u="heavy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its </a:t>
            </a:r>
            <a:r>
              <a:rPr sz="1800" u="heavy" spc="-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conjugate </a:t>
            </a:r>
            <a:r>
              <a:rPr sz="1800" u="heavy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acid</a:t>
            </a:r>
            <a:r>
              <a:rPr sz="1800" spc="60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.</a:t>
            </a:r>
            <a:endParaRPr sz="1800">
              <a:latin typeface="Palladio Uralic"/>
              <a:cs typeface="Palladio Ural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94460" y="4367193"/>
            <a:ext cx="2362200" cy="22820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7772400" y="4114800"/>
            <a:ext cx="4201795" cy="2667000"/>
            <a:chOff x="7772400" y="4114800"/>
            <a:chExt cx="4201795" cy="2667000"/>
          </a:xfrm>
        </p:grpSpPr>
        <p:sp>
          <p:nvSpPr>
            <p:cNvPr id="7" name="object 7"/>
            <p:cNvSpPr/>
            <p:nvPr/>
          </p:nvSpPr>
          <p:spPr>
            <a:xfrm>
              <a:off x="9753600" y="4114800"/>
              <a:ext cx="2220557" cy="1371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772400" y="5394958"/>
              <a:ext cx="2135124" cy="13868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4534" y="457200"/>
            <a:ext cx="5712461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6FC0"/>
                </a:solidFill>
                <a:latin typeface="Palladio Uralic"/>
                <a:cs typeface="Palladio Uralic"/>
              </a:rPr>
              <a:t>Mechanism of Action</a:t>
            </a:r>
            <a:r>
              <a:rPr sz="2800" b="1" spc="-30" dirty="0">
                <a:solidFill>
                  <a:srgbClr val="006FC0"/>
                </a:solidFill>
                <a:latin typeface="Palladio Uralic"/>
                <a:cs typeface="Palladio Uralic"/>
              </a:rPr>
              <a:t> </a:t>
            </a:r>
            <a:r>
              <a:rPr sz="2800" b="1" dirty="0">
                <a:solidFill>
                  <a:srgbClr val="006FC0"/>
                </a:solidFill>
                <a:latin typeface="Palladio Uralic"/>
                <a:cs typeface="Palladio Uralic"/>
              </a:rPr>
              <a:t>(</a:t>
            </a:r>
            <a:r>
              <a:rPr sz="2800" b="1" dirty="0" smtClean="0">
                <a:solidFill>
                  <a:srgbClr val="006FC0"/>
                </a:solidFill>
                <a:latin typeface="Palladio Uralic"/>
                <a:cs typeface="Palladio Uralic"/>
              </a:rPr>
              <a:t>Buffer</a:t>
            </a:r>
            <a:r>
              <a:rPr lang="en-US" sz="2800" b="1" dirty="0" smtClean="0">
                <a:solidFill>
                  <a:srgbClr val="006FC0"/>
                </a:solidFill>
                <a:latin typeface="Palladio Uralic"/>
                <a:cs typeface="Palladio Uralic"/>
              </a:rPr>
              <a:t>):</a:t>
            </a:r>
            <a:endParaRPr sz="2800" dirty="0">
              <a:latin typeface="Palladio Uralic"/>
              <a:cs typeface="Palladio Ural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4534" y="1371980"/>
            <a:ext cx="4700270" cy="1173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80365">
              <a:lnSpc>
                <a:spcPct val="139400"/>
              </a:lnSpc>
              <a:spcBef>
                <a:spcPts val="100"/>
              </a:spcBef>
            </a:pPr>
            <a:r>
              <a:rPr sz="1800" b="1" dirty="0">
                <a:solidFill>
                  <a:srgbClr val="E6C069"/>
                </a:solidFill>
                <a:latin typeface="Palladio Uralic"/>
                <a:cs typeface="Palladio Uralic"/>
              </a:rPr>
              <a:t>How </a:t>
            </a:r>
            <a:r>
              <a:rPr sz="1800" b="1" spc="-5" dirty="0">
                <a:solidFill>
                  <a:srgbClr val="E6C069"/>
                </a:solidFill>
                <a:latin typeface="Palladio Uralic"/>
                <a:cs typeface="Palladio Uralic"/>
              </a:rPr>
              <a:t>buffers can resist the </a:t>
            </a:r>
            <a:r>
              <a:rPr sz="1800" b="1" dirty="0">
                <a:solidFill>
                  <a:srgbClr val="E6C069"/>
                </a:solidFill>
                <a:latin typeface="Palladio Uralic"/>
                <a:cs typeface="Palladio Uralic"/>
              </a:rPr>
              <a:t>change </a:t>
            </a:r>
            <a:r>
              <a:rPr sz="1800" b="1" spc="-5" dirty="0">
                <a:solidFill>
                  <a:srgbClr val="E6C069"/>
                </a:solidFill>
                <a:latin typeface="Palladio Uralic"/>
                <a:cs typeface="Palladio Uralic"/>
              </a:rPr>
              <a:t>in </a:t>
            </a:r>
            <a:r>
              <a:rPr sz="1800" b="1" dirty="0">
                <a:solidFill>
                  <a:srgbClr val="E6C069"/>
                </a:solidFill>
                <a:latin typeface="Palladio Uralic"/>
                <a:cs typeface="Palladio Uralic"/>
              </a:rPr>
              <a:t>pH?  </a:t>
            </a: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Example using [HA/A-]</a:t>
            </a:r>
            <a:r>
              <a:rPr sz="1800" b="1" spc="-40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b="1" spc="-5" dirty="0">
                <a:solidFill>
                  <a:srgbClr val="181B0D"/>
                </a:solidFill>
                <a:latin typeface="Palladio Uralic"/>
                <a:cs typeface="Palladio Uralic"/>
              </a:rPr>
              <a:t>buffer</a:t>
            </a:r>
            <a:endParaRPr sz="1800">
              <a:latin typeface="Palladio Uralic"/>
              <a:cs typeface="Palladio Uralic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  <a:tabLst>
                <a:tab pos="1781810" algn="l"/>
              </a:tabLst>
            </a:pP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HA: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Weak</a:t>
            </a:r>
            <a:r>
              <a:rPr sz="1800" spc="-10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acid.	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A-: conjugated base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[its</a:t>
            </a:r>
            <a:r>
              <a:rPr sz="1800" spc="-30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salt].</a:t>
            </a:r>
            <a:endParaRPr sz="1800">
              <a:latin typeface="Palladio Uralic"/>
              <a:cs typeface="Palladio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4534" y="4312411"/>
            <a:ext cx="4995266" cy="48069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ct val="85100"/>
              </a:lnSpc>
              <a:spcBef>
                <a:spcPts val="215"/>
              </a:spcBef>
            </a:pPr>
            <a:r>
              <a:rPr lang="en-US" sz="1800" b="1" dirty="0" smtClean="0">
                <a:solidFill>
                  <a:srgbClr val="8B8D85"/>
                </a:solidFill>
                <a:latin typeface="Palladio Uralic"/>
                <a:cs typeface="Palladio Uralic"/>
              </a:rPr>
              <a:t>(a) </a:t>
            </a:r>
            <a:r>
              <a:rPr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If </a:t>
            </a:r>
            <a:r>
              <a:rPr sz="1600" spc="-5" dirty="0">
                <a:solidFill>
                  <a:srgbClr val="181B0D"/>
                </a:solidFill>
                <a:latin typeface="Palladio Uralic"/>
                <a:cs typeface="Palladio Uralic"/>
              </a:rPr>
              <a:t>H+ is added </a:t>
            </a:r>
            <a:r>
              <a:rPr sz="1600" spc="-10" dirty="0">
                <a:solidFill>
                  <a:srgbClr val="181B0D"/>
                </a:solidFill>
                <a:latin typeface="Palladio Uralic"/>
                <a:cs typeface="Palladio Uralic"/>
              </a:rPr>
              <a:t>to this </a:t>
            </a:r>
            <a:r>
              <a:rPr sz="1600" spc="-5" dirty="0">
                <a:solidFill>
                  <a:srgbClr val="181B0D"/>
                </a:solidFill>
                <a:latin typeface="Palladio Uralic"/>
                <a:cs typeface="Palladio Uralic"/>
              </a:rPr>
              <a:t>buffer </a:t>
            </a:r>
            <a:r>
              <a:rPr sz="1600" spc="-10" dirty="0" smtClean="0">
                <a:solidFill>
                  <a:srgbClr val="181B0D"/>
                </a:solidFill>
                <a:latin typeface="Palladio Uralic"/>
                <a:cs typeface="Palladio Uralic"/>
              </a:rPr>
              <a:t>system</a:t>
            </a:r>
            <a:r>
              <a:rPr lang="en-US" sz="1600" spc="-10" dirty="0" smtClean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600" spc="-10" dirty="0" smtClean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lang="en-US" sz="1600" spc="-10" dirty="0" smtClean="0">
                <a:solidFill>
                  <a:srgbClr val="181B0D"/>
                </a:solidFill>
                <a:latin typeface="Palladio Uralic"/>
                <a:cs typeface="Palladio Uralic"/>
              </a:rPr>
              <a:t>    </a:t>
            </a:r>
            <a:r>
              <a:rPr sz="1600" spc="135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H+</a:t>
            </a:r>
            <a:r>
              <a:rPr lang="en-US"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 will react  </a:t>
            </a:r>
            <a:r>
              <a:rPr sz="16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with </a:t>
            </a:r>
            <a:r>
              <a:rPr sz="1600" spc="-5" dirty="0">
                <a:solidFill>
                  <a:srgbClr val="006FC0"/>
                </a:solidFill>
                <a:latin typeface="Palladio Uralic"/>
                <a:cs typeface="Palladio Uralic"/>
              </a:rPr>
              <a:t>conjugated </a:t>
            </a:r>
            <a:r>
              <a:rPr lang="en-US" sz="1600" spc="530" dirty="0" smtClean="0">
                <a:solidFill>
                  <a:srgbClr val="006FC0"/>
                </a:solidFill>
                <a:latin typeface="Palladio Uralic"/>
                <a:cs typeface="Palladio Uralic"/>
              </a:rPr>
              <a:t>base  </a:t>
            </a:r>
            <a:r>
              <a:rPr sz="1600" spc="530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181B0D"/>
                </a:solidFill>
                <a:latin typeface="Palladio Uralic"/>
                <a:cs typeface="Palladio Uralic"/>
              </a:rPr>
              <a:t>to </a:t>
            </a:r>
            <a:r>
              <a:rPr sz="1600" spc="-10" dirty="0">
                <a:solidFill>
                  <a:srgbClr val="181B0D"/>
                </a:solidFill>
                <a:latin typeface="Palladio Uralic"/>
                <a:cs typeface="Palladio Uralic"/>
              </a:rPr>
              <a:t>give </a:t>
            </a:r>
            <a:r>
              <a:rPr sz="1600" spc="-5" dirty="0" smtClean="0">
                <a:solidFill>
                  <a:srgbClr val="FF0000"/>
                </a:solidFill>
                <a:latin typeface="Palladio Uralic"/>
                <a:cs typeface="Palladio Uralic"/>
              </a:rPr>
              <a:t>conjugate</a:t>
            </a:r>
            <a:r>
              <a:rPr lang="en-US" sz="1600" spc="-5" dirty="0" smtClean="0">
                <a:solidFill>
                  <a:srgbClr val="FF0000"/>
                </a:solidFill>
                <a:latin typeface="Palladio Uralic"/>
                <a:cs typeface="Palladio Uralic"/>
              </a:rPr>
              <a:t> acid.</a:t>
            </a:r>
            <a:endParaRPr sz="1600" dirty="0">
              <a:latin typeface="Palladio Uralic"/>
              <a:cs typeface="Palladio Ural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7050" y="5784596"/>
            <a:ext cx="12763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10" dirty="0">
                <a:solidFill>
                  <a:srgbClr val="006FC0"/>
                </a:solidFill>
                <a:latin typeface="Arial"/>
                <a:cs typeface="Arial"/>
              </a:rPr>
              <a:t>A-</a:t>
            </a:r>
            <a:r>
              <a:rPr sz="3200" spc="-210" dirty="0">
                <a:solidFill>
                  <a:srgbClr val="181B0D"/>
                </a:solidFill>
                <a:latin typeface="DejaVu Sans"/>
                <a:cs typeface="DejaVu Sans"/>
              </a:rPr>
              <a:t>⇌</a:t>
            </a:r>
            <a:r>
              <a:rPr sz="3200" spc="-305" dirty="0">
                <a:solidFill>
                  <a:srgbClr val="181B0D"/>
                </a:solidFill>
                <a:latin typeface="DejaVu Sans"/>
                <a:cs typeface="DejaVu Sans"/>
              </a:rPr>
              <a:t> </a:t>
            </a:r>
            <a:r>
              <a:rPr sz="3200" spc="-335" dirty="0">
                <a:solidFill>
                  <a:srgbClr val="FF0000"/>
                </a:solidFill>
                <a:latin typeface="Arial"/>
                <a:cs typeface="Arial"/>
              </a:rPr>
              <a:t>HA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5375" y="4315205"/>
            <a:ext cx="5558790" cy="7848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ts val="1970"/>
              </a:lnSpc>
              <a:spcBef>
                <a:spcPts val="120"/>
              </a:spcBef>
            </a:pPr>
            <a:r>
              <a:rPr lang="en-US" sz="1800" b="1" spc="-5" dirty="0" smtClean="0">
                <a:solidFill>
                  <a:srgbClr val="88AC9B"/>
                </a:solidFill>
                <a:latin typeface="Palladio Uralic"/>
                <a:cs typeface="Palladio Uralic"/>
              </a:rPr>
              <a:t>(b) </a:t>
            </a:r>
            <a:r>
              <a:rPr sz="1600" spc="-5" dirty="0" smtClean="0">
                <a:latin typeface="Palladio Uralic"/>
                <a:cs typeface="Palladio Uralic"/>
              </a:rPr>
              <a:t>If </a:t>
            </a:r>
            <a:r>
              <a:rPr sz="1600" spc="-5" dirty="0">
                <a:latin typeface="Palladio Uralic"/>
                <a:cs typeface="Palladio Uralic"/>
              </a:rPr>
              <a:t>OH- is added to </a:t>
            </a:r>
            <a:r>
              <a:rPr sz="1600" spc="-10" dirty="0">
                <a:latin typeface="Palladio Uralic"/>
                <a:cs typeface="Palladio Uralic"/>
              </a:rPr>
              <a:t>this </a:t>
            </a:r>
            <a:r>
              <a:rPr sz="1600" spc="-5" dirty="0">
                <a:latin typeface="Palladio Uralic"/>
                <a:cs typeface="Palladio Uralic"/>
              </a:rPr>
              <a:t>buffer </a:t>
            </a:r>
            <a:r>
              <a:rPr sz="1600" spc="-10" dirty="0">
                <a:latin typeface="Palladio Uralic"/>
                <a:cs typeface="Palladio Uralic"/>
              </a:rPr>
              <a:t>system </a:t>
            </a:r>
            <a:r>
              <a:rPr sz="1600" spc="330" dirty="0">
                <a:latin typeface="Palladio Uralic"/>
                <a:cs typeface="Palladio Uralic"/>
              </a:rPr>
              <a:t>[</a:t>
            </a:r>
            <a:r>
              <a:rPr sz="1600" spc="330" dirty="0" smtClean="0">
                <a:latin typeface="Palladio Uralic"/>
                <a:cs typeface="Palladio Uralic"/>
              </a:rPr>
              <a:t>HA/A</a:t>
            </a:r>
            <a:r>
              <a:rPr lang="en-US" sz="1600" spc="330" dirty="0" smtClean="0">
                <a:latin typeface="Palladio Uralic"/>
                <a:cs typeface="Palladio Uralic"/>
              </a:rPr>
              <a:t>-]</a:t>
            </a:r>
            <a:r>
              <a:rPr sz="1600" spc="330" dirty="0" smtClean="0">
                <a:latin typeface="Times New Roman"/>
                <a:cs typeface="Times New Roman"/>
              </a:rPr>
              <a:t> </a:t>
            </a:r>
            <a:r>
              <a:rPr lang="en-US" sz="1600" spc="330" dirty="0" smtClean="0">
                <a:latin typeface="Times New Roman"/>
                <a:cs typeface="Times New Roman"/>
              </a:rPr>
              <a:t>   </a:t>
            </a:r>
            <a:r>
              <a:rPr sz="1600" spc="-5" dirty="0" smtClean="0">
                <a:latin typeface="Palladio Uralic"/>
                <a:cs typeface="Palladio Uralic"/>
              </a:rPr>
              <a:t>OH</a:t>
            </a:r>
            <a:r>
              <a:rPr lang="en-US" sz="1600" spc="-5" dirty="0" smtClean="0">
                <a:latin typeface="Palladio Uralic"/>
                <a:cs typeface="Palladio Uralic"/>
              </a:rPr>
              <a:t>-</a:t>
            </a:r>
            <a:r>
              <a:rPr sz="1600" spc="-5" dirty="0" smtClean="0">
                <a:latin typeface="Palladio Uralic"/>
                <a:cs typeface="Palladio Uralic"/>
              </a:rPr>
              <a:t>  </a:t>
            </a:r>
            <a:r>
              <a:rPr lang="en-US" sz="1600" spc="-5" dirty="0" smtClean="0">
                <a:latin typeface="Palladio Uralic"/>
                <a:cs typeface="Palladio Uralic"/>
              </a:rPr>
              <a:t>will </a:t>
            </a:r>
            <a:r>
              <a:rPr sz="1600" spc="-5" dirty="0" smtClean="0">
                <a:latin typeface="Palladio Uralic"/>
                <a:cs typeface="Palladio Uralic"/>
              </a:rPr>
              <a:t>react </a:t>
            </a:r>
            <a:r>
              <a:rPr sz="1600" spc="-5" dirty="0">
                <a:latin typeface="Palladio Uralic"/>
                <a:cs typeface="Palladio Uralic"/>
              </a:rPr>
              <a:t>with </a:t>
            </a:r>
            <a:r>
              <a:rPr sz="1600" spc="-5" dirty="0">
                <a:solidFill>
                  <a:srgbClr val="FF0000"/>
                </a:solidFill>
                <a:latin typeface="Palladio Uralic"/>
                <a:cs typeface="Palladio Uralic"/>
              </a:rPr>
              <a:t>conjugated acid </a:t>
            </a:r>
            <a:r>
              <a:rPr sz="1600" spc="-5" dirty="0">
                <a:latin typeface="Palladio Uralic"/>
                <a:cs typeface="Palladio Uralic"/>
              </a:rPr>
              <a:t>to </a:t>
            </a:r>
            <a:r>
              <a:rPr sz="1600" spc="-10" dirty="0">
                <a:latin typeface="Palladio Uralic"/>
                <a:cs typeface="Palladio Uralic"/>
              </a:rPr>
              <a:t>give </a:t>
            </a:r>
            <a:r>
              <a:rPr lang="en-US" sz="1600" spc="-10" dirty="0" smtClean="0">
                <a:latin typeface="Palladio Uralic"/>
                <a:cs typeface="Palladio Uralic"/>
              </a:rPr>
              <a:t>       </a:t>
            </a:r>
            <a:r>
              <a:rPr sz="1600" spc="-5" dirty="0" smtClean="0">
                <a:solidFill>
                  <a:srgbClr val="006FC0"/>
                </a:solidFill>
                <a:latin typeface="Palladio Uralic"/>
                <a:cs typeface="Palladio Uralic"/>
              </a:rPr>
              <a:t>conjugate </a:t>
            </a:r>
            <a:r>
              <a:rPr sz="1600" spc="-5" dirty="0">
                <a:solidFill>
                  <a:srgbClr val="006FC0"/>
                </a:solidFill>
                <a:latin typeface="Palladio Uralic"/>
                <a:cs typeface="Palladio Uralic"/>
              </a:rPr>
              <a:t>base </a:t>
            </a:r>
            <a:r>
              <a:rPr sz="1600" spc="-5" dirty="0">
                <a:latin typeface="Palladio Uralic"/>
                <a:cs typeface="Palladio Uralic"/>
              </a:rPr>
              <a:t>and</a:t>
            </a:r>
            <a:r>
              <a:rPr sz="1600" spc="125" dirty="0">
                <a:latin typeface="Palladio Uralic"/>
                <a:cs typeface="Palladio Uralic"/>
              </a:rPr>
              <a:t> </a:t>
            </a:r>
            <a:r>
              <a:rPr sz="1600" dirty="0">
                <a:latin typeface="Palladio Uralic"/>
                <a:cs typeface="Palladio Uralic"/>
              </a:rPr>
              <a:t>H2O.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012048" y="5847079"/>
            <a:ext cx="20675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20" dirty="0">
                <a:solidFill>
                  <a:srgbClr val="FF0000"/>
                </a:solidFill>
                <a:latin typeface="Arial"/>
                <a:cs typeface="Arial"/>
              </a:rPr>
              <a:t>HA</a:t>
            </a:r>
            <a:r>
              <a:rPr sz="3200" spc="-220" dirty="0">
                <a:latin typeface="DejaVu Sans"/>
                <a:cs typeface="DejaVu Sans"/>
              </a:rPr>
              <a:t>⇌</a:t>
            </a:r>
            <a:r>
              <a:rPr sz="3200" spc="-220" dirty="0">
                <a:solidFill>
                  <a:srgbClr val="006FC0"/>
                </a:solidFill>
                <a:latin typeface="Arial"/>
                <a:cs typeface="Arial"/>
              </a:rPr>
              <a:t>A-</a:t>
            </a:r>
            <a:r>
              <a:rPr sz="3200" spc="-220" dirty="0">
                <a:latin typeface="Arial"/>
                <a:cs typeface="Arial"/>
              </a:rPr>
              <a:t>+H</a:t>
            </a:r>
            <a:r>
              <a:rPr sz="1800" spc="-220" dirty="0">
                <a:latin typeface="Arial"/>
                <a:cs typeface="Arial"/>
              </a:rPr>
              <a:t>2</a:t>
            </a:r>
            <a:r>
              <a:rPr sz="3200" spc="-220" dirty="0">
                <a:latin typeface="Arial"/>
                <a:cs typeface="Arial"/>
              </a:rPr>
              <a:t>O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7575" y="2917012"/>
            <a:ext cx="22136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4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4000" spc="-4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4000" spc="-10" dirty="0">
                <a:latin typeface="DejaVu Sans"/>
                <a:cs typeface="DejaVu Sans"/>
              </a:rPr>
              <a:t>⇌</a:t>
            </a:r>
            <a:r>
              <a:rPr sz="4000" spc="-325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+</a:t>
            </a:r>
            <a:r>
              <a:rPr sz="4000" dirty="0">
                <a:latin typeface="Arial"/>
                <a:cs typeface="Arial"/>
              </a:rPr>
              <a:t>+</a:t>
            </a:r>
            <a:r>
              <a:rPr sz="4000" spc="-465" dirty="0">
                <a:solidFill>
                  <a:srgbClr val="006FC0"/>
                </a:solidFill>
                <a:latin typeface="Arial"/>
                <a:cs typeface="Arial"/>
              </a:rPr>
              <a:t>A</a:t>
            </a:r>
            <a:r>
              <a:rPr sz="4000" spc="-335" dirty="0">
                <a:solidFill>
                  <a:srgbClr val="006FC0"/>
                </a:solidFill>
                <a:latin typeface="Arial"/>
                <a:cs typeface="Arial"/>
              </a:rPr>
              <a:t>-</a:t>
            </a:r>
            <a:endParaRPr sz="4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58390" y="3606558"/>
            <a:ext cx="6873240" cy="508634"/>
          </a:xfrm>
          <a:custGeom>
            <a:avLst/>
            <a:gdLst/>
            <a:ahLst/>
            <a:cxnLst/>
            <a:rect l="l" t="t" r="r" b="b"/>
            <a:pathLst>
              <a:path w="6873240" h="508635">
                <a:moveTo>
                  <a:pt x="6873240" y="334759"/>
                </a:moveTo>
                <a:lnTo>
                  <a:pt x="6786372" y="334759"/>
                </a:lnTo>
                <a:lnTo>
                  <a:pt x="6786372" y="233159"/>
                </a:lnTo>
                <a:lnTo>
                  <a:pt x="6786499" y="233159"/>
                </a:lnTo>
                <a:lnTo>
                  <a:pt x="6786499" y="204203"/>
                </a:lnTo>
                <a:lnTo>
                  <a:pt x="6786372" y="204203"/>
                </a:lnTo>
                <a:lnTo>
                  <a:pt x="6786372" y="179819"/>
                </a:lnTo>
                <a:lnTo>
                  <a:pt x="6757416" y="179819"/>
                </a:lnTo>
                <a:lnTo>
                  <a:pt x="6757416" y="204203"/>
                </a:lnTo>
                <a:lnTo>
                  <a:pt x="3465576" y="204203"/>
                </a:lnTo>
                <a:lnTo>
                  <a:pt x="3465576" y="0"/>
                </a:lnTo>
                <a:lnTo>
                  <a:pt x="3436620" y="0"/>
                </a:lnTo>
                <a:lnTo>
                  <a:pt x="3436620" y="204203"/>
                </a:lnTo>
                <a:lnTo>
                  <a:pt x="3211068" y="204203"/>
                </a:lnTo>
                <a:lnTo>
                  <a:pt x="86868" y="204203"/>
                </a:lnTo>
                <a:lnTo>
                  <a:pt x="86868" y="179819"/>
                </a:lnTo>
                <a:lnTo>
                  <a:pt x="57912" y="179819"/>
                </a:lnTo>
                <a:lnTo>
                  <a:pt x="57912" y="334759"/>
                </a:lnTo>
                <a:lnTo>
                  <a:pt x="0" y="334759"/>
                </a:lnTo>
                <a:lnTo>
                  <a:pt x="86868" y="508495"/>
                </a:lnTo>
                <a:lnTo>
                  <a:pt x="159258" y="363715"/>
                </a:lnTo>
                <a:lnTo>
                  <a:pt x="173736" y="334759"/>
                </a:lnTo>
                <a:lnTo>
                  <a:pt x="86868" y="334759"/>
                </a:lnTo>
                <a:lnTo>
                  <a:pt x="86868" y="233159"/>
                </a:lnTo>
                <a:lnTo>
                  <a:pt x="3211068" y="233159"/>
                </a:lnTo>
                <a:lnTo>
                  <a:pt x="6757416" y="233159"/>
                </a:lnTo>
                <a:lnTo>
                  <a:pt x="6757416" y="334759"/>
                </a:lnTo>
                <a:lnTo>
                  <a:pt x="6699504" y="334759"/>
                </a:lnTo>
                <a:lnTo>
                  <a:pt x="6786372" y="508495"/>
                </a:lnTo>
                <a:lnTo>
                  <a:pt x="6858762" y="363715"/>
                </a:lnTo>
                <a:lnTo>
                  <a:pt x="6873240" y="334759"/>
                </a:lnTo>
                <a:close/>
              </a:path>
            </a:pathLst>
          </a:custGeom>
          <a:solidFill>
            <a:srgbClr val="8B8D8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8382000" y="5332603"/>
            <a:ext cx="346075" cy="480695"/>
            <a:chOff x="8382000" y="5332603"/>
            <a:chExt cx="346075" cy="480695"/>
          </a:xfrm>
        </p:grpSpPr>
        <p:sp>
          <p:nvSpPr>
            <p:cNvPr id="11" name="object 11"/>
            <p:cNvSpPr/>
            <p:nvPr/>
          </p:nvSpPr>
          <p:spPr>
            <a:xfrm>
              <a:off x="8487029" y="5472049"/>
              <a:ext cx="221615" cy="332740"/>
            </a:xfrm>
            <a:custGeom>
              <a:avLst/>
              <a:gdLst/>
              <a:ahLst/>
              <a:cxnLst/>
              <a:rect l="l" t="t" r="r" b="b"/>
              <a:pathLst>
                <a:path w="221615" h="332739">
                  <a:moveTo>
                    <a:pt x="201041" y="0"/>
                  </a:moveTo>
                  <a:lnTo>
                    <a:pt x="205390" y="44550"/>
                  </a:lnTo>
                  <a:lnTo>
                    <a:pt x="196976" y="89040"/>
                  </a:lnTo>
                  <a:lnTo>
                    <a:pt x="176752" y="131933"/>
                  </a:lnTo>
                  <a:lnTo>
                    <a:pt x="145669" y="171694"/>
                  </a:lnTo>
                  <a:lnTo>
                    <a:pt x="104679" y="206786"/>
                  </a:lnTo>
                  <a:lnTo>
                    <a:pt x="54737" y="235673"/>
                  </a:lnTo>
                  <a:lnTo>
                    <a:pt x="46736" y="203479"/>
                  </a:lnTo>
                  <a:lnTo>
                    <a:pt x="0" y="290156"/>
                  </a:lnTo>
                  <a:lnTo>
                    <a:pt x="78994" y="332282"/>
                  </a:lnTo>
                  <a:lnTo>
                    <a:pt x="70866" y="300088"/>
                  </a:lnTo>
                  <a:lnTo>
                    <a:pt x="120808" y="271203"/>
                  </a:lnTo>
                  <a:lnTo>
                    <a:pt x="161798" y="236116"/>
                  </a:lnTo>
                  <a:lnTo>
                    <a:pt x="192881" y="196359"/>
                  </a:lnTo>
                  <a:lnTo>
                    <a:pt x="213105" y="153464"/>
                  </a:lnTo>
                  <a:lnTo>
                    <a:pt x="221519" y="108963"/>
                  </a:lnTo>
                  <a:lnTo>
                    <a:pt x="217170" y="64388"/>
                  </a:lnTo>
                  <a:lnTo>
                    <a:pt x="201041" y="0"/>
                  </a:lnTo>
                  <a:close/>
                </a:path>
              </a:pathLst>
            </a:custGeom>
            <a:solidFill>
              <a:srgbClr val="8B8D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382000" y="5333138"/>
              <a:ext cx="310515" cy="172085"/>
            </a:xfrm>
            <a:custGeom>
              <a:avLst/>
              <a:gdLst/>
              <a:ahLst/>
              <a:cxnLst/>
              <a:rect l="l" t="t" r="r" b="b"/>
              <a:pathLst>
                <a:path w="310515" h="172085">
                  <a:moveTo>
                    <a:pt x="104062" y="0"/>
                  </a:moveTo>
                  <a:lnTo>
                    <a:pt x="52890" y="826"/>
                  </a:lnTo>
                  <a:lnTo>
                    <a:pt x="0" y="9878"/>
                  </a:lnTo>
                  <a:lnTo>
                    <a:pt x="16128" y="74394"/>
                  </a:lnTo>
                  <a:lnTo>
                    <a:pt x="69705" y="65274"/>
                  </a:lnTo>
                  <a:lnTo>
                    <a:pt x="121744" y="64605"/>
                  </a:lnTo>
                  <a:lnTo>
                    <a:pt x="170863" y="71928"/>
                  </a:lnTo>
                  <a:lnTo>
                    <a:pt x="215682" y="86781"/>
                  </a:lnTo>
                  <a:lnTo>
                    <a:pt x="254818" y="108706"/>
                  </a:lnTo>
                  <a:lnTo>
                    <a:pt x="286890" y="137242"/>
                  </a:lnTo>
                  <a:lnTo>
                    <a:pt x="310515" y="171930"/>
                  </a:lnTo>
                  <a:lnTo>
                    <a:pt x="310088" y="163574"/>
                  </a:lnTo>
                  <a:lnTo>
                    <a:pt x="291058" y="101205"/>
                  </a:lnTo>
                  <a:lnTo>
                    <a:pt x="266944" y="68635"/>
                  </a:lnTo>
                  <a:lnTo>
                    <a:pt x="234956" y="41715"/>
                  </a:lnTo>
                  <a:lnTo>
                    <a:pt x="196326" y="20958"/>
                  </a:lnTo>
                  <a:lnTo>
                    <a:pt x="152284" y="6882"/>
                  </a:lnTo>
                  <a:lnTo>
                    <a:pt x="104062" y="0"/>
                  </a:lnTo>
                  <a:close/>
                </a:path>
              </a:pathLst>
            </a:custGeom>
            <a:solidFill>
              <a:srgbClr val="7070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82000" y="5332603"/>
              <a:ext cx="346075" cy="480695"/>
            </a:xfrm>
            <a:custGeom>
              <a:avLst/>
              <a:gdLst/>
              <a:ahLst/>
              <a:cxnLst/>
              <a:rect l="l" t="t" r="r" b="b"/>
              <a:pathLst>
                <a:path w="346075" h="480695">
                  <a:moveTo>
                    <a:pt x="142495" y="449609"/>
                  </a:moveTo>
                  <a:lnTo>
                    <a:pt x="150114" y="480263"/>
                  </a:lnTo>
                  <a:lnTo>
                    <a:pt x="170333" y="464445"/>
                  </a:lnTo>
                  <a:lnTo>
                    <a:pt x="142495" y="449609"/>
                  </a:lnTo>
                  <a:close/>
                </a:path>
                <a:path w="346075" h="480695">
                  <a:moveTo>
                    <a:pt x="180226" y="456705"/>
                  </a:moveTo>
                  <a:lnTo>
                    <a:pt x="170333" y="464445"/>
                  </a:lnTo>
                  <a:lnTo>
                    <a:pt x="184023" y="471741"/>
                  </a:lnTo>
                  <a:lnTo>
                    <a:pt x="180226" y="456705"/>
                  </a:lnTo>
                  <a:close/>
                </a:path>
                <a:path w="346075" h="480695">
                  <a:moveTo>
                    <a:pt x="152422" y="415304"/>
                  </a:moveTo>
                  <a:lnTo>
                    <a:pt x="141185" y="436145"/>
                  </a:lnTo>
                  <a:lnTo>
                    <a:pt x="142113" y="448068"/>
                  </a:lnTo>
                  <a:lnTo>
                    <a:pt x="142495" y="449609"/>
                  </a:lnTo>
                  <a:lnTo>
                    <a:pt x="170333" y="464445"/>
                  </a:lnTo>
                  <a:lnTo>
                    <a:pt x="180226" y="456705"/>
                  </a:lnTo>
                  <a:lnTo>
                    <a:pt x="175895" y="439547"/>
                  </a:lnTo>
                  <a:lnTo>
                    <a:pt x="187168" y="433852"/>
                  </a:lnTo>
                  <a:lnTo>
                    <a:pt x="152422" y="415304"/>
                  </a:lnTo>
                  <a:close/>
                </a:path>
                <a:path w="346075" h="480695">
                  <a:moveTo>
                    <a:pt x="187168" y="433852"/>
                  </a:moveTo>
                  <a:lnTo>
                    <a:pt x="175895" y="439547"/>
                  </a:lnTo>
                  <a:lnTo>
                    <a:pt x="180226" y="456705"/>
                  </a:lnTo>
                  <a:lnTo>
                    <a:pt x="200405" y="440918"/>
                  </a:lnTo>
                  <a:lnTo>
                    <a:pt x="187168" y="433852"/>
                  </a:lnTo>
                  <a:close/>
                </a:path>
                <a:path w="346075" h="480695">
                  <a:moveTo>
                    <a:pt x="141185" y="436145"/>
                  </a:moveTo>
                  <a:lnTo>
                    <a:pt x="135838" y="446061"/>
                  </a:lnTo>
                  <a:lnTo>
                    <a:pt x="142495" y="449609"/>
                  </a:lnTo>
                  <a:lnTo>
                    <a:pt x="142113" y="448068"/>
                  </a:lnTo>
                  <a:lnTo>
                    <a:pt x="141162" y="436231"/>
                  </a:lnTo>
                  <a:close/>
                </a:path>
                <a:path w="346075" h="480695">
                  <a:moveTo>
                    <a:pt x="135698" y="445986"/>
                  </a:moveTo>
                  <a:lnTo>
                    <a:pt x="135763" y="446201"/>
                  </a:lnTo>
                  <a:lnTo>
                    <a:pt x="135838" y="446061"/>
                  </a:lnTo>
                  <a:lnTo>
                    <a:pt x="135698" y="445986"/>
                  </a:lnTo>
                  <a:close/>
                </a:path>
                <a:path w="346075" h="480695">
                  <a:moveTo>
                    <a:pt x="121624" y="398863"/>
                  </a:moveTo>
                  <a:lnTo>
                    <a:pt x="135698" y="445986"/>
                  </a:lnTo>
                  <a:lnTo>
                    <a:pt x="135838" y="446061"/>
                  </a:lnTo>
                  <a:lnTo>
                    <a:pt x="141185" y="436145"/>
                  </a:lnTo>
                  <a:lnTo>
                    <a:pt x="144129" y="425064"/>
                  </a:lnTo>
                  <a:lnTo>
                    <a:pt x="150596" y="415480"/>
                  </a:lnTo>
                  <a:lnTo>
                    <a:pt x="151498" y="414811"/>
                  </a:lnTo>
                  <a:lnTo>
                    <a:pt x="121624" y="398863"/>
                  </a:lnTo>
                  <a:close/>
                </a:path>
                <a:path w="346075" h="480695">
                  <a:moveTo>
                    <a:pt x="121578" y="398948"/>
                  </a:moveTo>
                  <a:lnTo>
                    <a:pt x="105028" y="429641"/>
                  </a:lnTo>
                  <a:lnTo>
                    <a:pt x="135698" y="445986"/>
                  </a:lnTo>
                  <a:lnTo>
                    <a:pt x="121578" y="398948"/>
                  </a:lnTo>
                  <a:close/>
                </a:path>
                <a:path w="346075" h="480695">
                  <a:moveTo>
                    <a:pt x="151498" y="414811"/>
                  </a:moveTo>
                  <a:lnTo>
                    <a:pt x="150596" y="415480"/>
                  </a:lnTo>
                  <a:lnTo>
                    <a:pt x="144129" y="425064"/>
                  </a:lnTo>
                  <a:lnTo>
                    <a:pt x="141185" y="436145"/>
                  </a:lnTo>
                  <a:lnTo>
                    <a:pt x="152422" y="415304"/>
                  </a:lnTo>
                  <a:lnTo>
                    <a:pt x="151498" y="414811"/>
                  </a:lnTo>
                  <a:close/>
                </a:path>
                <a:path w="346075" h="480695">
                  <a:moveTo>
                    <a:pt x="158175" y="409856"/>
                  </a:moveTo>
                  <a:lnTo>
                    <a:pt x="153482" y="413339"/>
                  </a:lnTo>
                  <a:lnTo>
                    <a:pt x="152422" y="415304"/>
                  </a:lnTo>
                  <a:lnTo>
                    <a:pt x="187168" y="433852"/>
                  </a:lnTo>
                  <a:lnTo>
                    <a:pt x="195706" y="429539"/>
                  </a:lnTo>
                  <a:lnTo>
                    <a:pt x="214249" y="418592"/>
                  </a:lnTo>
                  <a:lnTo>
                    <a:pt x="226508" y="410073"/>
                  </a:lnTo>
                  <a:lnTo>
                    <a:pt x="160559" y="410073"/>
                  </a:lnTo>
                  <a:lnTo>
                    <a:pt x="158175" y="409856"/>
                  </a:lnTo>
                  <a:close/>
                </a:path>
                <a:path w="346075" h="480695">
                  <a:moveTo>
                    <a:pt x="153482" y="413339"/>
                  </a:moveTo>
                  <a:lnTo>
                    <a:pt x="151498" y="414811"/>
                  </a:lnTo>
                  <a:lnTo>
                    <a:pt x="152422" y="415304"/>
                  </a:lnTo>
                  <a:lnTo>
                    <a:pt x="153482" y="413339"/>
                  </a:lnTo>
                  <a:close/>
                </a:path>
                <a:path w="346075" h="480695">
                  <a:moveTo>
                    <a:pt x="127543" y="387884"/>
                  </a:moveTo>
                  <a:lnTo>
                    <a:pt x="121624" y="398863"/>
                  </a:lnTo>
                  <a:lnTo>
                    <a:pt x="151498" y="414811"/>
                  </a:lnTo>
                  <a:lnTo>
                    <a:pt x="153482" y="413339"/>
                  </a:lnTo>
                  <a:lnTo>
                    <a:pt x="155491" y="409613"/>
                  </a:lnTo>
                  <a:lnTo>
                    <a:pt x="152816" y="409370"/>
                  </a:lnTo>
                  <a:lnTo>
                    <a:pt x="145288" y="406933"/>
                  </a:lnTo>
                  <a:lnTo>
                    <a:pt x="138556" y="402894"/>
                  </a:lnTo>
                  <a:lnTo>
                    <a:pt x="132968" y="397521"/>
                  </a:lnTo>
                  <a:lnTo>
                    <a:pt x="128714" y="391040"/>
                  </a:lnTo>
                  <a:lnTo>
                    <a:pt x="127543" y="387884"/>
                  </a:lnTo>
                  <a:close/>
                </a:path>
                <a:path w="346075" h="480695">
                  <a:moveTo>
                    <a:pt x="313957" y="170670"/>
                  </a:moveTo>
                  <a:lnTo>
                    <a:pt x="310642" y="172593"/>
                  </a:lnTo>
                  <a:lnTo>
                    <a:pt x="310133" y="189611"/>
                  </a:lnTo>
                  <a:lnTo>
                    <a:pt x="307848" y="206375"/>
                  </a:lnTo>
                  <a:lnTo>
                    <a:pt x="303783" y="223012"/>
                  </a:lnTo>
                  <a:lnTo>
                    <a:pt x="298069" y="239395"/>
                  </a:lnTo>
                  <a:lnTo>
                    <a:pt x="291011" y="255207"/>
                  </a:lnTo>
                  <a:lnTo>
                    <a:pt x="289305" y="266141"/>
                  </a:lnTo>
                  <a:lnTo>
                    <a:pt x="274954" y="305854"/>
                  </a:lnTo>
                  <a:lnTo>
                    <a:pt x="248411" y="344093"/>
                  </a:lnTo>
                  <a:lnTo>
                    <a:pt x="209803" y="379222"/>
                  </a:lnTo>
                  <a:lnTo>
                    <a:pt x="160147" y="408393"/>
                  </a:lnTo>
                  <a:lnTo>
                    <a:pt x="158175" y="409856"/>
                  </a:lnTo>
                  <a:lnTo>
                    <a:pt x="195325" y="396303"/>
                  </a:lnTo>
                  <a:lnTo>
                    <a:pt x="235203" y="370941"/>
                  </a:lnTo>
                  <a:lnTo>
                    <a:pt x="269875" y="341414"/>
                  </a:lnTo>
                  <a:lnTo>
                    <a:pt x="298576" y="308610"/>
                  </a:lnTo>
                  <a:lnTo>
                    <a:pt x="321182" y="272834"/>
                  </a:lnTo>
                  <a:lnTo>
                    <a:pt x="326771" y="237236"/>
                  </a:lnTo>
                  <a:lnTo>
                    <a:pt x="325374" y="220599"/>
                  </a:lnTo>
                  <a:lnTo>
                    <a:pt x="322199" y="203835"/>
                  </a:lnTo>
                  <a:lnTo>
                    <a:pt x="313957" y="170670"/>
                  </a:lnTo>
                  <a:close/>
                </a:path>
                <a:path w="346075" h="480695">
                  <a:moveTo>
                    <a:pt x="324786" y="264933"/>
                  </a:moveTo>
                  <a:lnTo>
                    <a:pt x="298576" y="308610"/>
                  </a:lnTo>
                  <a:lnTo>
                    <a:pt x="269875" y="341414"/>
                  </a:lnTo>
                  <a:lnTo>
                    <a:pt x="235203" y="370941"/>
                  </a:lnTo>
                  <a:lnTo>
                    <a:pt x="195325" y="396303"/>
                  </a:lnTo>
                  <a:lnTo>
                    <a:pt x="160559" y="410073"/>
                  </a:lnTo>
                  <a:lnTo>
                    <a:pt x="226508" y="410073"/>
                  </a:lnTo>
                  <a:lnTo>
                    <a:pt x="262254" y="380301"/>
                  </a:lnTo>
                  <a:lnTo>
                    <a:pt x="287527" y="351243"/>
                  </a:lnTo>
                  <a:lnTo>
                    <a:pt x="314198" y="303911"/>
                  </a:lnTo>
                  <a:lnTo>
                    <a:pt x="323976" y="270852"/>
                  </a:lnTo>
                  <a:lnTo>
                    <a:pt x="324786" y="264933"/>
                  </a:lnTo>
                  <a:close/>
                </a:path>
                <a:path w="346075" h="480695">
                  <a:moveTo>
                    <a:pt x="291011" y="255207"/>
                  </a:moveTo>
                  <a:lnTo>
                    <a:pt x="259460" y="301625"/>
                  </a:lnTo>
                  <a:lnTo>
                    <a:pt x="231521" y="329438"/>
                  </a:lnTo>
                  <a:lnTo>
                    <a:pt x="198120" y="354101"/>
                  </a:lnTo>
                  <a:lnTo>
                    <a:pt x="179422" y="365229"/>
                  </a:lnTo>
                  <a:lnTo>
                    <a:pt x="155491" y="409613"/>
                  </a:lnTo>
                  <a:lnTo>
                    <a:pt x="158175" y="409856"/>
                  </a:lnTo>
                  <a:lnTo>
                    <a:pt x="160147" y="408393"/>
                  </a:lnTo>
                  <a:lnTo>
                    <a:pt x="177926" y="399465"/>
                  </a:lnTo>
                  <a:lnTo>
                    <a:pt x="223900" y="368147"/>
                  </a:lnTo>
                  <a:lnTo>
                    <a:pt x="258572" y="331546"/>
                  </a:lnTo>
                  <a:lnTo>
                    <a:pt x="281177" y="292468"/>
                  </a:lnTo>
                  <a:lnTo>
                    <a:pt x="289305" y="266141"/>
                  </a:lnTo>
                  <a:lnTo>
                    <a:pt x="291011" y="255207"/>
                  </a:lnTo>
                  <a:close/>
                </a:path>
                <a:path w="346075" h="480695">
                  <a:moveTo>
                    <a:pt x="145328" y="354901"/>
                  </a:moveTo>
                  <a:lnTo>
                    <a:pt x="127543" y="387884"/>
                  </a:lnTo>
                  <a:lnTo>
                    <a:pt x="128714" y="391040"/>
                  </a:lnTo>
                  <a:lnTo>
                    <a:pt x="132968" y="397521"/>
                  </a:lnTo>
                  <a:lnTo>
                    <a:pt x="138556" y="402894"/>
                  </a:lnTo>
                  <a:lnTo>
                    <a:pt x="145288" y="406933"/>
                  </a:lnTo>
                  <a:lnTo>
                    <a:pt x="152816" y="409370"/>
                  </a:lnTo>
                  <a:lnTo>
                    <a:pt x="155491" y="409613"/>
                  </a:lnTo>
                  <a:lnTo>
                    <a:pt x="174069" y="375158"/>
                  </a:lnTo>
                  <a:lnTo>
                    <a:pt x="159893" y="375158"/>
                  </a:lnTo>
                  <a:lnTo>
                    <a:pt x="155085" y="356115"/>
                  </a:lnTo>
                  <a:lnTo>
                    <a:pt x="145328" y="354901"/>
                  </a:lnTo>
                  <a:close/>
                </a:path>
                <a:path w="346075" h="480695">
                  <a:moveTo>
                    <a:pt x="117855" y="351485"/>
                  </a:moveTo>
                  <a:lnTo>
                    <a:pt x="125983" y="383679"/>
                  </a:lnTo>
                  <a:lnTo>
                    <a:pt x="127543" y="387884"/>
                  </a:lnTo>
                  <a:lnTo>
                    <a:pt x="145328" y="354901"/>
                  </a:lnTo>
                  <a:lnTo>
                    <a:pt x="117855" y="351485"/>
                  </a:lnTo>
                  <a:close/>
                </a:path>
                <a:path w="346075" h="480695">
                  <a:moveTo>
                    <a:pt x="155085" y="356115"/>
                  </a:moveTo>
                  <a:lnTo>
                    <a:pt x="159893" y="375158"/>
                  </a:lnTo>
                  <a:lnTo>
                    <a:pt x="179422" y="365229"/>
                  </a:lnTo>
                  <a:lnTo>
                    <a:pt x="182499" y="359524"/>
                  </a:lnTo>
                  <a:lnTo>
                    <a:pt x="155085" y="356115"/>
                  </a:lnTo>
                  <a:close/>
                </a:path>
                <a:path w="346075" h="480695">
                  <a:moveTo>
                    <a:pt x="179422" y="365229"/>
                  </a:moveTo>
                  <a:lnTo>
                    <a:pt x="159893" y="375158"/>
                  </a:lnTo>
                  <a:lnTo>
                    <a:pt x="174069" y="375158"/>
                  </a:lnTo>
                  <a:lnTo>
                    <a:pt x="179422" y="365229"/>
                  </a:lnTo>
                  <a:close/>
                </a:path>
                <a:path w="346075" h="480695">
                  <a:moveTo>
                    <a:pt x="151765" y="342963"/>
                  </a:moveTo>
                  <a:lnTo>
                    <a:pt x="145328" y="354901"/>
                  </a:lnTo>
                  <a:lnTo>
                    <a:pt x="155085" y="356115"/>
                  </a:lnTo>
                  <a:lnTo>
                    <a:pt x="151765" y="342963"/>
                  </a:lnTo>
                  <a:close/>
                </a:path>
                <a:path w="346075" h="480695">
                  <a:moveTo>
                    <a:pt x="340486" y="132969"/>
                  </a:moveTo>
                  <a:lnTo>
                    <a:pt x="328779" y="135180"/>
                  </a:lnTo>
                  <a:lnTo>
                    <a:pt x="331597" y="139065"/>
                  </a:lnTo>
                  <a:lnTo>
                    <a:pt x="340868" y="155067"/>
                  </a:lnTo>
                  <a:lnTo>
                    <a:pt x="313957" y="170670"/>
                  </a:lnTo>
                  <a:lnTo>
                    <a:pt x="322199" y="203835"/>
                  </a:lnTo>
                  <a:lnTo>
                    <a:pt x="325374" y="220599"/>
                  </a:lnTo>
                  <a:lnTo>
                    <a:pt x="326771" y="237236"/>
                  </a:lnTo>
                  <a:lnTo>
                    <a:pt x="326263" y="254127"/>
                  </a:lnTo>
                  <a:lnTo>
                    <a:pt x="324786" y="264933"/>
                  </a:lnTo>
                  <a:lnTo>
                    <a:pt x="329946" y="253619"/>
                  </a:lnTo>
                  <a:lnTo>
                    <a:pt x="336676" y="234569"/>
                  </a:lnTo>
                  <a:lnTo>
                    <a:pt x="341756" y="214757"/>
                  </a:lnTo>
                  <a:lnTo>
                    <a:pt x="344677" y="194310"/>
                  </a:lnTo>
                  <a:lnTo>
                    <a:pt x="345567" y="173863"/>
                  </a:lnTo>
                  <a:lnTo>
                    <a:pt x="344043" y="153289"/>
                  </a:lnTo>
                  <a:lnTo>
                    <a:pt x="340486" y="132969"/>
                  </a:lnTo>
                  <a:close/>
                </a:path>
                <a:path w="346075" h="480695">
                  <a:moveTo>
                    <a:pt x="254699" y="109457"/>
                  </a:moveTo>
                  <a:lnTo>
                    <a:pt x="272542" y="149098"/>
                  </a:lnTo>
                  <a:lnTo>
                    <a:pt x="288290" y="212344"/>
                  </a:lnTo>
                  <a:lnTo>
                    <a:pt x="291846" y="240030"/>
                  </a:lnTo>
                  <a:lnTo>
                    <a:pt x="291338" y="253111"/>
                  </a:lnTo>
                  <a:lnTo>
                    <a:pt x="291011" y="255207"/>
                  </a:lnTo>
                  <a:lnTo>
                    <a:pt x="298069" y="239395"/>
                  </a:lnTo>
                  <a:lnTo>
                    <a:pt x="310133" y="189611"/>
                  </a:lnTo>
                  <a:lnTo>
                    <a:pt x="310617" y="172550"/>
                  </a:lnTo>
                  <a:lnTo>
                    <a:pt x="301371" y="156591"/>
                  </a:lnTo>
                  <a:lnTo>
                    <a:pt x="290449" y="141859"/>
                  </a:lnTo>
                  <a:lnTo>
                    <a:pt x="277749" y="128270"/>
                  </a:lnTo>
                  <a:lnTo>
                    <a:pt x="263525" y="115824"/>
                  </a:lnTo>
                  <a:lnTo>
                    <a:pt x="254699" y="109457"/>
                  </a:lnTo>
                  <a:close/>
                </a:path>
                <a:path w="346075" h="480695">
                  <a:moveTo>
                    <a:pt x="310617" y="172550"/>
                  </a:moveTo>
                  <a:close/>
                </a:path>
                <a:path w="346075" h="480695">
                  <a:moveTo>
                    <a:pt x="306197" y="139446"/>
                  </a:moveTo>
                  <a:lnTo>
                    <a:pt x="309245" y="156083"/>
                  </a:lnTo>
                  <a:lnTo>
                    <a:pt x="310617" y="172550"/>
                  </a:lnTo>
                  <a:lnTo>
                    <a:pt x="313957" y="170670"/>
                  </a:lnTo>
                  <a:lnTo>
                    <a:pt x="306197" y="139446"/>
                  </a:lnTo>
                  <a:close/>
                </a:path>
                <a:path w="346075" h="480695">
                  <a:moveTo>
                    <a:pt x="161224" y="34925"/>
                  </a:moveTo>
                  <a:lnTo>
                    <a:pt x="80645" y="34925"/>
                  </a:lnTo>
                  <a:lnTo>
                    <a:pt x="103377" y="35560"/>
                  </a:lnTo>
                  <a:lnTo>
                    <a:pt x="125222" y="37846"/>
                  </a:lnTo>
                  <a:lnTo>
                    <a:pt x="165734" y="47371"/>
                  </a:lnTo>
                  <a:lnTo>
                    <a:pt x="201549" y="62738"/>
                  </a:lnTo>
                  <a:lnTo>
                    <a:pt x="243077" y="94615"/>
                  </a:lnTo>
                  <a:lnTo>
                    <a:pt x="254699" y="109457"/>
                  </a:lnTo>
                  <a:lnTo>
                    <a:pt x="263525" y="115824"/>
                  </a:lnTo>
                  <a:lnTo>
                    <a:pt x="277749" y="128270"/>
                  </a:lnTo>
                  <a:lnTo>
                    <a:pt x="290449" y="141859"/>
                  </a:lnTo>
                  <a:lnTo>
                    <a:pt x="301371" y="156591"/>
                  </a:lnTo>
                  <a:lnTo>
                    <a:pt x="310617" y="172550"/>
                  </a:lnTo>
                  <a:lnTo>
                    <a:pt x="309245" y="156083"/>
                  </a:lnTo>
                  <a:lnTo>
                    <a:pt x="295782" y="110744"/>
                  </a:lnTo>
                  <a:lnTo>
                    <a:pt x="268350" y="76327"/>
                  </a:lnTo>
                  <a:lnTo>
                    <a:pt x="227965" y="54610"/>
                  </a:lnTo>
                  <a:lnTo>
                    <a:pt x="183515" y="39624"/>
                  </a:lnTo>
                  <a:lnTo>
                    <a:pt x="161224" y="34925"/>
                  </a:lnTo>
                  <a:close/>
                </a:path>
                <a:path w="346075" h="480695">
                  <a:moveTo>
                    <a:pt x="328779" y="135180"/>
                  </a:moveTo>
                  <a:lnTo>
                    <a:pt x="306197" y="139446"/>
                  </a:lnTo>
                  <a:lnTo>
                    <a:pt x="313957" y="170670"/>
                  </a:lnTo>
                  <a:lnTo>
                    <a:pt x="340868" y="155067"/>
                  </a:lnTo>
                  <a:lnTo>
                    <a:pt x="331597" y="139065"/>
                  </a:lnTo>
                  <a:lnTo>
                    <a:pt x="328779" y="135180"/>
                  </a:lnTo>
                  <a:close/>
                </a:path>
                <a:path w="346075" h="480695">
                  <a:moveTo>
                    <a:pt x="280187" y="84875"/>
                  </a:moveTo>
                  <a:lnTo>
                    <a:pt x="299847" y="120015"/>
                  </a:lnTo>
                  <a:lnTo>
                    <a:pt x="306197" y="139446"/>
                  </a:lnTo>
                  <a:lnTo>
                    <a:pt x="328779" y="135180"/>
                  </a:lnTo>
                  <a:lnTo>
                    <a:pt x="318516" y="121031"/>
                  </a:lnTo>
                  <a:lnTo>
                    <a:pt x="303275" y="104521"/>
                  </a:lnTo>
                  <a:lnTo>
                    <a:pt x="286639" y="89535"/>
                  </a:lnTo>
                  <a:lnTo>
                    <a:pt x="280187" y="84875"/>
                  </a:lnTo>
                  <a:close/>
                </a:path>
                <a:path w="346075" h="480695">
                  <a:moveTo>
                    <a:pt x="204441" y="64516"/>
                  </a:moveTo>
                  <a:lnTo>
                    <a:pt x="108966" y="64516"/>
                  </a:lnTo>
                  <a:lnTo>
                    <a:pt x="131318" y="65913"/>
                  </a:lnTo>
                  <a:lnTo>
                    <a:pt x="152907" y="68834"/>
                  </a:lnTo>
                  <a:lnTo>
                    <a:pt x="193928" y="78994"/>
                  </a:lnTo>
                  <a:lnTo>
                    <a:pt x="231140" y="94742"/>
                  </a:lnTo>
                  <a:lnTo>
                    <a:pt x="254699" y="109457"/>
                  </a:lnTo>
                  <a:lnTo>
                    <a:pt x="253365" y="107315"/>
                  </a:lnTo>
                  <a:lnTo>
                    <a:pt x="243077" y="94615"/>
                  </a:lnTo>
                  <a:lnTo>
                    <a:pt x="231013" y="82931"/>
                  </a:lnTo>
                  <a:lnTo>
                    <a:pt x="217043" y="72263"/>
                  </a:lnTo>
                  <a:lnTo>
                    <a:pt x="204441" y="64516"/>
                  </a:lnTo>
                  <a:close/>
                </a:path>
                <a:path w="346075" h="480695">
                  <a:moveTo>
                    <a:pt x="213591" y="29718"/>
                  </a:moveTo>
                  <a:lnTo>
                    <a:pt x="110998" y="29718"/>
                  </a:lnTo>
                  <a:lnTo>
                    <a:pt x="136017" y="31242"/>
                  </a:lnTo>
                  <a:lnTo>
                    <a:pt x="160020" y="34671"/>
                  </a:lnTo>
                  <a:lnTo>
                    <a:pt x="206121" y="46355"/>
                  </a:lnTo>
                  <a:lnTo>
                    <a:pt x="248920" y="64643"/>
                  </a:lnTo>
                  <a:lnTo>
                    <a:pt x="280187" y="84875"/>
                  </a:lnTo>
                  <a:lnTo>
                    <a:pt x="266953" y="69215"/>
                  </a:lnTo>
                  <a:lnTo>
                    <a:pt x="251968" y="54991"/>
                  </a:lnTo>
                  <a:lnTo>
                    <a:pt x="235076" y="42291"/>
                  </a:lnTo>
                  <a:lnTo>
                    <a:pt x="216534" y="31115"/>
                  </a:lnTo>
                  <a:lnTo>
                    <a:pt x="213591" y="29718"/>
                  </a:lnTo>
                  <a:close/>
                </a:path>
                <a:path w="346075" h="480695">
                  <a:moveTo>
                    <a:pt x="13193" y="43450"/>
                  </a:moveTo>
                  <a:lnTo>
                    <a:pt x="8555" y="44426"/>
                  </a:lnTo>
                  <a:lnTo>
                    <a:pt x="16255" y="74930"/>
                  </a:lnTo>
                  <a:lnTo>
                    <a:pt x="39750" y="69850"/>
                  </a:lnTo>
                  <a:lnTo>
                    <a:pt x="63119" y="66421"/>
                  </a:lnTo>
                  <a:lnTo>
                    <a:pt x="50038" y="66421"/>
                  </a:lnTo>
                  <a:lnTo>
                    <a:pt x="13193" y="43450"/>
                  </a:lnTo>
                  <a:close/>
                </a:path>
                <a:path w="346075" h="480695">
                  <a:moveTo>
                    <a:pt x="42903" y="37939"/>
                  </a:moveTo>
                  <a:lnTo>
                    <a:pt x="33781" y="39116"/>
                  </a:lnTo>
                  <a:lnTo>
                    <a:pt x="13193" y="43450"/>
                  </a:lnTo>
                  <a:lnTo>
                    <a:pt x="50038" y="66421"/>
                  </a:lnTo>
                  <a:lnTo>
                    <a:pt x="42903" y="37939"/>
                  </a:lnTo>
                  <a:close/>
                </a:path>
                <a:path w="346075" h="480695">
                  <a:moveTo>
                    <a:pt x="80645" y="34925"/>
                  </a:moveTo>
                  <a:lnTo>
                    <a:pt x="57403" y="36068"/>
                  </a:lnTo>
                  <a:lnTo>
                    <a:pt x="42903" y="37939"/>
                  </a:lnTo>
                  <a:lnTo>
                    <a:pt x="50038" y="66421"/>
                  </a:lnTo>
                  <a:lnTo>
                    <a:pt x="63119" y="66421"/>
                  </a:lnTo>
                  <a:lnTo>
                    <a:pt x="86359" y="64770"/>
                  </a:lnTo>
                  <a:lnTo>
                    <a:pt x="108966" y="64516"/>
                  </a:lnTo>
                  <a:lnTo>
                    <a:pt x="204441" y="64516"/>
                  </a:lnTo>
                  <a:lnTo>
                    <a:pt x="201549" y="62738"/>
                  </a:lnTo>
                  <a:lnTo>
                    <a:pt x="165734" y="47371"/>
                  </a:lnTo>
                  <a:lnTo>
                    <a:pt x="125222" y="37846"/>
                  </a:lnTo>
                  <a:lnTo>
                    <a:pt x="103377" y="35560"/>
                  </a:lnTo>
                  <a:lnTo>
                    <a:pt x="80645" y="34925"/>
                  </a:lnTo>
                  <a:close/>
                </a:path>
                <a:path w="346075" h="480695">
                  <a:moveTo>
                    <a:pt x="8226" y="43124"/>
                  </a:moveTo>
                  <a:lnTo>
                    <a:pt x="7239" y="44704"/>
                  </a:lnTo>
                  <a:lnTo>
                    <a:pt x="8555" y="44426"/>
                  </a:lnTo>
                  <a:lnTo>
                    <a:pt x="8226" y="43124"/>
                  </a:lnTo>
                  <a:close/>
                </a:path>
                <a:path w="346075" h="480695">
                  <a:moveTo>
                    <a:pt x="9472" y="41130"/>
                  </a:moveTo>
                  <a:lnTo>
                    <a:pt x="8226" y="43124"/>
                  </a:lnTo>
                  <a:lnTo>
                    <a:pt x="8555" y="44426"/>
                  </a:lnTo>
                  <a:lnTo>
                    <a:pt x="13193" y="43450"/>
                  </a:lnTo>
                  <a:lnTo>
                    <a:pt x="9472" y="41130"/>
                  </a:lnTo>
                  <a:close/>
                </a:path>
                <a:path w="346075" h="480695">
                  <a:moveTo>
                    <a:pt x="41983" y="34266"/>
                  </a:moveTo>
                  <a:lnTo>
                    <a:pt x="34671" y="35306"/>
                  </a:lnTo>
                  <a:lnTo>
                    <a:pt x="9823" y="40569"/>
                  </a:lnTo>
                  <a:lnTo>
                    <a:pt x="9472" y="41130"/>
                  </a:lnTo>
                  <a:lnTo>
                    <a:pt x="13193" y="43450"/>
                  </a:lnTo>
                  <a:lnTo>
                    <a:pt x="33781" y="39116"/>
                  </a:lnTo>
                  <a:lnTo>
                    <a:pt x="42903" y="37939"/>
                  </a:lnTo>
                  <a:lnTo>
                    <a:pt x="41983" y="34266"/>
                  </a:lnTo>
                  <a:close/>
                </a:path>
                <a:path w="346075" h="480695">
                  <a:moveTo>
                    <a:pt x="32572" y="4170"/>
                  </a:moveTo>
                  <a:lnTo>
                    <a:pt x="26543" y="4953"/>
                  </a:lnTo>
                  <a:lnTo>
                    <a:pt x="0" y="10541"/>
                  </a:lnTo>
                  <a:lnTo>
                    <a:pt x="8226" y="43124"/>
                  </a:lnTo>
                  <a:lnTo>
                    <a:pt x="9472" y="41130"/>
                  </a:lnTo>
                  <a:lnTo>
                    <a:pt x="8890" y="40767"/>
                  </a:lnTo>
                  <a:lnTo>
                    <a:pt x="9823" y="40569"/>
                  </a:lnTo>
                  <a:lnTo>
                    <a:pt x="32572" y="4170"/>
                  </a:lnTo>
                  <a:close/>
                </a:path>
                <a:path w="346075" h="480695">
                  <a:moveTo>
                    <a:pt x="9823" y="40569"/>
                  </a:moveTo>
                  <a:lnTo>
                    <a:pt x="8890" y="40767"/>
                  </a:lnTo>
                  <a:lnTo>
                    <a:pt x="9472" y="41130"/>
                  </a:lnTo>
                  <a:lnTo>
                    <a:pt x="9823" y="40569"/>
                  </a:lnTo>
                  <a:close/>
                </a:path>
                <a:path w="346075" h="480695">
                  <a:moveTo>
                    <a:pt x="34385" y="3934"/>
                  </a:moveTo>
                  <a:lnTo>
                    <a:pt x="32572" y="4170"/>
                  </a:lnTo>
                  <a:lnTo>
                    <a:pt x="9823" y="40569"/>
                  </a:lnTo>
                  <a:lnTo>
                    <a:pt x="34671" y="35306"/>
                  </a:lnTo>
                  <a:lnTo>
                    <a:pt x="41983" y="34266"/>
                  </a:lnTo>
                  <a:lnTo>
                    <a:pt x="34385" y="3934"/>
                  </a:lnTo>
                  <a:close/>
                </a:path>
                <a:path w="346075" h="480695">
                  <a:moveTo>
                    <a:pt x="110998" y="29718"/>
                  </a:moveTo>
                  <a:lnTo>
                    <a:pt x="85978" y="29845"/>
                  </a:lnTo>
                  <a:lnTo>
                    <a:pt x="60578" y="31623"/>
                  </a:lnTo>
                  <a:lnTo>
                    <a:pt x="41983" y="34266"/>
                  </a:lnTo>
                  <a:lnTo>
                    <a:pt x="42903" y="37939"/>
                  </a:lnTo>
                  <a:lnTo>
                    <a:pt x="57403" y="36068"/>
                  </a:lnTo>
                  <a:lnTo>
                    <a:pt x="80645" y="34925"/>
                  </a:lnTo>
                  <a:lnTo>
                    <a:pt x="161224" y="34925"/>
                  </a:lnTo>
                  <a:lnTo>
                    <a:pt x="160020" y="34671"/>
                  </a:lnTo>
                  <a:lnTo>
                    <a:pt x="136017" y="31242"/>
                  </a:lnTo>
                  <a:lnTo>
                    <a:pt x="110998" y="29718"/>
                  </a:lnTo>
                  <a:close/>
                </a:path>
                <a:path w="346075" h="480695">
                  <a:moveTo>
                    <a:pt x="78740" y="0"/>
                  </a:moveTo>
                  <a:lnTo>
                    <a:pt x="52958" y="1524"/>
                  </a:lnTo>
                  <a:lnTo>
                    <a:pt x="34385" y="3934"/>
                  </a:lnTo>
                  <a:lnTo>
                    <a:pt x="41983" y="34266"/>
                  </a:lnTo>
                  <a:lnTo>
                    <a:pt x="60578" y="31623"/>
                  </a:lnTo>
                  <a:lnTo>
                    <a:pt x="85978" y="29845"/>
                  </a:lnTo>
                  <a:lnTo>
                    <a:pt x="213591" y="29718"/>
                  </a:lnTo>
                  <a:lnTo>
                    <a:pt x="196469" y="21590"/>
                  </a:lnTo>
                  <a:lnTo>
                    <a:pt x="175005" y="13716"/>
                  </a:lnTo>
                  <a:lnTo>
                    <a:pt x="152273" y="7493"/>
                  </a:lnTo>
                  <a:lnTo>
                    <a:pt x="128650" y="3048"/>
                  </a:lnTo>
                  <a:lnTo>
                    <a:pt x="104140" y="635"/>
                  </a:lnTo>
                  <a:lnTo>
                    <a:pt x="78740" y="0"/>
                  </a:lnTo>
                  <a:close/>
                </a:path>
                <a:path w="346075" h="480695">
                  <a:moveTo>
                    <a:pt x="33908" y="2032"/>
                  </a:moveTo>
                  <a:lnTo>
                    <a:pt x="32572" y="4170"/>
                  </a:lnTo>
                  <a:lnTo>
                    <a:pt x="34385" y="3934"/>
                  </a:lnTo>
                  <a:lnTo>
                    <a:pt x="33908" y="2032"/>
                  </a:lnTo>
                  <a:close/>
                </a:path>
              </a:pathLst>
            </a:custGeom>
            <a:solidFill>
              <a:srgbClr val="6466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419857" y="5203952"/>
            <a:ext cx="305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5" dirty="0">
                <a:latin typeface="Arial"/>
                <a:cs typeface="Arial"/>
              </a:rPr>
              <a:t>H+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61554" y="5143880"/>
            <a:ext cx="374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15" dirty="0">
                <a:latin typeface="Arial"/>
                <a:cs typeface="Arial"/>
              </a:rPr>
              <a:t>O</a:t>
            </a:r>
            <a:r>
              <a:rPr sz="1800" spc="-204" dirty="0">
                <a:latin typeface="Arial"/>
                <a:cs typeface="Arial"/>
              </a:rPr>
              <a:t>H</a:t>
            </a:r>
            <a:r>
              <a:rPr sz="1800" spc="-150" dirty="0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766822" y="5354573"/>
            <a:ext cx="346075" cy="480695"/>
            <a:chOff x="2766822" y="5354573"/>
            <a:chExt cx="346075" cy="480695"/>
          </a:xfrm>
        </p:grpSpPr>
        <p:sp>
          <p:nvSpPr>
            <p:cNvPr id="17" name="object 17"/>
            <p:cNvSpPr/>
            <p:nvPr/>
          </p:nvSpPr>
          <p:spPr>
            <a:xfrm>
              <a:off x="2871724" y="5494019"/>
              <a:ext cx="222250" cy="332740"/>
            </a:xfrm>
            <a:custGeom>
              <a:avLst/>
              <a:gdLst/>
              <a:ahLst/>
              <a:cxnLst/>
              <a:rect l="l" t="t" r="r" b="b"/>
              <a:pathLst>
                <a:path w="222250" h="332739">
                  <a:moveTo>
                    <a:pt x="201168" y="0"/>
                  </a:moveTo>
                  <a:lnTo>
                    <a:pt x="205517" y="44550"/>
                  </a:lnTo>
                  <a:lnTo>
                    <a:pt x="197103" y="89040"/>
                  </a:lnTo>
                  <a:lnTo>
                    <a:pt x="176879" y="131933"/>
                  </a:lnTo>
                  <a:lnTo>
                    <a:pt x="145795" y="171694"/>
                  </a:lnTo>
                  <a:lnTo>
                    <a:pt x="104806" y="206786"/>
                  </a:lnTo>
                  <a:lnTo>
                    <a:pt x="54863" y="235673"/>
                  </a:lnTo>
                  <a:lnTo>
                    <a:pt x="46736" y="203466"/>
                  </a:lnTo>
                  <a:lnTo>
                    <a:pt x="0" y="290144"/>
                  </a:lnTo>
                  <a:lnTo>
                    <a:pt x="78993" y="332282"/>
                  </a:lnTo>
                  <a:lnTo>
                    <a:pt x="70993" y="300075"/>
                  </a:lnTo>
                  <a:lnTo>
                    <a:pt x="120935" y="271190"/>
                  </a:lnTo>
                  <a:lnTo>
                    <a:pt x="161925" y="236104"/>
                  </a:lnTo>
                  <a:lnTo>
                    <a:pt x="193008" y="196348"/>
                  </a:lnTo>
                  <a:lnTo>
                    <a:pt x="213232" y="153455"/>
                  </a:lnTo>
                  <a:lnTo>
                    <a:pt x="221646" y="108958"/>
                  </a:lnTo>
                  <a:lnTo>
                    <a:pt x="217296" y="64388"/>
                  </a:lnTo>
                  <a:lnTo>
                    <a:pt x="201168" y="0"/>
                  </a:lnTo>
                  <a:close/>
                </a:path>
              </a:pathLst>
            </a:custGeom>
            <a:solidFill>
              <a:srgbClr val="8B8D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66822" y="5355109"/>
              <a:ext cx="310515" cy="172085"/>
            </a:xfrm>
            <a:custGeom>
              <a:avLst/>
              <a:gdLst/>
              <a:ahLst/>
              <a:cxnLst/>
              <a:rect l="l" t="t" r="r" b="b"/>
              <a:pathLst>
                <a:path w="310514" h="172085">
                  <a:moveTo>
                    <a:pt x="104062" y="0"/>
                  </a:moveTo>
                  <a:lnTo>
                    <a:pt x="52890" y="826"/>
                  </a:lnTo>
                  <a:lnTo>
                    <a:pt x="0" y="9878"/>
                  </a:lnTo>
                  <a:lnTo>
                    <a:pt x="16128" y="74394"/>
                  </a:lnTo>
                  <a:lnTo>
                    <a:pt x="69705" y="65267"/>
                  </a:lnTo>
                  <a:lnTo>
                    <a:pt x="121744" y="64583"/>
                  </a:lnTo>
                  <a:lnTo>
                    <a:pt x="170863" y="71888"/>
                  </a:lnTo>
                  <a:lnTo>
                    <a:pt x="215682" y="86728"/>
                  </a:lnTo>
                  <a:lnTo>
                    <a:pt x="254818" y="108650"/>
                  </a:lnTo>
                  <a:lnTo>
                    <a:pt x="286890" y="137202"/>
                  </a:lnTo>
                  <a:lnTo>
                    <a:pt x="310514" y="171930"/>
                  </a:lnTo>
                  <a:lnTo>
                    <a:pt x="310088" y="163574"/>
                  </a:lnTo>
                  <a:lnTo>
                    <a:pt x="291058" y="101205"/>
                  </a:lnTo>
                  <a:lnTo>
                    <a:pt x="266944" y="68635"/>
                  </a:lnTo>
                  <a:lnTo>
                    <a:pt x="234956" y="41715"/>
                  </a:lnTo>
                  <a:lnTo>
                    <a:pt x="196326" y="20958"/>
                  </a:lnTo>
                  <a:lnTo>
                    <a:pt x="152284" y="6882"/>
                  </a:lnTo>
                  <a:lnTo>
                    <a:pt x="104062" y="0"/>
                  </a:lnTo>
                  <a:close/>
                </a:path>
              </a:pathLst>
            </a:custGeom>
            <a:solidFill>
              <a:srgbClr val="7070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66822" y="5354573"/>
              <a:ext cx="346075" cy="480695"/>
            </a:xfrm>
            <a:custGeom>
              <a:avLst/>
              <a:gdLst/>
              <a:ahLst/>
              <a:cxnLst/>
              <a:rect l="l" t="t" r="r" b="b"/>
              <a:pathLst>
                <a:path w="346075" h="480695">
                  <a:moveTo>
                    <a:pt x="142495" y="449634"/>
                  </a:moveTo>
                  <a:lnTo>
                    <a:pt x="150113" y="480288"/>
                  </a:lnTo>
                  <a:lnTo>
                    <a:pt x="170333" y="464470"/>
                  </a:lnTo>
                  <a:lnTo>
                    <a:pt x="142495" y="449634"/>
                  </a:lnTo>
                  <a:close/>
                </a:path>
                <a:path w="346075" h="480695">
                  <a:moveTo>
                    <a:pt x="180226" y="456730"/>
                  </a:moveTo>
                  <a:lnTo>
                    <a:pt x="170333" y="464470"/>
                  </a:lnTo>
                  <a:lnTo>
                    <a:pt x="184022" y="471766"/>
                  </a:lnTo>
                  <a:lnTo>
                    <a:pt x="180226" y="456730"/>
                  </a:lnTo>
                  <a:close/>
                </a:path>
                <a:path w="346075" h="480695">
                  <a:moveTo>
                    <a:pt x="152416" y="415367"/>
                  </a:moveTo>
                  <a:lnTo>
                    <a:pt x="141162" y="436264"/>
                  </a:lnTo>
                  <a:lnTo>
                    <a:pt x="142112" y="448094"/>
                  </a:lnTo>
                  <a:lnTo>
                    <a:pt x="142495" y="449634"/>
                  </a:lnTo>
                  <a:lnTo>
                    <a:pt x="170333" y="464470"/>
                  </a:lnTo>
                  <a:lnTo>
                    <a:pt x="180226" y="456730"/>
                  </a:lnTo>
                  <a:lnTo>
                    <a:pt x="175894" y="439572"/>
                  </a:lnTo>
                  <a:lnTo>
                    <a:pt x="187164" y="433886"/>
                  </a:lnTo>
                  <a:lnTo>
                    <a:pt x="152416" y="415367"/>
                  </a:lnTo>
                  <a:close/>
                </a:path>
                <a:path w="346075" h="480695">
                  <a:moveTo>
                    <a:pt x="187164" y="433886"/>
                  </a:moveTo>
                  <a:lnTo>
                    <a:pt x="175894" y="439572"/>
                  </a:lnTo>
                  <a:lnTo>
                    <a:pt x="180226" y="456730"/>
                  </a:lnTo>
                  <a:lnTo>
                    <a:pt x="200405" y="440944"/>
                  </a:lnTo>
                  <a:lnTo>
                    <a:pt x="187164" y="433886"/>
                  </a:lnTo>
                  <a:close/>
                </a:path>
                <a:path w="346075" h="480695">
                  <a:moveTo>
                    <a:pt x="141175" y="436213"/>
                  </a:moveTo>
                  <a:lnTo>
                    <a:pt x="135849" y="446092"/>
                  </a:lnTo>
                  <a:lnTo>
                    <a:pt x="142495" y="449634"/>
                  </a:lnTo>
                  <a:lnTo>
                    <a:pt x="142112" y="448094"/>
                  </a:lnTo>
                  <a:lnTo>
                    <a:pt x="141162" y="436264"/>
                  </a:lnTo>
                  <a:close/>
                </a:path>
                <a:path w="346075" h="480695">
                  <a:moveTo>
                    <a:pt x="135688" y="446006"/>
                  </a:moveTo>
                  <a:lnTo>
                    <a:pt x="135762" y="446252"/>
                  </a:lnTo>
                  <a:lnTo>
                    <a:pt x="135849" y="446092"/>
                  </a:lnTo>
                  <a:lnTo>
                    <a:pt x="135688" y="446006"/>
                  </a:lnTo>
                  <a:close/>
                </a:path>
                <a:path w="346075" h="480695">
                  <a:moveTo>
                    <a:pt x="121595" y="398941"/>
                  </a:moveTo>
                  <a:lnTo>
                    <a:pt x="121497" y="399124"/>
                  </a:lnTo>
                  <a:lnTo>
                    <a:pt x="135688" y="446006"/>
                  </a:lnTo>
                  <a:lnTo>
                    <a:pt x="135849" y="446092"/>
                  </a:lnTo>
                  <a:lnTo>
                    <a:pt x="141175" y="436213"/>
                  </a:lnTo>
                  <a:lnTo>
                    <a:pt x="144129" y="425100"/>
                  </a:lnTo>
                  <a:lnTo>
                    <a:pt x="150596" y="415518"/>
                  </a:lnTo>
                  <a:lnTo>
                    <a:pt x="151475" y="414866"/>
                  </a:lnTo>
                  <a:lnTo>
                    <a:pt x="121595" y="398941"/>
                  </a:lnTo>
                  <a:close/>
                </a:path>
                <a:path w="346075" h="480695">
                  <a:moveTo>
                    <a:pt x="121497" y="399124"/>
                  </a:moveTo>
                  <a:lnTo>
                    <a:pt x="105028" y="429666"/>
                  </a:lnTo>
                  <a:lnTo>
                    <a:pt x="135688" y="446006"/>
                  </a:lnTo>
                  <a:lnTo>
                    <a:pt x="121497" y="399124"/>
                  </a:lnTo>
                  <a:close/>
                </a:path>
                <a:path w="346075" h="480695">
                  <a:moveTo>
                    <a:pt x="151475" y="414866"/>
                  </a:moveTo>
                  <a:lnTo>
                    <a:pt x="150596" y="415518"/>
                  </a:lnTo>
                  <a:lnTo>
                    <a:pt x="144129" y="425100"/>
                  </a:lnTo>
                  <a:lnTo>
                    <a:pt x="141175" y="436213"/>
                  </a:lnTo>
                  <a:lnTo>
                    <a:pt x="152416" y="415367"/>
                  </a:lnTo>
                  <a:lnTo>
                    <a:pt x="151475" y="414866"/>
                  </a:lnTo>
                  <a:close/>
                </a:path>
                <a:path w="346075" h="480695">
                  <a:moveTo>
                    <a:pt x="158179" y="409891"/>
                  </a:moveTo>
                  <a:lnTo>
                    <a:pt x="153493" y="413368"/>
                  </a:lnTo>
                  <a:lnTo>
                    <a:pt x="152416" y="415367"/>
                  </a:lnTo>
                  <a:lnTo>
                    <a:pt x="187164" y="433886"/>
                  </a:lnTo>
                  <a:lnTo>
                    <a:pt x="195706" y="429577"/>
                  </a:lnTo>
                  <a:lnTo>
                    <a:pt x="214248" y="418528"/>
                  </a:lnTo>
                  <a:lnTo>
                    <a:pt x="226459" y="410106"/>
                  </a:lnTo>
                  <a:lnTo>
                    <a:pt x="160559" y="410106"/>
                  </a:lnTo>
                  <a:lnTo>
                    <a:pt x="158179" y="409891"/>
                  </a:lnTo>
                  <a:close/>
                </a:path>
                <a:path w="346075" h="480695">
                  <a:moveTo>
                    <a:pt x="153493" y="413368"/>
                  </a:moveTo>
                  <a:lnTo>
                    <a:pt x="151475" y="414866"/>
                  </a:lnTo>
                  <a:lnTo>
                    <a:pt x="152416" y="415367"/>
                  </a:lnTo>
                  <a:lnTo>
                    <a:pt x="153493" y="413368"/>
                  </a:lnTo>
                  <a:close/>
                </a:path>
                <a:path w="346075" h="480695">
                  <a:moveTo>
                    <a:pt x="127543" y="387910"/>
                  </a:moveTo>
                  <a:lnTo>
                    <a:pt x="121595" y="398941"/>
                  </a:lnTo>
                  <a:lnTo>
                    <a:pt x="151475" y="414866"/>
                  </a:lnTo>
                  <a:lnTo>
                    <a:pt x="153493" y="413368"/>
                  </a:lnTo>
                  <a:lnTo>
                    <a:pt x="155499" y="409649"/>
                  </a:lnTo>
                  <a:lnTo>
                    <a:pt x="152816" y="409406"/>
                  </a:lnTo>
                  <a:lnTo>
                    <a:pt x="145287" y="406971"/>
                  </a:lnTo>
                  <a:lnTo>
                    <a:pt x="138556" y="402925"/>
                  </a:lnTo>
                  <a:lnTo>
                    <a:pt x="132969" y="397548"/>
                  </a:lnTo>
                  <a:lnTo>
                    <a:pt x="128714" y="391065"/>
                  </a:lnTo>
                  <a:lnTo>
                    <a:pt x="127543" y="387910"/>
                  </a:lnTo>
                  <a:close/>
                </a:path>
                <a:path w="346075" h="480695">
                  <a:moveTo>
                    <a:pt x="313957" y="170670"/>
                  </a:moveTo>
                  <a:lnTo>
                    <a:pt x="310641" y="172592"/>
                  </a:lnTo>
                  <a:lnTo>
                    <a:pt x="310133" y="189610"/>
                  </a:lnTo>
                  <a:lnTo>
                    <a:pt x="307847" y="206375"/>
                  </a:lnTo>
                  <a:lnTo>
                    <a:pt x="303783" y="223012"/>
                  </a:lnTo>
                  <a:lnTo>
                    <a:pt x="298069" y="239458"/>
                  </a:lnTo>
                  <a:lnTo>
                    <a:pt x="290986" y="255300"/>
                  </a:lnTo>
                  <a:lnTo>
                    <a:pt x="289305" y="266077"/>
                  </a:lnTo>
                  <a:lnTo>
                    <a:pt x="274954" y="305790"/>
                  </a:lnTo>
                  <a:lnTo>
                    <a:pt x="248284" y="344208"/>
                  </a:lnTo>
                  <a:lnTo>
                    <a:pt x="209676" y="379336"/>
                  </a:lnTo>
                  <a:lnTo>
                    <a:pt x="160146" y="408431"/>
                  </a:lnTo>
                  <a:lnTo>
                    <a:pt x="158179" y="409891"/>
                  </a:lnTo>
                  <a:lnTo>
                    <a:pt x="195325" y="396328"/>
                  </a:lnTo>
                  <a:lnTo>
                    <a:pt x="235203" y="370966"/>
                  </a:lnTo>
                  <a:lnTo>
                    <a:pt x="269747" y="341528"/>
                  </a:lnTo>
                  <a:lnTo>
                    <a:pt x="298576" y="308635"/>
                  </a:lnTo>
                  <a:lnTo>
                    <a:pt x="321182" y="272859"/>
                  </a:lnTo>
                  <a:lnTo>
                    <a:pt x="326770" y="237172"/>
                  </a:lnTo>
                  <a:lnTo>
                    <a:pt x="325373" y="220472"/>
                  </a:lnTo>
                  <a:lnTo>
                    <a:pt x="322198" y="203834"/>
                  </a:lnTo>
                  <a:lnTo>
                    <a:pt x="313957" y="170670"/>
                  </a:lnTo>
                  <a:close/>
                </a:path>
                <a:path w="346075" h="480695">
                  <a:moveTo>
                    <a:pt x="324761" y="265039"/>
                  </a:moveTo>
                  <a:lnTo>
                    <a:pt x="298576" y="308635"/>
                  </a:lnTo>
                  <a:lnTo>
                    <a:pt x="269747" y="341528"/>
                  </a:lnTo>
                  <a:lnTo>
                    <a:pt x="235203" y="370966"/>
                  </a:lnTo>
                  <a:lnTo>
                    <a:pt x="195325" y="396328"/>
                  </a:lnTo>
                  <a:lnTo>
                    <a:pt x="160559" y="410106"/>
                  </a:lnTo>
                  <a:lnTo>
                    <a:pt x="226459" y="410106"/>
                  </a:lnTo>
                  <a:lnTo>
                    <a:pt x="262254" y="380238"/>
                  </a:lnTo>
                  <a:lnTo>
                    <a:pt x="287527" y="351180"/>
                  </a:lnTo>
                  <a:lnTo>
                    <a:pt x="314197" y="303847"/>
                  </a:lnTo>
                  <a:lnTo>
                    <a:pt x="323976" y="270789"/>
                  </a:lnTo>
                  <a:lnTo>
                    <a:pt x="324761" y="265039"/>
                  </a:lnTo>
                  <a:close/>
                </a:path>
                <a:path w="346075" h="480695">
                  <a:moveTo>
                    <a:pt x="290986" y="255300"/>
                  </a:moveTo>
                  <a:lnTo>
                    <a:pt x="259460" y="301650"/>
                  </a:lnTo>
                  <a:lnTo>
                    <a:pt x="231520" y="329374"/>
                  </a:lnTo>
                  <a:lnTo>
                    <a:pt x="198119" y="354139"/>
                  </a:lnTo>
                  <a:lnTo>
                    <a:pt x="179432" y="365262"/>
                  </a:lnTo>
                  <a:lnTo>
                    <a:pt x="155499" y="409649"/>
                  </a:lnTo>
                  <a:lnTo>
                    <a:pt x="158179" y="409891"/>
                  </a:lnTo>
                  <a:lnTo>
                    <a:pt x="160146" y="408431"/>
                  </a:lnTo>
                  <a:lnTo>
                    <a:pt x="177800" y="399567"/>
                  </a:lnTo>
                  <a:lnTo>
                    <a:pt x="223900" y="368084"/>
                  </a:lnTo>
                  <a:lnTo>
                    <a:pt x="258571" y="331482"/>
                  </a:lnTo>
                  <a:lnTo>
                    <a:pt x="281177" y="292404"/>
                  </a:lnTo>
                  <a:lnTo>
                    <a:pt x="289305" y="266077"/>
                  </a:lnTo>
                  <a:lnTo>
                    <a:pt x="290986" y="255300"/>
                  </a:lnTo>
                  <a:close/>
                </a:path>
                <a:path w="346075" h="480695">
                  <a:moveTo>
                    <a:pt x="145322" y="354937"/>
                  </a:moveTo>
                  <a:lnTo>
                    <a:pt x="127543" y="387910"/>
                  </a:lnTo>
                  <a:lnTo>
                    <a:pt x="128714" y="391065"/>
                  </a:lnTo>
                  <a:lnTo>
                    <a:pt x="132969" y="397548"/>
                  </a:lnTo>
                  <a:lnTo>
                    <a:pt x="138556" y="402925"/>
                  </a:lnTo>
                  <a:lnTo>
                    <a:pt x="145287" y="406971"/>
                  </a:lnTo>
                  <a:lnTo>
                    <a:pt x="152816" y="409406"/>
                  </a:lnTo>
                  <a:lnTo>
                    <a:pt x="155499" y="409649"/>
                  </a:lnTo>
                  <a:lnTo>
                    <a:pt x="174083" y="375183"/>
                  </a:lnTo>
                  <a:lnTo>
                    <a:pt x="159892" y="375183"/>
                  </a:lnTo>
                  <a:lnTo>
                    <a:pt x="155089" y="356155"/>
                  </a:lnTo>
                  <a:lnTo>
                    <a:pt x="145322" y="354937"/>
                  </a:lnTo>
                  <a:close/>
                </a:path>
                <a:path w="346075" h="480695">
                  <a:moveTo>
                    <a:pt x="121411" y="398843"/>
                  </a:moveTo>
                  <a:lnTo>
                    <a:pt x="121497" y="399124"/>
                  </a:lnTo>
                  <a:lnTo>
                    <a:pt x="121595" y="398941"/>
                  </a:lnTo>
                  <a:lnTo>
                    <a:pt x="121411" y="398843"/>
                  </a:lnTo>
                  <a:close/>
                </a:path>
                <a:path w="346075" h="480695">
                  <a:moveTo>
                    <a:pt x="117855" y="351510"/>
                  </a:moveTo>
                  <a:lnTo>
                    <a:pt x="125983" y="383705"/>
                  </a:lnTo>
                  <a:lnTo>
                    <a:pt x="127543" y="387910"/>
                  </a:lnTo>
                  <a:lnTo>
                    <a:pt x="145322" y="354937"/>
                  </a:lnTo>
                  <a:lnTo>
                    <a:pt x="117855" y="351510"/>
                  </a:lnTo>
                  <a:close/>
                </a:path>
                <a:path w="346075" h="480695">
                  <a:moveTo>
                    <a:pt x="155089" y="356155"/>
                  </a:moveTo>
                  <a:lnTo>
                    <a:pt x="159892" y="375183"/>
                  </a:lnTo>
                  <a:lnTo>
                    <a:pt x="179432" y="365262"/>
                  </a:lnTo>
                  <a:lnTo>
                    <a:pt x="182498" y="359575"/>
                  </a:lnTo>
                  <a:lnTo>
                    <a:pt x="155089" y="356155"/>
                  </a:lnTo>
                  <a:close/>
                </a:path>
                <a:path w="346075" h="480695">
                  <a:moveTo>
                    <a:pt x="179432" y="365262"/>
                  </a:moveTo>
                  <a:lnTo>
                    <a:pt x="159892" y="375183"/>
                  </a:lnTo>
                  <a:lnTo>
                    <a:pt x="174083" y="375183"/>
                  </a:lnTo>
                  <a:lnTo>
                    <a:pt x="179432" y="365262"/>
                  </a:lnTo>
                  <a:close/>
                </a:path>
                <a:path w="346075" h="480695">
                  <a:moveTo>
                    <a:pt x="151764" y="342988"/>
                  </a:moveTo>
                  <a:lnTo>
                    <a:pt x="145322" y="354937"/>
                  </a:lnTo>
                  <a:lnTo>
                    <a:pt x="155089" y="356155"/>
                  </a:lnTo>
                  <a:lnTo>
                    <a:pt x="151764" y="342988"/>
                  </a:lnTo>
                  <a:close/>
                </a:path>
                <a:path w="346075" h="480695">
                  <a:moveTo>
                    <a:pt x="340486" y="132969"/>
                  </a:moveTo>
                  <a:lnTo>
                    <a:pt x="328698" y="135195"/>
                  </a:lnTo>
                  <a:lnTo>
                    <a:pt x="331596" y="139191"/>
                  </a:lnTo>
                  <a:lnTo>
                    <a:pt x="340867" y="155066"/>
                  </a:lnTo>
                  <a:lnTo>
                    <a:pt x="313957" y="170670"/>
                  </a:lnTo>
                  <a:lnTo>
                    <a:pt x="322198" y="203834"/>
                  </a:lnTo>
                  <a:lnTo>
                    <a:pt x="325373" y="220472"/>
                  </a:lnTo>
                  <a:lnTo>
                    <a:pt x="326770" y="237172"/>
                  </a:lnTo>
                  <a:lnTo>
                    <a:pt x="326263" y="254025"/>
                  </a:lnTo>
                  <a:lnTo>
                    <a:pt x="324761" y="265039"/>
                  </a:lnTo>
                  <a:lnTo>
                    <a:pt x="329945" y="253707"/>
                  </a:lnTo>
                  <a:lnTo>
                    <a:pt x="336803" y="234429"/>
                  </a:lnTo>
                  <a:lnTo>
                    <a:pt x="341756" y="214756"/>
                  </a:lnTo>
                  <a:lnTo>
                    <a:pt x="344677" y="194309"/>
                  </a:lnTo>
                  <a:lnTo>
                    <a:pt x="345566" y="173735"/>
                  </a:lnTo>
                  <a:lnTo>
                    <a:pt x="344042" y="153288"/>
                  </a:lnTo>
                  <a:lnTo>
                    <a:pt x="340486" y="132969"/>
                  </a:lnTo>
                  <a:close/>
                </a:path>
                <a:path w="346075" h="480695">
                  <a:moveTo>
                    <a:pt x="254914" y="109613"/>
                  </a:moveTo>
                  <a:lnTo>
                    <a:pt x="272541" y="149097"/>
                  </a:lnTo>
                  <a:lnTo>
                    <a:pt x="288289" y="212344"/>
                  </a:lnTo>
                  <a:lnTo>
                    <a:pt x="291845" y="239953"/>
                  </a:lnTo>
                  <a:lnTo>
                    <a:pt x="291338" y="253047"/>
                  </a:lnTo>
                  <a:lnTo>
                    <a:pt x="290986" y="255300"/>
                  </a:lnTo>
                  <a:lnTo>
                    <a:pt x="298069" y="239458"/>
                  </a:lnTo>
                  <a:lnTo>
                    <a:pt x="310133" y="189610"/>
                  </a:lnTo>
                  <a:lnTo>
                    <a:pt x="310629" y="172571"/>
                  </a:lnTo>
                  <a:lnTo>
                    <a:pt x="301370" y="156717"/>
                  </a:lnTo>
                  <a:lnTo>
                    <a:pt x="290448" y="141859"/>
                  </a:lnTo>
                  <a:lnTo>
                    <a:pt x="277748" y="128142"/>
                  </a:lnTo>
                  <a:lnTo>
                    <a:pt x="263525" y="115823"/>
                  </a:lnTo>
                  <a:lnTo>
                    <a:pt x="254914" y="109613"/>
                  </a:lnTo>
                  <a:close/>
                </a:path>
                <a:path w="346075" h="480695">
                  <a:moveTo>
                    <a:pt x="310629" y="172571"/>
                  </a:moveTo>
                  <a:close/>
                </a:path>
                <a:path w="346075" h="480695">
                  <a:moveTo>
                    <a:pt x="306196" y="139445"/>
                  </a:moveTo>
                  <a:lnTo>
                    <a:pt x="309244" y="156082"/>
                  </a:lnTo>
                  <a:lnTo>
                    <a:pt x="310641" y="172592"/>
                  </a:lnTo>
                  <a:lnTo>
                    <a:pt x="313957" y="170670"/>
                  </a:lnTo>
                  <a:lnTo>
                    <a:pt x="306196" y="139445"/>
                  </a:lnTo>
                  <a:close/>
                </a:path>
                <a:path w="346075" h="480695">
                  <a:moveTo>
                    <a:pt x="161782" y="34925"/>
                  </a:moveTo>
                  <a:lnTo>
                    <a:pt x="80644" y="34925"/>
                  </a:lnTo>
                  <a:lnTo>
                    <a:pt x="103377" y="35432"/>
                  </a:lnTo>
                  <a:lnTo>
                    <a:pt x="125293" y="37859"/>
                  </a:lnTo>
                  <a:lnTo>
                    <a:pt x="165734" y="47370"/>
                  </a:lnTo>
                  <a:lnTo>
                    <a:pt x="201421" y="62610"/>
                  </a:lnTo>
                  <a:lnTo>
                    <a:pt x="242950" y="94614"/>
                  </a:lnTo>
                  <a:lnTo>
                    <a:pt x="254914" y="109613"/>
                  </a:lnTo>
                  <a:lnTo>
                    <a:pt x="263525" y="115823"/>
                  </a:lnTo>
                  <a:lnTo>
                    <a:pt x="277748" y="128142"/>
                  </a:lnTo>
                  <a:lnTo>
                    <a:pt x="290448" y="141859"/>
                  </a:lnTo>
                  <a:lnTo>
                    <a:pt x="301370" y="156717"/>
                  </a:lnTo>
                  <a:lnTo>
                    <a:pt x="310629" y="172571"/>
                  </a:lnTo>
                  <a:lnTo>
                    <a:pt x="309244" y="156082"/>
                  </a:lnTo>
                  <a:lnTo>
                    <a:pt x="295782" y="110616"/>
                  </a:lnTo>
                  <a:lnTo>
                    <a:pt x="268350" y="76326"/>
                  </a:lnTo>
                  <a:lnTo>
                    <a:pt x="227964" y="54609"/>
                  </a:lnTo>
                  <a:lnTo>
                    <a:pt x="183514" y="39623"/>
                  </a:lnTo>
                  <a:lnTo>
                    <a:pt x="161782" y="34925"/>
                  </a:lnTo>
                  <a:close/>
                </a:path>
                <a:path w="346075" h="480695">
                  <a:moveTo>
                    <a:pt x="328698" y="135195"/>
                  </a:moveTo>
                  <a:lnTo>
                    <a:pt x="306196" y="139445"/>
                  </a:lnTo>
                  <a:lnTo>
                    <a:pt x="313957" y="170670"/>
                  </a:lnTo>
                  <a:lnTo>
                    <a:pt x="340867" y="155066"/>
                  </a:lnTo>
                  <a:lnTo>
                    <a:pt x="331596" y="139191"/>
                  </a:lnTo>
                  <a:lnTo>
                    <a:pt x="328698" y="135195"/>
                  </a:lnTo>
                  <a:close/>
                </a:path>
                <a:path w="346075" h="480695">
                  <a:moveTo>
                    <a:pt x="280412" y="85098"/>
                  </a:moveTo>
                  <a:lnTo>
                    <a:pt x="299846" y="120014"/>
                  </a:lnTo>
                  <a:lnTo>
                    <a:pt x="306196" y="139445"/>
                  </a:lnTo>
                  <a:lnTo>
                    <a:pt x="328698" y="135195"/>
                  </a:lnTo>
                  <a:lnTo>
                    <a:pt x="318515" y="121157"/>
                  </a:lnTo>
                  <a:lnTo>
                    <a:pt x="303275" y="104393"/>
                  </a:lnTo>
                  <a:lnTo>
                    <a:pt x="286511" y="89534"/>
                  </a:lnTo>
                  <a:lnTo>
                    <a:pt x="280412" y="85098"/>
                  </a:lnTo>
                  <a:close/>
                </a:path>
                <a:path w="346075" h="480695">
                  <a:moveTo>
                    <a:pt x="204530" y="64515"/>
                  </a:moveTo>
                  <a:lnTo>
                    <a:pt x="108965" y="64515"/>
                  </a:lnTo>
                  <a:lnTo>
                    <a:pt x="131317" y="65912"/>
                  </a:lnTo>
                  <a:lnTo>
                    <a:pt x="152907" y="68706"/>
                  </a:lnTo>
                  <a:lnTo>
                    <a:pt x="193928" y="78993"/>
                  </a:lnTo>
                  <a:lnTo>
                    <a:pt x="231139" y="94741"/>
                  </a:lnTo>
                  <a:lnTo>
                    <a:pt x="254914" y="109613"/>
                  </a:lnTo>
                  <a:lnTo>
                    <a:pt x="253491" y="107314"/>
                  </a:lnTo>
                  <a:lnTo>
                    <a:pt x="242950" y="94614"/>
                  </a:lnTo>
                  <a:lnTo>
                    <a:pt x="231012" y="82931"/>
                  </a:lnTo>
                  <a:lnTo>
                    <a:pt x="217169" y="72262"/>
                  </a:lnTo>
                  <a:lnTo>
                    <a:pt x="204530" y="64515"/>
                  </a:lnTo>
                  <a:close/>
                </a:path>
                <a:path w="346075" h="480695">
                  <a:moveTo>
                    <a:pt x="213366" y="29590"/>
                  </a:moveTo>
                  <a:lnTo>
                    <a:pt x="111251" y="29590"/>
                  </a:lnTo>
                  <a:lnTo>
                    <a:pt x="135889" y="31241"/>
                  </a:lnTo>
                  <a:lnTo>
                    <a:pt x="160019" y="34543"/>
                  </a:lnTo>
                  <a:lnTo>
                    <a:pt x="206247" y="46354"/>
                  </a:lnTo>
                  <a:lnTo>
                    <a:pt x="248919" y="64642"/>
                  </a:lnTo>
                  <a:lnTo>
                    <a:pt x="280412" y="85098"/>
                  </a:lnTo>
                  <a:lnTo>
                    <a:pt x="280161" y="84709"/>
                  </a:lnTo>
                  <a:lnTo>
                    <a:pt x="266953" y="69214"/>
                  </a:lnTo>
                  <a:lnTo>
                    <a:pt x="251967" y="54990"/>
                  </a:lnTo>
                  <a:lnTo>
                    <a:pt x="235076" y="42290"/>
                  </a:lnTo>
                  <a:lnTo>
                    <a:pt x="216534" y="31114"/>
                  </a:lnTo>
                  <a:lnTo>
                    <a:pt x="213366" y="29590"/>
                  </a:lnTo>
                  <a:close/>
                </a:path>
                <a:path w="346075" h="480695">
                  <a:moveTo>
                    <a:pt x="13175" y="43425"/>
                  </a:moveTo>
                  <a:lnTo>
                    <a:pt x="8583" y="44414"/>
                  </a:lnTo>
                  <a:lnTo>
                    <a:pt x="16255" y="74803"/>
                  </a:lnTo>
                  <a:lnTo>
                    <a:pt x="39750" y="69850"/>
                  </a:lnTo>
                  <a:lnTo>
                    <a:pt x="63118" y="66420"/>
                  </a:lnTo>
                  <a:lnTo>
                    <a:pt x="64779" y="66293"/>
                  </a:lnTo>
                  <a:lnTo>
                    <a:pt x="50037" y="66293"/>
                  </a:lnTo>
                  <a:lnTo>
                    <a:pt x="13175" y="43425"/>
                  </a:lnTo>
                  <a:close/>
                </a:path>
                <a:path w="346075" h="480695">
                  <a:moveTo>
                    <a:pt x="42915" y="37859"/>
                  </a:moveTo>
                  <a:lnTo>
                    <a:pt x="33781" y="38988"/>
                  </a:lnTo>
                  <a:lnTo>
                    <a:pt x="13175" y="43425"/>
                  </a:lnTo>
                  <a:lnTo>
                    <a:pt x="50037" y="66293"/>
                  </a:lnTo>
                  <a:lnTo>
                    <a:pt x="42915" y="37859"/>
                  </a:lnTo>
                  <a:close/>
                </a:path>
                <a:path w="346075" h="480695">
                  <a:moveTo>
                    <a:pt x="80644" y="34925"/>
                  </a:moveTo>
                  <a:lnTo>
                    <a:pt x="57403" y="36067"/>
                  </a:lnTo>
                  <a:lnTo>
                    <a:pt x="42915" y="37859"/>
                  </a:lnTo>
                  <a:lnTo>
                    <a:pt x="50037" y="66293"/>
                  </a:lnTo>
                  <a:lnTo>
                    <a:pt x="64779" y="66293"/>
                  </a:lnTo>
                  <a:lnTo>
                    <a:pt x="86359" y="64642"/>
                  </a:lnTo>
                  <a:lnTo>
                    <a:pt x="204530" y="64515"/>
                  </a:lnTo>
                  <a:lnTo>
                    <a:pt x="165734" y="47370"/>
                  </a:lnTo>
                  <a:lnTo>
                    <a:pt x="125221" y="37845"/>
                  </a:lnTo>
                  <a:lnTo>
                    <a:pt x="103377" y="35432"/>
                  </a:lnTo>
                  <a:lnTo>
                    <a:pt x="80644" y="34925"/>
                  </a:lnTo>
                  <a:close/>
                </a:path>
                <a:path w="346075" h="480695">
                  <a:moveTo>
                    <a:pt x="8248" y="43084"/>
                  </a:moveTo>
                  <a:lnTo>
                    <a:pt x="7238" y="44703"/>
                  </a:lnTo>
                  <a:lnTo>
                    <a:pt x="8583" y="44414"/>
                  </a:lnTo>
                  <a:lnTo>
                    <a:pt x="8248" y="43084"/>
                  </a:lnTo>
                  <a:close/>
                </a:path>
                <a:path w="346075" h="480695">
                  <a:moveTo>
                    <a:pt x="9468" y="41125"/>
                  </a:moveTo>
                  <a:lnTo>
                    <a:pt x="8248" y="43084"/>
                  </a:lnTo>
                  <a:lnTo>
                    <a:pt x="8583" y="44414"/>
                  </a:lnTo>
                  <a:lnTo>
                    <a:pt x="13175" y="43425"/>
                  </a:lnTo>
                  <a:lnTo>
                    <a:pt x="9468" y="41125"/>
                  </a:lnTo>
                  <a:close/>
                </a:path>
                <a:path w="346075" h="480695">
                  <a:moveTo>
                    <a:pt x="42005" y="34227"/>
                  </a:moveTo>
                  <a:lnTo>
                    <a:pt x="34670" y="35306"/>
                  </a:lnTo>
                  <a:lnTo>
                    <a:pt x="9814" y="40571"/>
                  </a:lnTo>
                  <a:lnTo>
                    <a:pt x="9468" y="41125"/>
                  </a:lnTo>
                  <a:lnTo>
                    <a:pt x="13175" y="43425"/>
                  </a:lnTo>
                  <a:lnTo>
                    <a:pt x="33781" y="38988"/>
                  </a:lnTo>
                  <a:lnTo>
                    <a:pt x="42915" y="37859"/>
                  </a:lnTo>
                  <a:lnTo>
                    <a:pt x="42005" y="34227"/>
                  </a:lnTo>
                  <a:close/>
                </a:path>
                <a:path w="346075" h="480695">
                  <a:moveTo>
                    <a:pt x="32576" y="4042"/>
                  </a:moveTo>
                  <a:lnTo>
                    <a:pt x="26542" y="4825"/>
                  </a:lnTo>
                  <a:lnTo>
                    <a:pt x="0" y="10413"/>
                  </a:lnTo>
                  <a:lnTo>
                    <a:pt x="8248" y="43084"/>
                  </a:lnTo>
                  <a:lnTo>
                    <a:pt x="9468" y="41125"/>
                  </a:lnTo>
                  <a:lnTo>
                    <a:pt x="8889" y="40766"/>
                  </a:lnTo>
                  <a:lnTo>
                    <a:pt x="9814" y="40571"/>
                  </a:lnTo>
                  <a:lnTo>
                    <a:pt x="32576" y="4042"/>
                  </a:lnTo>
                  <a:close/>
                </a:path>
                <a:path w="346075" h="480695">
                  <a:moveTo>
                    <a:pt x="9814" y="40571"/>
                  </a:moveTo>
                  <a:lnTo>
                    <a:pt x="8889" y="40766"/>
                  </a:lnTo>
                  <a:lnTo>
                    <a:pt x="9468" y="41125"/>
                  </a:lnTo>
                  <a:lnTo>
                    <a:pt x="9814" y="40571"/>
                  </a:lnTo>
                  <a:close/>
                </a:path>
                <a:path w="346075" h="480695">
                  <a:moveTo>
                    <a:pt x="34385" y="3807"/>
                  </a:moveTo>
                  <a:lnTo>
                    <a:pt x="32576" y="4042"/>
                  </a:lnTo>
                  <a:lnTo>
                    <a:pt x="9814" y="40571"/>
                  </a:lnTo>
                  <a:lnTo>
                    <a:pt x="34670" y="35306"/>
                  </a:lnTo>
                  <a:lnTo>
                    <a:pt x="42005" y="34227"/>
                  </a:lnTo>
                  <a:lnTo>
                    <a:pt x="34385" y="3807"/>
                  </a:lnTo>
                  <a:close/>
                </a:path>
                <a:path w="346075" h="480695">
                  <a:moveTo>
                    <a:pt x="111251" y="29590"/>
                  </a:moveTo>
                  <a:lnTo>
                    <a:pt x="85978" y="29717"/>
                  </a:lnTo>
                  <a:lnTo>
                    <a:pt x="60578" y="31495"/>
                  </a:lnTo>
                  <a:lnTo>
                    <a:pt x="42005" y="34227"/>
                  </a:lnTo>
                  <a:lnTo>
                    <a:pt x="42915" y="37859"/>
                  </a:lnTo>
                  <a:lnTo>
                    <a:pt x="57403" y="36067"/>
                  </a:lnTo>
                  <a:lnTo>
                    <a:pt x="80644" y="34925"/>
                  </a:lnTo>
                  <a:lnTo>
                    <a:pt x="161782" y="34925"/>
                  </a:lnTo>
                  <a:lnTo>
                    <a:pt x="160019" y="34543"/>
                  </a:lnTo>
                  <a:lnTo>
                    <a:pt x="135889" y="31241"/>
                  </a:lnTo>
                  <a:lnTo>
                    <a:pt x="111251" y="29590"/>
                  </a:lnTo>
                  <a:close/>
                </a:path>
                <a:path w="346075" h="480695">
                  <a:moveTo>
                    <a:pt x="78739" y="0"/>
                  </a:moveTo>
                  <a:lnTo>
                    <a:pt x="52958" y="1396"/>
                  </a:lnTo>
                  <a:lnTo>
                    <a:pt x="34385" y="3807"/>
                  </a:lnTo>
                  <a:lnTo>
                    <a:pt x="42005" y="34227"/>
                  </a:lnTo>
                  <a:lnTo>
                    <a:pt x="60578" y="31495"/>
                  </a:lnTo>
                  <a:lnTo>
                    <a:pt x="85978" y="29717"/>
                  </a:lnTo>
                  <a:lnTo>
                    <a:pt x="213366" y="29590"/>
                  </a:lnTo>
                  <a:lnTo>
                    <a:pt x="196469" y="21462"/>
                  </a:lnTo>
                  <a:lnTo>
                    <a:pt x="175005" y="13588"/>
                  </a:lnTo>
                  <a:lnTo>
                    <a:pt x="152272" y="7365"/>
                  </a:lnTo>
                  <a:lnTo>
                    <a:pt x="128650" y="3047"/>
                  </a:lnTo>
                  <a:lnTo>
                    <a:pt x="104139" y="507"/>
                  </a:lnTo>
                  <a:lnTo>
                    <a:pt x="78739" y="0"/>
                  </a:lnTo>
                  <a:close/>
                </a:path>
                <a:path w="346075" h="480695">
                  <a:moveTo>
                    <a:pt x="33908" y="1904"/>
                  </a:moveTo>
                  <a:lnTo>
                    <a:pt x="32576" y="4042"/>
                  </a:lnTo>
                  <a:lnTo>
                    <a:pt x="34385" y="3807"/>
                  </a:lnTo>
                  <a:lnTo>
                    <a:pt x="33908" y="1904"/>
                  </a:lnTo>
                  <a:close/>
                </a:path>
              </a:pathLst>
            </a:custGeom>
            <a:solidFill>
              <a:srgbClr val="6466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4543425" y="4495800"/>
            <a:ext cx="33337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00400" y="4724400"/>
            <a:ext cx="33337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0791825" y="4528983"/>
            <a:ext cx="33337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525000" y="4747846"/>
            <a:ext cx="33337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48969"/>
            <a:ext cx="56370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696A63"/>
                </a:solidFill>
              </a:rPr>
              <a:t>Mechanism of Action</a:t>
            </a:r>
            <a:r>
              <a:rPr sz="2800" spc="-10" dirty="0">
                <a:solidFill>
                  <a:srgbClr val="696A63"/>
                </a:solidFill>
              </a:rPr>
              <a:t> </a:t>
            </a:r>
            <a:r>
              <a:rPr sz="2800" spc="-5" dirty="0">
                <a:solidFill>
                  <a:srgbClr val="696A63"/>
                </a:solidFill>
              </a:rPr>
              <a:t>(</a:t>
            </a:r>
            <a:r>
              <a:rPr sz="2800" spc="-5" dirty="0" smtClean="0">
                <a:solidFill>
                  <a:srgbClr val="696A63"/>
                </a:solidFill>
              </a:rPr>
              <a:t>Buff</a:t>
            </a:r>
            <a:r>
              <a:rPr lang="en-US" sz="2800" spc="-5" dirty="0" smtClean="0">
                <a:solidFill>
                  <a:srgbClr val="696A63"/>
                </a:solidFill>
              </a:rPr>
              <a:t>er):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840739" y="1617428"/>
            <a:ext cx="8268590" cy="84709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1175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Example:</a:t>
            </a:r>
            <a:endParaRPr sz="1800" dirty="0">
              <a:latin typeface="Palladio Uralic"/>
              <a:cs typeface="Palladio Uralic"/>
            </a:endParaRPr>
          </a:p>
          <a:p>
            <a:pPr marL="396240" indent="-384175">
              <a:lnSpc>
                <a:spcPct val="100000"/>
              </a:lnSpc>
              <a:spcBef>
                <a:spcPts val="1070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Buffer system: </a:t>
            </a:r>
            <a:r>
              <a:rPr sz="1800" b="1" spc="-5" dirty="0">
                <a:solidFill>
                  <a:srgbClr val="181B0D"/>
                </a:solidFill>
                <a:latin typeface="Palladio Uralic"/>
                <a:cs typeface="Palladio Uralic"/>
              </a:rPr>
              <a:t>CH3COOH / CH3COO- </a:t>
            </a: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, </a:t>
            </a:r>
            <a:r>
              <a:rPr sz="1200" spc="-5" dirty="0">
                <a:solidFill>
                  <a:srgbClr val="181B0D"/>
                </a:solidFill>
                <a:latin typeface="Palladio Uralic"/>
                <a:cs typeface="Palladio Uralic"/>
              </a:rPr>
              <a:t>(CH3COOH :acid </a:t>
            </a:r>
            <a:r>
              <a:rPr sz="1200" dirty="0">
                <a:solidFill>
                  <a:srgbClr val="181B0D"/>
                </a:solidFill>
                <a:latin typeface="Palladio Uralic"/>
                <a:cs typeface="Palladio Uralic"/>
              </a:rPr>
              <a:t>- </a:t>
            </a:r>
            <a:r>
              <a:rPr sz="1200" spc="-5" dirty="0">
                <a:solidFill>
                  <a:srgbClr val="181B0D"/>
                </a:solidFill>
                <a:latin typeface="Palladio Uralic"/>
                <a:cs typeface="Palladio Uralic"/>
              </a:rPr>
              <a:t>CH3COO-: conjugated </a:t>
            </a:r>
            <a:r>
              <a:rPr sz="12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ba</a:t>
            </a:r>
            <a:r>
              <a:rPr lang="en-US" sz="12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se)</a:t>
            </a:r>
            <a:endParaRPr sz="1200" dirty="0">
              <a:latin typeface="Palladio Uralic"/>
              <a:cs typeface="Palladio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0739" y="2964307"/>
            <a:ext cx="27838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6240" algn="l"/>
              </a:tabLst>
            </a:pP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-	When acid [H+]</a:t>
            </a:r>
            <a:r>
              <a:rPr sz="1800" spc="-8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spc="-20" dirty="0">
                <a:solidFill>
                  <a:srgbClr val="181B0D"/>
                </a:solidFill>
                <a:latin typeface="Palladio Uralic"/>
                <a:cs typeface="Palladio Uralic"/>
              </a:rPr>
              <a:t>added</a:t>
            </a:r>
            <a:r>
              <a:rPr sz="1800" spc="-20" dirty="0">
                <a:solidFill>
                  <a:srgbClr val="181B0D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99203" y="2964307"/>
            <a:ext cx="16700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6FC0"/>
                </a:solidFill>
                <a:latin typeface="Palladio Uralic"/>
                <a:cs typeface="Palladio Uralic"/>
              </a:rPr>
              <a:t>CH3COO-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+</a:t>
            </a:r>
            <a:r>
              <a:rPr sz="1800" spc="-8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H+</a:t>
            </a:r>
            <a:endParaRPr sz="1800">
              <a:latin typeface="Palladio Uralic"/>
              <a:cs typeface="Palladio Ural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72553" y="2964307"/>
            <a:ext cx="12039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Palladio Uralic"/>
                <a:cs typeface="Palladio Uralic"/>
              </a:rPr>
              <a:t>CH3COOH</a:t>
            </a:r>
            <a:endParaRPr sz="1800">
              <a:latin typeface="Palladio Uralic"/>
              <a:cs typeface="Palladio Ural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0739" y="3784472"/>
            <a:ext cx="2850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6240" algn="l"/>
              </a:tabLst>
            </a:pP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-	When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base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[OH]</a:t>
            </a:r>
            <a:r>
              <a:rPr sz="1800" spc="-6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spc="-20" dirty="0">
                <a:solidFill>
                  <a:srgbClr val="181B0D"/>
                </a:solidFill>
                <a:latin typeface="Palladio Uralic"/>
                <a:cs typeface="Palladio Uralic"/>
              </a:rPr>
              <a:t>added</a:t>
            </a:r>
            <a:r>
              <a:rPr sz="1800" spc="-20" dirty="0">
                <a:solidFill>
                  <a:srgbClr val="181B0D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81271" y="3784472"/>
            <a:ext cx="1968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0000"/>
                </a:solidFill>
                <a:latin typeface="Palladio Uralic"/>
                <a:cs typeface="Palladio Uralic"/>
              </a:rPr>
              <a:t>CH3COOH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+ </a:t>
            </a: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OH</a:t>
            </a:r>
            <a:r>
              <a:rPr sz="1800" b="1" spc="-8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-</a:t>
            </a:r>
            <a:endParaRPr sz="1800">
              <a:latin typeface="Palladio Uralic"/>
              <a:cs typeface="Palladio Ural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81925" y="3784472"/>
            <a:ext cx="1089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6FC0"/>
                </a:solidFill>
                <a:latin typeface="Palladio Uralic"/>
                <a:cs typeface="Palladio Uralic"/>
              </a:rPr>
              <a:t>C</a:t>
            </a:r>
            <a:r>
              <a:rPr sz="1800" dirty="0">
                <a:solidFill>
                  <a:srgbClr val="006FC0"/>
                </a:solidFill>
                <a:latin typeface="Palladio Uralic"/>
                <a:cs typeface="Palladio Uralic"/>
              </a:rPr>
              <a:t>H3CO</a:t>
            </a:r>
            <a:r>
              <a:rPr sz="1800" spc="-5" dirty="0">
                <a:solidFill>
                  <a:srgbClr val="006FC0"/>
                </a:solidFill>
                <a:latin typeface="Palladio Uralic"/>
                <a:cs typeface="Palladio Uralic"/>
              </a:rPr>
              <a:t>O</a:t>
            </a:r>
            <a:r>
              <a:rPr sz="1800" dirty="0">
                <a:solidFill>
                  <a:srgbClr val="006FC0"/>
                </a:solidFill>
                <a:latin typeface="Palladio Uralic"/>
                <a:cs typeface="Palladio Uralic"/>
              </a:rPr>
              <a:t>-</a:t>
            </a:r>
            <a:endParaRPr sz="1800">
              <a:latin typeface="Palladio Uralic"/>
              <a:cs typeface="Palladio Ural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09329" y="3784472"/>
            <a:ext cx="705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+</a:t>
            </a:r>
            <a:r>
              <a:rPr sz="1800" spc="-8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H2O</a:t>
            </a:r>
            <a:endParaRPr sz="1800">
              <a:latin typeface="Palladio Uralic"/>
              <a:cs typeface="Palladio Ural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0739" y="4767833"/>
            <a:ext cx="11246485" cy="161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240" indent="-384175">
              <a:lnSpc>
                <a:spcPct val="100000"/>
              </a:lnSpc>
              <a:spcBef>
                <a:spcPts val="100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1800" b="1" spc="-5" dirty="0">
                <a:solidFill>
                  <a:srgbClr val="C00000"/>
                </a:solidFill>
                <a:latin typeface="Palladio Uralic"/>
                <a:cs typeface="Palladio Uralic"/>
              </a:rPr>
              <a:t>NOTE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: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It resists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pH changes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when it’s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two components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are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present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in </a:t>
            </a:r>
            <a:r>
              <a:rPr sz="1800" u="heavy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specific</a:t>
            </a:r>
            <a:r>
              <a:rPr sz="1800" u="heavy" spc="2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 </a:t>
            </a:r>
            <a:r>
              <a:rPr sz="1800" u="heavy" spc="-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proportions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.</a:t>
            </a:r>
            <a:endParaRPr sz="1800">
              <a:latin typeface="Palladio Uralic"/>
              <a:cs typeface="Palladio Uralic"/>
            </a:endParaRPr>
          </a:p>
          <a:p>
            <a:pPr>
              <a:lnSpc>
                <a:spcPct val="100000"/>
              </a:lnSpc>
              <a:buChar char="■"/>
            </a:pPr>
            <a:endParaRPr sz="2100">
              <a:latin typeface="Palladio Uralic"/>
              <a:cs typeface="Palladio Uralic"/>
            </a:endParaRPr>
          </a:p>
          <a:p>
            <a:pPr marL="396240" marR="5080" indent="-384175">
              <a:lnSpc>
                <a:spcPct val="150100"/>
              </a:lnSpc>
              <a:spcBef>
                <a:spcPts val="1320"/>
              </a:spcBef>
              <a:buFont typeface="Arial"/>
              <a:buChar char="■"/>
              <a:tabLst>
                <a:tab pos="396240" algn="l"/>
                <a:tab pos="396875" algn="l"/>
              </a:tabLst>
            </a:pP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Thus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buffer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can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protect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against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pH changes from added H+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or </a:t>
            </a:r>
            <a:r>
              <a:rPr sz="1800" spc="10" dirty="0">
                <a:solidFill>
                  <a:srgbClr val="181B0D"/>
                </a:solidFill>
                <a:latin typeface="Palladio Uralic"/>
                <a:cs typeface="Palladio Uralic"/>
              </a:rPr>
              <a:t>OH-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ion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as long as there is </a:t>
            </a:r>
            <a:r>
              <a:rPr sz="1800" b="1" spc="-5" dirty="0">
                <a:solidFill>
                  <a:srgbClr val="181B0D"/>
                </a:solidFill>
                <a:latin typeface="Palladio Uralic"/>
                <a:cs typeface="Palladio Uralic"/>
              </a:rPr>
              <a:t>sufficient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basic  and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acidic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forms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respectively.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As soon as you run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out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of one of the forms you no longer have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a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buffer</a:t>
            </a:r>
            <a:r>
              <a:rPr sz="1800" spc="114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.</a:t>
            </a:r>
            <a:endParaRPr sz="1800">
              <a:latin typeface="Palladio Uralic"/>
              <a:cs typeface="Palladio Ural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592061" y="3035960"/>
            <a:ext cx="762635" cy="178435"/>
          </a:xfrm>
          <a:custGeom>
            <a:avLst/>
            <a:gdLst/>
            <a:ahLst/>
            <a:cxnLst/>
            <a:rect l="l" t="t" r="r" b="b"/>
            <a:pathLst>
              <a:path w="762634" h="178435">
                <a:moveTo>
                  <a:pt x="683332" y="89001"/>
                </a:moveTo>
                <a:lnTo>
                  <a:pt x="593852" y="141198"/>
                </a:lnTo>
                <a:lnTo>
                  <a:pt x="588008" y="146462"/>
                </a:lnTo>
                <a:lnTo>
                  <a:pt x="584723" y="153310"/>
                </a:lnTo>
                <a:lnTo>
                  <a:pt x="584225" y="160897"/>
                </a:lnTo>
                <a:lnTo>
                  <a:pt x="586740" y="168376"/>
                </a:lnTo>
                <a:lnTo>
                  <a:pt x="592004" y="174220"/>
                </a:lnTo>
                <a:lnTo>
                  <a:pt x="598852" y="177504"/>
                </a:lnTo>
                <a:lnTo>
                  <a:pt x="606438" y="178002"/>
                </a:lnTo>
                <a:lnTo>
                  <a:pt x="613918" y="175488"/>
                </a:lnTo>
                <a:lnTo>
                  <a:pt x="728176" y="108813"/>
                </a:lnTo>
                <a:lnTo>
                  <a:pt x="722757" y="108813"/>
                </a:lnTo>
                <a:lnTo>
                  <a:pt x="722757" y="106146"/>
                </a:lnTo>
                <a:lnTo>
                  <a:pt x="712724" y="106146"/>
                </a:lnTo>
                <a:lnTo>
                  <a:pt x="683332" y="89001"/>
                </a:lnTo>
                <a:close/>
              </a:path>
              <a:path w="762634" h="178435">
                <a:moveTo>
                  <a:pt x="683332" y="89001"/>
                </a:moveTo>
                <a:lnTo>
                  <a:pt x="0" y="89001"/>
                </a:lnTo>
                <a:lnTo>
                  <a:pt x="0" y="108813"/>
                </a:lnTo>
                <a:lnTo>
                  <a:pt x="649369" y="108813"/>
                </a:lnTo>
                <a:lnTo>
                  <a:pt x="683332" y="89001"/>
                </a:lnTo>
                <a:close/>
              </a:path>
              <a:path w="762634" h="178435">
                <a:moveTo>
                  <a:pt x="762127" y="89001"/>
                </a:moveTo>
                <a:lnTo>
                  <a:pt x="722757" y="89001"/>
                </a:lnTo>
                <a:lnTo>
                  <a:pt x="722757" y="108813"/>
                </a:lnTo>
                <a:lnTo>
                  <a:pt x="728176" y="108813"/>
                </a:lnTo>
                <a:lnTo>
                  <a:pt x="762127" y="89001"/>
                </a:lnTo>
                <a:close/>
              </a:path>
              <a:path w="762634" h="178435">
                <a:moveTo>
                  <a:pt x="712724" y="71856"/>
                </a:moveTo>
                <a:lnTo>
                  <a:pt x="683332" y="89001"/>
                </a:lnTo>
                <a:lnTo>
                  <a:pt x="712724" y="106146"/>
                </a:lnTo>
                <a:lnTo>
                  <a:pt x="712724" y="71856"/>
                </a:lnTo>
                <a:close/>
              </a:path>
              <a:path w="762634" h="178435">
                <a:moveTo>
                  <a:pt x="732746" y="71856"/>
                </a:moveTo>
                <a:lnTo>
                  <a:pt x="712724" y="71856"/>
                </a:lnTo>
                <a:lnTo>
                  <a:pt x="712724" y="106146"/>
                </a:lnTo>
                <a:lnTo>
                  <a:pt x="722757" y="106146"/>
                </a:lnTo>
                <a:lnTo>
                  <a:pt x="722757" y="89001"/>
                </a:lnTo>
                <a:lnTo>
                  <a:pt x="762127" y="89001"/>
                </a:lnTo>
                <a:lnTo>
                  <a:pt x="732746" y="71856"/>
                </a:lnTo>
                <a:close/>
              </a:path>
              <a:path w="762634" h="178435">
                <a:moveTo>
                  <a:pt x="606438" y="0"/>
                </a:moveTo>
                <a:lnTo>
                  <a:pt x="598852" y="498"/>
                </a:lnTo>
                <a:lnTo>
                  <a:pt x="592004" y="3782"/>
                </a:lnTo>
                <a:lnTo>
                  <a:pt x="586740" y="9626"/>
                </a:lnTo>
                <a:lnTo>
                  <a:pt x="584225" y="17105"/>
                </a:lnTo>
                <a:lnTo>
                  <a:pt x="584723" y="24691"/>
                </a:lnTo>
                <a:lnTo>
                  <a:pt x="588008" y="31539"/>
                </a:lnTo>
                <a:lnTo>
                  <a:pt x="593852" y="36804"/>
                </a:lnTo>
                <a:lnTo>
                  <a:pt x="683332" y="89001"/>
                </a:lnTo>
                <a:lnTo>
                  <a:pt x="712724" y="71856"/>
                </a:lnTo>
                <a:lnTo>
                  <a:pt x="732746" y="71856"/>
                </a:lnTo>
                <a:lnTo>
                  <a:pt x="613918" y="2514"/>
                </a:lnTo>
                <a:lnTo>
                  <a:pt x="6064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86961" y="3035960"/>
            <a:ext cx="762635" cy="178435"/>
          </a:xfrm>
          <a:custGeom>
            <a:avLst/>
            <a:gdLst/>
            <a:ahLst/>
            <a:cxnLst/>
            <a:rect l="l" t="t" r="r" b="b"/>
            <a:pathLst>
              <a:path w="762635" h="178435">
                <a:moveTo>
                  <a:pt x="683459" y="89001"/>
                </a:moveTo>
                <a:lnTo>
                  <a:pt x="593978" y="141198"/>
                </a:lnTo>
                <a:lnTo>
                  <a:pt x="588061" y="146462"/>
                </a:lnTo>
                <a:lnTo>
                  <a:pt x="584739" y="153310"/>
                </a:lnTo>
                <a:lnTo>
                  <a:pt x="584227" y="160897"/>
                </a:lnTo>
                <a:lnTo>
                  <a:pt x="586739" y="168376"/>
                </a:lnTo>
                <a:lnTo>
                  <a:pt x="592004" y="174220"/>
                </a:lnTo>
                <a:lnTo>
                  <a:pt x="598852" y="177504"/>
                </a:lnTo>
                <a:lnTo>
                  <a:pt x="606438" y="178002"/>
                </a:lnTo>
                <a:lnTo>
                  <a:pt x="613917" y="175488"/>
                </a:lnTo>
                <a:lnTo>
                  <a:pt x="728176" y="108813"/>
                </a:lnTo>
                <a:lnTo>
                  <a:pt x="722757" y="108813"/>
                </a:lnTo>
                <a:lnTo>
                  <a:pt x="722757" y="106146"/>
                </a:lnTo>
                <a:lnTo>
                  <a:pt x="712851" y="106146"/>
                </a:lnTo>
                <a:lnTo>
                  <a:pt x="683459" y="89001"/>
                </a:lnTo>
                <a:close/>
              </a:path>
              <a:path w="762635" h="178435">
                <a:moveTo>
                  <a:pt x="683459" y="89001"/>
                </a:moveTo>
                <a:lnTo>
                  <a:pt x="0" y="89001"/>
                </a:lnTo>
                <a:lnTo>
                  <a:pt x="0" y="108813"/>
                </a:lnTo>
                <a:lnTo>
                  <a:pt x="649496" y="108813"/>
                </a:lnTo>
                <a:lnTo>
                  <a:pt x="683459" y="89001"/>
                </a:lnTo>
                <a:close/>
              </a:path>
              <a:path w="762635" h="178435">
                <a:moveTo>
                  <a:pt x="762126" y="89001"/>
                </a:moveTo>
                <a:lnTo>
                  <a:pt x="722757" y="89001"/>
                </a:lnTo>
                <a:lnTo>
                  <a:pt x="722757" y="108813"/>
                </a:lnTo>
                <a:lnTo>
                  <a:pt x="728176" y="108813"/>
                </a:lnTo>
                <a:lnTo>
                  <a:pt x="762126" y="89001"/>
                </a:lnTo>
                <a:close/>
              </a:path>
              <a:path w="762635" h="178435">
                <a:moveTo>
                  <a:pt x="712851" y="71856"/>
                </a:moveTo>
                <a:lnTo>
                  <a:pt x="683459" y="89001"/>
                </a:lnTo>
                <a:lnTo>
                  <a:pt x="712851" y="106146"/>
                </a:lnTo>
                <a:lnTo>
                  <a:pt x="712851" y="71856"/>
                </a:lnTo>
                <a:close/>
              </a:path>
              <a:path w="762635" h="178435">
                <a:moveTo>
                  <a:pt x="732746" y="71856"/>
                </a:moveTo>
                <a:lnTo>
                  <a:pt x="712851" y="71856"/>
                </a:lnTo>
                <a:lnTo>
                  <a:pt x="712851" y="106146"/>
                </a:lnTo>
                <a:lnTo>
                  <a:pt x="722757" y="106146"/>
                </a:lnTo>
                <a:lnTo>
                  <a:pt x="722757" y="89001"/>
                </a:lnTo>
                <a:lnTo>
                  <a:pt x="762126" y="89001"/>
                </a:lnTo>
                <a:lnTo>
                  <a:pt x="732746" y="71856"/>
                </a:lnTo>
                <a:close/>
              </a:path>
              <a:path w="762635" h="178435">
                <a:moveTo>
                  <a:pt x="606438" y="0"/>
                </a:moveTo>
                <a:lnTo>
                  <a:pt x="598852" y="498"/>
                </a:lnTo>
                <a:lnTo>
                  <a:pt x="592004" y="3782"/>
                </a:lnTo>
                <a:lnTo>
                  <a:pt x="586739" y="9626"/>
                </a:lnTo>
                <a:lnTo>
                  <a:pt x="584227" y="17105"/>
                </a:lnTo>
                <a:lnTo>
                  <a:pt x="584739" y="24691"/>
                </a:lnTo>
                <a:lnTo>
                  <a:pt x="588061" y="31539"/>
                </a:lnTo>
                <a:lnTo>
                  <a:pt x="593978" y="36804"/>
                </a:lnTo>
                <a:lnTo>
                  <a:pt x="683459" y="89001"/>
                </a:lnTo>
                <a:lnTo>
                  <a:pt x="712851" y="71856"/>
                </a:lnTo>
                <a:lnTo>
                  <a:pt x="732746" y="71856"/>
                </a:lnTo>
                <a:lnTo>
                  <a:pt x="613917" y="2514"/>
                </a:lnTo>
                <a:lnTo>
                  <a:pt x="6064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04071" y="2743200"/>
            <a:ext cx="118110" cy="381000"/>
          </a:xfrm>
          <a:custGeom>
            <a:avLst/>
            <a:gdLst/>
            <a:ahLst/>
            <a:cxnLst/>
            <a:rect l="l" t="t" r="r" b="b"/>
            <a:pathLst>
              <a:path w="118109" h="381000">
                <a:moveTo>
                  <a:pt x="58927" y="50219"/>
                </a:moveTo>
                <a:lnTo>
                  <a:pt x="46227" y="71990"/>
                </a:lnTo>
                <a:lnTo>
                  <a:pt x="46227" y="381000"/>
                </a:lnTo>
                <a:lnTo>
                  <a:pt x="58927" y="381000"/>
                </a:lnTo>
                <a:lnTo>
                  <a:pt x="58927" y="50219"/>
                </a:lnTo>
                <a:close/>
              </a:path>
              <a:path w="118109" h="381000">
                <a:moveTo>
                  <a:pt x="58927" y="0"/>
                </a:moveTo>
                <a:lnTo>
                  <a:pt x="3555" y="94996"/>
                </a:lnTo>
                <a:lnTo>
                  <a:pt x="0" y="100964"/>
                </a:lnTo>
                <a:lnTo>
                  <a:pt x="2031" y="108838"/>
                </a:lnTo>
                <a:lnTo>
                  <a:pt x="8127" y="112267"/>
                </a:lnTo>
                <a:lnTo>
                  <a:pt x="14097" y="115824"/>
                </a:lnTo>
                <a:lnTo>
                  <a:pt x="21971" y="113791"/>
                </a:lnTo>
                <a:lnTo>
                  <a:pt x="25400" y="107696"/>
                </a:lnTo>
                <a:lnTo>
                  <a:pt x="46227" y="71990"/>
                </a:lnTo>
                <a:lnTo>
                  <a:pt x="46227" y="25146"/>
                </a:lnTo>
                <a:lnTo>
                  <a:pt x="73585" y="25146"/>
                </a:lnTo>
                <a:lnTo>
                  <a:pt x="58927" y="0"/>
                </a:lnTo>
                <a:close/>
              </a:path>
              <a:path w="118109" h="381000">
                <a:moveTo>
                  <a:pt x="77286" y="31496"/>
                </a:moveTo>
                <a:lnTo>
                  <a:pt x="69850" y="31496"/>
                </a:lnTo>
                <a:lnTo>
                  <a:pt x="58927" y="50219"/>
                </a:lnTo>
                <a:lnTo>
                  <a:pt x="92455" y="107696"/>
                </a:lnTo>
                <a:lnTo>
                  <a:pt x="95884" y="113791"/>
                </a:lnTo>
                <a:lnTo>
                  <a:pt x="103758" y="115824"/>
                </a:lnTo>
                <a:lnTo>
                  <a:pt x="109727" y="112267"/>
                </a:lnTo>
                <a:lnTo>
                  <a:pt x="115824" y="108838"/>
                </a:lnTo>
                <a:lnTo>
                  <a:pt x="117855" y="100964"/>
                </a:lnTo>
                <a:lnTo>
                  <a:pt x="114300" y="94996"/>
                </a:lnTo>
                <a:lnTo>
                  <a:pt x="77286" y="31496"/>
                </a:lnTo>
                <a:close/>
              </a:path>
              <a:path w="118109" h="381000">
                <a:moveTo>
                  <a:pt x="58927" y="25146"/>
                </a:moveTo>
                <a:lnTo>
                  <a:pt x="46227" y="25146"/>
                </a:lnTo>
                <a:lnTo>
                  <a:pt x="46227" y="71990"/>
                </a:lnTo>
                <a:lnTo>
                  <a:pt x="58927" y="50219"/>
                </a:lnTo>
                <a:lnTo>
                  <a:pt x="48005" y="31496"/>
                </a:lnTo>
                <a:lnTo>
                  <a:pt x="58927" y="31496"/>
                </a:lnTo>
                <a:lnTo>
                  <a:pt x="58927" y="25146"/>
                </a:lnTo>
                <a:close/>
              </a:path>
              <a:path w="118109" h="381000">
                <a:moveTo>
                  <a:pt x="58927" y="31496"/>
                </a:moveTo>
                <a:lnTo>
                  <a:pt x="48005" y="31496"/>
                </a:lnTo>
                <a:lnTo>
                  <a:pt x="58927" y="50219"/>
                </a:lnTo>
                <a:lnTo>
                  <a:pt x="58927" y="31496"/>
                </a:lnTo>
                <a:close/>
              </a:path>
              <a:path w="118109" h="381000">
                <a:moveTo>
                  <a:pt x="73585" y="25146"/>
                </a:moveTo>
                <a:lnTo>
                  <a:pt x="58927" y="25146"/>
                </a:lnTo>
                <a:lnTo>
                  <a:pt x="58927" y="50219"/>
                </a:lnTo>
                <a:lnTo>
                  <a:pt x="69850" y="31496"/>
                </a:lnTo>
                <a:lnTo>
                  <a:pt x="77286" y="31496"/>
                </a:lnTo>
                <a:lnTo>
                  <a:pt x="73585" y="25146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32671" y="3657600"/>
            <a:ext cx="118110" cy="381000"/>
          </a:xfrm>
          <a:custGeom>
            <a:avLst/>
            <a:gdLst/>
            <a:ahLst/>
            <a:cxnLst/>
            <a:rect l="l" t="t" r="r" b="b"/>
            <a:pathLst>
              <a:path w="118109" h="381000">
                <a:moveTo>
                  <a:pt x="58927" y="50219"/>
                </a:moveTo>
                <a:lnTo>
                  <a:pt x="46227" y="71990"/>
                </a:lnTo>
                <a:lnTo>
                  <a:pt x="46227" y="381000"/>
                </a:lnTo>
                <a:lnTo>
                  <a:pt x="58927" y="381000"/>
                </a:lnTo>
                <a:lnTo>
                  <a:pt x="58927" y="50219"/>
                </a:lnTo>
                <a:close/>
              </a:path>
              <a:path w="118109" h="381000">
                <a:moveTo>
                  <a:pt x="58927" y="0"/>
                </a:moveTo>
                <a:lnTo>
                  <a:pt x="3555" y="94995"/>
                </a:lnTo>
                <a:lnTo>
                  <a:pt x="0" y="100964"/>
                </a:lnTo>
                <a:lnTo>
                  <a:pt x="2031" y="108838"/>
                </a:lnTo>
                <a:lnTo>
                  <a:pt x="8127" y="112268"/>
                </a:lnTo>
                <a:lnTo>
                  <a:pt x="14097" y="115824"/>
                </a:lnTo>
                <a:lnTo>
                  <a:pt x="21971" y="113792"/>
                </a:lnTo>
                <a:lnTo>
                  <a:pt x="25400" y="107695"/>
                </a:lnTo>
                <a:lnTo>
                  <a:pt x="46227" y="71990"/>
                </a:lnTo>
                <a:lnTo>
                  <a:pt x="46227" y="25145"/>
                </a:lnTo>
                <a:lnTo>
                  <a:pt x="73585" y="25145"/>
                </a:lnTo>
                <a:lnTo>
                  <a:pt x="58927" y="0"/>
                </a:lnTo>
                <a:close/>
              </a:path>
              <a:path w="118109" h="381000">
                <a:moveTo>
                  <a:pt x="77286" y="31495"/>
                </a:moveTo>
                <a:lnTo>
                  <a:pt x="69850" y="31495"/>
                </a:lnTo>
                <a:lnTo>
                  <a:pt x="58927" y="50219"/>
                </a:lnTo>
                <a:lnTo>
                  <a:pt x="92455" y="107695"/>
                </a:lnTo>
                <a:lnTo>
                  <a:pt x="95884" y="113792"/>
                </a:lnTo>
                <a:lnTo>
                  <a:pt x="103758" y="115824"/>
                </a:lnTo>
                <a:lnTo>
                  <a:pt x="109727" y="112268"/>
                </a:lnTo>
                <a:lnTo>
                  <a:pt x="115824" y="108838"/>
                </a:lnTo>
                <a:lnTo>
                  <a:pt x="117855" y="100964"/>
                </a:lnTo>
                <a:lnTo>
                  <a:pt x="114300" y="94995"/>
                </a:lnTo>
                <a:lnTo>
                  <a:pt x="77286" y="31495"/>
                </a:lnTo>
                <a:close/>
              </a:path>
              <a:path w="118109" h="381000">
                <a:moveTo>
                  <a:pt x="58927" y="25145"/>
                </a:moveTo>
                <a:lnTo>
                  <a:pt x="46227" y="25145"/>
                </a:lnTo>
                <a:lnTo>
                  <a:pt x="46227" y="71990"/>
                </a:lnTo>
                <a:lnTo>
                  <a:pt x="58927" y="50219"/>
                </a:lnTo>
                <a:lnTo>
                  <a:pt x="48005" y="31495"/>
                </a:lnTo>
                <a:lnTo>
                  <a:pt x="58927" y="31495"/>
                </a:lnTo>
                <a:lnTo>
                  <a:pt x="58927" y="25145"/>
                </a:lnTo>
                <a:close/>
              </a:path>
              <a:path w="118109" h="381000">
                <a:moveTo>
                  <a:pt x="58927" y="31495"/>
                </a:moveTo>
                <a:lnTo>
                  <a:pt x="48005" y="31495"/>
                </a:lnTo>
                <a:lnTo>
                  <a:pt x="58927" y="50219"/>
                </a:lnTo>
                <a:lnTo>
                  <a:pt x="58927" y="31495"/>
                </a:lnTo>
                <a:close/>
              </a:path>
              <a:path w="118109" h="381000">
                <a:moveTo>
                  <a:pt x="73585" y="25145"/>
                </a:moveTo>
                <a:lnTo>
                  <a:pt x="58927" y="25145"/>
                </a:lnTo>
                <a:lnTo>
                  <a:pt x="58927" y="50219"/>
                </a:lnTo>
                <a:lnTo>
                  <a:pt x="69850" y="31495"/>
                </a:lnTo>
                <a:lnTo>
                  <a:pt x="77286" y="31495"/>
                </a:lnTo>
                <a:lnTo>
                  <a:pt x="73585" y="25145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47924" y="152400"/>
            <a:ext cx="3744084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6361" y="3874160"/>
            <a:ext cx="762635" cy="178435"/>
          </a:xfrm>
          <a:custGeom>
            <a:avLst/>
            <a:gdLst/>
            <a:ahLst/>
            <a:cxnLst/>
            <a:rect l="l" t="t" r="r" b="b"/>
            <a:pathLst>
              <a:path w="762634" h="178435">
                <a:moveTo>
                  <a:pt x="683332" y="89001"/>
                </a:moveTo>
                <a:lnTo>
                  <a:pt x="593852" y="141198"/>
                </a:lnTo>
                <a:lnTo>
                  <a:pt x="588008" y="146462"/>
                </a:lnTo>
                <a:lnTo>
                  <a:pt x="584723" y="153310"/>
                </a:lnTo>
                <a:lnTo>
                  <a:pt x="584225" y="160897"/>
                </a:lnTo>
                <a:lnTo>
                  <a:pt x="586740" y="168376"/>
                </a:lnTo>
                <a:lnTo>
                  <a:pt x="592004" y="174220"/>
                </a:lnTo>
                <a:lnTo>
                  <a:pt x="598852" y="177504"/>
                </a:lnTo>
                <a:lnTo>
                  <a:pt x="606438" y="178002"/>
                </a:lnTo>
                <a:lnTo>
                  <a:pt x="613918" y="175488"/>
                </a:lnTo>
                <a:lnTo>
                  <a:pt x="728176" y="108813"/>
                </a:lnTo>
                <a:lnTo>
                  <a:pt x="722757" y="108813"/>
                </a:lnTo>
                <a:lnTo>
                  <a:pt x="722757" y="106146"/>
                </a:lnTo>
                <a:lnTo>
                  <a:pt x="712724" y="106146"/>
                </a:lnTo>
                <a:lnTo>
                  <a:pt x="683332" y="89001"/>
                </a:lnTo>
                <a:close/>
              </a:path>
              <a:path w="762634" h="178435">
                <a:moveTo>
                  <a:pt x="683332" y="89001"/>
                </a:moveTo>
                <a:lnTo>
                  <a:pt x="0" y="89001"/>
                </a:lnTo>
                <a:lnTo>
                  <a:pt x="0" y="108813"/>
                </a:lnTo>
                <a:lnTo>
                  <a:pt x="649369" y="108813"/>
                </a:lnTo>
                <a:lnTo>
                  <a:pt x="683332" y="89001"/>
                </a:lnTo>
                <a:close/>
              </a:path>
              <a:path w="762634" h="178435">
                <a:moveTo>
                  <a:pt x="762127" y="89001"/>
                </a:moveTo>
                <a:lnTo>
                  <a:pt x="722757" y="89001"/>
                </a:lnTo>
                <a:lnTo>
                  <a:pt x="722757" y="108813"/>
                </a:lnTo>
                <a:lnTo>
                  <a:pt x="728176" y="108813"/>
                </a:lnTo>
                <a:lnTo>
                  <a:pt x="762127" y="89001"/>
                </a:lnTo>
                <a:close/>
              </a:path>
              <a:path w="762634" h="178435">
                <a:moveTo>
                  <a:pt x="712724" y="71856"/>
                </a:moveTo>
                <a:lnTo>
                  <a:pt x="683332" y="89001"/>
                </a:lnTo>
                <a:lnTo>
                  <a:pt x="712724" y="106146"/>
                </a:lnTo>
                <a:lnTo>
                  <a:pt x="712724" y="71856"/>
                </a:lnTo>
                <a:close/>
              </a:path>
              <a:path w="762634" h="178435">
                <a:moveTo>
                  <a:pt x="732746" y="71856"/>
                </a:moveTo>
                <a:lnTo>
                  <a:pt x="712724" y="71856"/>
                </a:lnTo>
                <a:lnTo>
                  <a:pt x="712724" y="106146"/>
                </a:lnTo>
                <a:lnTo>
                  <a:pt x="722757" y="106146"/>
                </a:lnTo>
                <a:lnTo>
                  <a:pt x="722757" y="89001"/>
                </a:lnTo>
                <a:lnTo>
                  <a:pt x="762127" y="89001"/>
                </a:lnTo>
                <a:lnTo>
                  <a:pt x="732746" y="71856"/>
                </a:lnTo>
                <a:close/>
              </a:path>
              <a:path w="762634" h="178435">
                <a:moveTo>
                  <a:pt x="606438" y="0"/>
                </a:moveTo>
                <a:lnTo>
                  <a:pt x="598852" y="498"/>
                </a:lnTo>
                <a:lnTo>
                  <a:pt x="592004" y="3782"/>
                </a:lnTo>
                <a:lnTo>
                  <a:pt x="586740" y="9626"/>
                </a:lnTo>
                <a:lnTo>
                  <a:pt x="584225" y="17105"/>
                </a:lnTo>
                <a:lnTo>
                  <a:pt x="584723" y="24691"/>
                </a:lnTo>
                <a:lnTo>
                  <a:pt x="588008" y="31539"/>
                </a:lnTo>
                <a:lnTo>
                  <a:pt x="593852" y="36804"/>
                </a:lnTo>
                <a:lnTo>
                  <a:pt x="683332" y="89001"/>
                </a:lnTo>
                <a:lnTo>
                  <a:pt x="712724" y="71856"/>
                </a:lnTo>
                <a:lnTo>
                  <a:pt x="732746" y="71856"/>
                </a:lnTo>
                <a:lnTo>
                  <a:pt x="613918" y="2514"/>
                </a:lnTo>
                <a:lnTo>
                  <a:pt x="6064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34561" y="3845204"/>
            <a:ext cx="762635" cy="178435"/>
          </a:xfrm>
          <a:custGeom>
            <a:avLst/>
            <a:gdLst/>
            <a:ahLst/>
            <a:cxnLst/>
            <a:rect l="l" t="t" r="r" b="b"/>
            <a:pathLst>
              <a:path w="762635" h="178435">
                <a:moveTo>
                  <a:pt x="683459" y="89001"/>
                </a:moveTo>
                <a:lnTo>
                  <a:pt x="593978" y="141198"/>
                </a:lnTo>
                <a:lnTo>
                  <a:pt x="588061" y="146462"/>
                </a:lnTo>
                <a:lnTo>
                  <a:pt x="584739" y="153310"/>
                </a:lnTo>
                <a:lnTo>
                  <a:pt x="584227" y="160897"/>
                </a:lnTo>
                <a:lnTo>
                  <a:pt x="586739" y="168376"/>
                </a:lnTo>
                <a:lnTo>
                  <a:pt x="592004" y="174220"/>
                </a:lnTo>
                <a:lnTo>
                  <a:pt x="598852" y="177504"/>
                </a:lnTo>
                <a:lnTo>
                  <a:pt x="606438" y="178002"/>
                </a:lnTo>
                <a:lnTo>
                  <a:pt x="613917" y="175488"/>
                </a:lnTo>
                <a:lnTo>
                  <a:pt x="728176" y="108813"/>
                </a:lnTo>
                <a:lnTo>
                  <a:pt x="722757" y="108813"/>
                </a:lnTo>
                <a:lnTo>
                  <a:pt x="722757" y="106146"/>
                </a:lnTo>
                <a:lnTo>
                  <a:pt x="712851" y="106146"/>
                </a:lnTo>
                <a:lnTo>
                  <a:pt x="683459" y="89001"/>
                </a:lnTo>
                <a:close/>
              </a:path>
              <a:path w="762635" h="178435">
                <a:moveTo>
                  <a:pt x="683459" y="89001"/>
                </a:moveTo>
                <a:lnTo>
                  <a:pt x="0" y="89001"/>
                </a:lnTo>
                <a:lnTo>
                  <a:pt x="0" y="108813"/>
                </a:lnTo>
                <a:lnTo>
                  <a:pt x="649496" y="108813"/>
                </a:lnTo>
                <a:lnTo>
                  <a:pt x="683459" y="89001"/>
                </a:lnTo>
                <a:close/>
              </a:path>
              <a:path w="762635" h="178435">
                <a:moveTo>
                  <a:pt x="762126" y="89001"/>
                </a:moveTo>
                <a:lnTo>
                  <a:pt x="722757" y="89001"/>
                </a:lnTo>
                <a:lnTo>
                  <a:pt x="722757" y="108813"/>
                </a:lnTo>
                <a:lnTo>
                  <a:pt x="728176" y="108813"/>
                </a:lnTo>
                <a:lnTo>
                  <a:pt x="762126" y="89001"/>
                </a:lnTo>
                <a:close/>
              </a:path>
              <a:path w="762635" h="178435">
                <a:moveTo>
                  <a:pt x="712851" y="71856"/>
                </a:moveTo>
                <a:lnTo>
                  <a:pt x="683459" y="89001"/>
                </a:lnTo>
                <a:lnTo>
                  <a:pt x="712851" y="106146"/>
                </a:lnTo>
                <a:lnTo>
                  <a:pt x="712851" y="71856"/>
                </a:lnTo>
                <a:close/>
              </a:path>
              <a:path w="762635" h="178435">
                <a:moveTo>
                  <a:pt x="732746" y="71856"/>
                </a:moveTo>
                <a:lnTo>
                  <a:pt x="712851" y="71856"/>
                </a:lnTo>
                <a:lnTo>
                  <a:pt x="712851" y="106146"/>
                </a:lnTo>
                <a:lnTo>
                  <a:pt x="722757" y="106146"/>
                </a:lnTo>
                <a:lnTo>
                  <a:pt x="722757" y="89001"/>
                </a:lnTo>
                <a:lnTo>
                  <a:pt x="762126" y="89001"/>
                </a:lnTo>
                <a:lnTo>
                  <a:pt x="732746" y="71856"/>
                </a:lnTo>
                <a:close/>
              </a:path>
              <a:path w="762635" h="178435">
                <a:moveTo>
                  <a:pt x="606438" y="0"/>
                </a:moveTo>
                <a:lnTo>
                  <a:pt x="598852" y="498"/>
                </a:lnTo>
                <a:lnTo>
                  <a:pt x="592004" y="3782"/>
                </a:lnTo>
                <a:lnTo>
                  <a:pt x="586739" y="9626"/>
                </a:lnTo>
                <a:lnTo>
                  <a:pt x="584227" y="17105"/>
                </a:lnTo>
                <a:lnTo>
                  <a:pt x="584739" y="24691"/>
                </a:lnTo>
                <a:lnTo>
                  <a:pt x="588061" y="31539"/>
                </a:lnTo>
                <a:lnTo>
                  <a:pt x="593978" y="36804"/>
                </a:lnTo>
                <a:lnTo>
                  <a:pt x="683459" y="89001"/>
                </a:lnTo>
                <a:lnTo>
                  <a:pt x="712851" y="71856"/>
                </a:lnTo>
                <a:lnTo>
                  <a:pt x="732746" y="71856"/>
                </a:lnTo>
                <a:lnTo>
                  <a:pt x="613917" y="2514"/>
                </a:lnTo>
                <a:lnTo>
                  <a:pt x="6064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648969"/>
            <a:ext cx="6855206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6FC0"/>
                </a:solidFill>
              </a:rPr>
              <a:t>Henderson-</a:t>
            </a:r>
            <a:r>
              <a:rPr sz="2800" spc="-5" dirty="0" err="1">
                <a:solidFill>
                  <a:srgbClr val="006FC0"/>
                </a:solidFill>
              </a:rPr>
              <a:t>Hasselbalch</a:t>
            </a:r>
            <a:r>
              <a:rPr sz="2800" spc="25" dirty="0">
                <a:solidFill>
                  <a:srgbClr val="006FC0"/>
                </a:solidFill>
              </a:rPr>
              <a:t> </a:t>
            </a:r>
            <a:r>
              <a:rPr sz="2800" spc="-5" dirty="0" smtClean="0">
                <a:solidFill>
                  <a:srgbClr val="006FC0"/>
                </a:solidFill>
              </a:rPr>
              <a:t>equation</a:t>
            </a:r>
            <a:r>
              <a:rPr lang="en-US" sz="2800" spc="-5" dirty="0" smtClean="0">
                <a:solidFill>
                  <a:srgbClr val="006FC0"/>
                </a:solidFill>
              </a:rPr>
              <a:t>: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993138" y="1713941"/>
            <a:ext cx="8531861" cy="14292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875" indent="-384810">
              <a:lnSpc>
                <a:spcPct val="100000"/>
              </a:lnSpc>
              <a:spcBef>
                <a:spcPts val="100"/>
              </a:spcBef>
              <a:buFont typeface="Arial"/>
              <a:buChar char="■"/>
              <a:tabLst>
                <a:tab pos="396875" algn="l"/>
                <a:tab pos="397510" algn="l"/>
              </a:tabLst>
            </a:pP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The </a:t>
            </a:r>
            <a:r>
              <a:rPr sz="1800" spc="-5" dirty="0">
                <a:solidFill>
                  <a:srgbClr val="C00000"/>
                </a:solidFill>
                <a:latin typeface="Palladio Uralic"/>
                <a:cs typeface="Palladio Uralic"/>
              </a:rPr>
              <a:t>Henderson-Hasselbalch </a:t>
            </a:r>
            <a:r>
              <a:rPr sz="1800" dirty="0">
                <a:solidFill>
                  <a:srgbClr val="C00000"/>
                </a:solidFill>
                <a:latin typeface="Palladio Uralic"/>
                <a:cs typeface="Palladio Uralic"/>
              </a:rPr>
              <a:t>equation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is an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equation that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is often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used</a:t>
            </a:r>
            <a:r>
              <a:rPr sz="1800" spc="40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to</a:t>
            </a:r>
            <a:r>
              <a:rPr sz="18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:</a:t>
            </a:r>
            <a:endParaRPr sz="1800" dirty="0">
              <a:latin typeface="Palladio Uralic"/>
              <a:cs typeface="Palladio Uralic"/>
            </a:endParaRPr>
          </a:p>
          <a:p>
            <a:pPr marL="297815" marR="3897629">
              <a:lnSpc>
                <a:spcPct val="163900"/>
              </a:lnSpc>
              <a:spcBef>
                <a:spcPts val="905"/>
              </a:spcBef>
            </a:pPr>
            <a:r>
              <a:rPr sz="1800" dirty="0" smtClean="0">
                <a:solidFill>
                  <a:srgbClr val="181B0D"/>
                </a:solidFill>
                <a:latin typeface="Palladio Uralic"/>
                <a:cs typeface="Palladio Uralic"/>
              </a:rPr>
              <a:t>1</a:t>
            </a:r>
            <a:r>
              <a:rPr lang="en-US" sz="1800" dirty="0" smtClean="0">
                <a:solidFill>
                  <a:srgbClr val="181B0D"/>
                </a:solidFill>
                <a:latin typeface="Palladio Uralic"/>
                <a:cs typeface="Palladio Uralic"/>
              </a:rPr>
              <a:t>-</a:t>
            </a:r>
            <a:r>
              <a:rPr sz="1800" dirty="0" smtClean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To calculate the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PH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of the Buffer</a:t>
            </a:r>
            <a:r>
              <a:rPr sz="18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. </a:t>
            </a:r>
            <a:endParaRPr lang="en-US" sz="1800" spc="-5" dirty="0" smtClean="0">
              <a:solidFill>
                <a:srgbClr val="181B0D"/>
              </a:solidFill>
              <a:latin typeface="Palladio Uralic"/>
              <a:cs typeface="Palladio Uralic"/>
            </a:endParaRPr>
          </a:p>
          <a:p>
            <a:pPr marL="297815" marR="3897629">
              <a:lnSpc>
                <a:spcPct val="163900"/>
              </a:lnSpc>
              <a:spcBef>
                <a:spcPts val="905"/>
              </a:spcBef>
            </a:pPr>
            <a:r>
              <a:rPr lang="en-US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2</a:t>
            </a:r>
            <a:r>
              <a:rPr sz="1800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-To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prepare</a:t>
            </a:r>
            <a:r>
              <a:rPr sz="1800" spc="10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Buffer.</a:t>
            </a:r>
            <a:endParaRPr sz="1800" dirty="0">
              <a:latin typeface="Palladio Uralic"/>
              <a:cs typeface="Palladio Ural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5217850"/>
            <a:ext cx="10322560" cy="1122743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  <a:tabLst>
                <a:tab pos="396875" algn="l"/>
              </a:tabLst>
            </a:pP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-	It relates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the </a:t>
            </a:r>
            <a:r>
              <a:rPr sz="1800" b="1" spc="-5" dirty="0">
                <a:solidFill>
                  <a:srgbClr val="181B0D"/>
                </a:solidFill>
                <a:latin typeface="Palladio Uralic"/>
                <a:cs typeface="Palladio Uralic"/>
              </a:rPr>
              <a:t>Ka </a:t>
            </a:r>
            <a:r>
              <a:rPr sz="1800" u="heavy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[dissociation </a:t>
            </a:r>
            <a:r>
              <a:rPr sz="1800" u="heavy" spc="-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constant] of </a:t>
            </a:r>
            <a:r>
              <a:rPr sz="1800" u="heavy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a weak acid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 , </a:t>
            </a: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[HA] </a:t>
            </a:r>
            <a:r>
              <a:rPr sz="1800" u="heavy" spc="-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concentration Of </a:t>
            </a:r>
            <a:r>
              <a:rPr sz="1800" u="heavy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weak acid</a:t>
            </a:r>
            <a:r>
              <a:rPr sz="1800" spc="-4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,</a:t>
            </a:r>
            <a:endParaRPr sz="1800" dirty="0">
              <a:latin typeface="Palladio Uralic"/>
              <a:cs typeface="Palladio Uralic"/>
            </a:endParaRPr>
          </a:p>
          <a:p>
            <a:pPr marL="396875">
              <a:lnSpc>
                <a:spcPct val="100000"/>
              </a:lnSpc>
              <a:spcBef>
                <a:spcPts val="1080"/>
              </a:spcBef>
            </a:pPr>
            <a:r>
              <a:rPr lang="en-US" sz="1800" b="1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[</a:t>
            </a:r>
            <a:r>
              <a:rPr sz="1800" b="1" spc="-5" dirty="0" smtClean="0">
                <a:solidFill>
                  <a:srgbClr val="181B0D"/>
                </a:solidFill>
                <a:latin typeface="Palladio Uralic"/>
                <a:cs typeface="Palladio Uralic"/>
              </a:rPr>
              <a:t>A-</a:t>
            </a:r>
            <a:r>
              <a:rPr sz="1800" b="1" spc="-5" dirty="0">
                <a:solidFill>
                  <a:srgbClr val="181B0D"/>
                </a:solidFill>
                <a:latin typeface="Palladio Uralic"/>
                <a:cs typeface="Palladio Uralic"/>
              </a:rPr>
              <a:t>] </a:t>
            </a:r>
            <a:r>
              <a:rPr sz="1800" u="heavy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concentration </a:t>
            </a:r>
            <a:r>
              <a:rPr sz="1800" u="heavy" spc="-5" dirty="0">
                <a:solidFill>
                  <a:srgbClr val="181B0D"/>
                </a:solidFill>
                <a:uFill>
                  <a:solidFill>
                    <a:srgbClr val="181B0D"/>
                  </a:solidFill>
                </a:uFill>
                <a:latin typeface="Palladio Uralic"/>
                <a:cs typeface="Palladio Uralic"/>
              </a:rPr>
              <a:t>Of conjugate base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[salt of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the </a:t>
            </a:r>
            <a:r>
              <a:rPr sz="1800" dirty="0">
                <a:solidFill>
                  <a:srgbClr val="181B0D"/>
                </a:solidFill>
                <a:latin typeface="Palladio Uralic"/>
                <a:cs typeface="Palladio Uralic"/>
              </a:rPr>
              <a:t>weak acid] 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components and the </a:t>
            </a: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pH </a:t>
            </a:r>
            <a:r>
              <a:rPr sz="1800" b="1" spc="-10" dirty="0">
                <a:solidFill>
                  <a:srgbClr val="181B0D"/>
                </a:solidFill>
                <a:latin typeface="Palladio Uralic"/>
                <a:cs typeface="Palladio Uralic"/>
              </a:rPr>
              <a:t>of </a:t>
            </a:r>
            <a:r>
              <a:rPr sz="1800" b="1" dirty="0">
                <a:solidFill>
                  <a:srgbClr val="181B0D"/>
                </a:solidFill>
                <a:latin typeface="Palladio Uralic"/>
                <a:cs typeface="Palladio Uralic"/>
              </a:rPr>
              <a:t>the</a:t>
            </a:r>
            <a:r>
              <a:rPr sz="1800" b="1" spc="105" dirty="0">
                <a:solidFill>
                  <a:srgbClr val="181B0D"/>
                </a:solidFill>
                <a:latin typeface="Palladio Uralic"/>
                <a:cs typeface="Palladio Uralic"/>
              </a:rPr>
              <a:t> </a:t>
            </a:r>
            <a:r>
              <a:rPr sz="1800" b="1" spc="-5" dirty="0">
                <a:solidFill>
                  <a:srgbClr val="181B0D"/>
                </a:solidFill>
                <a:latin typeface="Palladio Uralic"/>
                <a:cs typeface="Palladio Uralic"/>
              </a:rPr>
              <a:t>buffer</a:t>
            </a:r>
            <a:r>
              <a:rPr sz="1800" spc="-5" dirty="0">
                <a:solidFill>
                  <a:srgbClr val="181B0D"/>
                </a:solidFill>
                <a:latin typeface="Palladio Uralic"/>
                <a:cs typeface="Palladio Uralic"/>
              </a:rPr>
              <a:t>.</a:t>
            </a:r>
            <a:endParaRPr sz="1800" dirty="0">
              <a:latin typeface="Palladio Uralic"/>
              <a:cs typeface="Palladio Uralic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232241" y="3352800"/>
            <a:ext cx="3601720" cy="1490980"/>
            <a:chOff x="4451603" y="2866644"/>
            <a:chExt cx="3601720" cy="1490980"/>
          </a:xfrm>
        </p:grpSpPr>
        <p:sp>
          <p:nvSpPr>
            <p:cNvPr id="6" name="object 6"/>
            <p:cNvSpPr/>
            <p:nvPr/>
          </p:nvSpPr>
          <p:spPr>
            <a:xfrm>
              <a:off x="4530232" y="3109660"/>
              <a:ext cx="3294937" cy="111970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66081" y="2881122"/>
              <a:ext cx="3572510" cy="1461770"/>
            </a:xfrm>
            <a:custGeom>
              <a:avLst/>
              <a:gdLst/>
              <a:ahLst/>
              <a:cxnLst/>
              <a:rect l="l" t="t" r="r" b="b"/>
              <a:pathLst>
                <a:path w="3572509" h="1461770">
                  <a:moveTo>
                    <a:pt x="0" y="1461515"/>
                  </a:moveTo>
                  <a:lnTo>
                    <a:pt x="3572256" y="1461515"/>
                  </a:lnTo>
                  <a:lnTo>
                    <a:pt x="3572256" y="0"/>
                  </a:lnTo>
                  <a:lnTo>
                    <a:pt x="0" y="0"/>
                  </a:lnTo>
                  <a:lnTo>
                    <a:pt x="0" y="1461515"/>
                  </a:lnTo>
                  <a:close/>
                </a:path>
              </a:pathLst>
            </a:custGeom>
            <a:ln w="28956">
              <a:solidFill>
                <a:srgbClr val="696A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993</Words>
  <Application>Microsoft Office PowerPoint</Application>
  <PresentationFormat>Custom</PresentationFormat>
  <Paragraphs>123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Hydrogen number pH</vt:lpstr>
      <vt:lpstr>PowerPoint Presentation</vt:lpstr>
      <vt:lpstr>Measuring of hydrogen number:</vt:lpstr>
      <vt:lpstr>Introduction:</vt:lpstr>
      <vt:lpstr>Buffers</vt:lpstr>
      <vt:lpstr>PowerPoint Presentation</vt:lpstr>
      <vt:lpstr>Mechanism of Action (Buffer):</vt:lpstr>
      <vt:lpstr>Henderson-Hasselbalch equation:</vt:lpstr>
      <vt:lpstr>PowerPoint Presentation</vt:lpstr>
      <vt:lpstr>Buffer capacity</vt:lpstr>
      <vt:lpstr>Practical Part</vt:lpstr>
      <vt:lpstr>Objectives:</vt:lpstr>
      <vt:lpstr>Preparation of phosphate buffer:</vt:lpstr>
      <vt:lpstr>Calculations:</vt:lpstr>
      <vt:lpstr>Calculations Cont’</vt:lpstr>
      <vt:lpstr>Method</vt:lpstr>
      <vt:lpstr>(2)Testing for buffering behavior:</vt:lpstr>
      <vt:lpstr>You are provided with acetic acid and sodium acetate. Prepare 100 ml of a 0.3M acetate buffer pH =5.2 if you know that pKa =4.76.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of Total phenolic content in different plants</dc:title>
  <dc:creator>first first</dc:creator>
  <cp:lastModifiedBy>Lenovo</cp:lastModifiedBy>
  <cp:revision>9</cp:revision>
  <dcterms:created xsi:type="dcterms:W3CDTF">2021-09-05T20:53:38Z</dcterms:created>
  <dcterms:modified xsi:type="dcterms:W3CDTF">2021-09-05T21:16:03Z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2019-01-24T00:00:00Z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2021-09-05T00:00:00Z</vt:filetime>
  </property>
</Properties>
</file>