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>
        <p:scale>
          <a:sx n="50" d="100"/>
          <a:sy n="50" d="100"/>
        </p:scale>
        <p:origin x="-10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812D6B-0F94-406C-A7DD-30E2EE86678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pPr rtl="1"/>
          <a:endParaRPr lang="ar-SA"/>
        </a:p>
      </dgm:t>
    </dgm:pt>
    <dgm:pt modelId="{D1876CBB-E248-4C6C-8328-844585946B30}">
      <dgm:prSet/>
      <dgm:spPr/>
      <dgm:t>
        <a:bodyPr/>
        <a:lstStyle/>
        <a:p>
          <a:pPr rtl="1"/>
          <a:r>
            <a:rPr lang="ar-SA" dirty="0" smtClean="0"/>
            <a:t>تسمیة جمیع النباتات الموجودة في العالم.</a:t>
          </a:r>
          <a:endParaRPr lang="ar-SA" dirty="0"/>
        </a:p>
      </dgm:t>
    </dgm:pt>
    <dgm:pt modelId="{031A393D-0134-42D4-9A2D-C9DF8BC05345}" type="parTrans" cxnId="{84B0B27E-F3BF-466E-A1C3-A3BA0429CAEB}">
      <dgm:prSet/>
      <dgm:spPr/>
      <dgm:t>
        <a:bodyPr/>
        <a:lstStyle/>
        <a:p>
          <a:pPr rtl="1"/>
          <a:endParaRPr lang="ar-SA"/>
        </a:p>
      </dgm:t>
    </dgm:pt>
    <dgm:pt modelId="{B2DF710B-E0B0-4B24-AF81-541CBDA66CD0}" type="sibTrans" cxnId="{84B0B27E-F3BF-466E-A1C3-A3BA0429CAEB}">
      <dgm:prSet/>
      <dgm:spPr/>
      <dgm:t>
        <a:bodyPr/>
        <a:lstStyle/>
        <a:p>
          <a:pPr rtl="1"/>
          <a:endParaRPr lang="ar-SA"/>
        </a:p>
      </dgm:t>
    </dgm:pt>
    <dgm:pt modelId="{60455405-6C01-4E51-BFFA-49ACA7E6594B}">
      <dgm:prSet/>
      <dgm:spPr/>
      <dgm:t>
        <a:bodyPr/>
        <a:lstStyle/>
        <a:p>
          <a:pPr rtl="1"/>
          <a:r>
            <a:rPr lang="ar-SA" dirty="0" smtClean="0"/>
            <a:t>معرفة الحقائق التي تؤدي إلى </a:t>
          </a:r>
          <a:r>
            <a:rPr lang="ar-SA" dirty="0" err="1" smtClean="0"/>
            <a:t>ف</a:t>
          </a:r>
          <a:r>
            <a:rPr lang="ar-SA" dirty="0" smtClean="0"/>
            <a:t>ھم العلاقات التي تربط النباتات بعضھا ببعض وإمكانیة جمعھا في مجموعات متشابهھه </a:t>
          </a:r>
          <a:endParaRPr lang="ar-SA" dirty="0"/>
        </a:p>
      </dgm:t>
    </dgm:pt>
    <dgm:pt modelId="{BB4D5A3E-BCA3-422C-9A90-25F6E78BC79B}" type="parTrans" cxnId="{8742DDA4-0703-47C9-BD32-38A297419C6D}">
      <dgm:prSet/>
      <dgm:spPr/>
      <dgm:t>
        <a:bodyPr/>
        <a:lstStyle/>
        <a:p>
          <a:pPr rtl="1"/>
          <a:endParaRPr lang="ar-SA"/>
        </a:p>
      </dgm:t>
    </dgm:pt>
    <dgm:pt modelId="{672D1FB9-A696-441B-8636-4E83CFC80C71}" type="sibTrans" cxnId="{8742DDA4-0703-47C9-BD32-38A297419C6D}">
      <dgm:prSet/>
      <dgm:spPr/>
      <dgm:t>
        <a:bodyPr/>
        <a:lstStyle/>
        <a:p>
          <a:pPr rtl="1"/>
          <a:endParaRPr lang="ar-SA"/>
        </a:p>
      </dgm:t>
    </dgm:pt>
    <dgm:pt modelId="{4F855275-089A-4F02-B35D-8FA7517D34FA}">
      <dgm:prSet/>
      <dgm:spPr/>
      <dgm:t>
        <a:bodyPr/>
        <a:lstStyle/>
        <a:p>
          <a:pPr rtl="1"/>
          <a:r>
            <a:rPr lang="ar-SA" dirty="0" smtClean="0"/>
            <a:t>معرفة المفاتيح والمصطلحات المستخدمة في تسهيل تصنيف النباتات الزهرية.</a:t>
          </a:r>
          <a:endParaRPr lang="ar-SA" dirty="0"/>
        </a:p>
      </dgm:t>
    </dgm:pt>
    <dgm:pt modelId="{B794B459-DF68-4266-9F5B-5EB343BB9864}" type="parTrans" cxnId="{F1E75346-A55C-42A2-947C-8727C9F413C2}">
      <dgm:prSet/>
      <dgm:spPr/>
      <dgm:t>
        <a:bodyPr/>
        <a:lstStyle/>
        <a:p>
          <a:pPr rtl="1"/>
          <a:endParaRPr lang="ar-SA"/>
        </a:p>
      </dgm:t>
    </dgm:pt>
    <dgm:pt modelId="{02ACBAAB-8310-4866-A7FF-F6136BBC2C92}" type="sibTrans" cxnId="{F1E75346-A55C-42A2-947C-8727C9F413C2}">
      <dgm:prSet/>
      <dgm:spPr/>
      <dgm:t>
        <a:bodyPr/>
        <a:lstStyle/>
        <a:p>
          <a:pPr rtl="1"/>
          <a:endParaRPr lang="ar-SA"/>
        </a:p>
      </dgm:t>
    </dgm:pt>
    <dgm:pt modelId="{439ADA36-B686-43E9-BFCE-A70A179B0037}" type="pres">
      <dgm:prSet presAssocID="{98812D6B-0F94-406C-A7DD-30E2EE866786}" presName="linear" presStyleCnt="0">
        <dgm:presLayoutVars>
          <dgm:animLvl val="lvl"/>
          <dgm:resizeHandles val="exact"/>
        </dgm:presLayoutVars>
      </dgm:prSet>
      <dgm:spPr/>
    </dgm:pt>
    <dgm:pt modelId="{3AE5D774-71BD-4887-B0C8-353BDC7D089F}" type="pres">
      <dgm:prSet presAssocID="{D1876CBB-E248-4C6C-8328-844585946B3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C570ABF-9A14-48C0-8B61-8EE08584AE7B}" type="pres">
      <dgm:prSet presAssocID="{B2DF710B-E0B0-4B24-AF81-541CBDA66CD0}" presName="spacer" presStyleCnt="0"/>
      <dgm:spPr/>
    </dgm:pt>
    <dgm:pt modelId="{AA21F7C8-4C15-4291-B444-6B5D03C221ED}" type="pres">
      <dgm:prSet presAssocID="{60455405-6C01-4E51-BFFA-49ACA7E659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6B6B3B3-510E-4EDD-A4A7-62C7FDB948FF}" type="pres">
      <dgm:prSet presAssocID="{672D1FB9-A696-441B-8636-4E83CFC80C71}" presName="spacer" presStyleCnt="0"/>
      <dgm:spPr/>
    </dgm:pt>
    <dgm:pt modelId="{98338562-F9E7-4652-BC3F-7A9682F9649E}" type="pres">
      <dgm:prSet presAssocID="{4F855275-089A-4F02-B35D-8FA7517D34F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618BDBC-6E13-4412-BA48-2C2399CA7556}" type="presOf" srcId="{4F855275-089A-4F02-B35D-8FA7517D34FA}" destId="{98338562-F9E7-4652-BC3F-7A9682F9649E}" srcOrd="0" destOrd="0" presId="urn:microsoft.com/office/officeart/2005/8/layout/vList2"/>
    <dgm:cxn modelId="{235F03F0-B61F-42EC-A6A6-9686207CA38D}" type="presOf" srcId="{D1876CBB-E248-4C6C-8328-844585946B30}" destId="{3AE5D774-71BD-4887-B0C8-353BDC7D089F}" srcOrd="0" destOrd="0" presId="urn:microsoft.com/office/officeart/2005/8/layout/vList2"/>
    <dgm:cxn modelId="{A2E43B5C-A845-4172-B073-C6D0AA545C0E}" type="presOf" srcId="{98812D6B-0F94-406C-A7DD-30E2EE866786}" destId="{439ADA36-B686-43E9-BFCE-A70A179B0037}" srcOrd="0" destOrd="0" presId="urn:microsoft.com/office/officeart/2005/8/layout/vList2"/>
    <dgm:cxn modelId="{F1E75346-A55C-42A2-947C-8727C9F413C2}" srcId="{98812D6B-0F94-406C-A7DD-30E2EE866786}" destId="{4F855275-089A-4F02-B35D-8FA7517D34FA}" srcOrd="2" destOrd="0" parTransId="{B794B459-DF68-4266-9F5B-5EB343BB9864}" sibTransId="{02ACBAAB-8310-4866-A7FF-F6136BBC2C92}"/>
    <dgm:cxn modelId="{85DABA0C-1563-4F30-99AF-DAD21CC19690}" type="presOf" srcId="{60455405-6C01-4E51-BFFA-49ACA7E6594B}" destId="{AA21F7C8-4C15-4291-B444-6B5D03C221ED}" srcOrd="0" destOrd="0" presId="urn:microsoft.com/office/officeart/2005/8/layout/vList2"/>
    <dgm:cxn modelId="{8742DDA4-0703-47C9-BD32-38A297419C6D}" srcId="{98812D6B-0F94-406C-A7DD-30E2EE866786}" destId="{60455405-6C01-4E51-BFFA-49ACA7E6594B}" srcOrd="1" destOrd="0" parTransId="{BB4D5A3E-BCA3-422C-9A90-25F6E78BC79B}" sibTransId="{672D1FB9-A696-441B-8636-4E83CFC80C71}"/>
    <dgm:cxn modelId="{84B0B27E-F3BF-466E-A1C3-A3BA0429CAEB}" srcId="{98812D6B-0F94-406C-A7DD-30E2EE866786}" destId="{D1876CBB-E248-4C6C-8328-844585946B30}" srcOrd="0" destOrd="0" parTransId="{031A393D-0134-42D4-9A2D-C9DF8BC05345}" sibTransId="{B2DF710B-E0B0-4B24-AF81-541CBDA66CD0}"/>
    <dgm:cxn modelId="{5D01E56C-3B12-4238-923F-C31A3E4F63BD}" type="presParOf" srcId="{439ADA36-B686-43E9-BFCE-A70A179B0037}" destId="{3AE5D774-71BD-4887-B0C8-353BDC7D089F}" srcOrd="0" destOrd="0" presId="urn:microsoft.com/office/officeart/2005/8/layout/vList2"/>
    <dgm:cxn modelId="{4CF48CEA-7CF2-4431-ADF5-1342BDF9FEA4}" type="presParOf" srcId="{439ADA36-B686-43E9-BFCE-A70A179B0037}" destId="{4C570ABF-9A14-48C0-8B61-8EE08584AE7B}" srcOrd="1" destOrd="0" presId="urn:microsoft.com/office/officeart/2005/8/layout/vList2"/>
    <dgm:cxn modelId="{892F53F7-4365-4DA3-9E9A-6C27B4DAAAA6}" type="presParOf" srcId="{439ADA36-B686-43E9-BFCE-A70A179B0037}" destId="{AA21F7C8-4C15-4291-B444-6B5D03C221ED}" srcOrd="2" destOrd="0" presId="urn:microsoft.com/office/officeart/2005/8/layout/vList2"/>
    <dgm:cxn modelId="{4B5903BD-02A1-4906-AF71-2BB72415DB34}" type="presParOf" srcId="{439ADA36-B686-43E9-BFCE-A70A179B0037}" destId="{A6B6B3B3-510E-4EDD-A4A7-62C7FDB948FF}" srcOrd="3" destOrd="0" presId="urn:microsoft.com/office/officeart/2005/8/layout/vList2"/>
    <dgm:cxn modelId="{2CFD9367-56EF-4FE6-9B7C-4C079792CA66}" type="presParOf" srcId="{439ADA36-B686-43E9-BFCE-A70A179B0037}" destId="{98338562-F9E7-4652-BC3F-7A9682F9649E}" srcOrd="4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8EDF25-F830-4D83-AA5F-1EDC97182530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pPr rtl="1"/>
          <a:endParaRPr lang="ar-SA"/>
        </a:p>
      </dgm:t>
    </dgm:pt>
    <dgm:pt modelId="{FA40EE63-8CC5-4DFB-9535-ADDFAC33D4E3}">
      <dgm:prSet/>
      <dgm:spPr/>
      <dgm:t>
        <a:bodyPr/>
        <a:lstStyle/>
        <a:p>
          <a:pPr rtl="1"/>
          <a:r>
            <a:rPr lang="ar-SA" dirty="0" smtClean="0"/>
            <a:t>لتحقیق </a:t>
          </a:r>
          <a:r>
            <a:rPr lang="ar-SA" dirty="0" err="1" smtClean="0"/>
            <a:t>أ</a:t>
          </a:r>
          <a:r>
            <a:rPr lang="ar-SA" dirty="0" smtClean="0"/>
            <a:t>ھ</a:t>
          </a:r>
          <a:r>
            <a:rPr lang="ar-SA" dirty="0" err="1" smtClean="0"/>
            <a:t>داف</a:t>
          </a:r>
          <a:r>
            <a:rPr lang="ar-SA" dirty="0" smtClean="0"/>
            <a:t> التصنیف وضع النباتات </a:t>
          </a:r>
          <a:r>
            <a:rPr lang="ar-SA" dirty="0" err="1" smtClean="0"/>
            <a:t>المتشاب</a:t>
          </a:r>
          <a:r>
            <a:rPr lang="ar-SA" dirty="0" smtClean="0"/>
            <a:t>ھة في مجموعات وحیدة الأصل تجمع بینھا أواصر القربى الوراثیة ثم جمع المجموعات في رتب والرتب في طوائف والطوائف في </a:t>
          </a:r>
          <a:r>
            <a:rPr lang="ar-SA" dirty="0" err="1" smtClean="0"/>
            <a:t>اقسام</a:t>
          </a:r>
          <a:r>
            <a:rPr lang="ar-SA" dirty="0" smtClean="0"/>
            <a:t> </a:t>
          </a:r>
          <a:r>
            <a:rPr lang="ar-SA" dirty="0" err="1" smtClean="0"/>
            <a:t>والاقسام</a:t>
          </a:r>
          <a:r>
            <a:rPr lang="ar-SA" dirty="0" smtClean="0"/>
            <a:t> في مملكة.</a:t>
          </a:r>
          <a:endParaRPr lang="ar-SA" dirty="0"/>
        </a:p>
      </dgm:t>
    </dgm:pt>
    <dgm:pt modelId="{46F7E285-EF52-4F90-AC4D-853D89BEA175}" type="parTrans" cxnId="{AEDCA838-0F18-44B8-8F09-60921C98031A}">
      <dgm:prSet/>
      <dgm:spPr/>
      <dgm:t>
        <a:bodyPr/>
        <a:lstStyle/>
        <a:p>
          <a:pPr rtl="1"/>
          <a:endParaRPr lang="ar-SA"/>
        </a:p>
      </dgm:t>
    </dgm:pt>
    <dgm:pt modelId="{08C0B551-F344-421B-8536-9D9DED696A6B}" type="sibTrans" cxnId="{AEDCA838-0F18-44B8-8F09-60921C98031A}">
      <dgm:prSet/>
      <dgm:spPr/>
      <dgm:t>
        <a:bodyPr/>
        <a:lstStyle/>
        <a:p>
          <a:pPr rtl="1"/>
          <a:endParaRPr lang="ar-SA"/>
        </a:p>
      </dgm:t>
    </dgm:pt>
    <dgm:pt modelId="{3AD5AC63-EB45-4712-892E-F6254A00E5BB}" type="pres">
      <dgm:prSet presAssocID="{E78EDF25-F830-4D83-AA5F-1EDC97182530}" presName="linear" presStyleCnt="0">
        <dgm:presLayoutVars>
          <dgm:animLvl val="lvl"/>
          <dgm:resizeHandles val="exact"/>
        </dgm:presLayoutVars>
      </dgm:prSet>
      <dgm:spPr/>
    </dgm:pt>
    <dgm:pt modelId="{CE1A1CA0-CE52-4103-964A-B4331A1029B3}" type="pres">
      <dgm:prSet presAssocID="{FA40EE63-8CC5-4DFB-9535-ADDFAC33D4E3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CF07B10E-0B19-482C-98C8-E1C17F9ACEAE}" type="presOf" srcId="{FA40EE63-8CC5-4DFB-9535-ADDFAC33D4E3}" destId="{CE1A1CA0-CE52-4103-964A-B4331A1029B3}" srcOrd="0" destOrd="0" presId="urn:microsoft.com/office/officeart/2005/8/layout/vList2"/>
    <dgm:cxn modelId="{7E497303-CDB2-4A7B-BEB4-920CE2EF89AF}" type="presOf" srcId="{E78EDF25-F830-4D83-AA5F-1EDC97182530}" destId="{3AD5AC63-EB45-4712-892E-F6254A00E5BB}" srcOrd="0" destOrd="0" presId="urn:microsoft.com/office/officeart/2005/8/layout/vList2"/>
    <dgm:cxn modelId="{AEDCA838-0F18-44B8-8F09-60921C98031A}" srcId="{E78EDF25-F830-4D83-AA5F-1EDC97182530}" destId="{FA40EE63-8CC5-4DFB-9535-ADDFAC33D4E3}" srcOrd="0" destOrd="0" parTransId="{46F7E285-EF52-4F90-AC4D-853D89BEA175}" sibTransId="{08C0B551-F344-421B-8536-9D9DED696A6B}"/>
    <dgm:cxn modelId="{B9FFE5D6-9BD0-46A6-9A84-88C9FC17C41A}" type="presParOf" srcId="{3AD5AC63-EB45-4712-892E-F6254A00E5BB}" destId="{CE1A1CA0-CE52-4103-964A-B4331A1029B3}" srcOrd="0" destOrd="0" presId="urn:microsoft.com/office/officeart/2005/8/layout/vLis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99">
            <a:alpha val="2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18/05/38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plants.usda.gov/java/ClassificationServlet?source=display&amp;classid=HELIA3" TargetMode="External"/><Relationship Id="rId2" Type="http://schemas.openxmlformats.org/officeDocument/2006/relationships/hyperlink" Target="https://plants.usda.gov/java/profile?symbol=HEAN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arhoumadel.wordpress.com/tag/%D8%A7%D9%84%D9%81%D8%B5%D9%8A%D9%84%D8%A9-%D8%A7%D9%84%D9%85%D8%B1%D9%83%D8%A8%D8%A9%D8%A7%D9%84%D9%86%D8%AC%D9%85%D9%8A%D8%A9/page/3/" TargetMode="External"/><Relationship Id="rId2" Type="http://schemas.openxmlformats.org/officeDocument/2006/relationships/hyperlink" Target="https://plants.usda.gov/java/ClassificationServlet?source=display&amp;classid=PETUN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 smtClean="0"/>
              <a:t>أساسيات تصنيف النباتات الزهرية 222 </a:t>
            </a:r>
            <a:r>
              <a:rPr lang="ar-SA" sz="2800" b="1" dirty="0" smtClean="0"/>
              <a:t>نبت</a:t>
            </a:r>
            <a:endParaRPr lang="ar-SA" sz="2800" b="1" dirty="0" smtClean="0"/>
          </a:p>
          <a:p>
            <a:pPr>
              <a:lnSpc>
                <a:spcPct val="150000"/>
              </a:lnSpc>
            </a:pPr>
            <a:r>
              <a:rPr lang="ar-SA" sz="2800" b="1" dirty="0" err="1" smtClean="0"/>
              <a:t>العنود</a:t>
            </a:r>
            <a:r>
              <a:rPr lang="ar-SA" sz="2800" b="1" dirty="0" smtClean="0"/>
              <a:t> </a:t>
            </a:r>
            <a:r>
              <a:rPr lang="ar-SA" sz="2800" b="1" dirty="0" err="1" smtClean="0"/>
              <a:t>الفغم</a:t>
            </a:r>
            <a:r>
              <a:rPr lang="ar-SA" sz="2800" b="1" dirty="0" smtClean="0"/>
              <a:t> , الدور الثالث 248,  </a:t>
            </a:r>
            <a:r>
              <a:rPr lang="en-GB" sz="2800" b="1" dirty="0" smtClean="0"/>
              <a:t>aalfaghom</a:t>
            </a:r>
            <a:r>
              <a:rPr lang="en-GB" sz="2800" b="1" dirty="0" smtClean="0"/>
              <a:t>@ksu.edu.sa</a:t>
            </a:r>
            <a:endParaRPr lang="ar-SA" sz="2800" b="1" dirty="0" smtClean="0"/>
          </a:p>
          <a:p>
            <a:pPr>
              <a:lnSpc>
                <a:spcPct val="150000"/>
              </a:lnSpc>
            </a:pPr>
            <a:r>
              <a:rPr lang="ar-SA" sz="2800" b="1" dirty="0" smtClean="0"/>
              <a:t>وقت المعمل : الثلاثاء  </a:t>
            </a:r>
            <a:r>
              <a:rPr lang="ar-SA" sz="2800" b="1" dirty="0" smtClean="0"/>
              <a:t>10-12 الشعبة 27355 معمل 96 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/>
              <a:t>توزيع الدرجات : </a:t>
            </a:r>
            <a:r>
              <a:rPr lang="ar-SA" sz="2800" dirty="0" smtClean="0"/>
              <a:t>أعمال </a:t>
            </a:r>
            <a:r>
              <a:rPr lang="ar-SA" sz="2800" dirty="0" smtClean="0"/>
              <a:t>السنة 10 </a:t>
            </a:r>
            <a:r>
              <a:rPr lang="ar-SA" sz="2800" dirty="0" smtClean="0"/>
              <a:t>درجات. امتحان </a:t>
            </a:r>
            <a:r>
              <a:rPr lang="ar-SA" sz="2800" dirty="0" smtClean="0"/>
              <a:t>القصير الأول 2.5 </a:t>
            </a:r>
            <a:r>
              <a:rPr lang="ar-SA" sz="2800" dirty="0" smtClean="0"/>
              <a:t>درجة. امتحان </a:t>
            </a:r>
            <a:r>
              <a:rPr lang="ar-SA" sz="2800" dirty="0" smtClean="0"/>
              <a:t>القصير الثاني 2.5 </a:t>
            </a:r>
            <a:r>
              <a:rPr lang="ar-SA" sz="2800" dirty="0" smtClean="0"/>
              <a:t>درجة. الامتحان </a:t>
            </a:r>
            <a:r>
              <a:rPr lang="ar-SA" sz="2800" dirty="0" smtClean="0"/>
              <a:t>النهائي 15 درجة</a:t>
            </a:r>
            <a:r>
              <a:rPr lang="ar-SA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ar-SA" sz="2800" b="1" dirty="0" smtClean="0"/>
              <a:t>الامتحان العملي النهائي يوم الثلاثاء 10-12 (20/ 8 / 1438)</a:t>
            </a:r>
            <a:endParaRPr lang="ar-SA" sz="2800" b="1" dirty="0" smtClean="0"/>
          </a:p>
          <a:p>
            <a:pPr>
              <a:lnSpc>
                <a:spcPct val="150000"/>
              </a:lnSpc>
            </a:pPr>
            <a:endParaRPr lang="ar-SA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SA" dirty="0" smtClean="0"/>
              <a:t>تقسيم نبات تباع </a:t>
            </a:r>
            <a:r>
              <a:rPr lang="ar-SA" dirty="0" smtClean="0"/>
              <a:t>الشمس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>
              <a:buNone/>
            </a:pPr>
            <a:r>
              <a:rPr lang="en-US" dirty="0" smtClean="0"/>
              <a:t>Kingdom </a:t>
            </a:r>
            <a:r>
              <a:rPr lang="en-US" dirty="0" smtClean="0">
                <a:solidFill>
                  <a:schemeClr val="accent1"/>
                </a:solidFill>
              </a:rPr>
              <a:t>Plantae</a:t>
            </a:r>
            <a:r>
              <a:rPr lang="en-US" dirty="0" smtClean="0"/>
              <a:t> – Plants </a:t>
            </a:r>
            <a:r>
              <a:rPr lang="ar-SA" dirty="0" smtClean="0"/>
              <a:t>مملكة النباتات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Subkingdom </a:t>
            </a:r>
            <a:r>
              <a:rPr lang="en-US" dirty="0" smtClean="0">
                <a:solidFill>
                  <a:schemeClr val="accent1"/>
                </a:solidFill>
              </a:rPr>
              <a:t>Tracheobionta</a:t>
            </a:r>
            <a:r>
              <a:rPr lang="en-US" dirty="0" smtClean="0"/>
              <a:t> – Vascular plants </a:t>
            </a:r>
            <a:r>
              <a:rPr lang="ar-SA" dirty="0" err="1" smtClean="0"/>
              <a:t>الوعائيات</a:t>
            </a:r>
            <a:endParaRPr lang="en-US" dirty="0" smtClean="0"/>
          </a:p>
          <a:p>
            <a:pPr algn="l" rtl="0">
              <a:buNone/>
            </a:pPr>
            <a:r>
              <a:rPr lang="en-US" dirty="0" err="1" smtClean="0"/>
              <a:t>Superdivision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1"/>
                </a:solidFill>
              </a:rPr>
              <a:t>Spermatophyta</a:t>
            </a:r>
            <a:r>
              <a:rPr lang="en-US" dirty="0" smtClean="0"/>
              <a:t> – Seed </a:t>
            </a:r>
            <a:r>
              <a:rPr lang="en-US" dirty="0" smtClean="0"/>
              <a:t>plants</a:t>
            </a:r>
            <a:r>
              <a:rPr lang="ar-SA" dirty="0" err="1" smtClean="0"/>
              <a:t>البذريات</a:t>
            </a:r>
            <a:r>
              <a:rPr lang="ar-SA" dirty="0" smtClean="0"/>
              <a:t>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Division </a:t>
            </a:r>
            <a:r>
              <a:rPr lang="en-US" dirty="0" smtClean="0">
                <a:solidFill>
                  <a:schemeClr val="accent1"/>
                </a:solidFill>
              </a:rPr>
              <a:t>Magnoliophyta</a:t>
            </a:r>
            <a:r>
              <a:rPr lang="en-US" dirty="0" smtClean="0"/>
              <a:t> – Flowering plants </a:t>
            </a:r>
            <a:r>
              <a:rPr lang="ar-SA" dirty="0" smtClean="0"/>
              <a:t>الزهرية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Class </a:t>
            </a:r>
            <a:r>
              <a:rPr lang="en-US" dirty="0" smtClean="0">
                <a:solidFill>
                  <a:schemeClr val="accent1"/>
                </a:solidFill>
              </a:rPr>
              <a:t>Magnoliopsida</a:t>
            </a:r>
            <a:r>
              <a:rPr lang="en-US" dirty="0" smtClean="0"/>
              <a:t> – </a:t>
            </a:r>
            <a:r>
              <a:rPr lang="en-US" dirty="0" err="1" smtClean="0"/>
              <a:t>Dicotyledons</a:t>
            </a:r>
            <a:r>
              <a:rPr lang="ar-SA" dirty="0" smtClean="0"/>
              <a:t>ذوات الفلقتين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Subclass </a:t>
            </a:r>
            <a:r>
              <a:rPr lang="en-US" dirty="0" smtClean="0">
                <a:solidFill>
                  <a:schemeClr val="accent1"/>
                </a:solidFill>
              </a:rPr>
              <a:t>Asteridae</a:t>
            </a:r>
            <a:r>
              <a:rPr lang="en-US" dirty="0" smtClean="0"/>
              <a:t> </a:t>
            </a:r>
            <a:r>
              <a:rPr lang="ar-SA" dirty="0" smtClean="0"/>
              <a:t>كاسيات البذور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Order </a:t>
            </a:r>
            <a:r>
              <a:rPr lang="en-US" dirty="0" smtClean="0">
                <a:solidFill>
                  <a:schemeClr val="accent1"/>
                </a:solidFill>
              </a:rPr>
              <a:t>Asterales</a:t>
            </a:r>
            <a:r>
              <a:rPr lang="en-US" dirty="0" smtClean="0"/>
              <a:t> </a:t>
            </a:r>
            <a:r>
              <a:rPr lang="ar-SA" dirty="0" smtClean="0"/>
              <a:t>المركبة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Family </a:t>
            </a:r>
            <a:r>
              <a:rPr lang="en-US" dirty="0" smtClean="0">
                <a:solidFill>
                  <a:schemeClr val="accent1"/>
                </a:solidFill>
              </a:rPr>
              <a:t>Asteraceae</a:t>
            </a:r>
            <a:r>
              <a:rPr lang="en-US" dirty="0" smtClean="0"/>
              <a:t> – Aster </a:t>
            </a:r>
            <a:r>
              <a:rPr lang="en-US" dirty="0" smtClean="0"/>
              <a:t>family</a:t>
            </a:r>
            <a:r>
              <a:rPr lang="ar-SA" dirty="0" smtClean="0"/>
              <a:t>المركبة 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Genus </a:t>
            </a:r>
            <a:r>
              <a:rPr lang="en-US" i="1" dirty="0" smtClean="0">
                <a:solidFill>
                  <a:schemeClr val="accent1"/>
                </a:solidFill>
              </a:rPr>
              <a:t>Helianthus</a:t>
            </a:r>
            <a:r>
              <a:rPr lang="en-US" dirty="0" smtClean="0">
                <a:solidFill>
                  <a:schemeClr val="accent1"/>
                </a:solidFill>
              </a:rPr>
              <a:t> L</a:t>
            </a:r>
            <a:r>
              <a:rPr lang="en-US" dirty="0" smtClean="0"/>
              <a:t>. – sunflower </a:t>
            </a:r>
            <a:r>
              <a:rPr lang="en-US" dirty="0" smtClean="0"/>
              <a:t>–</a:t>
            </a:r>
            <a:r>
              <a:rPr lang="ar-SA" dirty="0" smtClean="0"/>
              <a:t>دوار الشمس </a:t>
            </a:r>
            <a:endParaRPr lang="en-US" dirty="0" smtClean="0"/>
          </a:p>
          <a:p>
            <a:pPr algn="l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Species </a:t>
            </a:r>
            <a:r>
              <a:rPr lang="en-US" i="1" dirty="0" smtClean="0">
                <a:solidFill>
                  <a:schemeClr val="accent1"/>
                </a:solidFill>
              </a:rPr>
              <a:t>Helianthus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agrestis</a:t>
            </a:r>
            <a:r>
              <a:rPr lang="en-US" dirty="0" smtClean="0">
                <a:solidFill>
                  <a:schemeClr val="accent1"/>
                </a:solidFill>
              </a:rPr>
              <a:t> Pollard </a:t>
            </a:r>
            <a:r>
              <a:rPr lang="en-US" dirty="0" smtClean="0"/>
              <a:t>– southeastern </a:t>
            </a:r>
            <a:r>
              <a:rPr lang="en-US" dirty="0" smtClean="0"/>
              <a:t>sunflower</a:t>
            </a:r>
          </a:p>
          <a:p>
            <a:pPr algn="l" rtl="0">
              <a:buNone/>
            </a:pPr>
            <a:r>
              <a:rPr lang="en-US" dirty="0" smtClean="0"/>
              <a:t>Species </a:t>
            </a:r>
            <a:r>
              <a:rPr lang="en-US" i="1" dirty="0" smtClean="0">
                <a:solidFill>
                  <a:schemeClr val="accent1"/>
                </a:solidFill>
              </a:rPr>
              <a:t>Helianthus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i="1" dirty="0" smtClean="0">
                <a:solidFill>
                  <a:schemeClr val="accent1"/>
                </a:solidFill>
              </a:rPr>
              <a:t>annuus</a:t>
            </a:r>
            <a:r>
              <a:rPr lang="en-US" dirty="0" smtClean="0">
                <a:solidFill>
                  <a:schemeClr val="accent1"/>
                </a:solidFill>
              </a:rPr>
              <a:t> L</a:t>
            </a:r>
            <a:r>
              <a:rPr lang="en-US" dirty="0" smtClean="0"/>
              <a:t>. – common sunflower</a:t>
            </a:r>
            <a:r>
              <a:rPr lang="en-US" dirty="0" smtClean="0">
                <a:hlinkClick r:id="rId2" action="ppaction://hlinkfile" tooltip="View the Profile Page for Helianthus annuus"/>
              </a:rPr>
              <a:t> </a:t>
            </a: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sz="1900" dirty="0" smtClean="0">
                <a:hlinkClick r:id="rId3"/>
              </a:rPr>
              <a:t>https://</a:t>
            </a:r>
            <a:r>
              <a:rPr lang="en-US" sz="1900" dirty="0" smtClean="0">
                <a:hlinkClick r:id="rId3"/>
              </a:rPr>
              <a:t>plants.usda.gov/java/ClassificationServlet?source=display&amp;classid=HELIA3</a:t>
            </a:r>
            <a:endParaRPr lang="en-US" sz="1900" dirty="0" smtClean="0"/>
          </a:p>
          <a:p>
            <a:pPr algn="l" rtl="0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صر نائب للنص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rtl="0"/>
            <a:r>
              <a:rPr lang="en-US" i="1" dirty="0" smtClean="0"/>
              <a:t>Helianthus</a:t>
            </a:r>
            <a:r>
              <a:rPr lang="en-US" dirty="0" smtClean="0"/>
              <a:t> </a:t>
            </a:r>
            <a:r>
              <a:rPr lang="en-US" i="1" dirty="0" smtClean="0"/>
              <a:t>agrestis</a:t>
            </a:r>
            <a:endParaRPr lang="ar-SA" dirty="0"/>
          </a:p>
        </p:txBody>
      </p:sp>
      <p:pic>
        <p:nvPicPr>
          <p:cNvPr id="9" name="عنصر نائب للمحتوى 8" descr="800px-Helianthus_angustifoliu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635448"/>
            <a:ext cx="4040188" cy="3030141"/>
          </a:xfrm>
        </p:spPr>
      </p:pic>
      <p:sp>
        <p:nvSpPr>
          <p:cNvPr id="7" name="عنصر نائب للنص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rtl="0"/>
            <a:r>
              <a:rPr lang="en-US" i="1" dirty="0" smtClean="0"/>
              <a:t>Helianthus</a:t>
            </a:r>
            <a:r>
              <a:rPr lang="en-US" dirty="0" smtClean="0"/>
              <a:t> </a:t>
            </a:r>
            <a:r>
              <a:rPr lang="en-US" i="1" dirty="0" smtClean="0"/>
              <a:t>annuus</a:t>
            </a:r>
            <a:r>
              <a:rPr lang="en-US" dirty="0" smtClean="0"/>
              <a:t> L.</a:t>
            </a:r>
            <a:endParaRPr lang="ar-SA" dirty="0"/>
          </a:p>
        </p:txBody>
      </p:sp>
      <p:pic>
        <p:nvPicPr>
          <p:cNvPr id="10" name="عنصر نائب للمحتوى 9" descr="250px-Sunflower2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078412" y="2677319"/>
            <a:ext cx="3175000" cy="2946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أساسيات تصنيف النباتات الزهرية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222 </a:t>
            </a:r>
            <a:r>
              <a:rPr lang="ar-SA" dirty="0" smtClean="0"/>
              <a:t>نبت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الدروس العملية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١) مقدمة عامة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(2)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الز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ھ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رة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- المحیطات الأساسیة وغیر الأساسیة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العملي( 3) التربیع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الز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ھري.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العملي( 4) الوضع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المشیمي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– كیفیة التعبیر عن الأوساط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الز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ھ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ریة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( 5)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داتورة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ونكا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( 6)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ج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ھ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نمیة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ایبومیا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العملي( 7)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بیتونیا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دفلة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العملي( 8) ھ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بیسكس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+ یاسمین زفر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العملي( 9) خروع + ریحان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العملي( 10)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عشار</a:t>
            </a:r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 + كاسیا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١1 ) جرجیر + </a:t>
            </a:r>
            <a:r>
              <a:rPr lang="ar-SA" dirty="0" err="1" smtClean="0">
                <a:latin typeface="Times New Roman" pitchFamily="18" charset="0"/>
                <a:cs typeface="Times New Roman" pitchFamily="18" charset="0"/>
              </a:rPr>
              <a:t>تیكوما</a:t>
            </a:r>
            <a:endParaRPr lang="ar-S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١2 ) دوار الشمس</a:t>
            </a:r>
          </a:p>
          <a:p>
            <a:r>
              <a:rPr lang="ar-SA" dirty="0" smtClean="0">
                <a:latin typeface="Times New Roman" pitchFamily="18" charset="0"/>
                <a:cs typeface="Times New Roman" pitchFamily="18" charset="0"/>
              </a:rPr>
              <a:t>الدرس العملي ( ١3 ) مراجعة</a:t>
            </a:r>
            <a:endParaRPr lang="ar-S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أهداف مقرر أساسيات علم تصنيف النباتات الزهرية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وحدات ومراتب التصنیف</a:t>
            </a:r>
            <a:endParaRPr lang="ar-SA" dirty="0"/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عنصر نائب للمحتوى 4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5643604" cy="6437874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1881201"/>
                <a:gridCol w="1415189"/>
                <a:gridCol w="2347214"/>
              </a:tblGrid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An</a:t>
                      </a:r>
                      <a:r>
                        <a:rPr lang="en-US" baseline="0" dirty="0" smtClean="0"/>
                        <a:t> example </a:t>
                      </a:r>
                      <a:r>
                        <a:rPr lang="ar-SA" baseline="0" dirty="0" smtClean="0"/>
                        <a:t> مثال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Ending </a:t>
                      </a:r>
                      <a:r>
                        <a:rPr lang="en-US" baseline="0" dirty="0" smtClean="0"/>
                        <a:t> </a:t>
                      </a:r>
                      <a:r>
                        <a:rPr lang="ar-SA" baseline="0" dirty="0" smtClean="0"/>
                        <a:t>النهاية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المرتبة </a:t>
                      </a:r>
                      <a:r>
                        <a:rPr lang="en-GB" dirty="0" smtClean="0"/>
                        <a:t>category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Plantae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المملكة </a:t>
                      </a:r>
                      <a:r>
                        <a:rPr lang="en-GB" dirty="0" smtClean="0"/>
                        <a:t>king</a:t>
                      </a:r>
                      <a:r>
                        <a:rPr lang="en-GB" baseline="0" dirty="0" smtClean="0"/>
                        <a:t>dom</a:t>
                      </a:r>
                      <a:endParaRPr lang="ar-SA" dirty="0"/>
                    </a:p>
                  </a:txBody>
                  <a:tcPr/>
                </a:tc>
              </a:tr>
              <a:tr h="521457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Magnoloiphyta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phyta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القسم</a:t>
                      </a:r>
                      <a:r>
                        <a:rPr lang="en-GB" dirty="0" smtClean="0"/>
                        <a:t> Division </a:t>
                      </a:r>
                      <a:endParaRPr lang="ar-SA" dirty="0"/>
                    </a:p>
                  </a:txBody>
                  <a:tcPr/>
                </a:tc>
              </a:tr>
              <a:tr h="521457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Magnoliopsida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opsida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الطائفة</a:t>
                      </a:r>
                      <a:r>
                        <a:rPr lang="en-GB" dirty="0" smtClean="0"/>
                        <a:t> class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Asteridae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-idea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تحت الطائفة</a:t>
                      </a:r>
                      <a:r>
                        <a:rPr lang="en-GB" dirty="0" smtClean="0"/>
                        <a:t> subclass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Solanales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-ales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الرتبة</a:t>
                      </a:r>
                      <a:r>
                        <a:rPr lang="en-GB" dirty="0" smtClean="0"/>
                        <a:t> order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ineae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تحت</a:t>
                      </a:r>
                      <a:r>
                        <a:rPr lang="ar-SA" baseline="0" dirty="0" smtClean="0"/>
                        <a:t> الرتبة </a:t>
                      </a:r>
                      <a:r>
                        <a:rPr lang="en-GB" baseline="0" dirty="0" smtClean="0"/>
                        <a:t>suborder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Solanaceae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aceae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الفصيلة</a:t>
                      </a:r>
                      <a:r>
                        <a:rPr lang="en-GB" dirty="0" smtClean="0"/>
                        <a:t> family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GB" dirty="0" err="1" smtClean="0"/>
                        <a:t>petunioideae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oideae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تحت</a:t>
                      </a:r>
                      <a:r>
                        <a:rPr lang="ar-SA" baseline="0" dirty="0" smtClean="0"/>
                        <a:t> الفصيلة </a:t>
                      </a:r>
                      <a:r>
                        <a:rPr lang="en-GB" baseline="0" dirty="0" smtClean="0"/>
                        <a:t>subfamily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r>
                        <a:rPr lang="en-US" sz="1800" kern="1200" dirty="0" err="1" smtClean="0"/>
                        <a:t>Heliantheae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en-GB" dirty="0" smtClean="0"/>
                        <a:t>-</a:t>
                      </a:r>
                      <a:r>
                        <a:rPr lang="en-GB" dirty="0" err="1" smtClean="0"/>
                        <a:t>eae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القبيلة</a:t>
                      </a:r>
                      <a:r>
                        <a:rPr lang="en-GB" dirty="0" smtClean="0"/>
                        <a:t> Tribe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الجنس</a:t>
                      </a:r>
                      <a:r>
                        <a:rPr lang="en-GB" dirty="0" smtClean="0"/>
                        <a:t> genus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تحت الجنس</a:t>
                      </a:r>
                      <a:r>
                        <a:rPr lang="en-GB" dirty="0" smtClean="0"/>
                        <a:t> subgenus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النوع</a:t>
                      </a:r>
                      <a:r>
                        <a:rPr lang="en-GB" dirty="0" smtClean="0"/>
                        <a:t> species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تحت النوع</a:t>
                      </a:r>
                      <a:r>
                        <a:rPr lang="en-GB" dirty="0" smtClean="0"/>
                        <a:t> subspecies</a:t>
                      </a:r>
                      <a:r>
                        <a:rPr lang="en-GB" baseline="0" dirty="0" smtClean="0"/>
                        <a:t>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الصنف</a:t>
                      </a:r>
                      <a:r>
                        <a:rPr lang="en-GB" dirty="0" smtClean="0"/>
                        <a:t> variety </a:t>
                      </a:r>
                      <a:endParaRPr lang="ar-SA" dirty="0"/>
                    </a:p>
                  </a:txBody>
                  <a:tcPr/>
                </a:tc>
              </a:tr>
              <a:tr h="34632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السلالة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fom</a:t>
                      </a:r>
                      <a:r>
                        <a:rPr lang="en-GB" dirty="0" smtClean="0"/>
                        <a:t>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ربع نص 5"/>
          <p:cNvSpPr txBox="1"/>
          <p:nvPr/>
        </p:nvSpPr>
        <p:spPr>
          <a:xfrm>
            <a:off x="6429388" y="1142984"/>
            <a:ext cx="2357454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latin typeface="Times New Roman" pitchFamily="18" charset="0"/>
                <a:cs typeface="Times New Roman" pitchFamily="18" charset="0"/>
              </a:rPr>
              <a:t>جدول یوضح ھیكل المراتب التصنیفیة للنباتات</a:t>
            </a:r>
            <a:endParaRPr lang="ar-SA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dirty="0" smtClean="0"/>
              <a:t>بعض الأمثلة على التقسيم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تقسيم نبات </a:t>
            </a:r>
            <a:r>
              <a:rPr lang="ar-SA" dirty="0" err="1" smtClean="0"/>
              <a:t>البتونيا</a:t>
            </a:r>
            <a:r>
              <a:rPr lang="ar-SA" dirty="0" smtClean="0"/>
              <a:t> من الجنس </a:t>
            </a:r>
            <a:r>
              <a:rPr lang="ar-SA" dirty="0" err="1" smtClean="0"/>
              <a:t>الى</a:t>
            </a:r>
            <a:r>
              <a:rPr lang="ar-SA" dirty="0" smtClean="0"/>
              <a:t> </a:t>
            </a:r>
            <a:r>
              <a:rPr lang="ar-SA" dirty="0" smtClean="0"/>
              <a:t>المملكة</a:t>
            </a:r>
            <a:endParaRPr lang="ar-SA" dirty="0" smtClean="0">
              <a:hlinkClick r:id="rId2"/>
            </a:endParaRPr>
          </a:p>
          <a:p>
            <a:pPr>
              <a:buNone/>
            </a:pPr>
            <a:r>
              <a:rPr lang="en-US" sz="1800" dirty="0" smtClean="0">
                <a:hlinkClick r:id="rId2"/>
              </a:rPr>
              <a:t>https</a:t>
            </a:r>
            <a:r>
              <a:rPr lang="en-US" sz="1800" dirty="0" smtClean="0">
                <a:hlinkClick r:id="rId2"/>
              </a:rPr>
              <a:t>://</a:t>
            </a:r>
            <a:r>
              <a:rPr lang="en-US" sz="1800" dirty="0" smtClean="0">
                <a:hlinkClick r:id="rId2"/>
              </a:rPr>
              <a:t>plants.usda.gov/java/ClassificationServlet?source=display&amp;classid=PETUN</a:t>
            </a:r>
            <a:endParaRPr lang="en-US" sz="1800" dirty="0" smtClean="0"/>
          </a:p>
          <a:p>
            <a:endParaRPr lang="en-US" dirty="0" smtClean="0"/>
          </a:p>
          <a:p>
            <a:pPr>
              <a:buNone/>
            </a:pPr>
            <a:endParaRPr lang="ar-SA" dirty="0" smtClean="0"/>
          </a:p>
          <a:p>
            <a:pPr algn="l"/>
            <a:endParaRPr lang="ar-SA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تقسيم نبات </a:t>
            </a:r>
            <a:r>
              <a:rPr lang="ar-SA" dirty="0" err="1" smtClean="0"/>
              <a:t>الاقحوان</a:t>
            </a:r>
            <a:r>
              <a:rPr lang="ar-SA" dirty="0" smtClean="0"/>
              <a:t> من الجنس </a:t>
            </a:r>
            <a:r>
              <a:rPr lang="ar-SA" dirty="0" err="1" smtClean="0"/>
              <a:t>الى</a:t>
            </a:r>
            <a:r>
              <a:rPr lang="ar-SA" dirty="0" smtClean="0"/>
              <a:t> المملكة</a:t>
            </a:r>
            <a:endParaRPr lang="en-US" dirty="0" smtClean="0"/>
          </a:p>
          <a:p>
            <a:pPr>
              <a:buNone/>
            </a:pPr>
            <a:r>
              <a:rPr lang="en-US" sz="1200" dirty="0" smtClean="0">
                <a:hlinkClick r:id="rId3"/>
              </a:rPr>
              <a:t>https://barhoumadel.wordpress.com/tag/%D8%A7%D9%84%D9%81%D8%B5%D9%8A%D9%84%D8%A9-%D8%A7%D9%84%D9%85%D8%B1%D9%83%D8%A8%D8%A9%D8%A7%D9%84%D9%86%D8%AC%D9%85%D9%8A%D8%A9/page/3/</a:t>
            </a:r>
            <a:endParaRPr lang="en-US" sz="1200" dirty="0" smtClean="0"/>
          </a:p>
          <a:p>
            <a:endParaRPr lang="ar-SA" dirty="0"/>
          </a:p>
        </p:txBody>
      </p:sp>
      <p:pic>
        <p:nvPicPr>
          <p:cNvPr id="5" name="صورة 4" descr="Petunia_axillaris-Purple_Petuni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8" y="3643314"/>
            <a:ext cx="2471368" cy="2286016"/>
          </a:xfrm>
          <a:prstGeom prst="rect">
            <a:avLst/>
          </a:prstGeom>
        </p:spPr>
      </p:pic>
      <p:pic>
        <p:nvPicPr>
          <p:cNvPr id="6" name="صورة 5" descr="imagesCAW5ZHU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29256" y="3857628"/>
            <a:ext cx="2643206" cy="2000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ar-SA" b="1" dirty="0" smtClean="0"/>
              <a:t>الأسماء الشائعة والتسمیة </a:t>
            </a:r>
            <a:r>
              <a:rPr lang="ar-SA" b="1" dirty="0" smtClean="0"/>
              <a:t>العلمیة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الأسماء الشائعة ھي أسماء محلیة أطلقتھا </a:t>
            </a:r>
            <a:r>
              <a:rPr lang="ar-SA" dirty="0" err="1" smtClean="0"/>
              <a:t>ا</a:t>
            </a:r>
            <a:r>
              <a:rPr lang="ar-SA" dirty="0" smtClean="0"/>
              <a:t>لشعوب والأمم على الكائنات التي تعیش في محیطھا </a:t>
            </a:r>
            <a:r>
              <a:rPr lang="ar-SA" dirty="0" smtClean="0"/>
              <a:t>، </a:t>
            </a:r>
            <a:r>
              <a:rPr lang="ar-SA" dirty="0" err="1" smtClean="0"/>
              <a:t>و</a:t>
            </a:r>
            <a:r>
              <a:rPr lang="ar-SA" dirty="0" smtClean="0"/>
              <a:t>ھي </a:t>
            </a:r>
            <a:r>
              <a:rPr lang="ar-SA" dirty="0" smtClean="0"/>
              <a:t>تختلف من مكان لآخر ، وقد تحمل أسماء أسطوریة </a:t>
            </a:r>
            <a:r>
              <a:rPr lang="ar-SA" dirty="0" smtClean="0"/>
              <a:t>لذا </a:t>
            </a:r>
            <a:r>
              <a:rPr lang="ar-SA" dirty="0" err="1" smtClean="0"/>
              <a:t>ف</a:t>
            </a:r>
            <a:r>
              <a:rPr lang="ar-SA" dirty="0" smtClean="0"/>
              <a:t>ھي لا تصلح للدراسة </a:t>
            </a:r>
            <a:r>
              <a:rPr lang="ar-SA" dirty="0" smtClean="0"/>
              <a:t>العلمیة.</a:t>
            </a:r>
            <a:endParaRPr lang="ar-SA" dirty="0" smtClean="0"/>
          </a:p>
          <a:p>
            <a:r>
              <a:rPr lang="ar-SA" dirty="0" smtClean="0"/>
              <a:t>التسمیة العلمیة ھي </a:t>
            </a:r>
            <a:r>
              <a:rPr lang="ar-SA" dirty="0" err="1" smtClean="0"/>
              <a:t>إختیار</a:t>
            </a:r>
            <a:r>
              <a:rPr lang="ar-SA" dirty="0" smtClean="0"/>
              <a:t> مناسب للكائن الحي الذي تمت </a:t>
            </a:r>
            <a:r>
              <a:rPr lang="ar-SA" dirty="0" smtClean="0"/>
              <a:t>دراست</a:t>
            </a:r>
            <a:r>
              <a:rPr lang="ar-SA" dirty="0" smtClean="0"/>
              <a:t>ه</a:t>
            </a:r>
            <a:r>
              <a:rPr lang="ar-SA" dirty="0" smtClean="0"/>
              <a:t> </a:t>
            </a:r>
            <a:r>
              <a:rPr lang="ar-SA" dirty="0" smtClean="0"/>
              <a:t>وتمییزه ، وذلك وفقاً </a:t>
            </a:r>
            <a:r>
              <a:rPr lang="ar-SA" dirty="0" smtClean="0"/>
              <a:t>لقواعد خاصة </a:t>
            </a:r>
            <a:r>
              <a:rPr lang="ar-SA" dirty="0" err="1" smtClean="0"/>
              <a:t>إتفق</a:t>
            </a:r>
            <a:r>
              <a:rPr lang="ar-SA" dirty="0" smtClean="0"/>
              <a:t> علیھا علماء العالم في العدید من المؤتمرات الدولیة</a:t>
            </a:r>
            <a:r>
              <a:rPr lang="ar-SA" dirty="0" smtClean="0"/>
              <a:t>.</a:t>
            </a: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یتكون الاسم العلمي من كلمتین باللغة اللاتینیة مكتوبة بحروف مائلة بحیث تكون </a:t>
            </a:r>
            <a:r>
              <a:rPr lang="ar-SA" dirty="0" smtClean="0"/>
              <a:t>: </a:t>
            </a:r>
          </a:p>
          <a:p>
            <a:pPr>
              <a:buNone/>
            </a:pPr>
            <a:r>
              <a:rPr lang="ar-SA" dirty="0" smtClean="0"/>
              <a:t>الكلمة </a:t>
            </a:r>
            <a:r>
              <a:rPr lang="ar-SA" dirty="0" smtClean="0"/>
              <a:t>الأولى اسم الجنس وتبدأ بحرف كبیر ، وقد تكون اسم عالم أو صفة للكائن ، </a:t>
            </a:r>
            <a:endParaRPr lang="ar-SA" dirty="0" smtClean="0"/>
          </a:p>
          <a:p>
            <a:pPr>
              <a:buNone/>
            </a:pPr>
            <a:r>
              <a:rPr lang="ar-SA" dirty="0" smtClean="0"/>
              <a:t>والكلمة </a:t>
            </a:r>
            <a:r>
              <a:rPr lang="ar-SA" dirty="0" smtClean="0"/>
              <a:t>الثانیة تشیر </a:t>
            </a:r>
            <a:r>
              <a:rPr lang="ar-SA" dirty="0" smtClean="0"/>
              <a:t>إلى النوع </a:t>
            </a:r>
            <a:r>
              <a:rPr lang="ar-SA" dirty="0" smtClean="0"/>
              <a:t>وتكتب كل حروفھا صغیرة</a:t>
            </a:r>
            <a:r>
              <a:rPr lang="ar-SA" dirty="0" smtClean="0"/>
              <a:t>.</a:t>
            </a:r>
          </a:p>
          <a:p>
            <a:pPr algn="ctr">
              <a:buNone/>
            </a:pPr>
            <a:r>
              <a:rPr lang="en-US" i="1" dirty="0" smtClean="0"/>
              <a:t>Helianthus</a:t>
            </a:r>
            <a:r>
              <a:rPr lang="en-US" dirty="0" smtClean="0"/>
              <a:t> </a:t>
            </a:r>
            <a:r>
              <a:rPr lang="en-US" i="1" dirty="0" smtClean="0"/>
              <a:t>annuus</a:t>
            </a:r>
            <a:r>
              <a:rPr lang="en-US" dirty="0" smtClean="0"/>
              <a:t> L.</a:t>
            </a:r>
            <a:endParaRPr lang="ar-SA" dirty="0" smtClean="0"/>
          </a:p>
          <a:p>
            <a:r>
              <a:rPr lang="ar-SA" dirty="0" smtClean="0"/>
              <a:t>إذا تعذرت الكتابة بالخط المائل یوضع تحتھا خط للتمییز</a:t>
            </a:r>
          </a:p>
          <a:p>
            <a:pPr algn="ctr">
              <a:buNone/>
            </a:pPr>
            <a:r>
              <a:rPr lang="en-US" u="sng" dirty="0" smtClean="0"/>
              <a:t>Helianthus</a:t>
            </a:r>
            <a:r>
              <a:rPr lang="en-US" dirty="0" smtClean="0"/>
              <a:t> </a:t>
            </a:r>
            <a:r>
              <a:rPr lang="en-US" u="sng" dirty="0" smtClean="0"/>
              <a:t>annuus</a:t>
            </a:r>
            <a:r>
              <a:rPr lang="en-US" dirty="0" smtClean="0"/>
              <a:t> L.</a:t>
            </a:r>
            <a:endParaRPr lang="ar-SA" dirty="0" smtClean="0"/>
          </a:p>
          <a:p>
            <a:pPr algn="ctr"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كلاسيكي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551</Words>
  <PresentationFormat>عرض على الشاشة (3:4)‏</PresentationFormat>
  <Paragraphs>94</Paragraphs>
  <Slides>11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سمة Office</vt:lpstr>
      <vt:lpstr>الشريحة 1</vt:lpstr>
      <vt:lpstr>أساسيات تصنيف النباتات الزهرية</vt:lpstr>
      <vt:lpstr>الدروس العملية</vt:lpstr>
      <vt:lpstr>أهداف مقرر أساسيات علم تصنيف النباتات الزهرية</vt:lpstr>
      <vt:lpstr>وحدات ومراتب التصنیف</vt:lpstr>
      <vt:lpstr>الشريحة 6</vt:lpstr>
      <vt:lpstr>بعض الأمثلة على التقسيم</vt:lpstr>
      <vt:lpstr>الأسماء الشائعة والتسمیة العلمیة</vt:lpstr>
      <vt:lpstr>الشريحة 9</vt:lpstr>
      <vt:lpstr>تقسيم نبات تباع الشمس</vt:lpstr>
      <vt:lpstr>الشريحة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أساسيات تصنيف النباتات الزهرية</dc:title>
  <dc:creator>KCC</dc:creator>
  <cp:lastModifiedBy>KCC</cp:lastModifiedBy>
  <cp:revision>6</cp:revision>
  <dcterms:created xsi:type="dcterms:W3CDTF">2017-02-14T04:56:19Z</dcterms:created>
  <dcterms:modified xsi:type="dcterms:W3CDTF">2017-02-14T10:35:25Z</dcterms:modified>
</cp:coreProperties>
</file>