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2"/>
  </p:notesMasterIdLst>
  <p:sldIdLst>
    <p:sldId id="257" r:id="rId2"/>
    <p:sldId id="259" r:id="rId3"/>
    <p:sldId id="258" r:id="rId4"/>
    <p:sldId id="260" r:id="rId5"/>
    <p:sldId id="261" r:id="rId6"/>
    <p:sldId id="275" r:id="rId7"/>
    <p:sldId id="263" r:id="rId8"/>
    <p:sldId id="262" r:id="rId9"/>
    <p:sldId id="264" r:id="rId10"/>
    <p:sldId id="265" r:id="rId11"/>
    <p:sldId id="266" r:id="rId12"/>
    <p:sldId id="267" r:id="rId13"/>
    <p:sldId id="278" r:id="rId14"/>
    <p:sldId id="269" r:id="rId15"/>
    <p:sldId id="270" r:id="rId16"/>
    <p:sldId id="271" r:id="rId17"/>
    <p:sldId id="272" r:id="rId18"/>
    <p:sldId id="277" r:id="rId19"/>
    <p:sldId id="273"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45" autoAdjust="0"/>
  </p:normalViewPr>
  <p:slideViewPr>
    <p:cSldViewPr snapToGrid="0" snapToObjects="1">
      <p:cViewPr varScale="1">
        <p:scale>
          <a:sx n="74" d="100"/>
          <a:sy n="74" d="100"/>
        </p:scale>
        <p:origin x="606"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22/02/41</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webmd.com/vitamins-supplements/ingredientmono-926-vitamin+b12.aspx?activeingredientid=926&amp;activeingredientname=vitamin+b12"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d2.webmd.com/webmd/consumer_assets/editorial/articles/health_and_medical_reference/healthy_living/diet_and_nutrition/overview_types_of/vitamin_b12_deficiency.xml" TargetMode="External"/><Relationship Id="rId5" Type="http://schemas.openxmlformats.org/officeDocument/2006/relationships/hyperlink" Target="https://d2.webmd.com/webmd/consumer_assets/controlled_content/healthwise/nord/anemia_megaloblastic_nord_nord423.xml" TargetMode="External"/><Relationship Id="rId4" Type="http://schemas.openxmlformats.org/officeDocument/2006/relationships/hyperlink" Target="https://d2.webmd.com/webmd/PageBuilder_Assets/scopemaps/WebMD%20Consumer/Pages/Video%20Multivitamin%20Overview_091e9c5e806d140b/page_Video%20Multivitamin%20Overview_091e9c5e806d140b.x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57134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Anoxia</a:t>
            </a:r>
            <a:r>
              <a:rPr lang="en-US" sz="1200" b="0" i="0" kern="1200" dirty="0">
                <a:solidFill>
                  <a:schemeClr val="tx1"/>
                </a:solidFill>
                <a:effectLst/>
                <a:latin typeface="+mn-lt"/>
                <a:ea typeface="+mn-ea"/>
                <a:cs typeface="+mn-cs"/>
              </a:rPr>
              <a:t> is the worst and is a complete lack of oxygen to the brain. </a:t>
            </a:r>
            <a:r>
              <a:rPr lang="en-US" sz="1200" b="1" i="0" kern="1200" dirty="0">
                <a:solidFill>
                  <a:schemeClr val="tx1"/>
                </a:solidFill>
                <a:effectLst/>
                <a:latin typeface="+mn-lt"/>
                <a:ea typeface="+mn-ea"/>
                <a:cs typeface="+mn-cs"/>
              </a:rPr>
              <a:t>Hypoxia</a:t>
            </a:r>
            <a:r>
              <a:rPr lang="en-US" sz="1200" b="0" i="0" kern="1200" dirty="0">
                <a:solidFill>
                  <a:schemeClr val="tx1"/>
                </a:solidFill>
                <a:effectLst/>
                <a:latin typeface="+mn-lt"/>
                <a:ea typeface="+mn-ea"/>
                <a:cs typeface="+mn-cs"/>
              </a:rPr>
              <a:t> is a reduced supply of oxygen making its way into the brain</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5</a:t>
            </a:fld>
            <a:endParaRPr lang="ar-SA"/>
          </a:p>
        </p:txBody>
      </p:sp>
    </p:spTree>
    <p:extLst>
      <p:ext uri="{BB962C8B-B14F-4D97-AF65-F5344CB8AC3E}">
        <p14:creationId xmlns:p14="http://schemas.microsoft.com/office/powerpoint/2010/main" val="305344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7</a:t>
            </a:fld>
            <a:endParaRPr lang="ar-SA"/>
          </a:p>
        </p:txBody>
      </p:sp>
    </p:spTree>
    <p:extLst>
      <p:ext uri="{BB962C8B-B14F-4D97-AF65-F5344CB8AC3E}">
        <p14:creationId xmlns:p14="http://schemas.microsoft.com/office/powerpoint/2010/main" val="335782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b="1" dirty="0">
                <a:latin typeface="Calibri" panose="020F0502020204030204" pitchFamily="34" charset="0"/>
                <a:cs typeface="Calibri" panose="020F0502020204030204" pitchFamily="34" charset="0"/>
              </a:rPr>
              <a:t>Vitamin-deficiency anemia</a:t>
            </a:r>
            <a:r>
              <a:rPr lang="en-US" dirty="0">
                <a:latin typeface="Calibri" panose="020F0502020204030204" pitchFamily="34" charset="0"/>
                <a:cs typeface="Calibri" panose="020F0502020204030204" pitchFamily="34" charset="0"/>
              </a:rPr>
              <a:t> may occur when </a:t>
            </a:r>
            <a:r>
              <a:rPr lang="en-US" dirty="0">
                <a:latin typeface="Calibri" panose="020F0502020204030204" pitchFamily="34" charset="0"/>
                <a:cs typeface="Calibri" panose="020F0502020204030204" pitchFamily="34" charset="0"/>
                <a:hlinkClick r:id="rId3"/>
              </a:rPr>
              <a:t>vitamin B12</a:t>
            </a:r>
            <a:r>
              <a:rPr lang="en-US" dirty="0">
                <a:latin typeface="Calibri" panose="020F0502020204030204" pitchFamily="34" charset="0"/>
                <a:cs typeface="Calibri" panose="020F0502020204030204" pitchFamily="34" charset="0"/>
              </a:rPr>
              <a:t> and folate are deficient. These two </a:t>
            </a:r>
            <a:r>
              <a:rPr lang="en-US" dirty="0">
                <a:latin typeface="Calibri" panose="020F0502020204030204" pitchFamily="34" charset="0"/>
                <a:cs typeface="Calibri" panose="020F0502020204030204" pitchFamily="34" charset="0"/>
                <a:hlinkClick r:id="rId4"/>
              </a:rPr>
              <a:t>vitamins</a:t>
            </a:r>
            <a:r>
              <a:rPr lang="en-US" dirty="0">
                <a:latin typeface="Calibri" panose="020F0502020204030204" pitchFamily="34" charset="0"/>
                <a:cs typeface="Calibri" panose="020F0502020204030204" pitchFamily="34" charset="0"/>
              </a:rPr>
              <a:t> are needed to make red blood cells. Conditions leading to anemia caused by vitamin deficiency include: </a:t>
            </a:r>
          </a:p>
          <a:p>
            <a:r>
              <a:rPr lang="en-US" dirty="0">
                <a:latin typeface="Calibri" panose="020F0502020204030204" pitchFamily="34" charset="0"/>
                <a:cs typeface="Calibri" panose="020F0502020204030204" pitchFamily="34" charset="0"/>
                <a:hlinkClick r:id="rId5"/>
              </a:rPr>
              <a:t>Megaloblastic anemia</a:t>
            </a:r>
            <a:r>
              <a:rPr lang="en-US" dirty="0">
                <a:latin typeface="Calibri" panose="020F0502020204030204" pitchFamily="34" charset="0"/>
                <a:cs typeface="Calibri" panose="020F0502020204030204" pitchFamily="34" charset="0"/>
              </a:rPr>
              <a:t>: Vitamin B12 or folate or both are deficient</a:t>
            </a:r>
          </a:p>
          <a:p>
            <a:r>
              <a:rPr lang="en-US" dirty="0">
                <a:latin typeface="Calibri" panose="020F0502020204030204" pitchFamily="34" charset="0"/>
                <a:cs typeface="Calibri" panose="020F0502020204030204" pitchFamily="34" charset="0"/>
                <a:hlinkClick r:id="rId6"/>
              </a:rPr>
              <a:t>Pernicious anemia</a:t>
            </a:r>
            <a:r>
              <a:rPr lang="en-US" dirty="0">
                <a:latin typeface="Calibri" panose="020F0502020204030204" pitchFamily="34" charset="0"/>
                <a:cs typeface="Calibri" panose="020F0502020204030204" pitchFamily="34" charset="0"/>
              </a:rPr>
              <a:t>: Poor vitamin B12 absorption </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Anemia Caused by Destruction of Red Blood Cells</a:t>
            </a:r>
          </a:p>
          <a:p>
            <a:r>
              <a:rPr lang="en-US" dirty="0">
                <a:latin typeface="Calibri" panose="020F0502020204030204" pitchFamily="34" charset="0"/>
                <a:cs typeface="Calibri" panose="020F0502020204030204" pitchFamily="34" charset="0"/>
              </a:rPr>
              <a:t> </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8</a:t>
            </a:fld>
            <a:endParaRPr lang="ar-SA"/>
          </a:p>
        </p:txBody>
      </p:sp>
    </p:spTree>
    <p:extLst>
      <p:ext uri="{BB962C8B-B14F-4D97-AF65-F5344CB8AC3E}">
        <p14:creationId xmlns:p14="http://schemas.microsoft.com/office/powerpoint/2010/main" val="2856803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9</a:t>
            </a:fld>
            <a:endParaRPr lang="ar-SA"/>
          </a:p>
        </p:txBody>
      </p:sp>
    </p:spTree>
    <p:extLst>
      <p:ext uri="{BB962C8B-B14F-4D97-AF65-F5344CB8AC3E}">
        <p14:creationId xmlns:p14="http://schemas.microsoft.com/office/powerpoint/2010/main" val="957113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rtl="0"/>
            <a:r>
              <a:rPr lang="en-US" sz="1200" b="0" i="0" kern="1200" dirty="0">
                <a:solidFill>
                  <a:schemeClr val="tx1"/>
                </a:solidFill>
                <a:effectLst/>
                <a:latin typeface="+mn-lt"/>
                <a:ea typeface="+mn-ea"/>
                <a:cs typeface="+mn-cs"/>
              </a:rPr>
              <a:t>Hgb S causes red blood cells to become stiff and abnormally shaped. Instead of having a normal round, disk shape, these red blood cells become sickle-shaped, or crescent-shaped. These cells don't live as long as normal red blood cells. Because of their shape, they get stuck inside small blood vessels. These problems cause symptoms of sickle cell disease.</a:t>
            </a:r>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15</a:t>
            </a:fld>
            <a:endParaRPr lang="ar-SA"/>
          </a:p>
        </p:txBody>
      </p:sp>
    </p:spTree>
    <p:extLst>
      <p:ext uri="{BB962C8B-B14F-4D97-AF65-F5344CB8AC3E}">
        <p14:creationId xmlns:p14="http://schemas.microsoft.com/office/powerpoint/2010/main" val="31610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21,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October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October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October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October 21,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21,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October 21,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21,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October 21,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1867000" y="2642450"/>
            <a:ext cx="4987263" cy="646331"/>
          </a:xfrm>
          <a:prstGeom prst="rect">
            <a:avLst/>
          </a:prstGeom>
        </p:spPr>
        <p:txBody>
          <a:bodyPr wrap="none">
            <a:spAutoFit/>
          </a:bodyPr>
          <a:lstStyle/>
          <a:p>
            <a:pPr algn="ctr"/>
            <a:r>
              <a:rPr lang="en-US" sz="3600" b="1" dirty="0">
                <a:solidFill>
                  <a:schemeClr val="accent5"/>
                </a:solidFill>
                <a:latin typeface="Calibri" panose="020F0502020204030204" pitchFamily="34" charset="0"/>
                <a:cs typeface="Calibri" panose="020F0502020204030204" pitchFamily="34" charset="0"/>
              </a:rPr>
              <a:t> Hemoglobin and anemia</a:t>
            </a:r>
            <a:endParaRPr lang="ar-SA" sz="36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1261641" y="520861"/>
            <a:ext cx="1120820" cy="646331"/>
          </a:xfrm>
          <a:prstGeom prst="rect">
            <a:avLst/>
          </a:prstGeom>
          <a:noFill/>
        </p:spPr>
        <p:txBody>
          <a:bodyPr wrap="none" rtlCol="1">
            <a:spAutoFit/>
          </a:bodyPr>
          <a:lstStyle/>
          <a:p>
            <a:r>
              <a:rPr lang="en-US" dirty="0"/>
              <a:t>Lab# 6</a:t>
            </a:r>
          </a:p>
          <a:p>
            <a:r>
              <a:rPr lang="en-US" dirty="0"/>
              <a:t>BCH 220</a:t>
            </a:r>
            <a:endParaRPr lang="ar-SA" dirty="0"/>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C577B893-6E95-46F3-AEBC-D73855E90229}"/>
              </a:ext>
            </a:extLst>
          </p:cNvPr>
          <p:cNvSpPr/>
          <p:nvPr/>
        </p:nvSpPr>
        <p:spPr>
          <a:xfrm>
            <a:off x="150471" y="612845"/>
            <a:ext cx="8912506" cy="4401205"/>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Glucose-6-phosphate dehydrogenase,  </a:t>
            </a:r>
            <a:r>
              <a:rPr lang="en-US" sz="2000" dirty="0">
                <a:solidFill>
                  <a:srgbClr val="202020"/>
                </a:solidFill>
                <a:latin typeface="Calibri" panose="020F0502020204030204" pitchFamily="34" charset="0"/>
                <a:cs typeface="Calibri" panose="020F0502020204030204" pitchFamily="34" charset="0"/>
              </a:rPr>
              <a:t>deficiency is a genetic disorder that occurs almost exclusively in males. This condition mainly affects red blood cells, which carry oxygen from the lungs to tissues throughout the body. </a:t>
            </a:r>
            <a:r>
              <a:rPr lang="en-US" sz="2000" u="sng" dirty="0">
                <a:solidFill>
                  <a:srgbClr val="202020"/>
                </a:solidFill>
                <a:latin typeface="Calibri" panose="020F0502020204030204" pitchFamily="34" charset="0"/>
                <a:cs typeface="Calibri" panose="020F0502020204030204" pitchFamily="34" charset="0"/>
              </a:rPr>
              <a:t>In affected individuals, a defect in an enzyme called glucose-6-phosphate dehydrogenase causes red blood cells to break down prematurely. This destruction of red blood cells is called hemolysis.</a:t>
            </a: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r>
              <a:rPr lang="en-US" sz="2000" dirty="0">
                <a:solidFill>
                  <a:srgbClr val="202020"/>
                </a:solidFill>
                <a:latin typeface="Calibri" panose="020F0502020204030204" pitchFamily="34" charset="0"/>
                <a:cs typeface="Calibri" panose="020F0502020204030204" pitchFamily="34" charset="0"/>
              </a:rPr>
              <a:t>The most common medical problem associated with glucose-6-phosphate dehydrogenase deficiency is </a:t>
            </a:r>
            <a:r>
              <a:rPr lang="en-US" sz="2000" b="1" dirty="0">
                <a:solidFill>
                  <a:schemeClr val="accent5"/>
                </a:solidFill>
                <a:latin typeface="Calibri" panose="020F0502020204030204" pitchFamily="34" charset="0"/>
                <a:cs typeface="Calibri" panose="020F0502020204030204" pitchFamily="34" charset="0"/>
              </a:rPr>
              <a:t>hemolytic anemia</a:t>
            </a:r>
            <a:r>
              <a:rPr lang="en-US" sz="2000" dirty="0">
                <a:solidFill>
                  <a:srgbClr val="202020"/>
                </a:solidFill>
                <a:latin typeface="Calibri" panose="020F0502020204030204" pitchFamily="34" charset="0"/>
                <a:cs typeface="Calibri" panose="020F0502020204030204" pitchFamily="34" charset="0"/>
              </a:rPr>
              <a:t>, </a:t>
            </a:r>
            <a:r>
              <a:rPr lang="en-US" sz="2000" u="sng" dirty="0">
                <a:solidFill>
                  <a:srgbClr val="202020"/>
                </a:solidFill>
                <a:latin typeface="Calibri" panose="020F0502020204030204" pitchFamily="34" charset="0"/>
                <a:cs typeface="Calibri" panose="020F0502020204030204" pitchFamily="34" charset="0"/>
              </a:rPr>
              <a:t>which occurs when red blood cells are destroyed faster than the body can replace them. This type of anemia leads to paleness, yellowing of the skin and whites of the eyes (jaundice), dark urine, fatigue, shortness of breath, and a rapid heart rate.</a:t>
            </a:r>
            <a:endParaRPr lang="en-US" sz="2000" b="0" i="0" u="sng" dirty="0">
              <a:solidFill>
                <a:srgbClr val="20202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60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5B10179-C6DF-4255-AA03-42999D575DC1}"/>
              </a:ext>
            </a:extLst>
          </p:cNvPr>
          <p:cNvSpPr/>
          <p:nvPr/>
        </p:nvSpPr>
        <p:spPr>
          <a:xfrm>
            <a:off x="166255" y="312515"/>
            <a:ext cx="8714509" cy="4339650"/>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Importance of G6PD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G6PD is the enzyme responsible for the initial deviation of glucose into pentose</a:t>
            </a:r>
          </a:p>
          <a:p>
            <a:r>
              <a:rPr lang="en-US" dirty="0">
                <a:latin typeface="Calibri" panose="020F0502020204030204" pitchFamily="34" charset="0"/>
                <a:cs typeface="Calibri" panose="020F0502020204030204" pitchFamily="34" charset="0"/>
              </a:rPr>
              <a:t>phosphate pathway to form 6-phosphogluconate.  This pathway provides NADPH2 in the erythrocyte for the conversion of oxidized to reduced glutathione and for other reactions such as reduction of methemoglobin.[see the fig. in the next slid]. </a:t>
            </a:r>
          </a:p>
          <a:p>
            <a:endParaRPr lang="en-US" dirty="0">
              <a:latin typeface="Calibri" panose="020F0502020204030204" pitchFamily="34" charset="0"/>
              <a:cs typeface="Calibri" panose="020F0502020204030204" pitchFamily="34" charset="0"/>
            </a:endParaRPr>
          </a:p>
          <a:p>
            <a:r>
              <a:rPr lang="en-US" sz="2000" b="1" dirty="0">
                <a:solidFill>
                  <a:schemeClr val="accent5"/>
                </a:solidFill>
                <a:latin typeface="Calibri" panose="020F0502020204030204" pitchFamily="34" charset="0"/>
                <a:cs typeface="Calibri" panose="020F0502020204030204" pitchFamily="34" charset="0"/>
              </a:rPr>
              <a:t>Deficiency of G6PD:</a:t>
            </a:r>
          </a:p>
          <a:p>
            <a:endParaRPr lang="en-US" sz="2000"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The enzyme deficiency may cause </a:t>
            </a:r>
            <a:r>
              <a:rPr lang="en-US" dirty="0" err="1">
                <a:latin typeface="Calibri" panose="020F0502020204030204" pitchFamily="34" charset="0"/>
                <a:cs typeface="Calibri" panose="020F0502020204030204" pitchFamily="34" charset="0"/>
              </a:rPr>
              <a:t>haemolysis</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The cells accumulate methemoglobin and are deficient in reduced glutathione which is necessary for cell integrity. (</a:t>
            </a:r>
            <a:r>
              <a:rPr lang="en-US" dirty="0" err="1">
                <a:latin typeface="Calibri" panose="020F0502020204030204" pitchFamily="34" charset="0"/>
                <a:cs typeface="Calibri" panose="020F0502020204030204" pitchFamily="34" charset="0"/>
              </a:rPr>
              <a:t>Haemolysis</a:t>
            </a:r>
            <a:r>
              <a:rPr lang="en-US" dirty="0">
                <a:latin typeface="Calibri" panose="020F0502020204030204" pitchFamily="34" charset="0"/>
                <a:cs typeface="Calibri" panose="020F0502020204030204" pitchFamily="34" charset="0"/>
              </a:rPr>
              <a:t> will cause, dark urine and jaundice).</a:t>
            </a:r>
          </a:p>
          <a:p>
            <a:endParaRPr lang="en-US"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The deficiency of G6PD may also produce neonatal jaundice.</a:t>
            </a:r>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857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AC5B6947-EF5A-4D1A-8469-C7E236478522}"/>
              </a:ext>
            </a:extLst>
          </p:cNvPr>
          <p:cNvSpPr/>
          <p:nvPr/>
        </p:nvSpPr>
        <p:spPr>
          <a:xfrm>
            <a:off x="208343" y="243068"/>
            <a:ext cx="8472669" cy="920508"/>
          </a:xfrm>
          <a:prstGeom prst="rect">
            <a:avLst/>
          </a:prstGeom>
        </p:spPr>
        <p:txBody>
          <a:bodyPr wrap="square">
            <a:spAutoFit/>
          </a:bodyPr>
          <a:lstStyle/>
          <a:p>
            <a:pPr algn="just">
              <a:lnSpc>
                <a:spcPct val="160000"/>
              </a:lnSpc>
            </a:pPr>
            <a:r>
              <a:rPr lang="en-US" dirty="0">
                <a:latin typeface="Calibri" panose="020F0502020204030204" pitchFamily="34" charset="0"/>
                <a:cs typeface="Calibri" panose="020F0502020204030204" pitchFamily="34" charset="0"/>
              </a:rPr>
              <a:t>GSH is necessary for cell integrity by neutralizing free radicals that cause oxidative damage. </a:t>
            </a:r>
          </a:p>
        </p:txBody>
      </p:sp>
      <p:pic>
        <p:nvPicPr>
          <p:cNvPr id="3" name="Content Placeholder 7" descr="Screen Shot 2015-11-14 at 5.58.33 PM.png">
            <a:extLst>
              <a:ext uri="{FF2B5EF4-FFF2-40B4-BE49-F238E27FC236}">
                <a16:creationId xmlns:a16="http://schemas.microsoft.com/office/drawing/2014/main" id="{529FD9B0-418B-4B7E-9136-5EA8CB52FF42}"/>
              </a:ext>
            </a:extLst>
          </p:cNvPr>
          <p:cNvPicPr>
            <a:picLocks noChangeAspect="1"/>
          </p:cNvPicPr>
          <p:nvPr/>
        </p:nvPicPr>
        <p:blipFill rotWithShape="1">
          <a:blip r:embed="rId2">
            <a:extLst>
              <a:ext uri="{28A0092B-C50C-407E-A947-70E740481C1C}">
                <a14:useLocalDpi xmlns:a14="http://schemas.microsoft.com/office/drawing/2010/main" val="0"/>
              </a:ext>
            </a:extLst>
          </a:blip>
          <a:srcRect l="-1" t="-6011" r="-2902" b="-4380"/>
          <a:stretch/>
        </p:blipFill>
        <p:spPr>
          <a:xfrm>
            <a:off x="1088020" y="868296"/>
            <a:ext cx="7315200" cy="5746636"/>
          </a:xfrm>
          <a:prstGeom prst="rect">
            <a:avLst/>
          </a:prstGeom>
          <a:ln>
            <a:solidFill>
              <a:schemeClr val="tx2"/>
            </a:solidFill>
          </a:ln>
          <a:effectLst/>
        </p:spPr>
      </p:pic>
    </p:spTree>
    <p:extLst>
      <p:ext uri="{BB962C8B-B14F-4D97-AF65-F5344CB8AC3E}">
        <p14:creationId xmlns:p14="http://schemas.microsoft.com/office/powerpoint/2010/main" val="2204411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methemoglobin‬‏">
            <a:extLst>
              <a:ext uri="{FF2B5EF4-FFF2-40B4-BE49-F238E27FC236}">
                <a16:creationId xmlns:a16="http://schemas.microsoft.com/office/drawing/2014/main" id="{B0D599C9-FFE6-4B46-BD35-8796F71319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946" y="235683"/>
            <a:ext cx="5696209" cy="6132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11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78F9FFC-912C-46A5-B413-8111794A8EFB}"/>
              </a:ext>
            </a:extLst>
          </p:cNvPr>
          <p:cNvSpPr/>
          <p:nvPr/>
        </p:nvSpPr>
        <p:spPr>
          <a:xfrm>
            <a:off x="104503" y="1886673"/>
            <a:ext cx="8895806" cy="954107"/>
          </a:xfrm>
          <a:prstGeom prst="rect">
            <a:avLst/>
          </a:prstGeom>
        </p:spPr>
        <p:txBody>
          <a:bodyPr wrap="square">
            <a:spAutoFit/>
          </a:bodyPr>
          <a:lstStyle/>
          <a:p>
            <a:pPr algn="ctr"/>
            <a:r>
              <a:rPr lang="en-US" sz="2800" b="1" dirty="0">
                <a:solidFill>
                  <a:schemeClr val="accent5"/>
                </a:solidFill>
                <a:latin typeface="Calibri" panose="020F0502020204030204" pitchFamily="34" charset="0"/>
                <a:cs typeface="Calibri" panose="020F0502020204030204" pitchFamily="34" charset="0"/>
              </a:rPr>
              <a:t>Qualitative determination of hemoglobin S (</a:t>
            </a:r>
            <a:r>
              <a:rPr lang="en-US" sz="2800" b="1" dirty="0" err="1">
                <a:solidFill>
                  <a:schemeClr val="accent5"/>
                </a:solidFill>
                <a:latin typeface="Calibri" panose="020F0502020204030204" pitchFamily="34" charset="0"/>
                <a:cs typeface="Calibri" panose="020F0502020204030204" pitchFamily="34" charset="0"/>
              </a:rPr>
              <a:t>HbS</a:t>
            </a:r>
            <a:r>
              <a:rPr lang="en-US" sz="2800" b="1" dirty="0">
                <a:solidFill>
                  <a:schemeClr val="accent5"/>
                </a:solidFill>
                <a:latin typeface="Calibri" panose="020F0502020204030204" pitchFamily="34" charset="0"/>
                <a:cs typeface="Calibri" panose="020F0502020204030204" pitchFamily="34" charset="0"/>
              </a:rPr>
              <a:t>) in blood. </a:t>
            </a:r>
          </a:p>
          <a:p>
            <a:pPr algn="ctr"/>
            <a:r>
              <a:rPr lang="en-US" sz="2800" b="1" dirty="0">
                <a:solidFill>
                  <a:schemeClr val="accent5"/>
                </a:solidFill>
                <a:latin typeface="Calibri" panose="020F0502020204030204" pitchFamily="34" charset="0"/>
                <a:cs typeface="Calibri" panose="020F0502020204030204" pitchFamily="34" charset="0"/>
              </a:rPr>
              <a:t>(Sickle cell test)</a:t>
            </a:r>
            <a:endParaRPr lang="ar-SA" sz="28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39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282F0DA-3457-4015-8281-C8994B59BA00}"/>
              </a:ext>
            </a:extLst>
          </p:cNvPr>
          <p:cNvSpPr/>
          <p:nvPr/>
        </p:nvSpPr>
        <p:spPr>
          <a:xfrm>
            <a:off x="1" y="889844"/>
            <a:ext cx="8987246" cy="4770537"/>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 S (Hgb S),  </a:t>
            </a:r>
            <a:r>
              <a:rPr lang="en-US" dirty="0">
                <a:latin typeface="Calibri" panose="020F0502020204030204" pitchFamily="34" charset="0"/>
                <a:cs typeface="Calibri" panose="020F0502020204030204" pitchFamily="34" charset="0"/>
              </a:rPr>
              <a:t>is an abnormal type of hemoglobin that you can inherit from parents.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Sickle cell test ,</a:t>
            </a:r>
            <a:r>
              <a:rPr lang="en-US" dirty="0">
                <a:latin typeface="Calibri" panose="020F0502020204030204" pitchFamily="34" charset="0"/>
                <a:cs typeface="Calibri" panose="020F0502020204030204" pitchFamily="34" charset="0"/>
              </a:rPr>
              <a:t> is a simple and rapid method for detection of the presence of hemoglobin-S in blood.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normal adults, 95% or more of the hemoglobin is present as hemoglobin A (</a:t>
            </a:r>
            <a:r>
              <a:rPr lang="en-US" dirty="0" err="1">
                <a:latin typeface="Calibri" panose="020F0502020204030204" pitchFamily="34" charset="0"/>
                <a:cs typeface="Calibri" panose="020F0502020204030204" pitchFamily="34" charset="0"/>
              </a:rPr>
              <a:t>HbA</a:t>
            </a:r>
            <a:r>
              <a:rPr lang="en-US" dirty="0">
                <a:latin typeface="Calibri" panose="020F0502020204030204" pitchFamily="34" charset="0"/>
                <a:cs typeface="Calibri" panose="020F0502020204030204" pitchFamily="34" charset="0"/>
              </a:rPr>
              <a:t>). </a:t>
            </a:r>
          </a:p>
          <a:p>
            <a:endParaRPr lang="en-US" dirty="0">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-Hemoglobin-S, </a:t>
            </a:r>
            <a:r>
              <a:rPr lang="en-US" dirty="0">
                <a:latin typeface="Calibri" panose="020F0502020204030204" pitchFamily="34" charset="0"/>
                <a:cs typeface="Calibri" panose="020F0502020204030204" pitchFamily="34" charset="0"/>
              </a:rPr>
              <a:t>can be inherited in the homozygous state (S/S) produce sickle cell anemia , or in heterozygous ,also called sickle cell trait (A/S) ), usually don’t exhibit symptoms of the sickle cell anemia disease (unless under extreme hypoxia).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point mutation in the </a:t>
            </a:r>
            <a:r>
              <a:rPr lang="en-US" b="1" dirty="0">
                <a:latin typeface="Calibri" panose="020F0502020204030204" pitchFamily="34" charset="0"/>
                <a:cs typeface="Calibri" panose="020F0502020204030204" pitchFamily="34" charset="0"/>
              </a:rPr>
              <a:t>Hb β gene </a:t>
            </a:r>
            <a:r>
              <a:rPr lang="en-US" dirty="0">
                <a:latin typeface="Calibri" panose="020F0502020204030204" pitchFamily="34" charset="0"/>
                <a:cs typeface="Calibri" panose="020F0502020204030204" pitchFamily="34" charset="0"/>
              </a:rPr>
              <a:t>is responsible for the sickling of RBCs seen in sickle cell anemia .The abnormality is due to Substitution of non polar valine for a charged Glutamic acid in position 6 in the </a:t>
            </a:r>
            <a:r>
              <a:rPr lang="en-US" b="1" dirty="0">
                <a:latin typeface="Calibri" panose="020F0502020204030204" pitchFamily="34" charset="0"/>
                <a:cs typeface="Calibri" panose="020F0502020204030204" pitchFamily="34" charset="0"/>
              </a:rPr>
              <a:t>β </a:t>
            </a:r>
            <a:r>
              <a:rPr lang="en-US" dirty="0">
                <a:latin typeface="Calibri" panose="020F0502020204030204" pitchFamily="34" charset="0"/>
                <a:cs typeface="Calibri" panose="020F0502020204030204" pitchFamily="34" charset="0"/>
              </a:rPr>
              <a:t>chain .</a:t>
            </a:r>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8345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E80001C8-2550-4137-ABE0-0D0C47F5B6D3}"/>
              </a:ext>
            </a:extLst>
          </p:cNvPr>
          <p:cNvSpPr/>
          <p:nvPr/>
        </p:nvSpPr>
        <p:spPr>
          <a:xfrm>
            <a:off x="64395" y="694480"/>
            <a:ext cx="8899302" cy="1200329"/>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Individuals with Hb-S will be at high risk when exposed to conditions of low</a:t>
            </a:r>
          </a:p>
          <a:p>
            <a:r>
              <a:rPr lang="en-US" dirty="0">
                <a:latin typeface="Calibri" panose="020F0502020204030204" pitchFamily="34" charset="0"/>
                <a:cs typeface="Calibri" panose="020F0502020204030204" pitchFamily="34" charset="0"/>
              </a:rPr>
              <a:t>oxygen tension such as surgery, high altitude or athletics which may results in</a:t>
            </a:r>
          </a:p>
          <a:p>
            <a:r>
              <a:rPr lang="en-US" dirty="0">
                <a:latin typeface="Calibri" panose="020F0502020204030204" pitchFamily="34" charset="0"/>
                <a:cs typeface="Calibri" panose="020F0502020204030204" pitchFamily="34" charset="0"/>
              </a:rPr>
              <a:t>serious and fatal clinical complications. In order to avoid or minimize these clinical</a:t>
            </a:r>
          </a:p>
          <a:p>
            <a:r>
              <a:rPr lang="en-US" dirty="0">
                <a:latin typeface="Calibri" panose="020F0502020204030204" pitchFamily="34" charset="0"/>
                <a:cs typeface="Calibri" panose="020F0502020204030204" pitchFamily="34" charset="0"/>
              </a:rPr>
              <a:t>complications, it is important to screen the individuals for the presence of Hb-S.</a:t>
            </a:r>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CE474803-71EC-468E-BC5C-FD775F96747B}"/>
              </a:ext>
            </a:extLst>
          </p:cNvPr>
          <p:cNvSpPr/>
          <p:nvPr/>
        </p:nvSpPr>
        <p:spPr>
          <a:xfrm>
            <a:off x="405114" y="2170152"/>
            <a:ext cx="4572000" cy="2687274"/>
          </a:xfrm>
          <a:prstGeom prst="rect">
            <a:avLst/>
          </a:prstGeom>
        </p:spPr>
        <p:txBody>
          <a:bodyPr>
            <a:spAutoFit/>
          </a:bodyPr>
          <a:lstStyle/>
          <a:p>
            <a:pPr algn="just">
              <a:lnSpc>
                <a:spcPct val="150000"/>
              </a:lnSpc>
            </a:pPr>
            <a:endParaRPr lang="en-US" sz="2900" b="1" u="sng" dirty="0"/>
          </a:p>
          <a:p>
            <a:pPr algn="just">
              <a:lnSpc>
                <a:spcPct val="150000"/>
              </a:lnSpc>
            </a:pPr>
            <a:r>
              <a:rPr lang="en-US" sz="2900" b="1" u="sng" dirty="0">
                <a:solidFill>
                  <a:schemeClr val="accent5"/>
                </a:solidFill>
              </a:rPr>
              <a:t>Hemoglobin A</a:t>
            </a:r>
            <a:endParaRPr lang="en-US" sz="2900" u="sng" dirty="0">
              <a:solidFill>
                <a:schemeClr val="accent5"/>
              </a:solidFill>
            </a:endParaRPr>
          </a:p>
          <a:p>
            <a:pPr algn="just">
              <a:lnSpc>
                <a:spcPct val="150000"/>
              </a:lnSpc>
            </a:pPr>
            <a:r>
              <a:rPr lang="en-US" sz="2900" b="1" u="sng" dirty="0">
                <a:solidFill>
                  <a:schemeClr val="accent5"/>
                </a:solidFill>
              </a:rPr>
              <a:t>Hemoglobin A</a:t>
            </a:r>
            <a:r>
              <a:rPr lang="en-US" sz="2900" u="sng" dirty="0">
                <a:solidFill>
                  <a:schemeClr val="accent5"/>
                </a:solidFill>
              </a:rPr>
              <a:t>2 </a:t>
            </a:r>
          </a:p>
          <a:p>
            <a:pPr algn="just">
              <a:lnSpc>
                <a:spcPct val="150000"/>
              </a:lnSpc>
            </a:pPr>
            <a:r>
              <a:rPr lang="en-US" sz="2900" b="1" u="sng" dirty="0">
                <a:solidFill>
                  <a:schemeClr val="accent5"/>
                </a:solidFill>
              </a:rPr>
              <a:t>Hemoglobin F </a:t>
            </a:r>
            <a:endParaRPr lang="en-US" sz="2900" u="sng" dirty="0">
              <a:solidFill>
                <a:schemeClr val="accent5"/>
              </a:solidFill>
            </a:endParaRPr>
          </a:p>
        </p:txBody>
      </p:sp>
    </p:spTree>
    <p:extLst>
      <p:ext uri="{BB962C8B-B14F-4D97-AF65-F5344CB8AC3E}">
        <p14:creationId xmlns:p14="http://schemas.microsoft.com/office/powerpoint/2010/main" val="348511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05_21_sicklecelldisease-l1326479074257.jpg">
            <a:extLst>
              <a:ext uri="{FF2B5EF4-FFF2-40B4-BE49-F238E27FC236}">
                <a16:creationId xmlns:a16="http://schemas.microsoft.com/office/drawing/2014/main" id="{AC80DB1E-CF23-4237-A18E-DCECE933243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536" y="335182"/>
            <a:ext cx="8605613" cy="6350817"/>
          </a:xfrm>
          <a:prstGeom prst="rect">
            <a:avLst/>
          </a:prstGeom>
        </p:spPr>
      </p:pic>
    </p:spTree>
    <p:extLst>
      <p:ext uri="{BB962C8B-B14F-4D97-AF65-F5344CB8AC3E}">
        <p14:creationId xmlns:p14="http://schemas.microsoft.com/office/powerpoint/2010/main" val="841260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ckle cell 01.jpg">
            <a:extLst>
              <a:ext uri="{FF2B5EF4-FFF2-40B4-BE49-F238E27FC236}">
                <a16:creationId xmlns:a16="http://schemas.microsoft.com/office/drawing/2014/main" id="{F431CEB2-1015-4503-A92E-773C556778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147" y="70834"/>
            <a:ext cx="4243185" cy="6789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64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4953288-08ED-4A65-AA24-43B8B8D54832}"/>
              </a:ext>
            </a:extLst>
          </p:cNvPr>
          <p:cNvSpPr/>
          <p:nvPr/>
        </p:nvSpPr>
        <p:spPr>
          <a:xfrm>
            <a:off x="158408" y="824613"/>
            <a:ext cx="8553691" cy="3593420"/>
          </a:xfrm>
          <a:prstGeom prst="rect">
            <a:avLst/>
          </a:prstGeom>
        </p:spPr>
        <p:txBody>
          <a:bodyPr wrap="square">
            <a:spAutoFit/>
          </a:bodyPr>
          <a:lstStyle/>
          <a:p>
            <a:pPr algn="just">
              <a:lnSpc>
                <a:spcPct val="170000"/>
              </a:lnSpc>
            </a:pPr>
            <a:r>
              <a:rPr lang="en-US" sz="2800" b="1" dirty="0">
                <a:solidFill>
                  <a:schemeClr val="accent5"/>
                </a:solidFill>
                <a:latin typeface="Calibri" panose="020F0502020204030204" pitchFamily="34" charset="0"/>
                <a:cs typeface="Calibri" panose="020F0502020204030204" pitchFamily="34" charset="0"/>
              </a:rPr>
              <a:t>Principle: </a:t>
            </a:r>
          </a:p>
          <a:p>
            <a:pPr algn="just">
              <a:lnSpc>
                <a:spcPct val="170000"/>
              </a:lnSpc>
            </a:pPr>
            <a:r>
              <a:rPr lang="en-US" dirty="0">
                <a:latin typeface="Calibri" panose="020F0502020204030204" pitchFamily="34" charset="0"/>
                <a:cs typeface="Calibri" panose="020F0502020204030204" pitchFamily="34" charset="0"/>
              </a:rPr>
              <a:t>Erythrocytes are lysed (by saponin) and the released hemoglobin is reduced (by dithionite) in phosphate buffer. </a:t>
            </a:r>
          </a:p>
          <a:p>
            <a:pPr algn="just">
              <a:lnSpc>
                <a:spcPct val="170000"/>
              </a:lnSpc>
            </a:pPr>
            <a:r>
              <a:rPr lang="en-US" b="1" dirty="0">
                <a:solidFill>
                  <a:srgbClr val="FF0000"/>
                </a:solidFill>
                <a:latin typeface="Calibri" panose="020F0502020204030204" pitchFamily="34" charset="0"/>
                <a:cs typeface="Calibri" panose="020F0502020204030204" pitchFamily="34" charset="0"/>
              </a:rPr>
              <a:t>Reduced </a:t>
            </a:r>
            <a:r>
              <a:rPr lang="en-US" b="1" dirty="0" err="1">
                <a:solidFill>
                  <a:srgbClr val="FF0000"/>
                </a:solidFill>
                <a:latin typeface="Calibri" panose="020F0502020204030204" pitchFamily="34" charset="0"/>
                <a:cs typeface="Calibri" panose="020F0502020204030204" pitchFamily="34" charset="0"/>
              </a:rPr>
              <a:t>HbS</a:t>
            </a:r>
            <a:r>
              <a:rPr lang="en-US" b="1" dirty="0">
                <a:solidFill>
                  <a:srgbClr val="FF0000"/>
                </a:solidFill>
                <a:latin typeface="Calibri" panose="020F0502020204030204" pitchFamily="34" charset="0"/>
                <a:cs typeface="Calibri" panose="020F0502020204030204" pitchFamily="34" charset="0"/>
              </a:rPr>
              <a:t> is characterized by its very low solubility , </a:t>
            </a:r>
            <a:r>
              <a:rPr lang="en-US" dirty="0">
                <a:latin typeface="Calibri" panose="020F0502020204030204" pitchFamily="34" charset="0"/>
                <a:cs typeface="Calibri" panose="020F0502020204030204" pitchFamily="34" charset="0"/>
              </a:rPr>
              <a:t>So that in the presence of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the solution become</a:t>
            </a:r>
            <a:r>
              <a:rPr lang="en-US" dirty="0">
                <a:solidFill>
                  <a:schemeClr val="accent5"/>
                </a:solidFill>
                <a:effectLst/>
                <a:latin typeface="Calibri" panose="020F0502020204030204" pitchFamily="34" charset="0"/>
                <a:cs typeface="Calibri" panose="020F0502020204030204" pitchFamily="34" charset="0"/>
              </a:rPr>
              <a:t> </a:t>
            </a:r>
            <a:r>
              <a:rPr lang="en-US" b="1" dirty="0">
                <a:solidFill>
                  <a:schemeClr val="accent5"/>
                </a:solidFill>
                <a:effectLst/>
                <a:latin typeface="Calibri" panose="020F0502020204030204" pitchFamily="34" charset="0"/>
                <a:cs typeface="Calibri" panose="020F0502020204030204" pitchFamily="34" charset="0"/>
              </a:rPr>
              <a:t>turbid </a:t>
            </a:r>
            <a:r>
              <a:rPr lang="en-US" dirty="0">
                <a:latin typeface="Calibri" panose="020F0502020204030204" pitchFamily="34" charset="0"/>
                <a:cs typeface="Calibri" panose="020F0502020204030204" pitchFamily="34" charset="0"/>
              </a:rPr>
              <a:t>and the lines behind the test tube will not be visible while, if no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was present the clear solution will permit the lines to be seen through the test tubes. </a:t>
            </a:r>
          </a:p>
        </p:txBody>
      </p:sp>
    </p:spTree>
    <p:extLst>
      <p:ext uri="{BB962C8B-B14F-4D97-AF65-F5344CB8AC3E}">
        <p14:creationId xmlns:p14="http://schemas.microsoft.com/office/powerpoint/2010/main" val="3290226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4019690"/>
          </a:xfrm>
          <a:prstGeom prst="rect">
            <a:avLst/>
          </a:prstGeom>
        </p:spPr>
        <p:txBody>
          <a:bodyPr wrap="square">
            <a:spAutoFit/>
          </a:bodyPr>
          <a:lstStyle/>
          <a:p>
            <a:pPr>
              <a:lnSpc>
                <a:spcPct val="150000"/>
              </a:lnSpc>
            </a:pPr>
            <a:r>
              <a:rPr lang="en-US" sz="2800" b="1" dirty="0">
                <a:solidFill>
                  <a:schemeClr val="accent5"/>
                </a:solidFill>
                <a:latin typeface="Calibri" panose="020F0502020204030204" pitchFamily="34" charset="0"/>
                <a:cs typeface="Calibri" panose="020F0502020204030204" pitchFamily="34" charset="0"/>
              </a:rPr>
              <a:t>Objectives:</a:t>
            </a:r>
          </a:p>
          <a:p>
            <a:pPr>
              <a:lnSpc>
                <a:spcPct val="150000"/>
              </a:lnSpc>
            </a:pPr>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Quantitative determination of hemoglobin in a blood sample.</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b="1" dirty="0">
                <a:solidFill>
                  <a:schemeClr val="accent5"/>
                </a:solidFill>
                <a:latin typeface="Calibri" panose="020F0502020204030204" pitchFamily="34" charset="0"/>
                <a:cs typeface="Calibri" panose="020F0502020204030204" pitchFamily="34" charset="0"/>
              </a:rPr>
              <a:t>2- </a:t>
            </a:r>
            <a:r>
              <a:rPr lang="en-US" dirty="0">
                <a:solidFill>
                  <a:srgbClr val="000000"/>
                </a:solidFill>
                <a:latin typeface="Calibri" panose="020F0502020204030204" pitchFamily="34" charset="0"/>
                <a:cs typeface="Calibri" panose="020F0502020204030204" pitchFamily="34" charset="0"/>
              </a:rPr>
              <a:t>Quantitative determination of glucose 6-phosphate dehydrogenase (G6PD) activity in erythrocytes (hemolysate).</a:t>
            </a: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Qualitative determination of hemoglobin S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in blood using a phosphate solubility method. </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encrypted-tbn0.gstatic.com/images?q=tbn:ANd9GcTCM4-C3FUF2_RW1EUoUpD1FGMPsGzJI8xKksTezt7baAif7Xw4">
            <a:extLst>
              <a:ext uri="{FF2B5EF4-FFF2-40B4-BE49-F238E27FC236}">
                <a16:creationId xmlns:a16="http://schemas.microsoft.com/office/drawing/2014/main" id="{33325B6A-229F-4B86-A46D-A6786C546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00944"/>
            <a:ext cx="6245225" cy="4191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مربع نص 3">
            <a:extLst>
              <a:ext uri="{FF2B5EF4-FFF2-40B4-BE49-F238E27FC236}">
                <a16:creationId xmlns:a16="http://schemas.microsoft.com/office/drawing/2014/main" id="{FD0027C6-6DC2-41DA-89C8-C517B0AF662F}"/>
              </a:ext>
            </a:extLst>
          </p:cNvPr>
          <p:cNvSpPr txBox="1"/>
          <p:nvPr/>
        </p:nvSpPr>
        <p:spPr>
          <a:xfrm>
            <a:off x="3344091" y="566056"/>
            <a:ext cx="1613327" cy="584775"/>
          </a:xfrm>
          <a:prstGeom prst="rect">
            <a:avLst/>
          </a:prstGeom>
          <a:noFill/>
        </p:spPr>
        <p:txBody>
          <a:bodyPr wrap="none" rtlCol="1">
            <a:spAutoFit/>
          </a:bodyPr>
          <a:lstStyle/>
          <a:p>
            <a:r>
              <a:rPr lang="en-US" sz="3200" b="1" dirty="0">
                <a:solidFill>
                  <a:schemeClr val="accent5"/>
                </a:solidFill>
                <a:latin typeface="Calibri" panose="020F0502020204030204" pitchFamily="34" charset="0"/>
                <a:cs typeface="Calibri" panose="020F0502020204030204" pitchFamily="34" charset="0"/>
              </a:rPr>
              <a:t>Results: </a:t>
            </a:r>
            <a:endParaRPr lang="ar-SA" sz="3200" b="1" dirty="0">
              <a:solidFill>
                <a:schemeClr val="accent5"/>
              </a:solidFill>
              <a:latin typeface="Calibri" panose="020F0502020204030204" pitchFamily="34" charset="0"/>
              <a:cs typeface="Calibri" panose="020F0502020204030204" pitchFamily="34" charset="0"/>
            </a:endParaRPr>
          </a:p>
        </p:txBody>
      </p:sp>
      <p:sp>
        <p:nvSpPr>
          <p:cNvPr id="5" name="TextBox 6">
            <a:extLst>
              <a:ext uri="{FF2B5EF4-FFF2-40B4-BE49-F238E27FC236}">
                <a16:creationId xmlns:a16="http://schemas.microsoft.com/office/drawing/2014/main" id="{74FB0E08-7939-4F49-9E1A-D2732C3F3F6C}"/>
              </a:ext>
            </a:extLst>
          </p:cNvPr>
          <p:cNvSpPr txBox="1"/>
          <p:nvPr/>
        </p:nvSpPr>
        <p:spPr>
          <a:xfrm>
            <a:off x="5943600" y="3204120"/>
            <a:ext cx="481264" cy="769441"/>
          </a:xfrm>
          <a:prstGeom prst="rect">
            <a:avLst/>
          </a:prstGeom>
          <a:noFill/>
        </p:spPr>
        <p:txBody>
          <a:bodyPr wrap="square" rtlCol="0">
            <a:spAutoFit/>
          </a:bodyPr>
          <a:lstStyle/>
          <a:p>
            <a:r>
              <a:rPr lang="en-US" sz="4400" b="1" dirty="0"/>
              <a:t>+</a:t>
            </a:r>
          </a:p>
        </p:txBody>
      </p:sp>
      <p:sp>
        <p:nvSpPr>
          <p:cNvPr id="6" name="TextBox 7">
            <a:extLst>
              <a:ext uri="{FF2B5EF4-FFF2-40B4-BE49-F238E27FC236}">
                <a16:creationId xmlns:a16="http://schemas.microsoft.com/office/drawing/2014/main" id="{FF5E0A6D-2203-437B-86DD-3B74E91DBC31}"/>
              </a:ext>
            </a:extLst>
          </p:cNvPr>
          <p:cNvSpPr txBox="1"/>
          <p:nvPr/>
        </p:nvSpPr>
        <p:spPr>
          <a:xfrm>
            <a:off x="2438400" y="3051720"/>
            <a:ext cx="481264" cy="769441"/>
          </a:xfrm>
          <a:prstGeom prst="rect">
            <a:avLst/>
          </a:prstGeom>
          <a:noFill/>
        </p:spPr>
        <p:txBody>
          <a:bodyPr wrap="square" rtlCol="0">
            <a:spAutoFit/>
          </a:bodyPr>
          <a:lstStyle/>
          <a:p>
            <a:r>
              <a:rPr lang="en-US" sz="4400" b="1" dirty="0"/>
              <a:t>_</a:t>
            </a:r>
          </a:p>
        </p:txBody>
      </p:sp>
    </p:spTree>
    <p:extLst>
      <p:ext uri="{BB962C8B-B14F-4D97-AF65-F5344CB8AC3E}">
        <p14:creationId xmlns:p14="http://schemas.microsoft.com/office/powerpoint/2010/main" val="264485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6E16AF9-C0C1-4506-B025-97E8F18CC2DD}"/>
              </a:ext>
            </a:extLst>
          </p:cNvPr>
          <p:cNvSpPr/>
          <p:nvPr/>
        </p:nvSpPr>
        <p:spPr>
          <a:xfrm>
            <a:off x="127322" y="454835"/>
            <a:ext cx="8762035" cy="3231654"/>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a:t>
            </a:r>
          </a:p>
          <a:p>
            <a:pPr marL="285750" indent="-285750" algn="just">
              <a:buFont typeface="Arial"/>
              <a:buChar char="•"/>
            </a:pPr>
            <a:r>
              <a:rPr lang="en-US" dirty="0">
                <a:latin typeface="Calibri" panose="020F0502020204030204" pitchFamily="34" charset="0"/>
                <a:cs typeface="Calibri" panose="020F0502020204030204" pitchFamily="34" charset="0"/>
              </a:rPr>
              <a:t>Hemoglobin (Hb),is the iron-containing oxygen-transport metalloprotein in the RBCs (erythrocytes) that transport oxygen from the lungs to the rest of the body and carbon dioxide back to the lungs.</a:t>
            </a:r>
          </a:p>
          <a:p>
            <a:pPr marL="285750" indent="-285750" algn="just">
              <a:buFont typeface="Arial"/>
              <a:buChar char="•"/>
            </a:pPr>
            <a:endParaRPr lang="en-US" dirty="0">
              <a:latin typeface="Calibri" panose="020F0502020204030204" pitchFamily="34" charset="0"/>
              <a:cs typeface="Calibri" panose="020F0502020204030204" pitchFamily="34" charset="0"/>
            </a:endParaRPr>
          </a:p>
          <a:p>
            <a:pPr marL="285750" indent="-285750" algn="just">
              <a:buFont typeface="Arial"/>
              <a:buChar char="•"/>
            </a:pPr>
            <a:r>
              <a:rPr lang="en-US" dirty="0">
                <a:latin typeface="Calibri" panose="020F0502020204030204" pitchFamily="34" charset="0"/>
                <a:cs typeface="Calibri" panose="020F0502020204030204" pitchFamily="34" charset="0"/>
              </a:rPr>
              <a:t>Hb is made up of protein and non-protein parts. </a:t>
            </a:r>
          </a:p>
          <a:p>
            <a:pPr algn="just"/>
            <a:r>
              <a:rPr lang="en-US" dirty="0">
                <a:latin typeface="Calibri" panose="020F0502020204030204" pitchFamily="34" charset="0"/>
                <a:cs typeface="Calibri" panose="020F0502020204030204" pitchFamily="34" charset="0"/>
              </a:rPr>
              <a:t>The protein part: 4 subunits of globin protein.</a:t>
            </a:r>
          </a:p>
          <a:p>
            <a:pPr algn="just"/>
            <a:r>
              <a:rPr lang="en-US" dirty="0">
                <a:latin typeface="Calibri" panose="020F0502020204030204" pitchFamily="34" charset="0"/>
                <a:cs typeface="Calibri" panose="020F0502020204030204" pitchFamily="34" charset="0"/>
              </a:rPr>
              <a:t>The non-protein part:  heme group (iron + Protoporphyrin).</a:t>
            </a:r>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pic>
        <p:nvPicPr>
          <p:cNvPr id="5" name="صورة 3" descr="http://legacy.owensboro.kctcs.edu/gcaplan/anat2/notes/Image332.gif">
            <a:extLst>
              <a:ext uri="{FF2B5EF4-FFF2-40B4-BE49-F238E27FC236}">
                <a16:creationId xmlns:a16="http://schemas.microsoft.com/office/drawing/2014/main" id="{379A6509-823F-49CA-A699-9EF9BC5FD728}"/>
              </a:ext>
            </a:extLst>
          </p:cNvPr>
          <p:cNvPicPr/>
          <p:nvPr/>
        </p:nvPicPr>
        <p:blipFill>
          <a:blip r:embed="rId3" cstate="print"/>
          <a:srcRect/>
          <a:stretch>
            <a:fillRect/>
          </a:stretch>
        </p:blipFill>
        <p:spPr bwMode="auto">
          <a:xfrm>
            <a:off x="0" y="2858947"/>
            <a:ext cx="9016678" cy="4190036"/>
          </a:xfrm>
          <a:prstGeom prst="rect">
            <a:avLst/>
          </a:prstGeom>
          <a:noFill/>
          <a:ln w="9525">
            <a:noFill/>
            <a:miter lim="800000"/>
            <a:headEnd/>
            <a:tailEnd/>
          </a:ln>
        </p:spPr>
      </p:pic>
    </p:spTree>
    <p:extLst>
      <p:ext uri="{BB962C8B-B14F-4D97-AF65-F5344CB8AC3E}">
        <p14:creationId xmlns:p14="http://schemas.microsoft.com/office/powerpoint/2010/main" val="37102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52CB0C0-FBF9-4A44-9656-291C290D20EF}"/>
              </a:ext>
            </a:extLst>
          </p:cNvPr>
          <p:cNvSpPr txBox="1"/>
          <p:nvPr/>
        </p:nvSpPr>
        <p:spPr>
          <a:xfrm>
            <a:off x="1" y="428262"/>
            <a:ext cx="8935656" cy="5170646"/>
          </a:xfrm>
          <a:prstGeom prst="rect">
            <a:avLst/>
          </a:prstGeom>
          <a:noFill/>
        </p:spPr>
        <p:txBody>
          <a:bodyPr wrap="square" rtlCol="1">
            <a:spAutoFit/>
          </a:bodyPr>
          <a:lstStyle/>
          <a:p>
            <a:pPr algn="just"/>
            <a:r>
              <a:rPr lang="en-US" sz="2400" b="1" dirty="0">
                <a:solidFill>
                  <a:schemeClr val="accent5"/>
                </a:solidFill>
                <a:latin typeface="Calibri" panose="020F0502020204030204" pitchFamily="34" charset="0"/>
                <a:cs typeface="Calibri" panose="020F0502020204030204" pitchFamily="34" charset="0"/>
              </a:rPr>
              <a:t> Hemoglobin Synthesis</a:t>
            </a:r>
          </a:p>
          <a:p>
            <a:pPr marL="457200" indent="-457200" algn="just">
              <a:buFont typeface="Arial"/>
              <a:buChar char="•"/>
            </a:pPr>
            <a:endParaRPr lang="en-US" u="sng" dirty="0">
              <a:solidFill>
                <a:srgbClr val="C00000"/>
              </a:solidFill>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The circulation  blood of normal adult contain about 750 g of Hb and of this about  7 – 8 g are degraded daily. </a:t>
            </a:r>
          </a:p>
          <a:p>
            <a:pPr algn="just"/>
            <a:endParaRPr lang="en-US" b="1" dirty="0">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globin part of Hb can be reutilized only after catabolism into its constituent amino acid.</a:t>
            </a:r>
          </a:p>
          <a:p>
            <a:pPr marL="914400" lvl="1" indent="-457200" algn="just">
              <a:buFont typeface="Arial"/>
              <a:buChar char="•"/>
            </a:pPr>
            <a:r>
              <a:rPr lang="en-US" dirty="0">
                <a:latin typeface="Calibri" panose="020F0502020204030204" pitchFamily="34" charset="0"/>
                <a:cs typeface="Calibri" panose="020F0502020204030204" pitchFamily="34" charset="0"/>
              </a:rPr>
              <a:t>The free </a:t>
            </a:r>
            <a:r>
              <a:rPr lang="en-US" dirty="0" err="1">
                <a:latin typeface="Calibri" panose="020F0502020204030204" pitchFamily="34" charset="0"/>
                <a:cs typeface="Calibri" panose="020F0502020204030204" pitchFamily="34" charset="0"/>
              </a:rPr>
              <a:t>heam</a:t>
            </a:r>
            <a:r>
              <a:rPr lang="en-US" dirty="0">
                <a:latin typeface="Calibri" panose="020F0502020204030204" pitchFamily="34" charset="0"/>
                <a:cs typeface="Calibri" panose="020F0502020204030204" pitchFamily="34" charset="0"/>
              </a:rPr>
              <a:t> is broken down into bile pigment which is excreted.</a:t>
            </a:r>
          </a:p>
          <a:p>
            <a:pPr marL="914400" lvl="1" indent="-457200" algn="just">
              <a:buFont typeface="Arial"/>
              <a:buChar char="•"/>
            </a:pPr>
            <a:r>
              <a:rPr lang="en-US" dirty="0">
                <a:latin typeface="Calibri" panose="020F0502020204030204" pitchFamily="34" charset="0"/>
                <a:cs typeface="Calibri" panose="020F0502020204030204" pitchFamily="34" charset="0"/>
              </a:rPr>
              <a:t>Iron alone is reutilized in the synthesis of Hb.</a:t>
            </a:r>
          </a:p>
          <a:p>
            <a:pPr marL="914400" lvl="1"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r>
              <a:rPr lang="en-US" b="1" dirty="0">
                <a:solidFill>
                  <a:schemeClr val="accent5"/>
                </a:solidFill>
                <a:latin typeface="Calibri" panose="020F0502020204030204" pitchFamily="34" charset="0"/>
                <a:cs typeface="Calibri" panose="020F0502020204030204" pitchFamily="34" charset="0"/>
              </a:rPr>
              <a:t>The rate of Hb synthesis (Rate of RBC formation) depends on:</a:t>
            </a:r>
          </a:p>
          <a:p>
            <a:pPr algn="just"/>
            <a:endParaRPr lang="en-US" b="1" dirty="0">
              <a:solidFill>
                <a:schemeClr val="accent5"/>
              </a:solidFill>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amount of oxygen reaching the blood.</a:t>
            </a:r>
          </a:p>
          <a:p>
            <a:pPr lvl="1" algn="just"/>
            <a:r>
              <a:rPr lang="en-US" dirty="0">
                <a:latin typeface="Calibri" panose="020F0502020204030204" pitchFamily="34" charset="0"/>
                <a:cs typeface="Calibri" panose="020F0502020204030204" pitchFamily="34" charset="0"/>
              </a:rPr>
              <a:t> </a:t>
            </a:r>
            <a:endParaRPr lang="en-US" dirty="0">
              <a:highlight>
                <a:srgbClr val="FFFF00"/>
              </a:highlight>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Capacity of the blood to carry oxygen ,which in turn depend on the amount of circulating hemoglobin   </a:t>
            </a:r>
          </a:p>
          <a:p>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83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8F63922-364C-4C1D-9A3F-AD64564468B7}"/>
              </a:ext>
            </a:extLst>
          </p:cNvPr>
          <p:cNvSpPr/>
          <p:nvPr/>
        </p:nvSpPr>
        <p:spPr>
          <a:xfrm>
            <a:off x="1" y="119824"/>
            <a:ext cx="8877782" cy="2308324"/>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Therefore, hemoglobin synthesis is stimulated by anoxia, whether due to oxygen deficiency or due to anemia.</a:t>
            </a:r>
          </a:p>
          <a:p>
            <a:pPr marL="342900" indent="-342900" algn="just">
              <a:buFont typeface="Arial"/>
              <a:buChar char="•"/>
            </a:pPr>
            <a:r>
              <a:rPr lang="en-US" dirty="0">
                <a:latin typeface="Calibri" panose="020F0502020204030204" pitchFamily="34" charset="0"/>
                <a:cs typeface="Calibri" panose="020F0502020204030204" pitchFamily="34" charset="0"/>
              </a:rPr>
              <a:t>There is a strong evidence that the marrow response to the stimulus of hypoxia is dependent upon </a:t>
            </a:r>
            <a:r>
              <a:rPr lang="en-US" b="1" dirty="0">
                <a:solidFill>
                  <a:schemeClr val="accent5"/>
                </a:solidFill>
                <a:latin typeface="Calibri" panose="020F0502020204030204" pitchFamily="34" charset="0"/>
                <a:cs typeface="Calibri" panose="020F0502020204030204" pitchFamily="34" charset="0"/>
              </a:rPr>
              <a:t>erythropoietin.</a:t>
            </a:r>
          </a:p>
          <a:p>
            <a:pPr marL="342900" indent="-342900" algn="just">
              <a:buFont typeface="Arial"/>
              <a:buChar char="•"/>
            </a:pPr>
            <a:endParaRPr lang="en-US" b="1" u="sng" dirty="0">
              <a:solidFill>
                <a:srgbClr val="681417"/>
              </a:solidFill>
              <a:latin typeface="Calibri" panose="020F0502020204030204" pitchFamily="34" charset="0"/>
              <a:cs typeface="Calibri" panose="020F0502020204030204" pitchFamily="34" charset="0"/>
            </a:endParaRPr>
          </a:p>
          <a:p>
            <a:pPr marL="342900" indent="-342900" algn="just">
              <a:buFont typeface="Arial"/>
              <a:buChar char="•"/>
            </a:pPr>
            <a:r>
              <a:rPr lang="en-US" b="1" dirty="0">
                <a:solidFill>
                  <a:schemeClr val="accent5"/>
                </a:solidFill>
                <a:latin typeface="Calibri" panose="020F0502020204030204" pitchFamily="34" charset="0"/>
                <a:cs typeface="Calibri" panose="020F0502020204030204" pitchFamily="34" charset="0"/>
              </a:rPr>
              <a:t>Erythropoietin is a </a:t>
            </a:r>
            <a:r>
              <a:rPr lang="en-US" dirty="0">
                <a:latin typeface="Calibri" panose="020F0502020204030204" pitchFamily="34" charset="0"/>
                <a:cs typeface="Calibri" panose="020F0502020204030204" pitchFamily="34" charset="0"/>
              </a:rPr>
              <a:t>glycoprotein hormone</a:t>
            </a:r>
            <a:r>
              <a:rPr lang="en-US" b="1" dirty="0">
                <a:solidFill>
                  <a:srgbClr val="681417"/>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formed in kidney  in response to decrease oxygen carrying capacity (hypoxia or anoxia), in order to stimulate the erythropoiesis </a:t>
            </a:r>
          </a:p>
          <a:p>
            <a:endParaRPr lang="ar-SA" dirty="0">
              <a:latin typeface="Calibri" panose="020F0502020204030204" pitchFamily="34" charset="0"/>
              <a:cs typeface="Calibri" panose="020F0502020204030204" pitchFamily="34" charset="0"/>
            </a:endParaRPr>
          </a:p>
        </p:txBody>
      </p:sp>
      <p:pic>
        <p:nvPicPr>
          <p:cNvPr id="3" name="صورة 2">
            <a:extLst>
              <a:ext uri="{FF2B5EF4-FFF2-40B4-BE49-F238E27FC236}">
                <a16:creationId xmlns:a16="http://schemas.microsoft.com/office/drawing/2014/main" id="{DA8F10B2-E635-43F9-B65D-781AB87AB54C}"/>
              </a:ext>
            </a:extLst>
          </p:cNvPr>
          <p:cNvPicPr>
            <a:picLocks noChangeAspect="1"/>
          </p:cNvPicPr>
          <p:nvPr/>
        </p:nvPicPr>
        <p:blipFill rotWithShape="1">
          <a:blip r:embed="rId3"/>
          <a:srcRect l="11772" t="19564" r="37722" b="13150"/>
          <a:stretch/>
        </p:blipFill>
        <p:spPr>
          <a:xfrm>
            <a:off x="1782500" y="2392622"/>
            <a:ext cx="5798917" cy="4345554"/>
          </a:xfrm>
          <a:prstGeom prst="rect">
            <a:avLst/>
          </a:prstGeom>
        </p:spPr>
      </p:pic>
    </p:spTree>
    <p:extLst>
      <p:ext uri="{BB962C8B-B14F-4D97-AF65-F5344CB8AC3E}">
        <p14:creationId xmlns:p14="http://schemas.microsoft.com/office/powerpoint/2010/main" val="4771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F666E2A-06BD-4C71-9FC3-267848B1B218}"/>
              </a:ext>
            </a:extLst>
          </p:cNvPr>
          <p:cNvSpPr/>
          <p:nvPr/>
        </p:nvSpPr>
        <p:spPr>
          <a:xfrm>
            <a:off x="104172" y="1042654"/>
            <a:ext cx="8935656" cy="3283335"/>
          </a:xfrm>
          <a:prstGeom prst="rect">
            <a:avLst/>
          </a:prstGeom>
        </p:spPr>
        <p:txBody>
          <a:bodyPr wrap="square">
            <a:spAutoFit/>
          </a:bodyPr>
          <a:lstStyle/>
          <a:p>
            <a:r>
              <a:rPr lang="en-US" b="1" u="sng" dirty="0">
                <a:solidFill>
                  <a:srgbClr val="C00000"/>
                </a:solidFill>
                <a:latin typeface="Calibri" panose="020F0502020204030204" pitchFamily="34" charset="0"/>
                <a:cs typeface="Calibri" panose="020F0502020204030204" pitchFamily="34" charset="0"/>
              </a:rPr>
              <a:t>The role of  some factor affecting on the native of </a:t>
            </a:r>
            <a:r>
              <a:rPr lang="en-US" b="1" u="sng" dirty="0" err="1">
                <a:solidFill>
                  <a:srgbClr val="C00000"/>
                </a:solidFill>
                <a:latin typeface="Calibri" panose="020F0502020204030204" pitchFamily="34" charset="0"/>
                <a:cs typeface="Calibri" panose="020F0502020204030204" pitchFamily="34" charset="0"/>
              </a:rPr>
              <a:t>haemoglobin</a:t>
            </a:r>
            <a:r>
              <a:rPr lang="en-US" b="1" dirty="0">
                <a:latin typeface="Calibri" panose="020F0502020204030204" pitchFamily="34" charset="0"/>
                <a:cs typeface="Calibri" panose="020F0502020204030204" pitchFamily="34" charset="0"/>
              </a:rPr>
              <a:t>:</a:t>
            </a:r>
          </a:p>
          <a:p>
            <a:endParaRPr lang="en-US" b="1" dirty="0">
              <a:latin typeface="Calibri" panose="020F0502020204030204" pitchFamily="34" charset="0"/>
              <a:cs typeface="Calibri" panose="020F0502020204030204" pitchFamily="34" charset="0"/>
            </a:endParaRPr>
          </a:p>
          <a:p>
            <a:pPr marL="342900" indent="-342900" algn="just">
              <a:lnSpc>
                <a:spcPct val="120000"/>
              </a:lnSpc>
              <a:buFont typeface="+mj-lt"/>
              <a:buAutoNum type="arabicParenR"/>
            </a:pPr>
            <a:r>
              <a:rPr lang="en-US" i="1" dirty="0">
                <a:solidFill>
                  <a:schemeClr val="tx2">
                    <a:lumMod val="50000"/>
                  </a:schemeClr>
                </a:solidFill>
                <a:latin typeface="Calibri" panose="020F0502020204030204" pitchFamily="34" charset="0"/>
                <a:cs typeface="Calibri" panose="020F0502020204030204" pitchFamily="34" charset="0"/>
              </a:rPr>
              <a:t>Vitamins and cofactor</a:t>
            </a:r>
            <a:r>
              <a:rPr lang="en-US" dirty="0">
                <a:latin typeface="Calibri" panose="020F0502020204030204" pitchFamily="34" charset="0"/>
                <a:cs typeface="Calibri" panose="020F0502020204030204" pitchFamily="34" charset="0"/>
              </a:rPr>
              <a:t>: Biotin (B7), pantothenic acid (B5), folic acid (B9), coenzyme A and </a:t>
            </a:r>
            <a:r>
              <a:rPr lang="en-US" dirty="0" err="1">
                <a:latin typeface="Calibri" panose="020F0502020204030204" pitchFamily="34" charset="0"/>
                <a:cs typeface="Calibri" panose="020F0502020204030204" pitchFamily="34" charset="0"/>
              </a:rPr>
              <a:t>pyrodixal</a:t>
            </a:r>
            <a:r>
              <a:rPr lang="en-US" dirty="0">
                <a:latin typeface="Calibri" panose="020F0502020204030204" pitchFamily="34" charset="0"/>
                <a:cs typeface="Calibri" panose="020F0502020204030204" pitchFamily="34" charset="0"/>
              </a:rPr>
              <a:t> phosphate are essential for </a:t>
            </a:r>
            <a:r>
              <a:rPr lang="en-US" dirty="0" err="1">
                <a:latin typeface="Calibri" panose="020F0502020204030204" pitchFamily="34" charset="0"/>
                <a:cs typeface="Calibri" panose="020F0502020204030204" pitchFamily="34" charset="0"/>
              </a:rPr>
              <a:t>haem</a:t>
            </a:r>
            <a:r>
              <a:rPr lang="en-US" dirty="0">
                <a:latin typeface="Calibri" panose="020F0502020204030204" pitchFamily="34" charset="0"/>
                <a:cs typeface="Calibri" panose="020F0502020204030204" pitchFamily="34" charset="0"/>
              </a:rPr>
              <a:t> synthesis . </a:t>
            </a:r>
          </a:p>
          <a:p>
            <a:pPr marL="342900" indent="-342900" algn="just">
              <a:lnSpc>
                <a:spcPct val="120000"/>
              </a:lnSpc>
              <a:buFont typeface="+mj-lt"/>
              <a:buAutoNum type="arabicParenR"/>
            </a:pPr>
            <a:endParaRPr lang="en-US" i="1" dirty="0">
              <a:solidFill>
                <a:srgbClr val="681417"/>
              </a:solidFill>
              <a:latin typeface="Calibri" panose="020F0502020204030204" pitchFamily="34" charset="0"/>
              <a:cs typeface="Calibri" panose="020F0502020204030204" pitchFamily="34" charset="0"/>
            </a:endParaRPr>
          </a:p>
          <a:p>
            <a:pPr marL="342900" indent="-342900" algn="just">
              <a:lnSpc>
                <a:spcPct val="120000"/>
              </a:lnSpc>
              <a:buFont typeface="+mj-lt"/>
              <a:buAutoNum type="arabicParenR"/>
            </a:pPr>
            <a:r>
              <a:rPr lang="en-US" i="1" dirty="0">
                <a:solidFill>
                  <a:srgbClr val="681417"/>
                </a:solidFill>
                <a:latin typeface="Calibri" panose="020F0502020204030204" pitchFamily="34" charset="0"/>
                <a:cs typeface="Calibri" panose="020F0502020204030204" pitchFamily="34" charset="0"/>
              </a:rPr>
              <a:t>Trace metals </a:t>
            </a:r>
            <a:r>
              <a:rPr lang="en-US" dirty="0">
                <a:latin typeface="Calibri" panose="020F0502020204030204" pitchFamily="34" charset="0"/>
                <a:cs typeface="Calibri" panose="020F0502020204030204" pitchFamily="34" charset="0"/>
              </a:rPr>
              <a:t>: Only copper and cobalt are known to play a role .</a:t>
            </a:r>
          </a:p>
          <a:p>
            <a:pPr marL="800100" lvl="1" indent="-342900" algn="just">
              <a:lnSpc>
                <a:spcPct val="120000"/>
              </a:lnSpc>
              <a:buFont typeface="Arial"/>
              <a:buChar char="•"/>
            </a:pPr>
            <a:r>
              <a:rPr lang="en-US" dirty="0">
                <a:latin typeface="Calibri" panose="020F0502020204030204" pitchFamily="34" charset="0"/>
                <a:cs typeface="Calibri" panose="020F0502020204030204" pitchFamily="34" charset="0"/>
              </a:rPr>
              <a:t>(</a:t>
            </a:r>
            <a:r>
              <a:rPr lang="en-US" b="1" u="sng" dirty="0">
                <a:solidFill>
                  <a:srgbClr val="3D5185"/>
                </a:solidFill>
                <a:latin typeface="Calibri" panose="020F0502020204030204" pitchFamily="34" charset="0"/>
                <a:cs typeface="Calibri" panose="020F0502020204030204" pitchFamily="34" charset="0"/>
              </a:rPr>
              <a:t>Copper</a:t>
            </a:r>
            <a:r>
              <a:rPr lang="en-US" dirty="0">
                <a:latin typeface="Calibri" panose="020F0502020204030204" pitchFamily="34" charset="0"/>
                <a:cs typeface="Calibri" panose="020F0502020204030204" pitchFamily="34" charset="0"/>
              </a:rPr>
              <a:t> is playing a role in  the absorption of iron while</a:t>
            </a:r>
            <a:r>
              <a:rPr lang="en-US" b="1" u="sng" dirty="0">
                <a:solidFill>
                  <a:schemeClr val="accent3">
                    <a:lumMod val="75000"/>
                  </a:schemeClr>
                </a:solidFill>
                <a:latin typeface="Calibri" panose="020F0502020204030204" pitchFamily="34" charset="0"/>
                <a:cs typeface="Calibri" panose="020F0502020204030204" pitchFamily="34" charset="0"/>
              </a:rPr>
              <a:t> Cobalt </a:t>
            </a:r>
            <a:r>
              <a:rPr lang="en-US" dirty="0">
                <a:latin typeface="Calibri" panose="020F0502020204030204" pitchFamily="34" charset="0"/>
                <a:cs typeface="Calibri" panose="020F0502020204030204" pitchFamily="34" charset="0"/>
              </a:rPr>
              <a:t>is essential constituent of </a:t>
            </a:r>
            <a:r>
              <a:rPr lang="en-US" dirty="0" err="1">
                <a:latin typeface="Calibri" panose="020F0502020204030204" pitchFamily="34" charset="0"/>
                <a:cs typeface="Calibri" panose="020F0502020204030204" pitchFamily="34" charset="0"/>
              </a:rPr>
              <a:t>vitamine</a:t>
            </a:r>
            <a:r>
              <a:rPr lang="en-US" dirty="0">
                <a:latin typeface="Calibri" panose="020F0502020204030204" pitchFamily="34" charset="0"/>
                <a:cs typeface="Calibri" panose="020F0502020204030204" pitchFamily="34" charset="0"/>
              </a:rPr>
              <a:t> B12 (Cobalamin) )</a:t>
            </a:r>
          </a:p>
          <a:p>
            <a:pPr marL="457200" indent="-457200" algn="just">
              <a:lnSpc>
                <a:spcPct val="120000"/>
              </a:lnSpc>
              <a:buFont typeface="+mj-lt"/>
              <a:buAutoNum type="arabicParenR"/>
            </a:pPr>
            <a:endParaRPr lang="en-US" dirty="0">
              <a:latin typeface="Calibri" panose="020F0502020204030204" pitchFamily="34" charset="0"/>
              <a:cs typeface="Calibri" panose="020F0502020204030204" pitchFamily="34" charset="0"/>
            </a:endParaRPr>
          </a:p>
          <a:p>
            <a:pPr marL="457200" indent="-457200" algn="just">
              <a:lnSpc>
                <a:spcPct val="120000"/>
              </a:lnSpc>
              <a:buFont typeface="+mj-lt"/>
              <a:buAutoNum type="arabicParenR"/>
            </a:pPr>
            <a:r>
              <a:rPr lang="en-US" i="1" dirty="0">
                <a:solidFill>
                  <a:schemeClr val="tx2">
                    <a:lumMod val="50000"/>
                  </a:schemeClr>
                </a:solidFill>
                <a:latin typeface="Calibri" panose="020F0502020204030204" pitchFamily="34" charset="0"/>
                <a:cs typeface="Calibri" panose="020F0502020204030204" pitchFamily="34" charset="0"/>
              </a:rPr>
              <a:t>Glucose -6-phsphatase dehydrogenase (G6PD)</a:t>
            </a:r>
            <a:endParaRPr lang="x-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121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01379FFB-D1D6-4177-B90B-0A7A16CCB45B}"/>
              </a:ext>
            </a:extLst>
          </p:cNvPr>
          <p:cNvSpPr/>
          <p:nvPr/>
        </p:nvSpPr>
        <p:spPr>
          <a:xfrm>
            <a:off x="562188" y="1166448"/>
            <a:ext cx="8264323" cy="1294072"/>
          </a:xfrm>
          <a:prstGeom prst="rect">
            <a:avLst/>
          </a:prstGeom>
        </p:spPr>
        <p:txBody>
          <a:bodyPr wrap="square">
            <a:spAutoFit/>
          </a:bodyPr>
          <a:lstStyle/>
          <a:p>
            <a:pPr>
              <a:lnSpc>
                <a:spcPct val="150000"/>
              </a:lnSpc>
            </a:pPr>
            <a:r>
              <a:rPr lang="en-US" b="1" dirty="0">
                <a:solidFill>
                  <a:srgbClr val="0070C0"/>
                </a:solidFill>
                <a:latin typeface="Abadi MT Condensed Light"/>
                <a:cs typeface="Abadi MT Condensed Light"/>
              </a:rPr>
              <a:t>Normal </a:t>
            </a:r>
            <a:r>
              <a:rPr lang="en-US" b="1" dirty="0" err="1">
                <a:solidFill>
                  <a:srgbClr val="0070C0"/>
                </a:solidFill>
                <a:latin typeface="Abadi MT Condensed Light"/>
              </a:rPr>
              <a:t>haemoglobin</a:t>
            </a:r>
            <a:r>
              <a:rPr lang="en-US" b="1" dirty="0">
                <a:solidFill>
                  <a:srgbClr val="0070C0"/>
                </a:solidFill>
                <a:latin typeface="Abadi MT Condensed Light"/>
              </a:rPr>
              <a:t> Hb conc</a:t>
            </a:r>
            <a:r>
              <a:rPr lang="en-US" b="1" dirty="0">
                <a:solidFill>
                  <a:srgbClr val="0070C0"/>
                </a:solidFill>
                <a:latin typeface="Abadi MT Condensed Light"/>
                <a:cs typeface="Abadi MT Condensed Light"/>
              </a:rPr>
              <a:t>.: </a:t>
            </a:r>
            <a:r>
              <a:rPr lang="en-US" b="1" u="sng" dirty="0">
                <a:solidFill>
                  <a:srgbClr val="0070C0"/>
                </a:solidFill>
                <a:latin typeface="Abadi MT Condensed Light"/>
                <a:cs typeface="Abadi MT Condensed Light"/>
              </a:rPr>
              <a:t>for men: </a:t>
            </a:r>
            <a:r>
              <a:rPr lang="en-US" b="1" dirty="0">
                <a:solidFill>
                  <a:srgbClr val="0070C0"/>
                </a:solidFill>
                <a:latin typeface="Abadi MT Condensed Light"/>
                <a:cs typeface="Abadi MT Condensed Light"/>
              </a:rPr>
              <a:t>14 - 18 g/dl,  </a:t>
            </a:r>
            <a:r>
              <a:rPr lang="en-US" b="1" u="sng" dirty="0">
                <a:solidFill>
                  <a:srgbClr val="0070C0"/>
                </a:solidFill>
                <a:latin typeface="Abadi MT Condensed Light"/>
                <a:cs typeface="Abadi MT Condensed Light"/>
              </a:rPr>
              <a:t>for women </a:t>
            </a:r>
            <a:r>
              <a:rPr lang="en-US" b="1" dirty="0">
                <a:solidFill>
                  <a:srgbClr val="0070C0"/>
                </a:solidFill>
                <a:latin typeface="Abadi MT Condensed Light"/>
                <a:cs typeface="Abadi MT Condensed Light"/>
              </a:rPr>
              <a:t>: 12 - 16 g\dl</a:t>
            </a:r>
          </a:p>
          <a:p>
            <a:pPr marL="342900" indent="-342900">
              <a:lnSpc>
                <a:spcPct val="150000"/>
              </a:lnSpc>
              <a:buFont typeface="Wingdings" charset="0"/>
              <a:buChar char="é"/>
            </a:pPr>
            <a:r>
              <a:rPr lang="en-US" dirty="0">
                <a:latin typeface="Abadi MT Condensed Light"/>
                <a:ea typeface="Wingdings"/>
                <a:cs typeface="Abadi MT Condensed Light"/>
                <a:sym typeface="Wingdings"/>
              </a:rPr>
              <a:t>Level of Hb is associated with polycythemia and dehydration.</a:t>
            </a:r>
          </a:p>
          <a:p>
            <a:pPr>
              <a:lnSpc>
                <a:spcPct val="150000"/>
              </a:lnSpc>
            </a:pPr>
            <a:r>
              <a:rPr lang="x-none" dirty="0">
                <a:latin typeface="Wingdings"/>
                <a:ea typeface="Wingdings"/>
                <a:cs typeface="Wingdings"/>
                <a:sym typeface="Wingdings"/>
              </a:rPr>
              <a:t></a:t>
            </a:r>
            <a:r>
              <a:rPr lang="en-US" dirty="0">
                <a:latin typeface="Times New Roman" pitchFamily="18" charset="0"/>
                <a:cs typeface="Times New Roman" pitchFamily="18" charset="0"/>
                <a:sym typeface="Wingdings"/>
              </a:rPr>
              <a:t> </a:t>
            </a:r>
            <a:r>
              <a:rPr lang="en-US" dirty="0">
                <a:latin typeface="Abadi MT Condensed Light"/>
                <a:ea typeface="Wingdings"/>
                <a:cs typeface="Abadi MT Condensed Light"/>
                <a:sym typeface="Wingdings"/>
              </a:rPr>
              <a:t>Level of Hb is associated with anemia.</a:t>
            </a:r>
            <a:endParaRPr lang="ar-SA" dirty="0"/>
          </a:p>
        </p:txBody>
      </p:sp>
    </p:spTree>
    <p:extLst>
      <p:ext uri="{BB962C8B-B14F-4D97-AF65-F5344CB8AC3E}">
        <p14:creationId xmlns:p14="http://schemas.microsoft.com/office/powerpoint/2010/main" val="13057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DB599412-92B1-4348-86E1-A9FD68A38750}"/>
              </a:ext>
            </a:extLst>
          </p:cNvPr>
          <p:cNvSpPr txBox="1"/>
          <p:nvPr/>
        </p:nvSpPr>
        <p:spPr>
          <a:xfrm>
            <a:off x="127323" y="185194"/>
            <a:ext cx="8414794" cy="1637371"/>
          </a:xfrm>
          <a:prstGeom prst="rect">
            <a:avLst/>
          </a:prstGeom>
          <a:noFill/>
        </p:spPr>
        <p:txBody>
          <a:bodyPr wrap="square" rtlCol="1">
            <a:spAutoFit/>
          </a:bodyPr>
          <a:lstStyle/>
          <a:p>
            <a:pPr>
              <a:lnSpc>
                <a:spcPct val="140000"/>
              </a:lnSpc>
            </a:pPr>
            <a:r>
              <a:rPr lang="en-US" sz="2800" b="1" u="sng" dirty="0">
                <a:solidFill>
                  <a:schemeClr val="accent5"/>
                </a:solidFill>
                <a:latin typeface="Calibri" panose="020F0502020204030204" pitchFamily="34" charset="0"/>
                <a:cs typeface="Calibri" panose="020F0502020204030204" pitchFamily="34" charset="0"/>
              </a:rPr>
              <a:t>Anemia :</a:t>
            </a:r>
          </a:p>
          <a:p>
            <a:pPr marL="342900" indent="-342900" algn="just">
              <a:lnSpc>
                <a:spcPct val="120000"/>
              </a:lnSpc>
              <a:buFont typeface="Arial"/>
              <a:buChar char="•"/>
            </a:pPr>
            <a:r>
              <a:rPr lang="en-US" dirty="0">
                <a:latin typeface="Calibri" panose="020F0502020204030204" pitchFamily="34" charset="0"/>
                <a:cs typeface="Calibri" panose="020F0502020204030204" pitchFamily="34" charset="0"/>
              </a:rPr>
              <a:t>It is in general decrease in the amount of RBC or the normal amount of Hb in blood. It can also be defined as a lowered ability of the blood to carry oxygen.</a:t>
            </a:r>
          </a:p>
          <a:p>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6B5E43B-FA0E-48A1-8C97-ED6A89F11E8B}"/>
              </a:ext>
            </a:extLst>
          </p:cNvPr>
          <p:cNvSpPr/>
          <p:nvPr/>
        </p:nvSpPr>
        <p:spPr>
          <a:xfrm>
            <a:off x="266219" y="2118167"/>
            <a:ext cx="8414794" cy="3693319"/>
          </a:xfrm>
          <a:prstGeom prst="rect">
            <a:avLst/>
          </a:prstGeom>
        </p:spPr>
        <p:txBody>
          <a:bodyPr wrap="square">
            <a:spAutoFit/>
          </a:bodyPr>
          <a:lstStyle/>
          <a:p>
            <a:r>
              <a:rPr lang="en-US" dirty="0">
                <a:solidFill>
                  <a:schemeClr val="accent5"/>
                </a:solidFill>
                <a:latin typeface="Calibri" panose="020F0502020204030204" pitchFamily="34" charset="0"/>
                <a:cs typeface="Calibri" panose="020F0502020204030204" pitchFamily="34" charset="0"/>
              </a:rPr>
              <a:t>There are many types of anemia:</a:t>
            </a:r>
          </a:p>
          <a:p>
            <a:endParaRPr lang="en-US"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Anemia caused by blood loss.</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 </a:t>
            </a:r>
            <a:r>
              <a:rPr lang="en-US" dirty="0">
                <a:latin typeface="Calibri" panose="020F0502020204030204" pitchFamily="34" charset="0"/>
                <a:cs typeface="Calibri" panose="020F0502020204030204" pitchFamily="34" charset="0"/>
              </a:rPr>
              <a:t>Anemia caused by decreased or faulty red blood cell production. (Sickle cell anemia</a:t>
            </a:r>
          </a:p>
          <a:p>
            <a:r>
              <a:rPr lang="en-US" dirty="0">
                <a:latin typeface="Calibri" panose="020F0502020204030204" pitchFamily="34" charset="0"/>
                <a:cs typeface="Calibri" panose="020F0502020204030204" pitchFamily="34" charset="0"/>
              </a:rPr>
              <a:t>Iron-deficiency anemia and </a:t>
            </a:r>
            <a:r>
              <a:rPr lang="en-US" b="1" dirty="0">
                <a:latin typeface="Calibri" panose="020F0502020204030204" pitchFamily="34" charset="0"/>
                <a:cs typeface="Calibri" panose="020F0502020204030204" pitchFamily="34" charset="0"/>
              </a:rPr>
              <a:t>Vitamin-deficiency anemia</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3- </a:t>
            </a:r>
            <a:r>
              <a:rPr lang="en-US" dirty="0">
                <a:latin typeface="Calibri" panose="020F0502020204030204" pitchFamily="34" charset="0"/>
                <a:cs typeface="Calibri" panose="020F0502020204030204" pitchFamily="34" charset="0"/>
              </a:rPr>
              <a:t>Anemia caused by destruction of red blood cells.(hemolytic anemia).</a:t>
            </a:r>
          </a:p>
          <a:p>
            <a:endParaRPr lang="en-US" dirty="0">
              <a:solidFill>
                <a:schemeClr val="accent5"/>
              </a:solidFill>
              <a:latin typeface="Calibri" panose="020F0502020204030204" pitchFamily="34" charset="0"/>
              <a:cs typeface="Calibri" panose="020F0502020204030204" pitchFamily="34" charset="0"/>
            </a:endParaRPr>
          </a:p>
          <a:p>
            <a:endParaRPr lang="en-US" dirty="0">
              <a:solidFill>
                <a:schemeClr val="accent5"/>
              </a:solidFill>
              <a:latin typeface="Calibri" panose="020F0502020204030204" pitchFamily="34" charset="0"/>
              <a:cs typeface="Calibri" panose="020F0502020204030204" pitchFamily="34" charset="0"/>
            </a:endParaRPr>
          </a:p>
          <a:p>
            <a:r>
              <a:rPr lang="en-US" dirty="0">
                <a:solidFill>
                  <a:schemeClr val="accent5"/>
                </a:solidFill>
                <a:latin typeface="Calibri" panose="020F0502020204030204" pitchFamily="34" charset="0"/>
                <a:cs typeface="Calibri" panose="020F0502020204030204" pitchFamily="34" charset="0"/>
              </a:rPr>
              <a:t> </a:t>
            </a:r>
          </a:p>
          <a:p>
            <a:endParaRPr lang="en-US" b="1" dirty="0">
              <a:solidFill>
                <a:srgbClr val="444444"/>
              </a:solidFill>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441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9D64135-2ED2-4546-9157-7B507C7AD33C}"/>
              </a:ext>
            </a:extLst>
          </p:cNvPr>
          <p:cNvSpPr/>
          <p:nvPr/>
        </p:nvSpPr>
        <p:spPr>
          <a:xfrm>
            <a:off x="1296365" y="2351782"/>
            <a:ext cx="6551270" cy="1077218"/>
          </a:xfrm>
          <a:prstGeom prst="rect">
            <a:avLst/>
          </a:prstGeom>
        </p:spPr>
        <p:txBody>
          <a:bodyPr wrap="square">
            <a:spAutoFit/>
          </a:bodyPr>
          <a:lstStyle/>
          <a:p>
            <a:r>
              <a:rPr lang="en-US" sz="3200" b="1" dirty="0">
                <a:solidFill>
                  <a:schemeClr val="accent5"/>
                </a:solidFill>
                <a:latin typeface="Calibri" panose="020F0502020204030204" pitchFamily="34" charset="0"/>
                <a:cs typeface="Calibri" panose="020F0502020204030204" pitchFamily="34" charset="0"/>
              </a:rPr>
              <a:t>Quantitative Determination of G6PD Deficiency in </a:t>
            </a:r>
            <a:r>
              <a:rPr lang="en-US" sz="3200" b="1" dirty="0" err="1">
                <a:solidFill>
                  <a:schemeClr val="accent5"/>
                </a:solidFill>
                <a:latin typeface="Calibri" panose="020F0502020204030204" pitchFamily="34" charset="0"/>
                <a:cs typeface="Calibri" panose="020F0502020204030204" pitchFamily="34" charset="0"/>
              </a:rPr>
              <a:t>Hemolysed</a:t>
            </a:r>
            <a:r>
              <a:rPr lang="en-US" sz="3200" b="1" dirty="0">
                <a:solidFill>
                  <a:schemeClr val="accent5"/>
                </a:solidFill>
                <a:latin typeface="Calibri" panose="020F0502020204030204" pitchFamily="34" charset="0"/>
                <a:cs typeface="Calibri" panose="020F0502020204030204" pitchFamily="34" charset="0"/>
              </a:rPr>
              <a:t> RBC sample </a:t>
            </a:r>
            <a:endParaRPr lang="ar-SA" sz="3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2602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21">
      <a:dk1>
        <a:srgbClr val="000000"/>
      </a:dk1>
      <a:lt1>
        <a:srgbClr val="FFFFFF"/>
      </a:lt1>
      <a:dk2>
        <a:srgbClr val="DC5924"/>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2207</TotalTime>
  <Words>975</Words>
  <Application>Microsoft Office PowerPoint</Application>
  <PresentationFormat>عرض على الشاشة (4:3)</PresentationFormat>
  <Paragraphs>117</Paragraphs>
  <Slides>20</Slides>
  <Notes>6</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20</vt:i4>
      </vt:variant>
    </vt:vector>
  </HeadingPairs>
  <TitlesOfParts>
    <vt:vector size="27" baseType="lpstr">
      <vt:lpstr>Abadi MT Condensed Light</vt:lpstr>
      <vt:lpstr>Arial</vt:lpstr>
      <vt:lpstr>Arial Black</vt:lpstr>
      <vt:lpstr>Calibri</vt:lpstr>
      <vt:lpstr>Times New Roman</vt:lpstr>
      <vt:lpstr>Wingdings</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66</cp:revision>
  <dcterms:created xsi:type="dcterms:W3CDTF">2014-10-11T17:15:44Z</dcterms:created>
  <dcterms:modified xsi:type="dcterms:W3CDTF">2019-10-21T06:34:00Z</dcterms:modified>
</cp:coreProperties>
</file>