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1" r:id="rId5"/>
    <p:sldId id="282" r:id="rId6"/>
    <p:sldId id="266" r:id="rId7"/>
    <p:sldId id="259" r:id="rId8"/>
    <p:sldId id="260" r:id="rId9"/>
    <p:sldId id="267" r:id="rId10"/>
    <p:sldId id="261" r:id="rId11"/>
    <p:sldId id="274" r:id="rId12"/>
    <p:sldId id="262" r:id="rId13"/>
    <p:sldId id="275" r:id="rId14"/>
    <p:sldId id="263" r:id="rId15"/>
    <p:sldId id="279" r:id="rId16"/>
    <p:sldId id="280" r:id="rId17"/>
    <p:sldId id="276" r:id="rId18"/>
    <p:sldId id="265" r:id="rId19"/>
    <p:sldId id="277" r:id="rId20"/>
    <p:sldId id="269" r:id="rId21"/>
    <p:sldId id="270" r:id="rId22"/>
    <p:sldId id="272" r:id="rId23"/>
    <p:sldId id="271" r:id="rId24"/>
    <p:sldId id="27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8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98512-AEF9-4CD2-8E23-A7688F7737A6}" type="doc">
      <dgm:prSet loTypeId="urn:microsoft.com/office/officeart/2005/8/layout/cycle3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49B65E82-4829-4500-AB4C-BAF291EEBEE9}">
      <dgm:prSet phldrT="[نص]" custT="1"/>
      <dgm:spPr/>
      <dgm:t>
        <a:bodyPr/>
        <a:lstStyle/>
        <a:p>
          <a:pPr rtl="1"/>
          <a:r>
            <a:rPr kumimoji="0" lang="en-US" sz="3200" b="1" i="0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Functions</a:t>
          </a:r>
          <a:endParaRPr lang="ar-SA" sz="3200" dirty="0"/>
        </a:p>
      </dgm:t>
    </dgm:pt>
    <dgm:pt modelId="{0334019A-8A60-4DA1-BC16-76EE24A95377}" type="parTrans" cxnId="{57EA5D7D-13A5-45B2-9640-4F6DFBD8968E}">
      <dgm:prSet/>
      <dgm:spPr/>
      <dgm:t>
        <a:bodyPr/>
        <a:lstStyle/>
        <a:p>
          <a:pPr rtl="1"/>
          <a:endParaRPr lang="ar-SA"/>
        </a:p>
      </dgm:t>
    </dgm:pt>
    <dgm:pt modelId="{63BE04C3-97F6-4E44-8FF2-B8FCADD0CD35}" type="sibTrans" cxnId="{57EA5D7D-13A5-45B2-9640-4F6DFBD8968E}">
      <dgm:prSet/>
      <dgm:spPr/>
      <dgm:t>
        <a:bodyPr/>
        <a:lstStyle/>
        <a:p>
          <a:pPr rtl="1"/>
          <a:endParaRPr lang="ar-SA"/>
        </a:p>
      </dgm:t>
    </dgm:pt>
    <dgm:pt modelId="{DBC56F31-E488-47F8-9CC1-FF56907CF17C}">
      <dgm:prSet phldrT="[نص]"/>
      <dgm:spPr/>
      <dgm:t>
        <a:bodyPr/>
        <a:lstStyle/>
        <a:p>
          <a:pPr rtl="0"/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Permeability</a:t>
          </a:r>
          <a:endParaRPr kumimoji="0" lang="ar-SA" b="1" i="0" u="none" strike="noStrike" cap="none" normalizeH="0" baseline="0" dirty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EFE74CC-3B4D-45A0-83DF-4982BE698A1E}" type="parTrans" cxnId="{DC128AB8-9098-4B2B-837E-3F49E3F75C3E}">
      <dgm:prSet/>
      <dgm:spPr/>
      <dgm:t>
        <a:bodyPr/>
        <a:lstStyle/>
        <a:p>
          <a:pPr rtl="1"/>
          <a:endParaRPr lang="ar-SA"/>
        </a:p>
      </dgm:t>
    </dgm:pt>
    <dgm:pt modelId="{7A53F213-D4D6-4D0E-A573-E4AFAC43F2A4}" type="sibTrans" cxnId="{DC128AB8-9098-4B2B-837E-3F49E3F75C3E}">
      <dgm:prSet/>
      <dgm:spPr/>
      <dgm:t>
        <a:bodyPr/>
        <a:lstStyle/>
        <a:p>
          <a:pPr rtl="1"/>
          <a:endParaRPr lang="ar-SA"/>
        </a:p>
      </dgm:t>
    </dgm:pt>
    <dgm:pt modelId="{960BF468-0F19-41A7-A872-A6609A27ABE3}">
      <dgm:prSet phldrT="[نص]"/>
      <dgm:spPr/>
      <dgm:t>
        <a:bodyPr/>
        <a:lstStyle/>
        <a:p>
          <a:pPr rtl="1"/>
          <a:r>
            <a:rPr kumimoji="0" lang="ar-SA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Sensations</a:t>
          </a:r>
        </a:p>
      </dgm:t>
    </dgm:pt>
    <dgm:pt modelId="{AC17B0AA-5D0A-4755-AB80-7CCEDEEE2239}" type="parTrans" cxnId="{A200723A-BF65-4321-930B-F3B755B0B432}">
      <dgm:prSet/>
      <dgm:spPr/>
      <dgm:t>
        <a:bodyPr/>
        <a:lstStyle/>
        <a:p>
          <a:pPr rtl="1"/>
          <a:endParaRPr lang="ar-SA"/>
        </a:p>
      </dgm:t>
    </dgm:pt>
    <dgm:pt modelId="{AAA577D7-A368-446F-B368-C439F4BD3C9E}" type="sibTrans" cxnId="{A200723A-BF65-4321-930B-F3B755B0B432}">
      <dgm:prSet/>
      <dgm:spPr/>
      <dgm:t>
        <a:bodyPr/>
        <a:lstStyle/>
        <a:p>
          <a:pPr rtl="1"/>
          <a:endParaRPr lang="ar-SA"/>
        </a:p>
      </dgm:t>
    </dgm:pt>
    <dgm:pt modelId="{9B42B6AE-D61E-4786-BAD7-A3C94E2F3F44}">
      <dgm:prSet phldrT="[نص]"/>
      <dgm:spPr/>
      <dgm:t>
        <a:bodyPr/>
        <a:lstStyle/>
        <a:p>
          <a:pPr rtl="0"/>
          <a:r>
            <a:rPr kumimoji="0" lang="ar-SA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Secretions</a:t>
          </a:r>
        </a:p>
      </dgm:t>
    </dgm:pt>
    <dgm:pt modelId="{8218838B-CE09-4384-8038-AEF5BA690108}" type="parTrans" cxnId="{F5E0CA94-110E-4900-A5CE-BDB3545AB03B}">
      <dgm:prSet/>
      <dgm:spPr/>
      <dgm:t>
        <a:bodyPr/>
        <a:lstStyle/>
        <a:p>
          <a:pPr rtl="1"/>
          <a:endParaRPr lang="ar-SA"/>
        </a:p>
      </dgm:t>
    </dgm:pt>
    <dgm:pt modelId="{20C4F0C6-DFB3-4A27-9122-200D8D64D1FF}" type="sibTrans" cxnId="{F5E0CA94-110E-4900-A5CE-BDB3545AB03B}">
      <dgm:prSet/>
      <dgm:spPr/>
      <dgm:t>
        <a:bodyPr/>
        <a:lstStyle/>
        <a:p>
          <a:pPr rtl="1"/>
          <a:endParaRPr lang="ar-SA"/>
        </a:p>
      </dgm:t>
    </dgm:pt>
    <dgm:pt modelId="{88E5B995-AB9D-4828-986A-773A10D3B58B}">
      <dgm:prSet/>
      <dgm:spPr/>
      <dgm:t>
        <a:bodyPr/>
        <a:lstStyle/>
        <a:p>
          <a:pPr rtl="1"/>
          <a:r>
            <a: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Protection</a:t>
          </a:r>
          <a:endParaRPr kumimoji="0" lang="en-US" b="1" i="0" strike="noStrike" cap="none" normalizeH="0" baseline="0" dirty="0">
            <a:ln>
              <a:noFill/>
            </a:ln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AA424CA-02ED-4933-B50C-2292FF637AC5}" type="parTrans" cxnId="{4A51A3B6-06A7-4CC2-8143-F59707FE4D77}">
      <dgm:prSet/>
      <dgm:spPr/>
      <dgm:t>
        <a:bodyPr/>
        <a:lstStyle/>
        <a:p>
          <a:pPr rtl="1"/>
          <a:endParaRPr lang="ar-SA"/>
        </a:p>
      </dgm:t>
    </dgm:pt>
    <dgm:pt modelId="{48168496-E2C8-4E9D-9440-D9AE76C08D0C}" type="sibTrans" cxnId="{4A51A3B6-06A7-4CC2-8143-F59707FE4D77}">
      <dgm:prSet/>
      <dgm:spPr/>
      <dgm:t>
        <a:bodyPr/>
        <a:lstStyle/>
        <a:p>
          <a:pPr rtl="1"/>
          <a:endParaRPr lang="ar-SA"/>
        </a:p>
      </dgm:t>
    </dgm:pt>
    <dgm:pt modelId="{F4F633A6-8FA1-4C28-A64A-67A4EDCF9965}" type="pres">
      <dgm:prSet presAssocID="{6E198512-AEF9-4CD2-8E23-A7688F7737A6}" presName="Name0" presStyleCnt="0">
        <dgm:presLayoutVars>
          <dgm:dir/>
          <dgm:resizeHandles val="exact"/>
        </dgm:presLayoutVars>
      </dgm:prSet>
      <dgm:spPr/>
    </dgm:pt>
    <dgm:pt modelId="{C4B15F57-B256-4E3D-9E95-B0FE307701B6}" type="pres">
      <dgm:prSet presAssocID="{6E198512-AEF9-4CD2-8E23-A7688F7737A6}" presName="cycle" presStyleCnt="0"/>
      <dgm:spPr/>
    </dgm:pt>
    <dgm:pt modelId="{247AD594-6BA8-465E-BABF-917046B81411}" type="pres">
      <dgm:prSet presAssocID="{49B65E82-4829-4500-AB4C-BAF291EEBEE9}" presName="nodeFirstNode" presStyleLbl="node1" presStyleIdx="0" presStyleCnt="5" custScaleX="110908">
        <dgm:presLayoutVars>
          <dgm:bulletEnabled val="1"/>
        </dgm:presLayoutVars>
      </dgm:prSet>
      <dgm:spPr/>
    </dgm:pt>
    <dgm:pt modelId="{D9B326C2-7849-42F3-A29B-7A9010DE411C}" type="pres">
      <dgm:prSet presAssocID="{63BE04C3-97F6-4E44-8FF2-B8FCADD0CD35}" presName="sibTransFirstNode" presStyleLbl="bgShp" presStyleIdx="0" presStyleCnt="1"/>
      <dgm:spPr/>
    </dgm:pt>
    <dgm:pt modelId="{95E84668-5EE0-4D15-BC03-A9CC356C5095}" type="pres">
      <dgm:prSet presAssocID="{88E5B995-AB9D-4828-986A-773A10D3B58B}" presName="nodeFollowingNodes" presStyleLbl="node1" presStyleIdx="1" presStyleCnt="5">
        <dgm:presLayoutVars>
          <dgm:bulletEnabled val="1"/>
        </dgm:presLayoutVars>
      </dgm:prSet>
      <dgm:spPr/>
    </dgm:pt>
    <dgm:pt modelId="{888E113A-655F-47E3-950C-1F8A167B87E6}" type="pres">
      <dgm:prSet presAssocID="{DBC56F31-E488-47F8-9CC1-FF56907CF17C}" presName="nodeFollowingNodes" presStyleLbl="node1" presStyleIdx="2" presStyleCnt="5">
        <dgm:presLayoutVars>
          <dgm:bulletEnabled val="1"/>
        </dgm:presLayoutVars>
      </dgm:prSet>
      <dgm:spPr/>
    </dgm:pt>
    <dgm:pt modelId="{B3DAE33A-3C39-44CC-9740-BC776DDD7E8E}" type="pres">
      <dgm:prSet presAssocID="{960BF468-0F19-41A7-A872-A6609A27ABE3}" presName="nodeFollowingNodes" presStyleLbl="node1" presStyleIdx="3" presStyleCnt="5">
        <dgm:presLayoutVars>
          <dgm:bulletEnabled val="1"/>
        </dgm:presLayoutVars>
      </dgm:prSet>
      <dgm:spPr/>
    </dgm:pt>
    <dgm:pt modelId="{B11722EA-0FFF-4B87-A10C-E2FA7659AF36}" type="pres">
      <dgm:prSet presAssocID="{9B42B6AE-D61E-4786-BAD7-A3C94E2F3F4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6F1F013-C224-424E-8BA3-5D020E4260C6}" type="presOf" srcId="{9B42B6AE-D61E-4786-BAD7-A3C94E2F3F44}" destId="{B11722EA-0FFF-4B87-A10C-E2FA7659AF36}" srcOrd="0" destOrd="0" presId="urn:microsoft.com/office/officeart/2005/8/layout/cycle3"/>
    <dgm:cxn modelId="{12438518-696C-4CD9-ABC7-7003D27029DA}" type="presOf" srcId="{DBC56F31-E488-47F8-9CC1-FF56907CF17C}" destId="{888E113A-655F-47E3-950C-1F8A167B87E6}" srcOrd="0" destOrd="0" presId="urn:microsoft.com/office/officeart/2005/8/layout/cycle3"/>
    <dgm:cxn modelId="{E0695222-8F73-4EF1-B6DE-66118B8122DD}" type="presOf" srcId="{63BE04C3-97F6-4E44-8FF2-B8FCADD0CD35}" destId="{D9B326C2-7849-42F3-A29B-7A9010DE411C}" srcOrd="0" destOrd="0" presId="urn:microsoft.com/office/officeart/2005/8/layout/cycle3"/>
    <dgm:cxn modelId="{C9756D2F-FC44-4C0C-BE70-826E760E8EE5}" type="presOf" srcId="{960BF468-0F19-41A7-A872-A6609A27ABE3}" destId="{B3DAE33A-3C39-44CC-9740-BC776DDD7E8E}" srcOrd="0" destOrd="0" presId="urn:microsoft.com/office/officeart/2005/8/layout/cycle3"/>
    <dgm:cxn modelId="{A200723A-BF65-4321-930B-F3B755B0B432}" srcId="{6E198512-AEF9-4CD2-8E23-A7688F7737A6}" destId="{960BF468-0F19-41A7-A872-A6609A27ABE3}" srcOrd="3" destOrd="0" parTransId="{AC17B0AA-5D0A-4755-AB80-7CCEDEEE2239}" sibTransId="{AAA577D7-A368-446F-B368-C439F4BD3C9E}"/>
    <dgm:cxn modelId="{57EA5D7D-13A5-45B2-9640-4F6DFBD8968E}" srcId="{6E198512-AEF9-4CD2-8E23-A7688F7737A6}" destId="{49B65E82-4829-4500-AB4C-BAF291EEBEE9}" srcOrd="0" destOrd="0" parTransId="{0334019A-8A60-4DA1-BC16-76EE24A95377}" sibTransId="{63BE04C3-97F6-4E44-8FF2-B8FCADD0CD35}"/>
    <dgm:cxn modelId="{F5E0CA94-110E-4900-A5CE-BDB3545AB03B}" srcId="{6E198512-AEF9-4CD2-8E23-A7688F7737A6}" destId="{9B42B6AE-D61E-4786-BAD7-A3C94E2F3F44}" srcOrd="4" destOrd="0" parTransId="{8218838B-CE09-4384-8038-AEF5BA690108}" sibTransId="{20C4F0C6-DFB3-4A27-9122-200D8D64D1FF}"/>
    <dgm:cxn modelId="{800F13AC-D6E1-4F19-BA25-C249E7F1AF44}" type="presOf" srcId="{88E5B995-AB9D-4828-986A-773A10D3B58B}" destId="{95E84668-5EE0-4D15-BC03-A9CC356C5095}" srcOrd="0" destOrd="0" presId="urn:microsoft.com/office/officeart/2005/8/layout/cycle3"/>
    <dgm:cxn modelId="{4A51A3B6-06A7-4CC2-8143-F59707FE4D77}" srcId="{6E198512-AEF9-4CD2-8E23-A7688F7737A6}" destId="{88E5B995-AB9D-4828-986A-773A10D3B58B}" srcOrd="1" destOrd="0" parTransId="{EAA424CA-02ED-4933-B50C-2292FF637AC5}" sibTransId="{48168496-E2C8-4E9D-9440-D9AE76C08D0C}"/>
    <dgm:cxn modelId="{DC128AB8-9098-4B2B-837E-3F49E3F75C3E}" srcId="{6E198512-AEF9-4CD2-8E23-A7688F7737A6}" destId="{DBC56F31-E488-47F8-9CC1-FF56907CF17C}" srcOrd="2" destOrd="0" parTransId="{1EFE74CC-3B4D-45A0-83DF-4982BE698A1E}" sibTransId="{7A53F213-D4D6-4D0E-A573-E4AFAC43F2A4}"/>
    <dgm:cxn modelId="{7E9B28BF-D92D-4D91-8AD3-B7C62F07892F}" type="presOf" srcId="{6E198512-AEF9-4CD2-8E23-A7688F7737A6}" destId="{F4F633A6-8FA1-4C28-A64A-67A4EDCF9965}" srcOrd="0" destOrd="0" presId="urn:microsoft.com/office/officeart/2005/8/layout/cycle3"/>
    <dgm:cxn modelId="{78E6BFFF-113E-4BAA-A4C3-3823A6925F0C}" type="presOf" srcId="{49B65E82-4829-4500-AB4C-BAF291EEBEE9}" destId="{247AD594-6BA8-465E-BABF-917046B81411}" srcOrd="0" destOrd="0" presId="urn:microsoft.com/office/officeart/2005/8/layout/cycle3"/>
    <dgm:cxn modelId="{D66BE525-0E4B-41C1-86A3-E901F505674E}" type="presParOf" srcId="{F4F633A6-8FA1-4C28-A64A-67A4EDCF9965}" destId="{C4B15F57-B256-4E3D-9E95-B0FE307701B6}" srcOrd="0" destOrd="0" presId="urn:microsoft.com/office/officeart/2005/8/layout/cycle3"/>
    <dgm:cxn modelId="{70E50B1A-F2B6-457F-9A09-297AC4A9AF26}" type="presParOf" srcId="{C4B15F57-B256-4E3D-9E95-B0FE307701B6}" destId="{247AD594-6BA8-465E-BABF-917046B81411}" srcOrd="0" destOrd="0" presId="urn:microsoft.com/office/officeart/2005/8/layout/cycle3"/>
    <dgm:cxn modelId="{41D1CD12-FC8F-4639-AA32-CB62BF17BC55}" type="presParOf" srcId="{C4B15F57-B256-4E3D-9E95-B0FE307701B6}" destId="{D9B326C2-7849-42F3-A29B-7A9010DE411C}" srcOrd="1" destOrd="0" presId="urn:microsoft.com/office/officeart/2005/8/layout/cycle3"/>
    <dgm:cxn modelId="{08E9161D-5494-4E0F-9DA0-3B1F3B82385A}" type="presParOf" srcId="{C4B15F57-B256-4E3D-9E95-B0FE307701B6}" destId="{95E84668-5EE0-4D15-BC03-A9CC356C5095}" srcOrd="2" destOrd="0" presId="urn:microsoft.com/office/officeart/2005/8/layout/cycle3"/>
    <dgm:cxn modelId="{3C98D2FA-123F-4F9D-84D9-ABD336D64957}" type="presParOf" srcId="{C4B15F57-B256-4E3D-9E95-B0FE307701B6}" destId="{888E113A-655F-47E3-950C-1F8A167B87E6}" srcOrd="3" destOrd="0" presId="urn:microsoft.com/office/officeart/2005/8/layout/cycle3"/>
    <dgm:cxn modelId="{9AA443AA-FF55-4AAB-AC6F-75861058C0C6}" type="presParOf" srcId="{C4B15F57-B256-4E3D-9E95-B0FE307701B6}" destId="{B3DAE33A-3C39-44CC-9740-BC776DDD7E8E}" srcOrd="4" destOrd="0" presId="urn:microsoft.com/office/officeart/2005/8/layout/cycle3"/>
    <dgm:cxn modelId="{04AB0F1D-B12D-4F98-B698-D7599EDFB21C}" type="presParOf" srcId="{C4B15F57-B256-4E3D-9E95-B0FE307701B6}" destId="{B11722EA-0FFF-4B87-A10C-E2FA7659AF3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26C2-7849-42F3-A29B-7A9010DE411C}">
      <dsp:nvSpPr>
        <dsp:cNvPr id="0" name=""/>
        <dsp:cNvSpPr/>
      </dsp:nvSpPr>
      <dsp:spPr>
        <a:xfrm>
          <a:off x="1250692" y="-133641"/>
          <a:ext cx="5728215" cy="5728215"/>
        </a:xfrm>
        <a:prstGeom prst="circularArrow">
          <a:avLst>
            <a:gd name="adj1" fmla="val 5544"/>
            <a:gd name="adj2" fmla="val 330680"/>
            <a:gd name="adj3" fmla="val 13507702"/>
            <a:gd name="adj4" fmla="val 17551457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7AD594-6BA8-465E-BABF-917046B81411}">
      <dsp:nvSpPr>
        <dsp:cNvPr id="0" name=""/>
        <dsp:cNvSpPr/>
      </dsp:nvSpPr>
      <dsp:spPr>
        <a:xfrm>
          <a:off x="2621811" y="1947"/>
          <a:ext cx="2985976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200" b="1" i="0" strike="noStrike" kern="1200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Functions</a:t>
          </a:r>
          <a:endParaRPr lang="ar-SA" sz="3200" kern="1200" dirty="0"/>
        </a:p>
      </dsp:txBody>
      <dsp:txXfrm>
        <a:off x="2687525" y="67661"/>
        <a:ext cx="2854548" cy="1214722"/>
      </dsp:txXfrm>
    </dsp:sp>
    <dsp:sp modelId="{95E84668-5EE0-4D15-BC03-A9CC356C5095}">
      <dsp:nvSpPr>
        <dsp:cNvPr id="0" name=""/>
        <dsp:cNvSpPr/>
      </dsp:nvSpPr>
      <dsp:spPr>
        <a:xfrm>
          <a:off x="5091829" y="1689836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84678"/>
                <a:satOff val="12312"/>
                <a:lumOff val="1607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Protection</a:t>
          </a:r>
          <a:endParaRPr kumimoji="0" lang="en-US" sz="3000" b="1" i="0" strike="noStrike" kern="1200" cap="none" normalizeH="0" baseline="0" dirty="0">
            <a:ln>
              <a:noFill/>
            </a:ln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157543" y="1755550"/>
        <a:ext cx="2560872" cy="1214722"/>
      </dsp:txXfrm>
    </dsp:sp>
    <dsp:sp modelId="{888E113A-655F-47E3-950C-1F8A167B87E6}">
      <dsp:nvSpPr>
        <dsp:cNvPr id="0" name=""/>
        <dsp:cNvSpPr/>
      </dsp:nvSpPr>
      <dsp:spPr>
        <a:xfrm>
          <a:off x="4204453" y="4420898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69356"/>
                <a:satOff val="24624"/>
                <a:lumOff val="32148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3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Permeability</a:t>
          </a:r>
          <a:endParaRPr kumimoji="0" lang="ar-SA" sz="3000" b="1" i="0" u="none" strike="noStrike" kern="1200" cap="none" normalizeH="0" baseline="0" dirty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270167" y="4486612"/>
        <a:ext cx="2560872" cy="1214722"/>
      </dsp:txXfrm>
    </dsp:sp>
    <dsp:sp modelId="{B3DAE33A-3C39-44CC-9740-BC776DDD7E8E}">
      <dsp:nvSpPr>
        <dsp:cNvPr id="0" name=""/>
        <dsp:cNvSpPr/>
      </dsp:nvSpPr>
      <dsp:spPr>
        <a:xfrm>
          <a:off x="1332845" y="4420898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69356"/>
                <a:satOff val="24624"/>
                <a:lumOff val="32148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3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Sensations</a:t>
          </a:r>
        </a:p>
      </dsp:txBody>
      <dsp:txXfrm>
        <a:off x="1398559" y="4486612"/>
        <a:ext cx="2560872" cy="1214722"/>
      </dsp:txXfrm>
    </dsp:sp>
    <dsp:sp modelId="{B11722EA-0FFF-4B87-A10C-E2FA7659AF36}">
      <dsp:nvSpPr>
        <dsp:cNvPr id="0" name=""/>
        <dsp:cNvSpPr/>
      </dsp:nvSpPr>
      <dsp:spPr>
        <a:xfrm>
          <a:off x="445469" y="1689836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84678"/>
                <a:satOff val="12312"/>
                <a:lumOff val="1607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ar-SA" sz="30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Secretions</a:t>
          </a:r>
        </a:p>
      </dsp:txBody>
      <dsp:txXfrm>
        <a:off x="511183" y="1755550"/>
        <a:ext cx="2560872" cy="121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98745C-7EB0-4C66-8B12-FB0DF9B12B90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2BB97A-49A4-4373-A9F3-1FC26290403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70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AE9FF-5BC8-4FBB-A6CD-FA9C354231A3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77FF-18B5-4568-81B1-E9232B687B93}" type="datetimeFigureOut">
              <a:rPr lang="ar-SA" smtClean="0"/>
              <a:pPr/>
              <a:t>03/02/1444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US" b="1" dirty="0"/>
              <a:t>THE EPITHELIAL TISSUE </a:t>
            </a:r>
            <a:br>
              <a:rPr lang="en-US" dirty="0"/>
            </a:br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134883" cy="23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16736" r="35025" b="6076"/>
          <a:stretch>
            <a:fillRect/>
          </a:stretch>
        </p:blipFill>
        <p:spPr bwMode="auto">
          <a:xfrm>
            <a:off x="539552" y="3501008"/>
            <a:ext cx="2829017" cy="252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9888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Lab  2</a:t>
            </a:r>
            <a:br>
              <a:rPr lang="en-US" sz="3600" dirty="0"/>
            </a:br>
            <a:r>
              <a:rPr lang="en-US" sz="3600" dirty="0"/>
              <a:t>ZOO 103</a:t>
            </a:r>
            <a:endParaRPr lang="ar-SA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172501"/>
            <a:ext cx="8535892" cy="578610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 Cuboidal Epithelium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uboidal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cells are roughly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square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cuboidal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shape.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 cell has a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spherical central nucleus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found in glands and ducts.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are found lining of kidney tubules.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constitute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germinal epithelium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produces the egg cells in the ovary and the sperm cells in the testes.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44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~AUT0005"/>
          <p:cNvPicPr>
            <a:picLocks noChangeAspect="1" noChangeArrowheads="1"/>
          </p:cNvPicPr>
          <p:nvPr/>
        </p:nvPicPr>
        <p:blipFill>
          <a:blip r:embed="rId2" cstate="print"/>
          <a:srcRect t="3926" r="-2751" b="2533"/>
          <a:stretch>
            <a:fillRect/>
          </a:stretch>
        </p:blipFill>
        <p:spPr bwMode="auto">
          <a:xfrm>
            <a:off x="4499992" y="1124744"/>
            <a:ext cx="4176464" cy="35283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395536" y="1052736"/>
            <a:ext cx="3384376" cy="36724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403649" y="5301208"/>
            <a:ext cx="630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en-US" sz="3600" b="1" u="sng" dirty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 Cuboidal Epithelium</a:t>
            </a:r>
            <a:endParaRPr lang="en-US" sz="3200" b="1" dirty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332656"/>
            <a:ext cx="8607330" cy="564760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Columnar Epithelium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cells are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elongated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column-shaped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nuclei are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elongated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are usually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oval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basal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 form the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lining of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stomach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intestines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columnar cells are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sensory reception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such as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“sensory epithelium”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nose, ears and the taste buds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Goblet cells (unicellular glands) are found between the columnar epithelial cells of the duodenum.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secrete mucus or slime, a lubricating substance which keeps the surface smooth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may be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ciliated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non-ciliated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544522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Columnar Epithelium </a:t>
            </a: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 r="2064" b="4052"/>
          <a:stretch/>
        </p:blipFill>
        <p:spPr bwMode="auto">
          <a:xfrm>
            <a:off x="5004048" y="1052736"/>
            <a:ext cx="3384376" cy="41044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672408" cy="40324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المرىء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932040" y="764704"/>
            <a:ext cx="3852094" cy="4320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816424" cy="4320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5085184"/>
            <a:ext cx="6192688" cy="10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Stratified squamous epithelium</a:t>
            </a:r>
            <a:endParaRPr kumimoji="0" lang="en-US" sz="2000" b="1" i="0" u="none" strike="noStrike" cap="none" normalizeH="0" baseline="0" dirty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142985"/>
            <a:ext cx="839130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pithelium of cells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specialized to produce secretion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All glands are composed of epithelium.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Secretion –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Exocytotic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release of products, not metabolic wastes.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Columnar and cuboidal epithelial cells often become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gland cells which are capable of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synthesizing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secreting certain substances such as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enzymes, hormones, milk, mucus, sweat, wax and saliva.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0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Glandular Epithelium</a:t>
            </a:r>
            <a:r>
              <a:rPr lang="en-US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الوصف: C:\Users\Allah-Akbar\Desktop\na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60440" cy="3096344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67544" y="1412776"/>
            <a:ext cx="3816424" cy="3168352"/>
            <a:chOff x="1716088" y="115888"/>
            <a:chExt cx="6096000" cy="4572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14000" contrast="38000"/>
            </a:blip>
            <a:srcRect/>
            <a:stretch>
              <a:fillRect/>
            </a:stretch>
          </p:blipFill>
          <p:spPr bwMode="auto">
            <a:xfrm>
              <a:off x="1716088" y="115888"/>
              <a:ext cx="6096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81263" y="2420938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059113" y="2636838"/>
              <a:ext cx="1727200" cy="714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987675" y="2060575"/>
              <a:ext cx="2085975" cy="5762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6477000" y="381000"/>
              <a:ext cx="122238" cy="6556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19800" y="152400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5715000" y="228600"/>
              <a:ext cx="381000" cy="152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67744" y="4941168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17365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Glandular Epithelium</a:t>
            </a:r>
            <a:r>
              <a:rPr lang="en-US" sz="3600" dirty="0">
                <a:solidFill>
                  <a:srgbClr val="17365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564904"/>
            <a:ext cx="7488832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84150" h="88900" prst="coolSlant"/>
            <a:bevelB w="88900" h="88900"/>
          </a:sp3d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sym typeface="Baskerville" charset="0"/>
              </a:rPr>
              <a:t>Under The Microscope</a:t>
            </a:r>
            <a:br>
              <a:rPr lang="en-US" sz="6000" dirty="0">
                <a:solidFill>
                  <a:srgbClr val="59565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</a:br>
            <a:endParaRPr lang="ar-SA" sz="6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736" y="4509120"/>
            <a:ext cx="5760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/>
              <a:t>Simple Squamous</a:t>
            </a:r>
            <a:r>
              <a:rPr lang="en-US" sz="2000" b="1" dirty="0"/>
              <a:t> </a:t>
            </a:r>
            <a:r>
              <a:rPr lang="en-US" b="1" dirty="0"/>
              <a:t>Epithelium ( Lining of mouth )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/>
              <a:t>1-</a:t>
            </a:r>
            <a:r>
              <a:rPr lang="ar-SA" sz="2000" b="1" dirty="0"/>
              <a:t> </a:t>
            </a:r>
            <a:r>
              <a:rPr lang="en-US" sz="2000" b="1" dirty="0"/>
              <a:t>Cell membrane                </a:t>
            </a:r>
            <a:endParaRPr lang="ar-SA" sz="2000" b="1" dirty="0"/>
          </a:p>
          <a:p>
            <a:pPr algn="ctr" rtl="0">
              <a:spcBef>
                <a:spcPct val="50000"/>
              </a:spcBef>
            </a:pPr>
            <a:r>
              <a:rPr lang="ar-SA" sz="2000" b="1" dirty="0"/>
              <a:t>               </a:t>
            </a:r>
            <a:r>
              <a:rPr lang="en-US" sz="2000" b="1" dirty="0"/>
              <a:t>     2-  Cytoplasm</a:t>
            </a:r>
            <a:r>
              <a:rPr lang="ar-SA" sz="2000" b="1" dirty="0"/>
              <a:t>          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/>
              <a:t>3-</a:t>
            </a:r>
            <a:r>
              <a:rPr lang="ar-SA" sz="2000" b="1" dirty="0"/>
              <a:t>   </a:t>
            </a:r>
            <a:r>
              <a:rPr lang="en-US" sz="2000" b="1" dirty="0"/>
              <a:t>Nucleus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1520" y="836712"/>
            <a:ext cx="4071243" cy="3240087"/>
            <a:chOff x="107950" y="169863"/>
            <a:chExt cx="4322763" cy="32400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169863"/>
              <a:ext cx="4322763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2195513" y="2133600"/>
              <a:ext cx="100965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619250" y="1989138"/>
              <a:ext cx="506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909763" y="2997200"/>
              <a:ext cx="10795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1547813" y="2565400"/>
              <a:ext cx="93662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84438" y="2349500"/>
              <a:ext cx="504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547813" y="2781300"/>
              <a:ext cx="5032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899592" y="836712"/>
            <a:ext cx="7344816" cy="4293096"/>
            <a:chOff x="0" y="-1"/>
            <a:chExt cx="9144000" cy="6876815"/>
          </a:xfrm>
        </p:grpSpPr>
        <p:pic>
          <p:nvPicPr>
            <p:cNvPr id="3077" name="Picture 1" descr="C:\Users\hopes\Desktop\145 zoo MY WORK\New Folder\q6980928.jpg"/>
            <p:cNvPicPr>
              <a:picLocks noChangeAspect="1" noChangeArrowheads="1"/>
            </p:cNvPicPr>
            <p:nvPr/>
          </p:nvPicPr>
          <p:blipFill>
            <a:blip r:embed="rId3" cstate="print"/>
            <a:srcRect r="33878" b="13264"/>
            <a:stretch>
              <a:fillRect/>
            </a:stretch>
          </p:blipFill>
          <p:spPr bwMode="auto">
            <a:xfrm>
              <a:off x="0" y="-1"/>
              <a:ext cx="9144000" cy="68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</a:rPr>
                <a:t>Squamous</a:t>
              </a:r>
              <a:r>
                <a:rPr lang="en-US" sz="2800" b="1" dirty="0">
                  <a:solidFill>
                    <a:srgbClr val="FFFF00"/>
                  </a:solidFill>
                </a:rPr>
                <a:t> Epithelium</a:t>
              </a: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Side view</a:t>
              </a:r>
              <a:endParaRPr lang="ar-SA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079" name="مستطيل 3"/>
            <p:cNvSpPr>
              <a:spLocks noChangeArrowheads="1"/>
            </p:cNvSpPr>
            <p:nvPr/>
          </p:nvSpPr>
          <p:spPr bwMode="auto">
            <a:xfrm>
              <a:off x="228600" y="5791200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glomerulus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3080" name="مستطيل 3"/>
            <p:cNvSpPr>
              <a:spLocks noChangeArrowheads="1"/>
            </p:cNvSpPr>
            <p:nvPr/>
          </p:nvSpPr>
          <p:spPr bwMode="auto">
            <a:xfrm>
              <a:off x="5410200" y="228600"/>
              <a:ext cx="3581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Bowman’s capsule</a:t>
              </a:r>
            </a:p>
          </p:txBody>
        </p:sp>
        <p:cxnSp>
          <p:nvCxnSpPr>
            <p:cNvPr id="9" name="رابط كسهم مستقيم 8"/>
            <p:cNvCxnSpPr/>
            <p:nvPr/>
          </p:nvCxnSpPr>
          <p:spPr>
            <a:xfrm rot="5400000">
              <a:off x="6819918" y="1257256"/>
              <a:ext cx="990566" cy="31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3079" idx="0"/>
            </p:cNvCxnSpPr>
            <p:nvPr/>
          </p:nvCxnSpPr>
          <p:spPr>
            <a:xfrm rot="5400000" flipH="1" flipV="1">
              <a:off x="1562120" y="4457521"/>
              <a:ext cx="1142961" cy="152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8F2C-D5E6-4F0D-9DD8-09D2495191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7824" y="5301208"/>
            <a:ext cx="297228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/>
              <a:t>Simple Squamous</a:t>
            </a:r>
            <a:r>
              <a:rPr lang="en-US" sz="2000" b="1" dirty="0"/>
              <a:t> </a:t>
            </a:r>
            <a:r>
              <a:rPr lang="en-US" b="1" dirty="0"/>
              <a:t>Epithelium</a:t>
            </a:r>
          </a:p>
          <a:p>
            <a:pPr algn="ctr" rtl="0">
              <a:spcBef>
                <a:spcPct val="50000"/>
              </a:spcBef>
            </a:pPr>
            <a:r>
              <a:rPr lang="en-US" b="1" dirty="0"/>
              <a:t>(Bowman’s capsule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>
                <a:ln>
                  <a:noFill/>
                </a:ln>
                <a:solidFill>
                  <a:srgbClr val="CC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677707"/>
            <a:ext cx="57864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 are 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losely packed cells.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cover external surfaces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line internal cavities.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Epithelial cells are packed tightly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together, with almost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intercellular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5906699" y="1714488"/>
            <a:ext cx="3006457" cy="287633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11"/>
          <p:cNvSpPr>
            <a:spLocks noChangeShapeType="1"/>
          </p:cNvSpPr>
          <p:nvPr/>
        </p:nvSpPr>
        <p:spPr bwMode="auto">
          <a:xfrm flipV="1">
            <a:off x="4495800" y="1773238"/>
            <a:ext cx="3098800" cy="1731962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611560" y="4293096"/>
            <a:ext cx="8352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Simple Cuboidal Epithelium</a:t>
            </a:r>
          </a:p>
          <a:p>
            <a:pPr algn="ctr">
              <a:spcBef>
                <a:spcPct val="50000"/>
              </a:spcBef>
            </a:pPr>
            <a:r>
              <a:rPr lang="ar-SA" dirty="0"/>
              <a:t>              </a:t>
            </a:r>
            <a:r>
              <a:rPr lang="en-US" dirty="0"/>
              <a:t>1-Nucleus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       2-Basement membrane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/>
              <a:t>       </a:t>
            </a:r>
            <a:r>
              <a:rPr lang="en-US" dirty="0"/>
              <a:t>3-Cuboidal cell</a:t>
            </a:r>
            <a:r>
              <a:rPr lang="ar-SA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ar-SA" dirty="0"/>
              <a:t>   </a:t>
            </a:r>
            <a:r>
              <a:rPr lang="en-US" dirty="0"/>
              <a:t>4-Collecting Tubules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35896" y="836712"/>
            <a:ext cx="5256262" cy="3039393"/>
            <a:chOff x="611560" y="908720"/>
            <a:chExt cx="8064574" cy="3039393"/>
          </a:xfrm>
        </p:grpSpPr>
        <p:grpSp>
          <p:nvGrpSpPr>
            <p:cNvPr id="18" name="Group 17"/>
            <p:cNvGrpSpPr/>
            <p:nvPr/>
          </p:nvGrpSpPr>
          <p:grpSpPr>
            <a:xfrm>
              <a:off x="611560" y="908720"/>
              <a:ext cx="8064574" cy="3039393"/>
              <a:chOff x="323850" y="260350"/>
              <a:chExt cx="8496300" cy="3687763"/>
            </a:xfrm>
          </p:grpSpPr>
          <p:pic>
            <p:nvPicPr>
              <p:cNvPr id="409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736" r="35025" b="6076"/>
              <a:stretch>
                <a:fillRect/>
              </a:stretch>
            </p:blipFill>
            <p:spPr bwMode="auto">
              <a:xfrm>
                <a:off x="323850" y="260350"/>
                <a:ext cx="3960813" cy="3529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572" t="17326" r="4739" b="7083"/>
              <a:stretch>
                <a:fillRect/>
              </a:stretch>
            </p:blipFill>
            <p:spPr bwMode="auto">
              <a:xfrm>
                <a:off x="4572000" y="260350"/>
                <a:ext cx="4248150" cy="3455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0" name="Line 8"/>
              <p:cNvSpPr>
                <a:spLocks noChangeShapeType="1"/>
              </p:cNvSpPr>
              <p:nvPr/>
            </p:nvSpPr>
            <p:spPr bwMode="auto">
              <a:xfrm flipH="1" flipV="1">
                <a:off x="2989263" y="2781300"/>
                <a:ext cx="1506537" cy="72390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2" name="Line 13"/>
              <p:cNvSpPr>
                <a:spLocks noChangeShapeType="1"/>
              </p:cNvSpPr>
              <p:nvPr/>
            </p:nvSpPr>
            <p:spPr bwMode="auto">
              <a:xfrm>
                <a:off x="2484438" y="1555750"/>
                <a:ext cx="73025" cy="3603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3" name="Line 14"/>
              <p:cNvSpPr>
                <a:spLocks noChangeShapeType="1"/>
              </p:cNvSpPr>
              <p:nvPr/>
            </p:nvSpPr>
            <p:spPr bwMode="auto">
              <a:xfrm flipH="1" flipV="1">
                <a:off x="6227763" y="3141663"/>
                <a:ext cx="630237" cy="59213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5" name="Line 17"/>
              <p:cNvSpPr>
                <a:spLocks noChangeShapeType="1"/>
              </p:cNvSpPr>
              <p:nvPr/>
            </p:nvSpPr>
            <p:spPr bwMode="auto">
              <a:xfrm flipV="1">
                <a:off x="4495800" y="2708275"/>
                <a:ext cx="1155700" cy="796925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7" name="Text Box 19"/>
              <p:cNvSpPr txBox="1">
                <a:spLocks noChangeArrowheads="1"/>
              </p:cNvSpPr>
              <p:nvPr/>
            </p:nvSpPr>
            <p:spPr bwMode="auto">
              <a:xfrm>
                <a:off x="6705600" y="3581400"/>
                <a:ext cx="5032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4108" name="Text Box 20"/>
              <p:cNvSpPr txBox="1">
                <a:spLocks noChangeArrowheads="1"/>
              </p:cNvSpPr>
              <p:nvPr/>
            </p:nvSpPr>
            <p:spPr bwMode="auto">
              <a:xfrm>
                <a:off x="4191000" y="3443288"/>
                <a:ext cx="5048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4</a:t>
                </a:r>
              </a:p>
            </p:txBody>
          </p:sp>
          <p:sp>
            <p:nvSpPr>
              <p:cNvPr id="4109" name="Line 21"/>
              <p:cNvSpPr>
                <a:spLocks noChangeShapeType="1"/>
              </p:cNvSpPr>
              <p:nvPr/>
            </p:nvSpPr>
            <p:spPr bwMode="auto">
              <a:xfrm>
                <a:off x="2484438" y="1557338"/>
                <a:ext cx="288925" cy="2159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0" name="Line 22"/>
              <p:cNvSpPr>
                <a:spLocks noChangeShapeType="1"/>
              </p:cNvSpPr>
              <p:nvPr/>
            </p:nvSpPr>
            <p:spPr bwMode="auto">
              <a:xfrm>
                <a:off x="7740650" y="1700213"/>
                <a:ext cx="215900" cy="2889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1" name="Line 23"/>
              <p:cNvSpPr>
                <a:spLocks noChangeShapeType="1"/>
              </p:cNvSpPr>
              <p:nvPr/>
            </p:nvSpPr>
            <p:spPr bwMode="auto">
              <a:xfrm flipH="1">
                <a:off x="7669213" y="1700213"/>
                <a:ext cx="71437" cy="3603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2" name="Text Box 24"/>
              <p:cNvSpPr txBox="1">
                <a:spLocks noChangeArrowheads="1"/>
              </p:cNvSpPr>
              <p:nvPr/>
            </p:nvSpPr>
            <p:spPr bwMode="auto">
              <a:xfrm>
                <a:off x="7524750" y="1477963"/>
                <a:ext cx="506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3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411760" y="1700808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</a:t>
              </a:r>
              <a:endParaRPr lang="ar-S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3" descr="C:\Users\hopes\Desktop\145 zoo MY WORK\New Folder\sc_epithel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95232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39552" y="3933056"/>
            <a:ext cx="2213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3399"/>
                </a:solidFill>
              </a:rPr>
              <a:t>T.S of (collecting tubule </a:t>
            </a:r>
            <a:r>
              <a:rPr lang="ar-SA" sz="2000" b="1" dirty="0">
                <a:solidFill>
                  <a:srgbClr val="CC3399"/>
                </a:solidFill>
              </a:rPr>
              <a:t>(</a:t>
            </a:r>
            <a:r>
              <a:rPr lang="en-US" sz="2000" b="1" dirty="0">
                <a:solidFill>
                  <a:srgbClr val="CC3399"/>
                </a:solidFill>
              </a:rPr>
              <a:t>in the kidney</a:t>
            </a:r>
            <a:endParaRPr lang="ar-SA" sz="2800" dirty="0">
              <a:solidFill>
                <a:srgbClr val="CC339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4208" y="4005064"/>
            <a:ext cx="221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C3399"/>
                </a:solidFill>
              </a:rPr>
              <a:t>T.S of Thyroid gland</a:t>
            </a:r>
            <a:endParaRPr lang="ar-SA" sz="28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99592" y="4653136"/>
            <a:ext cx="77406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Simple Columnar Epithelium</a:t>
            </a:r>
            <a:r>
              <a:rPr lang="ar-SA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1-Nucleus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/>
              <a:t> </a:t>
            </a:r>
            <a:r>
              <a:rPr lang="en-US" dirty="0"/>
              <a:t>2-Plasma membrane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en-US" dirty="0"/>
              <a:t>3-Basement membrane</a:t>
            </a:r>
            <a:r>
              <a:rPr lang="ar-SA" dirty="0"/>
              <a:t> </a:t>
            </a:r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015458" cy="31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3293828" y="1638616"/>
            <a:ext cx="336272" cy="47102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3293828" y="1638616"/>
            <a:ext cx="601750" cy="3529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H="1" flipV="1">
            <a:off x="3494412" y="2639050"/>
            <a:ext cx="1138606" cy="5294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 flipH="1">
            <a:off x="4050440" y="1023563"/>
            <a:ext cx="864278" cy="6228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2759923" y="1520537"/>
            <a:ext cx="469011" cy="29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565173" y="3050382"/>
            <a:ext cx="469011" cy="29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4829176" y="836712"/>
            <a:ext cx="470486" cy="29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V="1">
            <a:off x="4633017" y="2520970"/>
            <a:ext cx="1873095" cy="64749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3898984" y="4149080"/>
            <a:ext cx="17466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CC3399"/>
                </a:solidFill>
              </a:rPr>
              <a:t>T.S of intestine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75656" y="4293096"/>
            <a:ext cx="60489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Stratified Squamous Epithelium</a:t>
            </a:r>
            <a:r>
              <a:rPr lang="ar-SA" sz="20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1-Basement membrane</a:t>
            </a:r>
            <a:r>
              <a:rPr lang="ar-SA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2-Malpighian Layer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en-US" dirty="0"/>
              <a:t>3-Spongy Layer</a:t>
            </a:r>
            <a:r>
              <a:rPr lang="ar-SA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Cells</a:t>
            </a:r>
            <a:r>
              <a:rPr lang="ar-SA" dirty="0"/>
              <a:t> </a:t>
            </a:r>
            <a:r>
              <a:rPr lang="en-US" dirty="0"/>
              <a:t>4-Squamous</a:t>
            </a:r>
            <a:endParaRPr lang="ar-SA" dirty="0"/>
          </a:p>
        </p:txBody>
      </p:sp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8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 flipV="1">
            <a:off x="5673947" y="3600219"/>
            <a:ext cx="800264" cy="222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78048" y="1266335"/>
            <a:ext cx="1438360" cy="5513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3756134" y="3378470"/>
            <a:ext cx="1117549" cy="3320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954768" y="3766838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276021" y="2822258"/>
            <a:ext cx="562301" cy="2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195597" y="3600219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1838321" y="2489021"/>
            <a:ext cx="2316182" cy="44472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4873684" y="3600219"/>
            <a:ext cx="800264" cy="222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1436427" y="1211204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331640" y="4869160"/>
            <a:ext cx="619283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Epithelium tissues (Goblet cells )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en-US" dirty="0"/>
              <a:t>1-Goblet cells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/>
              <a:t> </a:t>
            </a:r>
            <a:r>
              <a:rPr lang="en-US" dirty="0"/>
              <a:t>2-Villi         </a:t>
            </a:r>
            <a:endParaRPr lang="ar-SA" dirty="0"/>
          </a:p>
          <a:p>
            <a:pPr algn="r">
              <a:spcBef>
                <a:spcPct val="50000"/>
              </a:spcBef>
            </a:pPr>
            <a:endParaRPr lang="ar-S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16088" y="692696"/>
            <a:ext cx="5808240" cy="3995192"/>
            <a:chOff x="1716088" y="115888"/>
            <a:chExt cx="6096000" cy="4572000"/>
          </a:xfrm>
        </p:grpSpPr>
        <p:pic>
          <p:nvPicPr>
            <p:cNvPr id="7170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14000" contrast="38000"/>
            </a:blip>
            <a:srcRect/>
            <a:stretch>
              <a:fillRect/>
            </a:stretch>
          </p:blipFill>
          <p:spPr bwMode="auto">
            <a:xfrm>
              <a:off x="1716088" y="115888"/>
              <a:ext cx="6096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1" name="Text Box 6"/>
            <p:cNvSpPr txBox="1">
              <a:spLocks noChangeArrowheads="1"/>
            </p:cNvSpPr>
            <p:nvPr/>
          </p:nvSpPr>
          <p:spPr bwMode="auto">
            <a:xfrm>
              <a:off x="2481263" y="2420938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172" name="Line 7"/>
            <p:cNvSpPr>
              <a:spLocks noChangeShapeType="1"/>
            </p:cNvSpPr>
            <p:nvPr/>
          </p:nvSpPr>
          <p:spPr bwMode="auto">
            <a:xfrm>
              <a:off x="3059113" y="2636838"/>
              <a:ext cx="1727200" cy="714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3" name="Line 8"/>
            <p:cNvSpPr>
              <a:spLocks noChangeShapeType="1"/>
            </p:cNvSpPr>
            <p:nvPr/>
          </p:nvSpPr>
          <p:spPr bwMode="auto">
            <a:xfrm flipV="1">
              <a:off x="2987675" y="2060575"/>
              <a:ext cx="2085975" cy="5762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6477000" y="381000"/>
              <a:ext cx="122238" cy="6556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5" name="Text Box 10"/>
            <p:cNvSpPr txBox="1">
              <a:spLocks noChangeArrowheads="1"/>
            </p:cNvSpPr>
            <p:nvPr/>
          </p:nvSpPr>
          <p:spPr bwMode="auto">
            <a:xfrm>
              <a:off x="6019800" y="152400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 flipH="1">
              <a:off x="5715000" y="228600"/>
              <a:ext cx="381000" cy="152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189" y="2132856"/>
            <a:ext cx="5462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your attention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7524328" y="5373216"/>
            <a:ext cx="576064" cy="576064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2735"/>
            <a:ext cx="8788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Rest on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Basement Membrane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sheet of connective tissue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provides structural support to the epithelium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binds it to </a:t>
            </a:r>
            <a:r>
              <a:rPr lang="en-US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neighboring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structures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There are lots of tight junctions and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It provides tissues with strength and stability.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 also have the ability of Renewal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Stem and </a:t>
            </a:r>
            <a:r>
              <a:rPr lang="en-US" sz="2400" b="1" dirty="0" err="1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germinative</a:t>
            </a:r>
            <a:r>
              <a:rPr lang="en-US" sz="2400" b="1" dirty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cells)</a:t>
            </a:r>
            <a:endParaRPr lang="en-US" sz="2400" b="1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571750"/>
            <a:ext cx="8229600" cy="76944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Types of Epithelial Tissue </a:t>
            </a:r>
            <a:endParaRPr kumimoji="0" lang="en-US" b="0" i="0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76470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Number of layers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123137" y="-1234705"/>
            <a:ext cx="658332" cy="60973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428596" y="2143116"/>
            <a:ext cx="3452053" cy="1105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simple epithelium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(one layer)</a:t>
            </a:r>
            <a:endParaRPr lang="ar-SA" b="1" dirty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grpSp>
        <p:nvGrpSpPr>
          <p:cNvPr id="16" name="مجموعة 23"/>
          <p:cNvGrpSpPr>
            <a:grpSpLocks/>
          </p:cNvGrpSpPr>
          <p:nvPr/>
        </p:nvGrpSpPr>
        <p:grpSpPr bwMode="auto">
          <a:xfrm>
            <a:off x="642910" y="3214686"/>
            <a:ext cx="3714776" cy="630272"/>
            <a:chOff x="1219200" y="1362075"/>
            <a:chExt cx="6553200" cy="523816"/>
          </a:xfrm>
        </p:grpSpPr>
        <p:grpSp>
          <p:nvGrpSpPr>
            <p:cNvPr id="17" name="مجموعة 17"/>
            <p:cNvGrpSpPr>
              <a:grpSpLocks/>
            </p:cNvGrpSpPr>
            <p:nvPr/>
          </p:nvGrpSpPr>
          <p:grpSpPr bwMode="auto">
            <a:xfrm>
              <a:off x="1219200" y="1362075"/>
              <a:ext cx="6553200" cy="466725"/>
              <a:chOff x="1066800" y="609600"/>
              <a:chExt cx="7010400" cy="771525"/>
            </a:xfrm>
          </p:grpSpPr>
          <p:cxnSp>
            <p:nvCxnSpPr>
              <p:cNvPr id="19" name="رابط مستقيم 18"/>
              <p:cNvCxnSpPr/>
              <p:nvPr/>
            </p:nvCxnSpPr>
            <p:spPr>
              <a:xfrm rot="5400000">
                <a:off x="4306039" y="799140"/>
                <a:ext cx="390967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/>
              <p:cNvCxnSpPr/>
              <p:nvPr/>
            </p:nvCxnSpPr>
            <p:spPr>
              <a:xfrm rot="10800000">
                <a:off x="1066800" y="1000567"/>
                <a:ext cx="70104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>
                <a:off x="7875773" y="1179612"/>
                <a:ext cx="390966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5400000">
                <a:off x="877261" y="1179610"/>
                <a:ext cx="390966" cy="1188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رابط مستقيم 22"/>
            <p:cNvCxnSpPr/>
            <p:nvPr/>
          </p:nvCxnSpPr>
          <p:spPr>
            <a:xfrm rot="16200000" flipV="1">
              <a:off x="4274360" y="1740651"/>
              <a:ext cx="285718" cy="4762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ستطيل 3"/>
          <p:cNvSpPr>
            <a:spLocks noChangeArrowheads="1"/>
          </p:cNvSpPr>
          <p:nvPr/>
        </p:nvSpPr>
        <p:spPr bwMode="auto">
          <a:xfrm>
            <a:off x="0" y="3786190"/>
            <a:ext cx="1439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squamous</a:t>
            </a:r>
            <a:r>
              <a:rPr lang="en-US" sz="2000" b="1" dirty="0"/>
              <a:t> epithelium</a:t>
            </a:r>
            <a:endParaRPr lang="ar-SA" sz="2000" b="1" dirty="0"/>
          </a:p>
        </p:txBody>
      </p:sp>
      <p:sp>
        <p:nvSpPr>
          <p:cNvPr id="25" name="مستطيل 4"/>
          <p:cNvSpPr>
            <a:spLocks noChangeArrowheads="1"/>
          </p:cNvSpPr>
          <p:nvPr/>
        </p:nvSpPr>
        <p:spPr bwMode="auto">
          <a:xfrm>
            <a:off x="1928794" y="3857628"/>
            <a:ext cx="1247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cuboidal</a:t>
            </a:r>
            <a:r>
              <a:rPr lang="en-US" b="1" dirty="0"/>
              <a:t> epithelium</a:t>
            </a:r>
            <a:endParaRPr lang="ar-SA" b="1" dirty="0"/>
          </a:p>
        </p:txBody>
      </p:sp>
      <p:sp>
        <p:nvSpPr>
          <p:cNvPr id="26" name="مستطيل 5"/>
          <p:cNvSpPr>
            <a:spLocks noChangeArrowheads="1"/>
          </p:cNvSpPr>
          <p:nvPr/>
        </p:nvSpPr>
        <p:spPr bwMode="auto">
          <a:xfrm>
            <a:off x="3500430" y="3786190"/>
            <a:ext cx="1320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columnar epithelium</a:t>
            </a:r>
            <a:endParaRPr lang="ar-SA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428992" y="4357694"/>
            <a:ext cx="1961303" cy="868573"/>
            <a:chOff x="7052115" y="4725142"/>
            <a:chExt cx="2491236" cy="868573"/>
          </a:xfrm>
        </p:grpSpPr>
        <p:sp>
          <p:nvSpPr>
            <p:cNvPr id="32" name="مستطيل 15"/>
            <p:cNvSpPr>
              <a:spLocks noChangeArrowheads="1"/>
            </p:cNvSpPr>
            <p:nvPr/>
          </p:nvSpPr>
          <p:spPr bwMode="auto">
            <a:xfrm>
              <a:off x="8366552" y="5255161"/>
              <a:ext cx="11767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CC3399"/>
                  </a:solidFill>
                </a:rPr>
                <a:t>Stomach</a:t>
              </a:r>
              <a:endParaRPr lang="ar-SA" sz="2000" b="1" dirty="0">
                <a:solidFill>
                  <a:srgbClr val="CC3399"/>
                </a:solidFill>
              </a:endParaRPr>
            </a:p>
          </p:txBody>
        </p:sp>
        <p:sp>
          <p:nvSpPr>
            <p:cNvPr id="33" name="مستطيل 16"/>
            <p:cNvSpPr>
              <a:spLocks noChangeArrowheads="1"/>
            </p:cNvSpPr>
            <p:nvPr/>
          </p:nvSpPr>
          <p:spPr bwMode="auto">
            <a:xfrm>
              <a:off x="7052115" y="5255161"/>
              <a:ext cx="1478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CC3399"/>
                  </a:solidFill>
                </a:rPr>
                <a:t>Intestine     </a:t>
              </a:r>
              <a:endParaRPr lang="ar-SA" b="1" dirty="0">
                <a:solidFill>
                  <a:srgbClr val="CC3399"/>
                </a:solidFill>
              </a:endParaRPr>
            </a:p>
          </p:txBody>
        </p:sp>
        <p:grpSp>
          <p:nvGrpSpPr>
            <p:cNvPr id="34" name="مجموعة 52"/>
            <p:cNvGrpSpPr>
              <a:grpSpLocks/>
            </p:cNvGrpSpPr>
            <p:nvPr/>
          </p:nvGrpSpPr>
          <p:grpSpPr bwMode="auto">
            <a:xfrm>
              <a:off x="7668344" y="4725142"/>
              <a:ext cx="1112828" cy="597892"/>
              <a:chOff x="7086600" y="4667248"/>
              <a:chExt cx="1376363" cy="590552"/>
            </a:xfrm>
          </p:grpSpPr>
          <p:cxnSp>
            <p:nvCxnSpPr>
              <p:cNvPr id="35" name="رابط مستقيم 46"/>
              <p:cNvCxnSpPr/>
              <p:nvPr/>
            </p:nvCxnSpPr>
            <p:spPr>
              <a:xfrm rot="16200000" flipV="1">
                <a:off x="7631908" y="480774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47"/>
              <p:cNvCxnSpPr/>
              <p:nvPr/>
            </p:nvCxnSpPr>
            <p:spPr>
              <a:xfrm>
                <a:off x="7086600" y="4953000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50"/>
              <p:cNvCxnSpPr/>
              <p:nvPr/>
            </p:nvCxnSpPr>
            <p:spPr>
              <a:xfrm rot="16200000" flipV="1">
                <a:off x="83177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51"/>
              <p:cNvCxnSpPr/>
              <p:nvPr/>
            </p:nvCxnSpPr>
            <p:spPr>
              <a:xfrm rot="16200000" flipV="1">
                <a:off x="69461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214414" y="4429132"/>
            <a:ext cx="2286016" cy="1486776"/>
            <a:chOff x="7214662" y="4463192"/>
            <a:chExt cx="2110331" cy="1486776"/>
          </a:xfrm>
        </p:grpSpPr>
        <p:sp>
          <p:nvSpPr>
            <p:cNvPr id="41" name="مستطيل 15"/>
            <p:cNvSpPr>
              <a:spLocks noChangeArrowheads="1"/>
            </p:cNvSpPr>
            <p:nvPr/>
          </p:nvSpPr>
          <p:spPr bwMode="auto">
            <a:xfrm>
              <a:off x="8175952" y="5118971"/>
              <a:ext cx="114904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Collecting tubule</a:t>
              </a:r>
              <a:endParaRPr lang="ar-SA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مستطيل 16"/>
            <p:cNvSpPr>
              <a:spLocks noChangeArrowheads="1"/>
            </p:cNvSpPr>
            <p:nvPr/>
          </p:nvSpPr>
          <p:spPr bwMode="auto">
            <a:xfrm>
              <a:off x="7214662" y="5048937"/>
              <a:ext cx="11838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Thyroid gland</a:t>
              </a:r>
              <a:endParaRPr lang="ar-SA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43" name="مجموعة 52"/>
            <p:cNvGrpSpPr>
              <a:grpSpLocks/>
            </p:cNvGrpSpPr>
            <p:nvPr/>
          </p:nvGrpSpPr>
          <p:grpSpPr bwMode="auto">
            <a:xfrm>
              <a:off x="7957264" y="4463192"/>
              <a:ext cx="1108977" cy="578604"/>
              <a:chOff x="7443941" y="4408508"/>
              <a:chExt cx="1371600" cy="571500"/>
            </a:xfrm>
          </p:grpSpPr>
          <p:cxnSp>
            <p:nvCxnSpPr>
              <p:cNvPr id="44" name="رابط مستقيم 46"/>
              <p:cNvCxnSpPr/>
              <p:nvPr/>
            </p:nvCxnSpPr>
            <p:spPr>
              <a:xfrm rot="16200000" flipV="1">
                <a:off x="8010071" y="454900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7"/>
              <p:cNvCxnSpPr/>
              <p:nvPr/>
            </p:nvCxnSpPr>
            <p:spPr>
              <a:xfrm>
                <a:off x="7443941" y="4694257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50"/>
              <p:cNvCxnSpPr/>
              <p:nvPr/>
            </p:nvCxnSpPr>
            <p:spPr>
              <a:xfrm rot="16200000" flipV="1">
                <a:off x="8630177" y="483475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51"/>
              <p:cNvCxnSpPr/>
              <p:nvPr/>
            </p:nvCxnSpPr>
            <p:spPr>
              <a:xfrm rot="16200000" flipV="1">
                <a:off x="7320161" y="4808365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-142908" y="4429132"/>
            <a:ext cx="1962987" cy="1437838"/>
            <a:chOff x="7018383" y="4725144"/>
            <a:chExt cx="2493375" cy="1437838"/>
          </a:xfrm>
        </p:grpSpPr>
        <p:sp>
          <p:nvSpPr>
            <p:cNvPr id="49" name="مستطيل 15"/>
            <p:cNvSpPr>
              <a:spLocks noChangeArrowheads="1"/>
            </p:cNvSpPr>
            <p:nvPr/>
          </p:nvSpPr>
          <p:spPr bwMode="auto">
            <a:xfrm>
              <a:off x="8324134" y="5301208"/>
              <a:ext cx="11876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C3399"/>
                  </a:solidFill>
                </a:rPr>
                <a:t>Lining of </a:t>
              </a:r>
            </a:p>
            <a:p>
              <a:r>
                <a:rPr lang="en-US" sz="1600" b="1" dirty="0">
                  <a:solidFill>
                    <a:srgbClr val="CC3399"/>
                  </a:solidFill>
                </a:rPr>
                <a:t>Mouth</a:t>
              </a:r>
            </a:p>
            <a:p>
              <a:r>
                <a:rPr lang="en-US" sz="1600" b="1" dirty="0">
                  <a:solidFill>
                    <a:srgbClr val="CC3399"/>
                  </a:solidFill>
                </a:rPr>
                <a:t>Top view</a:t>
              </a:r>
              <a:endParaRPr lang="ar-SA" b="1" dirty="0">
                <a:solidFill>
                  <a:srgbClr val="CC3399"/>
                </a:solidFill>
              </a:endParaRPr>
            </a:p>
          </p:txBody>
        </p:sp>
        <p:sp>
          <p:nvSpPr>
            <p:cNvPr id="50" name="مستطيل 16"/>
            <p:cNvSpPr>
              <a:spLocks noChangeArrowheads="1"/>
            </p:cNvSpPr>
            <p:nvPr/>
          </p:nvSpPr>
          <p:spPr bwMode="auto">
            <a:xfrm>
              <a:off x="7018383" y="5301208"/>
              <a:ext cx="145559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C3399"/>
                  </a:solidFill>
                </a:rPr>
                <a:t>Bowman’s capsule</a:t>
              </a:r>
            </a:p>
            <a:p>
              <a:r>
                <a:rPr lang="en-US" sz="1600" b="1" dirty="0">
                  <a:solidFill>
                    <a:srgbClr val="CC3399"/>
                  </a:solidFill>
                </a:rPr>
                <a:t>Side view</a:t>
              </a:r>
              <a:endParaRPr lang="ar-SA" sz="1600" b="1" dirty="0">
                <a:solidFill>
                  <a:srgbClr val="CC3399"/>
                </a:solidFill>
              </a:endParaRPr>
            </a:p>
          </p:txBody>
        </p:sp>
        <p:grpSp>
          <p:nvGrpSpPr>
            <p:cNvPr id="51" name="مجموعة 52"/>
            <p:cNvGrpSpPr>
              <a:grpSpLocks/>
            </p:cNvGrpSpPr>
            <p:nvPr/>
          </p:nvGrpSpPr>
          <p:grpSpPr bwMode="auto">
            <a:xfrm>
              <a:off x="7668344" y="4725144"/>
              <a:ext cx="1112828" cy="597890"/>
              <a:chOff x="7086600" y="4667250"/>
              <a:chExt cx="1376363" cy="590550"/>
            </a:xfrm>
          </p:grpSpPr>
          <p:cxnSp>
            <p:nvCxnSpPr>
              <p:cNvPr id="52" name="رابط مستقيم 46"/>
              <p:cNvCxnSpPr/>
              <p:nvPr/>
            </p:nvCxnSpPr>
            <p:spPr>
              <a:xfrm rot="16200000" flipV="1">
                <a:off x="7631907" y="48077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47"/>
              <p:cNvCxnSpPr/>
              <p:nvPr/>
            </p:nvCxnSpPr>
            <p:spPr>
              <a:xfrm>
                <a:off x="7086600" y="4953000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0"/>
              <p:cNvCxnSpPr/>
              <p:nvPr/>
            </p:nvCxnSpPr>
            <p:spPr>
              <a:xfrm rot="16200000" flipV="1">
                <a:off x="83177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1"/>
              <p:cNvCxnSpPr/>
              <p:nvPr/>
            </p:nvCxnSpPr>
            <p:spPr>
              <a:xfrm rot="16200000" flipV="1">
                <a:off x="69461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5072066" y="2143116"/>
            <a:ext cx="4071934" cy="3239822"/>
            <a:chOff x="-167515" y="2276891"/>
            <a:chExt cx="4608653" cy="2666078"/>
          </a:xfrm>
        </p:grpSpPr>
        <p:sp>
          <p:nvSpPr>
            <p:cNvPr id="13" name="Rounded Rectangle 12"/>
            <p:cNvSpPr/>
            <p:nvPr/>
          </p:nvSpPr>
          <p:spPr>
            <a:xfrm>
              <a:off x="-167515" y="2276891"/>
              <a:ext cx="4486980" cy="14622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stratified epithelium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(more than one layer)</a:t>
              </a:r>
              <a:endParaRPr lang="ar-SA" b="1" dirty="0">
                <a:solidFill>
                  <a:schemeClr val="bg1"/>
                </a:solidFill>
              </a:endParaRPr>
            </a:p>
            <a:p>
              <a:pPr algn="ctr"/>
              <a:endParaRPr lang="ar-SA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0" y="3746567"/>
              <a:ext cx="4441138" cy="1196402"/>
              <a:chOff x="6724367" y="4991259"/>
              <a:chExt cx="4096147" cy="1196402"/>
            </a:xfrm>
          </p:grpSpPr>
          <p:sp>
            <p:nvSpPr>
              <p:cNvPr id="57" name="مستطيل 15"/>
              <p:cNvSpPr>
                <a:spLocks noChangeArrowheads="1"/>
              </p:cNvSpPr>
              <p:nvPr/>
            </p:nvSpPr>
            <p:spPr bwMode="auto">
              <a:xfrm>
                <a:off x="6724367" y="5301209"/>
                <a:ext cx="4096147" cy="88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Squamous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n-US" sz="20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cuboidal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, columnar</a:t>
                </a:r>
              </a:p>
              <a:p>
                <a:pPr algn="ctr"/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</a:rPr>
                  <a:t>Skin of Toad</a:t>
                </a:r>
              </a:p>
              <a:p>
                <a:pPr algn="ctr"/>
                <a:r>
                  <a:rPr lang="en-US" sz="2400" b="1" dirty="0">
                    <a:solidFill>
                      <a:srgbClr val="CC3399"/>
                    </a:solidFill>
                  </a:rPr>
                  <a:t>( Frog </a:t>
                </a:r>
                <a:r>
                  <a:rPr lang="en-US" sz="2000" b="1" dirty="0">
                    <a:solidFill>
                      <a:srgbClr val="CC3399"/>
                    </a:solidFill>
                  </a:rPr>
                  <a:t>)</a:t>
                </a:r>
                <a:endParaRPr lang="ar-SA" sz="2000" b="1" dirty="0">
                  <a:solidFill>
                    <a:srgbClr val="CC3399"/>
                  </a:solidFill>
                </a:endParaRPr>
              </a:p>
            </p:txBody>
          </p:sp>
          <p:cxnSp>
            <p:nvCxnSpPr>
              <p:cNvPr id="62" name="رابط مستقيم 50"/>
              <p:cNvCxnSpPr/>
              <p:nvPr/>
            </p:nvCxnSpPr>
            <p:spPr bwMode="auto">
              <a:xfrm rot="5400000" flipH="1" flipV="1">
                <a:off x="8689496" y="5108832"/>
                <a:ext cx="235147" cy="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 rot="16200000">
            <a:off x="4279123" y="-1135907"/>
            <a:ext cx="657192" cy="62151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4"/>
          <p:cNvSpPr/>
          <p:nvPr/>
        </p:nvSpPr>
        <p:spPr>
          <a:xfrm>
            <a:off x="6372200" y="2204864"/>
            <a:ext cx="2160240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en-U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Covering “surface” epithelium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b="1" dirty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2285992"/>
            <a:ext cx="1872208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Glandular epithelium</a:t>
            </a:r>
            <a:endParaRPr lang="ar-SA" sz="2400" b="1" dirty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7" name="Rounded Rectangle 6"/>
          <p:cNvSpPr/>
          <p:nvPr/>
        </p:nvSpPr>
        <p:spPr>
          <a:xfrm>
            <a:off x="3214678" y="2285992"/>
            <a:ext cx="266486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Neuro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-epithelium</a:t>
            </a:r>
            <a:endParaRPr lang="en-US" sz="20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483768" y="0"/>
            <a:ext cx="4764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Types of Epithelial Tissue </a:t>
            </a:r>
            <a:endParaRPr lang="en-US" sz="11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endCxn id="7" idx="0"/>
          </p:cNvCxnSpPr>
          <p:nvPr/>
        </p:nvCxnSpPr>
        <p:spPr>
          <a:xfrm rot="5400000">
            <a:off x="4393408" y="2082506"/>
            <a:ext cx="357189" cy="49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1560" y="90872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Epithelial tissue can be divided into two groups depending on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their function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which it is composed. 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مستقيم 50"/>
          <p:cNvCxnSpPr/>
          <p:nvPr/>
        </p:nvCxnSpPr>
        <p:spPr bwMode="auto">
          <a:xfrm rot="5400000" flipH="1" flipV="1">
            <a:off x="7286645" y="3571875"/>
            <a:ext cx="285751" cy="1"/>
          </a:xfrm>
          <a:prstGeom prst="line">
            <a:avLst/>
          </a:prstGeom>
          <a:ln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6000760" y="3714752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Simple Stratified</a:t>
            </a:r>
            <a:endParaRPr lang="ar-S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4282" y="3714752"/>
            <a:ext cx="23574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epithelium of cells specialized to produce </a:t>
            </a:r>
          </a:p>
          <a:p>
            <a:pPr lvl="0"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secretion </a:t>
            </a:r>
          </a:p>
          <a:p>
            <a:pPr lvl="0"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(Goblet cell)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50026" y="-63787"/>
            <a:ext cx="3643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epithelium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74438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Its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subdivided according to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shape and function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of its cells.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1484784"/>
            <a:ext cx="8391876" cy="49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1" i="0" u="sng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quamous epithelium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have the appearance of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thin, flat plates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tends to have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 flattened, elliptical nuclei.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form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lining of cavities such as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mouth, blood vessels, heart and lungs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outer layers of the skin.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Wall of blood vessels =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Endothelium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Wall of peritoneum and pleura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2000" b="1" i="0" u="sng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Mesothelium</a:t>
            </a:r>
            <a:r>
              <a:rPr kumimoji="0" 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64704"/>
            <a:ext cx="6984776" cy="525658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240360" cy="27956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67744" y="5013176"/>
            <a:ext cx="52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bmk="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quamous epithelium</a:t>
            </a:r>
            <a:endParaRPr lang="en-US" sz="3200" b="1" dirty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134883" cy="27363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630</Words>
  <Application>Microsoft Office PowerPoint</Application>
  <PresentationFormat>On-screen Show (4:3)</PresentationFormat>
  <Paragraphs>160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Baskerville</vt:lpstr>
      <vt:lpstr>Calibri</vt:lpstr>
      <vt:lpstr>Cambria</vt:lpstr>
      <vt:lpstr>Courier New</vt:lpstr>
      <vt:lpstr>Wingdings</vt:lpstr>
      <vt:lpstr>Office Theme</vt:lpstr>
      <vt:lpstr>THE EPITHELIAL TISSUE  </vt:lpstr>
      <vt:lpstr>PowerPoint Presentation</vt:lpstr>
      <vt:lpstr>PowerPoint Presentation</vt:lpstr>
      <vt:lpstr>PowerPoint Presentation</vt:lpstr>
      <vt:lpstr>Types of Epithelial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EPITHELIAL TISSUE</dc:title>
  <dc:creator>Packard bell</dc:creator>
  <cp:lastModifiedBy>ABDULAZIZ AHMED ABDULAZIZ ALJANOBI</cp:lastModifiedBy>
  <cp:revision>24</cp:revision>
  <dcterms:created xsi:type="dcterms:W3CDTF">2013-01-26T14:39:54Z</dcterms:created>
  <dcterms:modified xsi:type="dcterms:W3CDTF">2022-08-30T17:47:36Z</dcterms:modified>
</cp:coreProperties>
</file>