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ms-office.activeX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activeX/activeX1.xml" ContentType="application/vnd.ms-office.activeX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16" r:id="rId1"/>
  </p:sldMasterIdLst>
  <p:notesMasterIdLst>
    <p:notesMasterId r:id="rId35"/>
  </p:notesMasterIdLst>
  <p:sldIdLst>
    <p:sldId id="272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56" r:id="rId19"/>
    <p:sldId id="264" r:id="rId20"/>
    <p:sldId id="263" r:id="rId21"/>
    <p:sldId id="260" r:id="rId22"/>
    <p:sldId id="273" r:id="rId23"/>
    <p:sldId id="257" r:id="rId24"/>
    <p:sldId id="266" r:id="rId25"/>
    <p:sldId id="259" r:id="rId26"/>
    <p:sldId id="262" r:id="rId27"/>
    <p:sldId id="269" r:id="rId28"/>
    <p:sldId id="267" r:id="rId29"/>
    <p:sldId id="258" r:id="rId30"/>
    <p:sldId id="274" r:id="rId31"/>
    <p:sldId id="275" r:id="rId32"/>
    <p:sldId id="271" r:id="rId33"/>
    <p:sldId id="268" r:id="rId3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5400"/>
    <a:srgbClr val="663300"/>
    <a:srgbClr val="552579"/>
    <a:srgbClr val="48259F"/>
    <a:srgbClr val="FF1111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61" autoAdjust="0"/>
    <p:restoredTop sz="89712" autoAdjust="0"/>
  </p:normalViewPr>
  <p:slideViewPr>
    <p:cSldViewPr>
      <p:cViewPr>
        <p:scale>
          <a:sx n="73" d="100"/>
          <a:sy n="73" d="100"/>
        </p:scale>
        <p:origin x="-31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8A69E8A-748A-433E-8108-478DF000247E}" type="datetimeFigureOut">
              <a:rPr lang="ar-SA" smtClean="0"/>
              <a:pPr/>
              <a:t>23/01/42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2605D6B-CE28-466F-A61E-FF95029D85D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297304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11</a:t>
            </a:fld>
            <a:endParaRPr lang="ar-S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12</a:t>
            </a:fld>
            <a:endParaRPr lang="ar-S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13</a:t>
            </a:fld>
            <a:endParaRPr lang="ar-S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14</a:t>
            </a:fld>
            <a:endParaRPr lang="ar-S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15</a:t>
            </a:fld>
            <a:endParaRPr lang="ar-S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16</a:t>
            </a:fld>
            <a:endParaRPr lang="ar-S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17</a:t>
            </a:fld>
            <a:endParaRPr lang="ar-S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18</a:t>
            </a:fld>
            <a:endParaRPr lang="ar-S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19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20</a:t>
            </a:fld>
            <a:endParaRPr lang="ar-S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21</a:t>
            </a:fld>
            <a:endParaRPr lang="ar-S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22</a:t>
            </a:fld>
            <a:endParaRPr lang="ar-S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23</a:t>
            </a:fld>
            <a:endParaRPr lang="ar-S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24</a:t>
            </a:fld>
            <a:endParaRPr lang="ar-S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25</a:t>
            </a:fld>
            <a:endParaRPr lang="ar-S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26</a:t>
            </a:fld>
            <a:endParaRPr lang="ar-S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27</a:t>
            </a:fld>
            <a:endParaRPr lang="ar-S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28</a:t>
            </a:fld>
            <a:endParaRPr lang="ar-S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29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30</a:t>
            </a:fld>
            <a:endParaRPr lang="ar-S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31</a:t>
            </a:fld>
            <a:endParaRPr lang="ar-S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32</a:t>
            </a:fld>
            <a:endParaRPr lang="ar-S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33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4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5</a:t>
            </a:fld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6</a:t>
            </a:fld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8</a:t>
            </a:fld>
            <a:endParaRPr lang="ar-S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9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وان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عنصر نائب للتاريخ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23/01/42</a:t>
            </a:fld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23/01/42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23/01/42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23/01/42</a:t>
            </a:fld>
            <a:endParaRPr lang="ar-SA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6" name="عنصر نائب للتذييل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23/01/42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7" name="رابط مستقيم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23/01/42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23/01/42</a:t>
            </a:fld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2" name="عنصر نائب للمحتوى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4" name="عنصر نائب للمحتوى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10" name="رابط مستقيم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23/01/42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23/01/42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صر نائب للمحتوى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1" name="عنوان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23/01/42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23/01/42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099989B-6A52-4668-AD58-3A8E17FDC432}" type="datetimeFigureOut">
              <a:rPr lang="ar-SA" smtClean="0"/>
              <a:pPr/>
              <a:t>23/01/42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575;&#1604;&#1605;&#1593;&#1575;&#1605;&#1604;\140\140%20&#1581;&#1583;&#1602;\video.avi" TargetMode="Externa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فرعي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/>
            <a:r>
              <a:rPr kumimoji="1" lang="en-US" sz="4400" b="1" kern="0" spc="0" dirty="0" smtClean="0">
                <a:solidFill>
                  <a:schemeClr val="bg2">
                    <a:lumMod val="50000"/>
                  </a:schemeClr>
                </a:solidFill>
              </a:rPr>
              <a:t>Lab 7:</a:t>
            </a:r>
            <a:r>
              <a:rPr kumimoji="1" lang="ar-SA" sz="4400" b="1" kern="0" spc="0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kumimoji="1" lang="en-US" sz="4400" b="1" kern="0" spc="0" smtClean="0">
                <a:solidFill>
                  <a:schemeClr val="bg2">
                    <a:lumMod val="50000"/>
                  </a:schemeClr>
                </a:solidFill>
              </a:rPr>
              <a:t>Simple </a:t>
            </a:r>
            <a:r>
              <a:rPr kumimoji="1" lang="en-US" sz="4400" b="1" kern="0" spc="0" dirty="0" smtClean="0">
                <a:solidFill>
                  <a:schemeClr val="bg2">
                    <a:lumMod val="50000"/>
                  </a:schemeClr>
                </a:solidFill>
              </a:rPr>
              <a:t>stain</a:t>
            </a:r>
            <a:r>
              <a:rPr kumimoji="1" lang="ar-SA" sz="4400" b="1" kern="0" spc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kumimoji="1" lang="en-US" sz="4400" b="1" kern="0" spc="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</a:p>
          <a:p>
            <a:pPr rtl="0"/>
            <a:r>
              <a:rPr kumimoji="1" lang="en-US" sz="4400" b="1" kern="0" spc="0" dirty="0" smtClean="0">
                <a:solidFill>
                  <a:schemeClr val="bg2">
                    <a:lumMod val="50000"/>
                  </a:schemeClr>
                </a:solidFill>
              </a:rPr>
              <a:t> + Gram stain</a:t>
            </a:r>
            <a:endParaRPr lang="ar-SA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305800" cy="1059164"/>
          </a:xfrm>
        </p:spPr>
        <p:txBody>
          <a:bodyPr/>
          <a:lstStyle/>
          <a:p>
            <a:r>
              <a:rPr lang="ar-SA" dirty="0" smtClean="0"/>
              <a:t>بسم الله الرحمن الرحيم</a:t>
            </a:r>
            <a:endParaRPr lang="ar-SY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47800" y="2209800"/>
            <a:ext cx="6400800" cy="6858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4000" b="0" i="0" u="none" strike="noStrike" kern="1200" cap="none" spc="100" normalizeH="0" baseline="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140 Micro</a:t>
            </a:r>
            <a:r>
              <a:rPr kumimoji="0" lang="ar-SA" sz="4000" b="0" i="0" u="none" strike="noStrike" kern="1200" cap="none" spc="100" normalizeH="0" baseline="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ar-SY" sz="2200" b="0" i="0" u="none" strike="noStrike" kern="1200" cap="none" spc="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Simple stain :</a:t>
            </a:r>
            <a:endParaRPr lang="ar-S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03648" y="2060848"/>
            <a:ext cx="6248400" cy="3840163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800" b="1" dirty="0" smtClean="0"/>
              <a:t>2.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Let the smear air dry completely. </a:t>
            </a:r>
          </a:p>
          <a:p>
            <a:endParaRPr lang="ar-SA" sz="28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5" descr="fig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708920"/>
            <a:ext cx="4281652" cy="3583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Simple stain :</a:t>
            </a:r>
            <a:endParaRPr lang="ar-S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788096" y="2286000"/>
            <a:ext cx="6248400" cy="3840163"/>
          </a:xfrm>
        </p:spPr>
        <p:txBody>
          <a:bodyPr/>
          <a:lstStyle/>
          <a:p>
            <a:pPr algn="l" rtl="0">
              <a:spcBef>
                <a:spcPct val="50000"/>
              </a:spcBef>
              <a:buNone/>
            </a:pPr>
            <a:r>
              <a:rPr lang="en-US" sz="2400" b="1" dirty="0" smtClean="0">
                <a:latin typeface="Comic Sans MS" pitchFamily="66" charset="0"/>
              </a:rPr>
              <a:t>3.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Heat-Fix</a:t>
            </a:r>
            <a:r>
              <a:rPr lang="en-US" sz="2400" dirty="0" smtClean="0">
                <a:latin typeface="Comic Sans MS" pitchFamily="66" charset="0"/>
              </a:rPr>
              <a:t> the smear.</a:t>
            </a:r>
            <a:r>
              <a:rPr lang="en-US" sz="2400" b="1" dirty="0" smtClean="0">
                <a:latin typeface="Comic Sans MS" pitchFamily="66" charset="0"/>
              </a:rPr>
              <a:t> </a:t>
            </a:r>
          </a:p>
          <a:p>
            <a:pPr algn="l" rtl="0">
              <a:spcBef>
                <a:spcPct val="50000"/>
              </a:spcBef>
            </a:pPr>
            <a:r>
              <a:rPr lang="en-US" sz="2400" dirty="0" smtClean="0"/>
              <a:t>Smears are heat-fixed by quickly passing the slide through a flame two or three times.</a:t>
            </a:r>
          </a:p>
          <a:p>
            <a:endParaRPr lang="en-US" dirty="0" smtClean="0"/>
          </a:p>
          <a:p>
            <a:pPr algn="l" rtl="0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This causes </a:t>
            </a:r>
            <a:r>
              <a:rPr lang="en-US" sz="2400" dirty="0" smtClean="0">
                <a:latin typeface="Comic Sans MS" pitchFamily="66" charset="0"/>
              </a:rPr>
              <a:t>the microbes to </a:t>
            </a:r>
            <a:r>
              <a:rPr lang="en-US" sz="2400" b="1" dirty="0" smtClean="0">
                <a:latin typeface="Comic Sans MS" pitchFamily="66" charset="0"/>
              </a:rPr>
              <a:t>stick</a:t>
            </a:r>
            <a:r>
              <a:rPr lang="en-US" sz="2400" dirty="0" smtClean="0">
                <a:latin typeface="Comic Sans MS" pitchFamily="66" charset="0"/>
              </a:rPr>
              <a:t> to the slide and not get washed off during the staining process.</a:t>
            </a:r>
          </a:p>
          <a:p>
            <a:endParaRPr lang="ar-SA" dirty="0"/>
          </a:p>
        </p:txBody>
      </p:sp>
      <p:pic>
        <p:nvPicPr>
          <p:cNvPr id="4" name="Picture 5" descr="Fig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2594644" cy="3488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Simple stain :</a:t>
            </a:r>
            <a:endParaRPr lang="ar-S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635896" y="2204864"/>
            <a:ext cx="5112568" cy="3840163"/>
          </a:xfrm>
        </p:spPr>
        <p:txBody>
          <a:bodyPr/>
          <a:lstStyle/>
          <a:p>
            <a:pPr algn="l" rtl="0">
              <a:spcBef>
                <a:spcPct val="50000"/>
              </a:spcBef>
              <a:buNone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4. Stain the smear.  </a:t>
            </a:r>
          </a:p>
          <a:p>
            <a:pPr algn="l" rtl="0">
              <a:spcBef>
                <a:spcPct val="50000"/>
              </a:spcBef>
            </a:pPr>
            <a:r>
              <a:rPr lang="en-US" sz="2400" dirty="0" smtClean="0"/>
              <a:t>Place the slide on a rack over the sink.  Flood the smear with stain and let it for 60-90 seconds.  Rinse gently and blot dry.</a:t>
            </a:r>
          </a:p>
          <a:p>
            <a:endParaRPr lang="ar-SA" dirty="0"/>
          </a:p>
        </p:txBody>
      </p:sp>
      <p:pic>
        <p:nvPicPr>
          <p:cNvPr id="4" name="Picture 6" descr="Fi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3060735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FF00"/>
                </a:solidFill>
              </a:rPr>
              <a:t>Simple stain :</a:t>
            </a: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27784" y="2541165"/>
            <a:ext cx="6248400" cy="3840163"/>
          </a:xfrm>
        </p:spPr>
        <p:txBody>
          <a:bodyPr/>
          <a:lstStyle/>
          <a:p>
            <a:pPr algn="l" rtl="0">
              <a:buNone/>
            </a:pPr>
            <a:r>
              <a:rPr lang="en-US" sz="2400" dirty="0" smtClean="0">
                <a:latin typeface="Comic Sans MS" pitchFamily="66" charset="0"/>
              </a:rPr>
              <a:t>5. Then, place a drop of </a:t>
            </a:r>
            <a:r>
              <a:rPr lang="en-US" sz="2400" b="1" dirty="0" smtClean="0">
                <a:latin typeface="Comic Sans MS" pitchFamily="66" charset="0"/>
              </a:rPr>
              <a:t>oil</a:t>
            </a:r>
            <a:r>
              <a:rPr lang="en-US" sz="2400" dirty="0" smtClean="0">
                <a:latin typeface="Comic Sans MS" pitchFamily="66" charset="0"/>
              </a:rPr>
              <a:t> directly on the stained smear .Turn the oil lens into position and fine focus to observe the cells. </a:t>
            </a:r>
          </a:p>
          <a:p>
            <a:endParaRPr lang="ar-SA" dirty="0"/>
          </a:p>
        </p:txBody>
      </p:sp>
      <p:pic>
        <p:nvPicPr>
          <p:cNvPr id="4" name="Picture 5" descr="fig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2325910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31640" y="2564904"/>
            <a:ext cx="6248400" cy="11430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latin typeface="Andalus" pitchFamily="2" charset="-78"/>
                <a:cs typeface="Andalus" pitchFamily="2" charset="-78"/>
              </a:rPr>
              <a:t>Result</a:t>
            </a:r>
            <a:endParaRPr lang="ar-SA" sz="7200" b="1" dirty="0"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55576" y="1340768"/>
            <a:ext cx="7488240" cy="5084763"/>
            <a:chOff x="810" y="958"/>
            <a:chExt cx="4717" cy="3203"/>
          </a:xfrm>
        </p:grpSpPr>
        <p:pic>
          <p:nvPicPr>
            <p:cNvPr id="6" name="Picture 6" descr="cocci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0" y="958"/>
              <a:ext cx="2135" cy="3203"/>
            </a:xfrm>
            <a:prstGeom prst="rect">
              <a:avLst/>
            </a:prstGeom>
            <a:noFill/>
          </p:spPr>
        </p:pic>
        <p:pic>
          <p:nvPicPr>
            <p:cNvPr id="7" name="Picture 7" descr="gram+staphau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67" y="973"/>
              <a:ext cx="2360" cy="3143"/>
            </a:xfrm>
            <a:prstGeom prst="rect">
              <a:avLst/>
            </a:prstGeom>
            <a:noFill/>
          </p:spPr>
        </p:pic>
      </p:grp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123728" y="476672"/>
            <a:ext cx="56886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4400" dirty="0" err="1">
                <a:solidFill>
                  <a:schemeClr val="bg1"/>
                </a:solidFill>
                <a:latin typeface="Comic Sans MS" pitchFamily="66" charset="0"/>
              </a:rPr>
              <a:t>Coccus</a:t>
            </a:r>
            <a:r>
              <a:rPr lang="en-US" sz="4400" dirty="0">
                <a:solidFill>
                  <a:schemeClr val="bg1"/>
                </a:solidFill>
                <a:latin typeface="Comic Sans MS" pitchFamily="66" charset="0"/>
              </a:rPr>
              <a:t> (</a:t>
            </a:r>
            <a:r>
              <a:rPr lang="en-US" sz="4400" dirty="0" err="1">
                <a:solidFill>
                  <a:schemeClr val="bg1"/>
                </a:solidFill>
                <a:latin typeface="Comic Sans MS" pitchFamily="66" charset="0"/>
              </a:rPr>
              <a:t>cocci</a:t>
            </a:r>
            <a:r>
              <a:rPr lang="en-US" sz="4400" dirty="0">
                <a:solidFill>
                  <a:schemeClr val="bg1"/>
                </a:solidFill>
                <a:latin typeface="Comic Sans MS" pitchFamily="66" charset="0"/>
              </a:rPr>
              <a:t> pl.)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95736" y="404664"/>
            <a:ext cx="56125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4400" dirty="0">
                <a:solidFill>
                  <a:schemeClr val="bg1"/>
                </a:solidFill>
                <a:latin typeface="Comic Sans MS" pitchFamily="66" charset="0"/>
              </a:rPr>
              <a:t>Bacillus (Bacilli pl.)</a:t>
            </a:r>
          </a:p>
        </p:txBody>
      </p:sp>
      <p:pic>
        <p:nvPicPr>
          <p:cNvPr id="5" name="Picture 6" descr="bacil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44824"/>
            <a:ext cx="2955925" cy="4408488"/>
          </a:xfrm>
          <a:prstGeom prst="rect">
            <a:avLst/>
          </a:prstGeom>
          <a:noFill/>
        </p:spPr>
      </p:pic>
      <p:pic>
        <p:nvPicPr>
          <p:cNvPr id="6" name="Picture 8" descr="bacillus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249069" y="2383781"/>
            <a:ext cx="4313238" cy="323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907704" y="476672"/>
            <a:ext cx="571043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4400" dirty="0" err="1">
                <a:solidFill>
                  <a:schemeClr val="bg1"/>
                </a:solidFill>
                <a:latin typeface="Comic Sans MS" pitchFamily="66" charset="0"/>
              </a:rPr>
              <a:t>Spirillum</a:t>
            </a:r>
            <a:r>
              <a:rPr lang="en-US" sz="4400" dirty="0">
                <a:solidFill>
                  <a:schemeClr val="bg1"/>
                </a:solidFill>
                <a:latin typeface="Comic Sans MS" pitchFamily="66" charset="0"/>
              </a:rPr>
              <a:t> (</a:t>
            </a:r>
            <a:r>
              <a:rPr lang="en-US" sz="4400" dirty="0" err="1">
                <a:solidFill>
                  <a:schemeClr val="bg1"/>
                </a:solidFill>
                <a:latin typeface="Comic Sans MS" pitchFamily="66" charset="0"/>
              </a:rPr>
              <a:t>Spirilli</a:t>
            </a:r>
            <a:r>
              <a:rPr lang="en-US" sz="4400" dirty="0">
                <a:solidFill>
                  <a:schemeClr val="bg1"/>
                </a:solidFill>
                <a:latin typeface="Comic Sans MS" pitchFamily="66" charset="0"/>
              </a:rPr>
              <a:t> pl.)</a:t>
            </a:r>
          </a:p>
        </p:txBody>
      </p:sp>
      <p:pic>
        <p:nvPicPr>
          <p:cNvPr id="5" name="Picture 6" descr="spirillu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628800"/>
            <a:ext cx="5616624" cy="4683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214414" y="1785926"/>
            <a:ext cx="6400800" cy="1752600"/>
          </a:xfrm>
        </p:spPr>
        <p:txBody>
          <a:bodyPr>
            <a:normAutofit/>
          </a:bodyPr>
          <a:lstStyle/>
          <a:p>
            <a:endParaRPr lang="ar-SA" sz="4000" dirty="0" smtClean="0"/>
          </a:p>
          <a:p>
            <a:r>
              <a:rPr lang="ar-SA" sz="4000" dirty="0" smtClean="0"/>
              <a:t>(( صبغة جرام ))</a:t>
            </a:r>
            <a:endParaRPr lang="ar-SA" sz="4000" dirty="0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371600" y="387339"/>
            <a:ext cx="7772400" cy="1470025"/>
          </a:xfrm>
        </p:spPr>
        <p:txBody>
          <a:bodyPr/>
          <a:lstStyle/>
          <a:p>
            <a:r>
              <a:rPr lang="en-US" sz="6000" b="1" dirty="0" smtClean="0">
                <a:solidFill>
                  <a:srgbClr val="385400"/>
                </a:solidFill>
              </a:rPr>
              <a:t>Gram stain          </a:t>
            </a:r>
            <a:r>
              <a:rPr lang="ar-SA" sz="6000" b="1" dirty="0" smtClean="0">
                <a:solidFill>
                  <a:srgbClr val="385400"/>
                </a:solidFill>
              </a:rPr>
              <a:t>     </a:t>
            </a:r>
            <a:endParaRPr lang="ar-SA" sz="6000" b="1" dirty="0">
              <a:solidFill>
                <a:srgbClr val="385400"/>
              </a:solidFill>
            </a:endParaRPr>
          </a:p>
        </p:txBody>
      </p:sp>
      <p:pic>
        <p:nvPicPr>
          <p:cNvPr id="4" name="Picture 2" descr="C:\Users\user\Pictures\gram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786190"/>
            <a:ext cx="2786082" cy="2669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399098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It is used to differentiate between </a:t>
            </a: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gram-positive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gram-negative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bacteria, which have distinct and consistent differences in their cell walls.</a:t>
            </a:r>
            <a:endParaRPr lang="ar-SA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219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Purpose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03104"/>
          </a:xfrm>
        </p:spPr>
        <p:txBody>
          <a:bodyPr/>
          <a:lstStyle/>
          <a:p>
            <a:pPr algn="ctr" rtl="0"/>
            <a:r>
              <a:rPr lang="en-US" sz="2800" b="1" dirty="0" smtClean="0"/>
              <a:t>  To  recognize the three basic shapes </a:t>
            </a:r>
          </a:p>
          <a:p>
            <a:pPr algn="ctr" rtl="0">
              <a:buNone/>
            </a:pPr>
            <a:r>
              <a:rPr lang="en-US" sz="2800" b="1" dirty="0" smtClean="0"/>
              <a:t>of bacterial cells.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42910" y="1142984"/>
            <a:ext cx="7715304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3600" b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gram stain is called a</a:t>
            </a:r>
            <a:r>
              <a:rPr lang="en-US" sz="36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differential stain </a:t>
            </a:r>
          </a:p>
          <a:p>
            <a:pPr algn="l" rtl="0"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because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it stain cell differently </a:t>
            </a:r>
          </a:p>
          <a:p>
            <a:pPr algn="l" rtl="0">
              <a:lnSpc>
                <a:spcPct val="150000"/>
              </a:lnSpc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based on their cell wall structure . </a:t>
            </a:r>
          </a:p>
          <a:p>
            <a:pPr algn="l" rtl="0"/>
            <a:endParaRPr lang="ar-SA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جدار الخلية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67061" y="1357299"/>
            <a:ext cx="6069373" cy="4857784"/>
          </a:xfr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cell wall structure</a:t>
            </a:r>
            <a:endParaRPr lang="ar-SA" sz="48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67544" y="329952"/>
            <a:ext cx="8229600" cy="5619328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buNone/>
              <a:defRPr/>
            </a:pPr>
            <a:r>
              <a:rPr lang="en-US" sz="2800" b="1" u="sng" dirty="0" smtClean="0">
                <a:solidFill>
                  <a:srgbClr val="753492"/>
                </a:solidFill>
              </a:rPr>
              <a:t>Gram-positive bacteria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en-US" sz="2800" b="1" dirty="0" smtClean="0"/>
              <a:t> Have </a:t>
            </a:r>
            <a:r>
              <a:rPr lang="en-US" sz="2800" b="1" dirty="0" smtClean="0">
                <a:solidFill>
                  <a:srgbClr val="30DE51"/>
                </a:solidFill>
              </a:rPr>
              <a:t>a thick </a:t>
            </a:r>
            <a:r>
              <a:rPr lang="en-US" sz="2800" b="1" dirty="0" err="1" smtClean="0">
                <a:solidFill>
                  <a:srgbClr val="30DE51"/>
                </a:solidFill>
              </a:rPr>
              <a:t>peptidoglycan</a:t>
            </a:r>
            <a:r>
              <a:rPr lang="en-US" sz="2800" b="1" dirty="0" smtClean="0">
                <a:solidFill>
                  <a:srgbClr val="30DE51"/>
                </a:solidFill>
              </a:rPr>
              <a:t> layer</a:t>
            </a:r>
            <a:r>
              <a:rPr lang="en-US" sz="2800" b="1" dirty="0" smtClean="0"/>
              <a:t> surrounds the cell. 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en-US" sz="2800" b="1" dirty="0" smtClean="0">
                <a:solidFill>
                  <a:srgbClr val="30DE51"/>
                </a:solidFill>
              </a:rPr>
              <a:t>The stain gets trapped</a:t>
            </a:r>
            <a:r>
              <a:rPr lang="en-US" sz="2800" b="1" dirty="0" smtClean="0"/>
              <a:t> into this layer and the bacteria turned </a:t>
            </a:r>
            <a:r>
              <a:rPr lang="en-US" sz="2800" b="1" u="sng" dirty="0" smtClean="0">
                <a:solidFill>
                  <a:srgbClr val="753492"/>
                </a:solidFill>
              </a:rPr>
              <a:t>purple.</a:t>
            </a:r>
          </a:p>
          <a:p>
            <a:pPr algn="l">
              <a:lnSpc>
                <a:spcPct val="90000"/>
              </a:lnSpc>
              <a:buNone/>
              <a:defRPr/>
            </a:pPr>
            <a:endParaRPr lang="en-US" sz="2800" b="1" u="sng" dirty="0" smtClean="0">
              <a:solidFill>
                <a:srgbClr val="CC0000"/>
              </a:solidFill>
            </a:endParaRPr>
          </a:p>
          <a:p>
            <a:pPr algn="l">
              <a:lnSpc>
                <a:spcPct val="90000"/>
              </a:lnSpc>
              <a:buNone/>
              <a:defRPr/>
            </a:pPr>
            <a:r>
              <a:rPr lang="en-US" sz="2800" b="1" u="sng" dirty="0" smtClean="0">
                <a:solidFill>
                  <a:srgbClr val="CC0000"/>
                </a:solidFill>
              </a:rPr>
              <a:t>Gram-negative bacteria</a:t>
            </a:r>
            <a:r>
              <a:rPr lang="en-US" sz="2800" b="1" dirty="0" smtClean="0"/>
              <a:t> 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en-US" sz="2800" b="1" dirty="0" smtClean="0"/>
              <a:t>have </a:t>
            </a:r>
            <a:r>
              <a:rPr lang="en-US" sz="2800" b="1" dirty="0" smtClean="0">
                <a:solidFill>
                  <a:srgbClr val="30DE51"/>
                </a:solidFill>
              </a:rPr>
              <a:t>a thin </a:t>
            </a:r>
            <a:r>
              <a:rPr lang="en-US" sz="2800" b="1" dirty="0" err="1" smtClean="0">
                <a:solidFill>
                  <a:srgbClr val="30DE51"/>
                </a:solidFill>
              </a:rPr>
              <a:t>peptidoglycan</a:t>
            </a:r>
            <a:r>
              <a:rPr lang="en-US" sz="2800" b="1" dirty="0" smtClean="0">
                <a:solidFill>
                  <a:srgbClr val="30DE51"/>
                </a:solidFill>
              </a:rPr>
              <a:t> layer</a:t>
            </a:r>
            <a:r>
              <a:rPr lang="en-US" sz="2800" b="1" dirty="0" smtClean="0"/>
              <a:t> that does not retain crystal violet stain.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en-US" sz="2800" b="1" dirty="0" smtClean="0"/>
              <a:t>Instead, it has </a:t>
            </a:r>
            <a:r>
              <a:rPr lang="en-US" sz="2800" b="1" dirty="0" smtClean="0">
                <a:solidFill>
                  <a:srgbClr val="30DE51"/>
                </a:solidFill>
              </a:rPr>
              <a:t>a thick lipid layer</a:t>
            </a:r>
            <a:r>
              <a:rPr lang="en-US" sz="2800" b="1" dirty="0" smtClean="0"/>
              <a:t> which dissolved easily upon </a:t>
            </a:r>
            <a:r>
              <a:rPr lang="en-US" sz="2800" b="1" dirty="0" err="1" smtClean="0"/>
              <a:t>decoulorization</a:t>
            </a:r>
            <a:r>
              <a:rPr lang="en-US" sz="2800" b="1" dirty="0" smtClean="0"/>
              <a:t> with Alcohol. 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en-US" sz="2800" b="1" dirty="0" smtClean="0">
                <a:solidFill>
                  <a:srgbClr val="FF9900"/>
                </a:solidFill>
              </a:rPr>
              <a:t>Therefore, cells will be counterstained with </a:t>
            </a:r>
            <a:r>
              <a:rPr lang="en-US" sz="2800" b="1" dirty="0" err="1" smtClean="0">
                <a:solidFill>
                  <a:srgbClr val="FF9900"/>
                </a:solidFill>
              </a:rPr>
              <a:t>safranin</a:t>
            </a:r>
            <a:r>
              <a:rPr lang="en-US" sz="2800" b="1" dirty="0" smtClean="0">
                <a:solidFill>
                  <a:srgbClr val="FF9900"/>
                </a:solidFill>
              </a:rPr>
              <a:t> and turned</a:t>
            </a:r>
            <a:r>
              <a:rPr lang="en-US" sz="2800" b="1" dirty="0" smtClean="0"/>
              <a:t> </a:t>
            </a:r>
            <a:r>
              <a:rPr lang="en-US" sz="2800" b="1" u="sng" dirty="0" smtClean="0">
                <a:solidFill>
                  <a:srgbClr val="CC0000"/>
                </a:solidFill>
              </a:rPr>
              <a:t>red</a:t>
            </a:r>
            <a:r>
              <a:rPr lang="en-US" sz="2800" b="1" dirty="0" smtClean="0"/>
              <a:t>. </a:t>
            </a:r>
          </a:p>
          <a:p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4714908" cy="785818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385400"/>
                </a:solidFill>
                <a:latin typeface="Aharoni" pitchFamily="2" charset="-79"/>
                <a:cs typeface="Aharoni" pitchFamily="2" charset="-79"/>
              </a:rPr>
              <a:t>The material :</a:t>
            </a:r>
            <a:endParaRPr lang="ar-SA" sz="4800" dirty="0">
              <a:solidFill>
                <a:srgbClr val="385400"/>
              </a:solidFill>
              <a:latin typeface="Aharoni" pitchFamily="2" charset="-79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type="body" sz="half" idx="2"/>
          </p:nvPr>
        </p:nvSpPr>
        <p:spPr>
          <a:xfrm>
            <a:off x="357158" y="1196752"/>
            <a:ext cx="8247290" cy="5256584"/>
          </a:xfrm>
        </p:spPr>
        <p:txBody>
          <a:bodyPr>
            <a:normAutofit fontScale="40000" lnSpcReduction="20000"/>
          </a:bodyPr>
          <a:lstStyle/>
          <a:p>
            <a:pPr lvl="2" algn="l">
              <a:buNone/>
              <a:defRPr/>
            </a:pPr>
            <a:r>
              <a:rPr lang="en-US" sz="7000" b="1" dirty="0" smtClean="0"/>
              <a:t>Cultures of : </a:t>
            </a:r>
            <a:r>
              <a:rPr lang="en-US" sz="7000" b="1" i="1" dirty="0" smtClean="0">
                <a:solidFill>
                  <a:schemeClr val="bg2">
                    <a:lumMod val="75000"/>
                  </a:schemeClr>
                </a:solidFill>
              </a:rPr>
              <a:t>Staphylococcus    </a:t>
            </a:r>
            <a:r>
              <a:rPr lang="en-US" sz="7000" b="1" i="1" dirty="0" err="1" smtClean="0">
                <a:solidFill>
                  <a:schemeClr val="bg2">
                    <a:lumMod val="75000"/>
                  </a:schemeClr>
                </a:solidFill>
              </a:rPr>
              <a:t>aureus</a:t>
            </a:r>
            <a:r>
              <a:rPr lang="en-US" sz="7000" b="1" i="1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</a:p>
          <a:p>
            <a:pPr lvl="2" algn="l">
              <a:buNone/>
              <a:defRPr/>
            </a:pPr>
            <a:r>
              <a:rPr lang="en-US" sz="7000" b="1" i="1" dirty="0" smtClean="0">
                <a:solidFill>
                  <a:schemeClr val="bg2">
                    <a:lumMod val="75000"/>
                  </a:schemeClr>
                </a:solidFill>
              </a:rPr>
              <a:t>                          Bacillus </a:t>
            </a:r>
            <a:r>
              <a:rPr lang="en-US" sz="7000" b="1" i="1" dirty="0" err="1" smtClean="0">
                <a:solidFill>
                  <a:schemeClr val="bg2">
                    <a:lumMod val="75000"/>
                  </a:schemeClr>
                </a:solidFill>
              </a:rPr>
              <a:t>subtilis</a:t>
            </a:r>
            <a:r>
              <a:rPr lang="en-US" sz="7000" b="1" i="1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</a:p>
          <a:p>
            <a:pPr lvl="2" algn="l">
              <a:buNone/>
              <a:defRPr/>
            </a:pPr>
            <a:r>
              <a:rPr lang="ar-SA" sz="4500" b="1" i="1" dirty="0" smtClean="0">
                <a:solidFill>
                  <a:schemeClr val="bg2">
                    <a:lumMod val="75000"/>
                  </a:schemeClr>
                </a:solidFill>
              </a:rPr>
              <a:t>   </a:t>
            </a:r>
            <a:r>
              <a:rPr lang="en-US" sz="4500" b="1" i="1" dirty="0" smtClean="0">
                <a:solidFill>
                  <a:schemeClr val="bg2">
                    <a:lumMod val="75000"/>
                  </a:schemeClr>
                </a:solidFill>
              </a:rPr>
              <a:t>                                        </a:t>
            </a:r>
            <a:r>
              <a:rPr lang="en-US" sz="7100" b="1" i="1" dirty="0" err="1" smtClean="0">
                <a:solidFill>
                  <a:schemeClr val="bg2">
                    <a:lumMod val="75000"/>
                  </a:schemeClr>
                </a:solidFill>
              </a:rPr>
              <a:t>E.coli</a:t>
            </a:r>
            <a:r>
              <a:rPr lang="en-US" sz="7100" b="1" i="1" dirty="0" smtClean="0">
                <a:solidFill>
                  <a:schemeClr val="bg2">
                    <a:lumMod val="75000"/>
                  </a:schemeClr>
                </a:solidFill>
              </a:rPr>
              <a:t>   </a:t>
            </a:r>
            <a:endParaRPr lang="en-US" sz="46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 algn="l" rtl="0">
              <a:buFont typeface="+mj-lt"/>
              <a:buAutoNum type="arabicPeriod"/>
            </a:pPr>
            <a:endParaRPr lang="en-US" sz="4600" b="1" dirty="0" smtClean="0">
              <a:solidFill>
                <a:srgbClr val="552579"/>
              </a:solidFill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6000" b="1" dirty="0" smtClean="0">
                <a:solidFill>
                  <a:srgbClr val="552579"/>
                </a:solidFill>
              </a:rPr>
              <a:t>Crystal  violet .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6000" b="1" dirty="0">
                <a:solidFill>
                  <a:srgbClr val="663300"/>
                </a:solidFill>
              </a:rPr>
              <a:t>Iodine </a:t>
            </a:r>
            <a:r>
              <a:rPr lang="en-US" sz="6000" b="1" dirty="0" smtClean="0">
                <a:solidFill>
                  <a:srgbClr val="663300"/>
                </a:solidFill>
              </a:rPr>
              <a:t>solution 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6000" b="1" dirty="0" smtClean="0"/>
              <a:t>Alcohol 95% 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6000" b="1" dirty="0" err="1" smtClean="0">
                <a:solidFill>
                  <a:srgbClr val="FF3300"/>
                </a:solidFill>
              </a:rPr>
              <a:t>Safranin</a:t>
            </a:r>
            <a:r>
              <a:rPr lang="en-US" sz="6000" b="1" dirty="0" smtClean="0">
                <a:solidFill>
                  <a:srgbClr val="FF3300"/>
                </a:solidFill>
              </a:rPr>
              <a:t> 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6000" b="1" dirty="0" smtClean="0"/>
              <a:t>Water . </a:t>
            </a:r>
          </a:p>
          <a:p>
            <a:pPr marL="514350" indent="-514350" algn="l" rtl="0">
              <a:buNone/>
            </a:pPr>
            <a:endParaRPr lang="en-US" sz="3600" b="1" dirty="0" smtClean="0"/>
          </a:p>
        </p:txBody>
      </p:sp>
      <p:pic>
        <p:nvPicPr>
          <p:cNvPr id="7" name="صورة 6" descr="Gran%20Stain%20Kit%20w%20Q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3143248"/>
            <a:ext cx="5286412" cy="3205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 smtClean="0">
                <a:solidFill>
                  <a:schemeClr val="tx2"/>
                </a:solidFill>
              </a:rPr>
              <a:t>The method</a:t>
            </a:r>
            <a:endParaRPr lang="ar-SA" sz="60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5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86050" y="285728"/>
            <a:ext cx="4000528" cy="63097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t="51373" r="61266" b="8682"/>
          <a:stretch>
            <a:fillRect/>
          </a:stretch>
        </p:blipFill>
        <p:spPr bwMode="auto">
          <a:xfrm>
            <a:off x="1643042" y="1071546"/>
            <a:ext cx="5891213" cy="4078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1026" r:id="rId2" imgW="7417085" imgH="5835008"/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2"/>
          <p:cNvSpPr>
            <a:spLocks noGrp="1"/>
          </p:cNvSpPr>
          <p:nvPr>
            <p:ph type="title"/>
          </p:nvPr>
        </p:nvSpPr>
        <p:spPr>
          <a:xfrm>
            <a:off x="500034" y="171448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385400"/>
                </a:solidFill>
              </a:rPr>
              <a:t>The bacteria under the microscope </a:t>
            </a:r>
            <a:endParaRPr lang="ar-SA" sz="4400" b="1" dirty="0">
              <a:solidFill>
                <a:srgbClr val="385400"/>
              </a:solidFill>
            </a:endParaRPr>
          </a:p>
        </p:txBody>
      </p:sp>
      <p:sp>
        <p:nvSpPr>
          <p:cNvPr id="5" name="سهم للأسفل 4"/>
          <p:cNvSpPr/>
          <p:nvPr/>
        </p:nvSpPr>
        <p:spPr>
          <a:xfrm>
            <a:off x="3428992" y="3357562"/>
            <a:ext cx="2143140" cy="2500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l">
              <a:buNone/>
            </a:pPr>
            <a:r>
              <a:rPr lang="en-US" sz="3600" b="1" dirty="0" smtClean="0"/>
              <a:t>         </a:t>
            </a:r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Gram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FF1111"/>
                </a:solidFill>
              </a:rPr>
              <a:t>–</a:t>
            </a:r>
            <a:r>
              <a:rPr lang="en-US" sz="3600" b="1" dirty="0" err="1" smtClean="0">
                <a:solidFill>
                  <a:srgbClr val="FF1111"/>
                </a:solidFill>
              </a:rPr>
              <a:t>ve</a:t>
            </a:r>
            <a:r>
              <a:rPr lang="en-US" sz="3600" b="1" dirty="0" smtClean="0"/>
              <a:t>                  </a:t>
            </a:r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Gram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48259F"/>
                </a:solidFill>
              </a:rPr>
              <a:t>+</a:t>
            </a:r>
            <a:r>
              <a:rPr lang="en-US" sz="3600" b="1" dirty="0" err="1" smtClean="0">
                <a:solidFill>
                  <a:srgbClr val="48259F"/>
                </a:solidFill>
              </a:rPr>
              <a:t>ve</a:t>
            </a:r>
            <a:r>
              <a:rPr lang="en-US" sz="3600" b="1" dirty="0" smtClean="0"/>
              <a:t>                          </a:t>
            </a:r>
            <a:endParaRPr lang="ar-SA" sz="3600" b="1" dirty="0"/>
          </a:p>
        </p:txBody>
      </p:sp>
      <p:pic>
        <p:nvPicPr>
          <p:cNvPr id="18434" name="Picture 2" descr="C:\Users\user\Pictures\M_BI_CY_2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4714876" y="857232"/>
            <a:ext cx="3831882" cy="32147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436" name="Picture 4" descr="http://wpcontent.answers.com/wikipedia/commons/thumb/2/2d/Pseudomonas_aeruginosa_Gram.jpg/300px-Pseudomonas_aeruginosa_Gr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857232"/>
            <a:ext cx="3929071" cy="32147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416824" cy="7920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/>
            <a:r>
              <a:rPr lang="en-US" sz="3600" b="1" dirty="0" smtClean="0">
                <a:latin typeface="Bodoni MT" pitchFamily="18" charset="0"/>
              </a:rPr>
              <a:t>The</a:t>
            </a:r>
            <a:r>
              <a:rPr lang="ar-SA" sz="3600" b="1" dirty="0" smtClean="0">
                <a:latin typeface="Bodoni MT" pitchFamily="18" charset="0"/>
              </a:rPr>
              <a:t> </a:t>
            </a:r>
            <a:r>
              <a:rPr lang="en-US" sz="3600" b="1" dirty="0" smtClean="0">
                <a:latin typeface="Bodoni MT" pitchFamily="18" charset="0"/>
              </a:rPr>
              <a:t>three common  shapes of bacteria</a:t>
            </a:r>
            <a:r>
              <a:rPr lang="ar-SA" sz="3600" b="1" dirty="0" smtClean="0">
                <a:latin typeface="Bodoni MT" pitchFamily="18" charset="0"/>
              </a:rPr>
              <a:t>  </a:t>
            </a:r>
            <a:r>
              <a:rPr lang="ar-SA" sz="3600" b="1" dirty="0" err="1" smtClean="0">
                <a:latin typeface="Bodoni MT" pitchFamily="18" charset="0"/>
              </a:rPr>
              <a:t>:</a:t>
            </a:r>
            <a:r>
              <a:rPr lang="ar-SA" sz="3600" b="1" dirty="0" smtClean="0">
                <a:latin typeface="Bodoni MT" pitchFamily="18" charset="0"/>
              </a:rPr>
              <a:t> </a:t>
            </a:r>
            <a:endParaRPr lang="ar-SA" sz="3600" b="1" dirty="0">
              <a:latin typeface="Bodoni MT" pitchFamily="18" charset="0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259632" y="1556792"/>
            <a:ext cx="2664296" cy="14401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1-Coccus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5364088" y="4941168"/>
            <a:ext cx="2664296" cy="14401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Spiral</a:t>
            </a:r>
            <a:r>
              <a:rPr lang="ar-SA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3-</a:t>
            </a:r>
            <a:endParaRPr lang="ar-SA" sz="3200" dirty="0" smtClean="0">
              <a:solidFill>
                <a:schemeClr val="bg1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131840" y="3212976"/>
            <a:ext cx="2664296" cy="14401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Bacillus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ar-SA" sz="3200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2-</a:t>
            </a:r>
            <a:endParaRPr lang="ar-SA" sz="32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Shape: </a:t>
            </a:r>
            <a:r>
              <a:rPr lang="en-US" sz="2800" b="1" dirty="0" err="1" smtClean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Cocci</a:t>
            </a:r>
            <a:endParaRPr lang="en-US" sz="2800" b="1" dirty="0" smtClean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Arrangment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: </a:t>
            </a:r>
            <a:r>
              <a:rPr lang="en-US" sz="2800" b="1" dirty="0" smtClean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irregular</a:t>
            </a:r>
            <a:r>
              <a:rPr lang="en-US" sz="2800" b="1" dirty="0" smtClean="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en-US" sz="2800" b="1" dirty="0" smtClean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clusters</a:t>
            </a:r>
          </a:p>
          <a:p>
            <a:pPr algn="l">
              <a:spcBef>
                <a:spcPct val="50000"/>
              </a:spcBef>
              <a:buNone/>
              <a:defRPr/>
            </a:pPr>
            <a:endParaRPr lang="en-US" sz="2800" b="1" dirty="0" smtClean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Colour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: </a:t>
            </a:r>
            <a:r>
              <a:rPr lang="en-US" sz="2800" b="1" dirty="0" smtClean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Violet</a:t>
            </a: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Gram’s reaction: </a:t>
            </a:r>
            <a:r>
              <a:rPr lang="en-US" sz="2800" b="1" dirty="0" smtClean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Gram’s</a:t>
            </a:r>
            <a:r>
              <a:rPr lang="en-US" sz="2800" b="1" dirty="0" smtClean="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en-US" sz="2800" b="1" dirty="0" smtClean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+</a:t>
            </a:r>
            <a:r>
              <a:rPr lang="en-US" sz="2800" b="1" dirty="0" err="1" smtClean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ve</a:t>
            </a:r>
            <a:endParaRPr lang="en-US" sz="2800" b="1" dirty="0" smtClean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pPr algn="l">
              <a:spcBef>
                <a:spcPct val="50000"/>
              </a:spcBef>
              <a:buNone/>
              <a:defRPr/>
            </a:pPr>
            <a:endParaRPr lang="en-US" sz="2800" b="1" dirty="0" smtClean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Name of microorganism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: </a:t>
            </a:r>
            <a:r>
              <a:rPr lang="en-US" sz="40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Staphylococci</a:t>
            </a:r>
            <a:endParaRPr lang="en-US" sz="4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pPr>
              <a:buNone/>
            </a:pPr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Results:</a:t>
            </a:r>
            <a:endParaRPr lang="ar-SA" sz="4800" b="1" dirty="0"/>
          </a:p>
        </p:txBody>
      </p:sp>
      <p:pic>
        <p:nvPicPr>
          <p:cNvPr id="4" name="Picture 8" descr="11-06e_Staph_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508104" y="2564904"/>
            <a:ext cx="3733800" cy="280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Shape: </a:t>
            </a:r>
            <a:r>
              <a:rPr lang="en-US" sz="2800" b="1" dirty="0" smtClean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Bacilli</a:t>
            </a: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Arrangment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: </a:t>
            </a:r>
            <a:r>
              <a:rPr lang="en-US" sz="2800" b="1" dirty="0" smtClean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Chains</a:t>
            </a:r>
          </a:p>
          <a:p>
            <a:pPr algn="l">
              <a:spcBef>
                <a:spcPct val="50000"/>
              </a:spcBef>
              <a:buNone/>
              <a:defRPr/>
            </a:pPr>
            <a:endParaRPr lang="en-US" sz="2800" b="1" dirty="0" smtClean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Colour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: </a:t>
            </a:r>
            <a:r>
              <a:rPr lang="en-US" sz="2800" b="1" dirty="0" smtClean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Violet</a:t>
            </a: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Gram’s reaction: </a:t>
            </a:r>
            <a:r>
              <a:rPr lang="en-US" sz="2800" b="1" dirty="0" smtClean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Gram’s +</a:t>
            </a:r>
            <a:r>
              <a:rPr lang="en-US" sz="2800" b="1" dirty="0" err="1" smtClean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ve</a:t>
            </a:r>
            <a:endParaRPr lang="en-US" sz="2800" b="1" dirty="0" smtClean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pPr algn="l">
              <a:spcBef>
                <a:spcPct val="50000"/>
              </a:spcBef>
              <a:buNone/>
              <a:defRPr/>
            </a:pPr>
            <a:endParaRPr lang="en-US" sz="2800" b="1" dirty="0" smtClean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Name of microorganism: </a:t>
            </a:r>
            <a:r>
              <a:rPr lang="en-US" sz="3600" b="1" u="sng" dirty="0" smtClean="0">
                <a:solidFill>
                  <a:srgbClr val="385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Bacillus </a:t>
            </a:r>
            <a:endParaRPr lang="en-US" sz="3600" b="1" dirty="0" smtClean="0">
              <a:solidFill>
                <a:srgbClr val="3854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endParaRPr lang="ar-SA" dirty="0"/>
          </a:p>
        </p:txBody>
      </p:sp>
      <p:sp>
        <p:nvSpPr>
          <p:cNvPr id="4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Results:</a:t>
            </a:r>
            <a:endParaRPr lang="ar-SA" sz="4800" b="1" dirty="0"/>
          </a:p>
        </p:txBody>
      </p:sp>
      <p:pic>
        <p:nvPicPr>
          <p:cNvPr id="5" name="Picture 5" descr="PHOTO7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508104" y="1556792"/>
            <a:ext cx="3491880" cy="3343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214422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rgbClr val="385400"/>
                </a:solidFill>
                <a:latin typeface="Harrington" pitchFamily="82" charset="0"/>
              </a:rPr>
              <a:t>Thank you </a:t>
            </a:r>
            <a:endParaRPr lang="ar-SA" sz="8000" b="1" dirty="0">
              <a:solidFill>
                <a:srgbClr val="385400"/>
              </a:solidFill>
              <a:latin typeface="Harrington" pitchFamily="82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714480" y="5143512"/>
            <a:ext cx="607223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  بالتوفيق....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Let’s see </a:t>
            </a:r>
            <a:br>
              <a:rPr lang="en-US" sz="6000" b="1" dirty="0" smtClean="0"/>
            </a:br>
            <a:endParaRPr lang="ar-SA" sz="6000" b="1" dirty="0"/>
          </a:p>
        </p:txBody>
      </p:sp>
      <p:pic>
        <p:nvPicPr>
          <p:cNvPr id="5" name="video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000232" y="1500174"/>
            <a:ext cx="5219082" cy="439132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844824"/>
            <a:ext cx="7560840" cy="468052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having one of the following arrangements</a:t>
            </a:r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ar-SA" sz="2800" b="1" dirty="0" err="1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ar-SA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 rtl="0"/>
            <a:r>
              <a:rPr lang="en-US" sz="2800" b="1" dirty="0" err="1" smtClean="0"/>
              <a:t>Diplococcus</a:t>
            </a:r>
            <a:r>
              <a:rPr lang="en-US" sz="2800" b="1" dirty="0" smtClean="0"/>
              <a:t>: a pair of </a:t>
            </a:r>
            <a:r>
              <a:rPr lang="en-US" sz="2800" b="1" dirty="0" err="1" smtClean="0"/>
              <a:t>cocci</a:t>
            </a:r>
            <a:endParaRPr lang="ar-SA" sz="2800" b="1" dirty="0" smtClean="0"/>
          </a:p>
          <a:p>
            <a:pPr algn="l" rtl="0"/>
            <a:r>
              <a:rPr lang="en-US" sz="2800" b="1" dirty="0" smtClean="0"/>
              <a:t>Streptococcus: a chain of </a:t>
            </a:r>
            <a:r>
              <a:rPr lang="en-US" sz="2800" b="1" dirty="0" err="1" smtClean="0"/>
              <a:t>cocci</a:t>
            </a:r>
            <a:r>
              <a:rPr lang="ar-SA" sz="2800" b="1" dirty="0" smtClean="0"/>
              <a:t> </a:t>
            </a:r>
          </a:p>
          <a:p>
            <a:pPr algn="l" rtl="0"/>
            <a:r>
              <a:rPr lang="en-US" sz="2800" b="1" dirty="0" smtClean="0"/>
              <a:t>Tetrad: a square of 4 </a:t>
            </a:r>
            <a:r>
              <a:rPr lang="en-US" sz="2800" b="1" dirty="0" err="1" smtClean="0"/>
              <a:t>cocci</a:t>
            </a:r>
            <a:endParaRPr lang="en-US" sz="2800" b="1" dirty="0" smtClean="0"/>
          </a:p>
          <a:p>
            <a:pPr algn="l" rtl="0"/>
            <a:r>
              <a:rPr lang="en-US" sz="2800" b="1" dirty="0" err="1" smtClean="0"/>
              <a:t>Sarcina</a:t>
            </a:r>
            <a:r>
              <a:rPr lang="en-US" sz="2800" b="1" dirty="0" smtClean="0"/>
              <a:t>: a cube of 8 </a:t>
            </a:r>
            <a:r>
              <a:rPr lang="en-US" sz="2800" b="1" dirty="0" err="1" smtClean="0"/>
              <a:t>cocci</a:t>
            </a:r>
            <a:endParaRPr lang="en-US" sz="2800" b="1" dirty="0" smtClean="0"/>
          </a:p>
          <a:p>
            <a:pPr algn="l" rtl="0"/>
            <a:r>
              <a:rPr lang="en-US" sz="2800" b="1" dirty="0" smtClean="0"/>
              <a:t>Staphylococcus: </a:t>
            </a:r>
          </a:p>
          <a:p>
            <a:pPr algn="l" rtl="0"/>
            <a:endParaRPr lang="en-US" sz="2800" b="1" dirty="0" smtClean="0"/>
          </a:p>
          <a:p>
            <a:pPr algn="l" rtl="0">
              <a:buNone/>
            </a:pPr>
            <a:r>
              <a:rPr lang="en-US" sz="2800" b="1" dirty="0" err="1" smtClean="0"/>
              <a:t>cocci</a:t>
            </a:r>
            <a:r>
              <a:rPr lang="en-US" sz="2800" b="1" dirty="0" smtClean="0"/>
              <a:t> in  irregular, often grape-like clusters</a:t>
            </a:r>
            <a:endParaRPr lang="ar-SA" sz="2800" b="1" dirty="0" smtClean="0"/>
          </a:p>
        </p:txBody>
      </p:sp>
      <p:pic>
        <p:nvPicPr>
          <p:cNvPr id="4" name="Picture 12" descr="u1cocc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420888"/>
            <a:ext cx="2924175" cy="2933700"/>
          </a:xfrm>
          <a:prstGeom prst="rect">
            <a:avLst/>
          </a:prstGeom>
          <a:noFill/>
        </p:spPr>
      </p:pic>
      <p:sp>
        <p:nvSpPr>
          <p:cNvPr id="5" name="مستطيل مستدير الزوايا 4"/>
          <p:cNvSpPr/>
          <p:nvPr/>
        </p:nvSpPr>
        <p:spPr>
          <a:xfrm>
            <a:off x="3563888" y="260648"/>
            <a:ext cx="2520280" cy="1440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1-Coccus</a:t>
            </a:r>
            <a:endParaRPr lang="ar-SA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2060848"/>
            <a:ext cx="7616552" cy="3840163"/>
          </a:xfrm>
        </p:spPr>
        <p:txBody>
          <a:bodyPr/>
          <a:lstStyle/>
          <a:p>
            <a:pPr algn="l" rtl="0"/>
            <a:r>
              <a:rPr lang="en-US" sz="2800" b="1" dirty="0" smtClean="0"/>
              <a:t>Bacillus: a single bacillus</a:t>
            </a:r>
            <a:r>
              <a:rPr lang="ar-SA" sz="2800" b="1" dirty="0" smtClean="0"/>
              <a:t> </a:t>
            </a:r>
          </a:p>
          <a:p>
            <a:pPr algn="l" rtl="0"/>
            <a:r>
              <a:rPr lang="en-US" sz="2800" b="1" dirty="0" err="1" smtClean="0"/>
              <a:t>Streptobacillus</a:t>
            </a:r>
            <a:r>
              <a:rPr lang="en-US" sz="2800" b="1" dirty="0" smtClean="0"/>
              <a:t>: bacilli in chains</a:t>
            </a:r>
            <a:r>
              <a:rPr lang="ar-SA" sz="2800" b="1" dirty="0" smtClean="0"/>
              <a:t> </a:t>
            </a:r>
          </a:p>
          <a:p>
            <a:pPr algn="l" rtl="0"/>
            <a:r>
              <a:rPr lang="en-US" sz="2800" b="1" dirty="0" err="1" smtClean="0"/>
              <a:t>Coccobacillus</a:t>
            </a:r>
            <a:r>
              <a:rPr lang="en-US" sz="2800" b="1" dirty="0" smtClean="0"/>
              <a:t>: oval and similar to a </a:t>
            </a:r>
            <a:r>
              <a:rPr lang="en-US" sz="2800" b="1" dirty="0" err="1" smtClean="0"/>
              <a:t>coccus</a:t>
            </a:r>
            <a:r>
              <a:rPr lang="ar-SA" sz="2800" b="1" dirty="0" smtClean="0"/>
              <a:t> </a:t>
            </a:r>
          </a:p>
          <a:p>
            <a:endParaRPr lang="ar-SA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275856" y="332656"/>
            <a:ext cx="2880320" cy="1440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Bacillus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ar-SA" sz="3200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2-</a:t>
            </a:r>
            <a:endParaRPr lang="ar-SA" sz="3200" b="1" dirty="0" smtClean="0">
              <a:solidFill>
                <a:schemeClr val="bg1"/>
              </a:solidFill>
            </a:endParaRPr>
          </a:p>
        </p:txBody>
      </p:sp>
      <p:pic>
        <p:nvPicPr>
          <p:cNvPr id="5" name="Picture 13" descr="u1r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933056"/>
            <a:ext cx="3638550" cy="218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2132856"/>
            <a:ext cx="8291264" cy="3840163"/>
          </a:xfrm>
        </p:spPr>
        <p:txBody>
          <a:bodyPr/>
          <a:lstStyle/>
          <a:p>
            <a:pPr algn="l" rtl="0"/>
            <a:r>
              <a:rPr lang="en-US" sz="2800" b="1" dirty="0" err="1" smtClean="0"/>
              <a:t>Vibrio</a:t>
            </a:r>
            <a:r>
              <a:rPr lang="en-US" sz="2800" b="1" dirty="0" smtClean="0"/>
              <a:t>: an incomplete spiral or comma-shaped</a:t>
            </a:r>
            <a:r>
              <a:rPr lang="ar-SA" sz="2800" b="1" dirty="0" smtClean="0"/>
              <a:t> </a:t>
            </a:r>
          </a:p>
          <a:p>
            <a:pPr algn="l" rtl="0"/>
            <a:r>
              <a:rPr lang="en-US" sz="2800" b="1" dirty="0" err="1" smtClean="0"/>
              <a:t>Spirillum</a:t>
            </a:r>
            <a:r>
              <a:rPr lang="en-US" sz="2800" b="1" dirty="0" smtClean="0"/>
              <a:t>: a thick, rigid spiral</a:t>
            </a:r>
            <a:r>
              <a:rPr lang="ar-SA" sz="2800" b="1" dirty="0" smtClean="0"/>
              <a:t> </a:t>
            </a:r>
          </a:p>
          <a:p>
            <a:pPr algn="l" rtl="0"/>
            <a:r>
              <a:rPr lang="en-US" sz="2800" b="1" dirty="0" smtClean="0"/>
              <a:t>Spirochete: a thin, flexible spiral</a:t>
            </a:r>
            <a:r>
              <a:rPr lang="ar-SA" sz="2800" b="1" dirty="0" smtClean="0"/>
              <a:t> </a:t>
            </a:r>
          </a:p>
          <a:p>
            <a:endParaRPr lang="ar-SA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203848" y="404664"/>
            <a:ext cx="2520280" cy="1440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Spiral</a:t>
            </a:r>
            <a:r>
              <a:rPr lang="ar-SA" sz="3200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3-</a:t>
            </a:r>
            <a:endParaRPr lang="ar-SA" sz="3200" b="1" dirty="0" smtClean="0">
              <a:solidFill>
                <a:schemeClr val="bg1"/>
              </a:solidFill>
            </a:endParaRPr>
          </a:p>
        </p:txBody>
      </p:sp>
      <p:pic>
        <p:nvPicPr>
          <p:cNvPr id="5" name="Picture 9" descr="u1spi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005064"/>
            <a:ext cx="2922215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59632" y="2564904"/>
            <a:ext cx="62484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Simple stain</a:t>
            </a:r>
            <a:endParaRPr lang="ar-SA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608" y="2132856"/>
            <a:ext cx="7488832" cy="3840163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 smtClean="0"/>
              <a:t>The simple stain is a very simple staining procedure involving only one stain. </a:t>
            </a:r>
          </a:p>
          <a:p>
            <a:pPr algn="l" rtl="0">
              <a:buNone/>
            </a:pPr>
            <a:endParaRPr lang="en-US" sz="2800" b="1" dirty="0" smtClean="0"/>
          </a:p>
          <a:p>
            <a:pPr algn="l" rtl="0"/>
            <a:r>
              <a:rPr lang="en-US" sz="2800" b="1" dirty="0" smtClean="0"/>
              <a:t>You may choose from </a:t>
            </a:r>
            <a:r>
              <a:rPr lang="en-US" sz="2800" b="1" dirty="0" err="1" smtClean="0">
                <a:solidFill>
                  <a:srgbClr val="0000CC"/>
                </a:solidFill>
              </a:rPr>
              <a:t>methylene</a:t>
            </a:r>
            <a:r>
              <a:rPr lang="en-US" sz="2800" b="1" dirty="0" smtClean="0">
                <a:solidFill>
                  <a:srgbClr val="0000CC"/>
                </a:solidFill>
              </a:rPr>
              <a:t> blue</a:t>
            </a:r>
            <a:r>
              <a:rPr lang="en-US" sz="2800" b="1" dirty="0" smtClean="0"/>
              <a:t>, </a:t>
            </a:r>
            <a:r>
              <a:rPr lang="en-US" sz="2800" b="1" dirty="0" err="1" smtClean="0">
                <a:solidFill>
                  <a:srgbClr val="CC0000"/>
                </a:solidFill>
              </a:rPr>
              <a:t>safranin</a:t>
            </a:r>
            <a:r>
              <a:rPr lang="en-US" sz="2800" b="1" dirty="0" smtClean="0"/>
              <a:t>, and </a:t>
            </a:r>
            <a:r>
              <a:rPr lang="en-US" sz="2800" b="1" dirty="0" smtClean="0">
                <a:solidFill>
                  <a:srgbClr val="800080"/>
                </a:solidFill>
              </a:rPr>
              <a:t>crystal violet</a:t>
            </a:r>
            <a:r>
              <a:rPr lang="en-US" sz="2800" b="1" dirty="0" smtClean="0"/>
              <a:t>.</a:t>
            </a:r>
            <a:endParaRPr lang="ar-SA" sz="2800" b="1" dirty="0"/>
          </a:p>
        </p:txBody>
      </p:sp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2484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Simple stain :</a:t>
            </a:r>
            <a:endParaRPr lang="ar-S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Simple stain :</a:t>
            </a:r>
            <a:endParaRPr lang="ar-S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491880" y="1916832"/>
            <a:ext cx="5517976" cy="3840163"/>
          </a:xfrm>
        </p:spPr>
        <p:txBody>
          <a:bodyPr/>
          <a:lstStyle/>
          <a:p>
            <a:pPr algn="l" rtl="0">
              <a:buClr>
                <a:schemeClr val="accent6">
                  <a:lumMod val="25000"/>
                </a:schemeClr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Prepare the smear.</a:t>
            </a:r>
          </a:p>
          <a:p>
            <a:pPr marL="342900" indent="-342900" algn="l" rtl="0">
              <a:buNone/>
            </a:pPr>
            <a:r>
              <a:rPr lang="en-US" sz="2400" dirty="0" smtClean="0"/>
              <a:t>  - place a small drop of water on a clean slide. Drag the sterile inoculating needle tip through the edge of colony.</a:t>
            </a:r>
          </a:p>
          <a:p>
            <a:pPr marL="342900" indent="-342900" algn="l" rtl="0">
              <a:buNone/>
            </a:pPr>
            <a:r>
              <a:rPr lang="en-US" sz="2400" dirty="0" smtClean="0"/>
              <a:t>  </a:t>
            </a:r>
          </a:p>
          <a:p>
            <a:pPr marL="342900" indent="-342900" algn="l" rtl="0">
              <a:buNone/>
            </a:pPr>
            <a:r>
              <a:rPr lang="en-US" sz="2400" dirty="0" smtClean="0"/>
              <a:t> - Gently spread the mixture into a circle to spread out.</a:t>
            </a:r>
          </a:p>
          <a:p>
            <a:pPr marL="342900" indent="-342900" algn="l" rtl="0">
              <a:buNone/>
            </a:pPr>
            <a:r>
              <a:rPr lang="en-US" sz="2400" dirty="0" smtClean="0"/>
              <a:t>              </a:t>
            </a:r>
          </a:p>
          <a:p>
            <a:pPr algn="l" rtl="0">
              <a:buClr>
                <a:schemeClr val="accent6">
                  <a:lumMod val="25000"/>
                </a:schemeClr>
              </a:buClr>
              <a:buNone/>
            </a:pPr>
            <a:endParaRPr lang="en-US" sz="2400" b="1" dirty="0" smtClean="0"/>
          </a:p>
          <a:p>
            <a:pPr algn="l" rtl="0">
              <a:buClr>
                <a:schemeClr val="accent6">
                  <a:lumMod val="25000"/>
                </a:schemeClr>
              </a:buClr>
              <a:buFont typeface="+mj-lt"/>
              <a:buAutoNum type="arabicPeriod"/>
            </a:pPr>
            <a:endParaRPr lang="ar-SA" dirty="0"/>
          </a:p>
        </p:txBody>
      </p:sp>
      <p:pic>
        <p:nvPicPr>
          <p:cNvPr id="4" name="Picture 8" descr="fig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9552" y="1844824"/>
            <a:ext cx="2900363" cy="373697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رق">
  <a:themeElements>
    <a:clrScheme name="Book">
      <a:dk1>
        <a:sysClr val="windowText" lastClr="000000"/>
      </a:dk1>
      <a:lt1>
        <a:sysClr val="window" lastClr="FFFFFF"/>
      </a:lt1>
      <a:dk2>
        <a:srgbClr val="000082"/>
      </a:dk2>
      <a:lt2>
        <a:srgbClr val="F3F3FF"/>
      </a:lt2>
      <a:accent1>
        <a:srgbClr val="8282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FC9658"/>
      </a:hlink>
      <a:folHlink>
        <a:srgbClr val="E800E8"/>
      </a:folHlink>
    </a:clrScheme>
    <a:fontScheme name="ورق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ور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947</TotalTime>
  <Words>582</Words>
  <Application>Microsoft Office PowerPoint</Application>
  <PresentationFormat>عرض على الشاشة (3:4)‏</PresentationFormat>
  <Paragraphs>144</Paragraphs>
  <Slides>33</Slides>
  <Notes>33</Notes>
  <HiddenSlides>1</HiddenSlides>
  <MMClips>1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34" baseType="lpstr">
      <vt:lpstr>ورق</vt:lpstr>
      <vt:lpstr>بسم الله الرحمن الرحيم</vt:lpstr>
      <vt:lpstr>Purpose</vt:lpstr>
      <vt:lpstr>The three common  shapes of bacteria  : </vt:lpstr>
      <vt:lpstr>الشريحة 4</vt:lpstr>
      <vt:lpstr>الشريحة 5</vt:lpstr>
      <vt:lpstr>الشريحة 6</vt:lpstr>
      <vt:lpstr>Simple stain</vt:lpstr>
      <vt:lpstr>Simple stain :</vt:lpstr>
      <vt:lpstr>Simple stain :</vt:lpstr>
      <vt:lpstr>Simple stain :</vt:lpstr>
      <vt:lpstr>Simple stain :</vt:lpstr>
      <vt:lpstr>Simple stain :</vt:lpstr>
      <vt:lpstr>Simple stain :</vt:lpstr>
      <vt:lpstr>Result</vt:lpstr>
      <vt:lpstr>الشريحة 15</vt:lpstr>
      <vt:lpstr>الشريحة 16</vt:lpstr>
      <vt:lpstr>الشريحة 17</vt:lpstr>
      <vt:lpstr>Gram stain               </vt:lpstr>
      <vt:lpstr>It is used to differentiate between gram-positive and gram-negative bacteria, which have distinct and consistent differences in their cell walls.</vt:lpstr>
      <vt:lpstr>الشريحة 20</vt:lpstr>
      <vt:lpstr>The cell wall structure</vt:lpstr>
      <vt:lpstr>الشريحة 22</vt:lpstr>
      <vt:lpstr>The material :</vt:lpstr>
      <vt:lpstr>The method</vt:lpstr>
      <vt:lpstr>الشريحة 25</vt:lpstr>
      <vt:lpstr>الشريحة 26</vt:lpstr>
      <vt:lpstr>الشريحة 27</vt:lpstr>
      <vt:lpstr>The bacteria under the microscope </vt:lpstr>
      <vt:lpstr>الشريحة 29</vt:lpstr>
      <vt:lpstr>Results:</vt:lpstr>
      <vt:lpstr>Results:</vt:lpstr>
      <vt:lpstr>Thank you </vt:lpstr>
      <vt:lpstr>Let’s see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Grame stainig</dc:title>
  <dc:creator>user</dc:creator>
  <cp:lastModifiedBy>user</cp:lastModifiedBy>
  <cp:revision>95</cp:revision>
  <dcterms:created xsi:type="dcterms:W3CDTF">2009-11-12T15:47:36Z</dcterms:created>
  <dcterms:modified xsi:type="dcterms:W3CDTF">2020-09-10T16:20:30Z</dcterms:modified>
</cp:coreProperties>
</file>