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8"/>
  </p:notesMasterIdLst>
  <p:sldIdLst>
    <p:sldId id="256" r:id="rId2"/>
    <p:sldId id="257" r:id="rId3"/>
    <p:sldId id="258" r:id="rId4"/>
    <p:sldId id="261" r:id="rId5"/>
    <p:sldId id="262" r:id="rId6"/>
    <p:sldId id="263"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5" r:id="rId30"/>
    <p:sldId id="306" r:id="rId31"/>
    <p:sldId id="307" r:id="rId32"/>
    <p:sldId id="308" r:id="rId33"/>
    <p:sldId id="309" r:id="rId34"/>
    <p:sldId id="310" r:id="rId35"/>
    <p:sldId id="311" r:id="rId36"/>
    <p:sldId id="312"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F4002-6E7E-464B-B17E-AE46A91D784E}" type="datetimeFigureOut">
              <a:rPr lang="en-US" smtClean="0"/>
              <a:t>3/5/2017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0ACE3-89ED-429C-BBC8-B5903A559801}" type="slidenum">
              <a:rPr lang="en-US" smtClean="0"/>
              <a:t>‹#›</a:t>
            </a:fld>
            <a:endParaRPr lang="en-US"/>
          </a:p>
        </p:txBody>
      </p:sp>
    </p:spTree>
    <p:extLst>
      <p:ext uri="{BB962C8B-B14F-4D97-AF65-F5344CB8AC3E}">
        <p14:creationId xmlns:p14="http://schemas.microsoft.com/office/powerpoint/2010/main" val="108648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Rectangle 2"/>
          <p:cNvSpPr>
            <a:spLocks noGrp="1" noRot="1" noChangeAspect="1" noTextEdit="1"/>
          </p:cNvSpPr>
          <p:nvPr>
            <p:ph type="sldImg"/>
          </p:nvPr>
        </p:nvSpPr>
        <p:spPr bwMode="auto">
          <a:noFill/>
          <a:ln>
            <a:solidFill>
              <a:srgbClr val="000000"/>
            </a:solidFill>
            <a:miter lim="800000"/>
            <a:headEnd/>
            <a:tailEnd/>
          </a:ln>
        </p:spPr>
      </p:sp>
      <p:sp>
        <p:nvSpPr>
          <p:cNvPr id="195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6129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Rectangle 2"/>
          <p:cNvSpPr>
            <a:spLocks noGrp="1" noRot="1" noChangeAspect="1" noTextEdit="1"/>
          </p:cNvSpPr>
          <p:nvPr>
            <p:ph type="sldImg"/>
          </p:nvPr>
        </p:nvSpPr>
        <p:spPr bwMode="auto">
          <a:noFill/>
          <a:ln>
            <a:solidFill>
              <a:srgbClr val="000000"/>
            </a:solidFill>
            <a:miter lim="800000"/>
            <a:headEnd/>
            <a:tailEnd/>
          </a:ln>
        </p:spPr>
      </p:sp>
      <p:sp>
        <p:nvSpPr>
          <p:cNvPr id="195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5116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Grp="1" noRot="1" noChangeAspect="1" noTextEdit="1"/>
          </p:cNvSpPr>
          <p:nvPr>
            <p:ph type="sldImg"/>
          </p:nvPr>
        </p:nvSpPr>
        <p:spPr bwMode="auto">
          <a:noFill/>
          <a:ln>
            <a:solidFill>
              <a:srgbClr val="000000"/>
            </a:solidFill>
            <a:miter lim="800000"/>
            <a:headEnd/>
            <a:tailEnd/>
          </a:ln>
        </p:spPr>
      </p:sp>
      <p:sp>
        <p:nvSpPr>
          <p:cNvPr id="19558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266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Rectangle 2"/>
          <p:cNvSpPr>
            <a:spLocks noGrp="1" noRot="1" noChangeAspect="1" noTextEdit="1"/>
          </p:cNvSpPr>
          <p:nvPr>
            <p:ph type="sldImg"/>
          </p:nvPr>
        </p:nvSpPr>
        <p:spPr bwMode="auto">
          <a:noFill/>
          <a:ln>
            <a:solidFill>
              <a:srgbClr val="000000"/>
            </a:solidFill>
            <a:miter lim="800000"/>
            <a:headEnd/>
            <a:tailEnd/>
          </a:ln>
        </p:spPr>
      </p:sp>
      <p:sp>
        <p:nvSpPr>
          <p:cNvPr id="19578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79437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TextEdit="1"/>
          </p:cNvSpPr>
          <p:nvPr>
            <p:ph type="sldImg"/>
          </p:nvPr>
        </p:nvSpPr>
        <p:spPr bwMode="auto">
          <a:noFill/>
          <a:ln>
            <a:solidFill>
              <a:srgbClr val="000000"/>
            </a:solidFill>
            <a:miter lim="800000"/>
            <a:headEnd/>
            <a:tailEnd/>
          </a:ln>
        </p:spPr>
      </p:sp>
      <p:sp>
        <p:nvSpPr>
          <p:cNvPr id="1959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82706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TextEdit="1"/>
          </p:cNvSpPr>
          <p:nvPr>
            <p:ph type="sldImg"/>
          </p:nvPr>
        </p:nvSpPr>
        <p:spPr bwMode="auto">
          <a:noFill/>
          <a:ln>
            <a:solidFill>
              <a:srgbClr val="000000"/>
            </a:solidFill>
            <a:miter lim="800000"/>
            <a:headEnd/>
            <a:tailEnd/>
          </a:ln>
        </p:spPr>
      </p:sp>
      <p:sp>
        <p:nvSpPr>
          <p:cNvPr id="196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5335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TextEdit="1"/>
          </p:cNvSpPr>
          <p:nvPr>
            <p:ph type="sldImg"/>
          </p:nvPr>
        </p:nvSpPr>
        <p:spPr bwMode="auto">
          <a:noFill/>
          <a:ln>
            <a:solidFill>
              <a:srgbClr val="000000"/>
            </a:solidFill>
            <a:miter lim="800000"/>
            <a:headEnd/>
            <a:tailEnd/>
          </a:ln>
        </p:spPr>
      </p:sp>
      <p:sp>
        <p:nvSpPr>
          <p:cNvPr id="196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0361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TextEdit="1"/>
          </p:cNvSpPr>
          <p:nvPr>
            <p:ph type="sldImg"/>
          </p:nvPr>
        </p:nvSpPr>
        <p:spPr bwMode="auto">
          <a:noFill/>
          <a:ln>
            <a:solidFill>
              <a:srgbClr val="000000"/>
            </a:solidFill>
            <a:miter lim="800000"/>
            <a:headEnd/>
            <a:tailEnd/>
          </a:ln>
        </p:spPr>
      </p:sp>
      <p:sp>
        <p:nvSpPr>
          <p:cNvPr id="203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8220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1D47725-FBB7-4E02-A136-719EA9E12830}" type="datetimeFigureOut">
              <a:rPr lang="ar-SA" smtClean="0"/>
              <a:pPr/>
              <a:t>07/06/38</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53299C1-4B2F-4D7D-833D-3AF341131101}" type="slidenum">
              <a:rPr lang="ar-SA" smtClean="0"/>
              <a:pPr/>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47725-FBB7-4E02-A136-719EA9E12830}" type="datetimeFigureOut">
              <a:rPr lang="ar-SA" smtClean="0"/>
              <a:pPr/>
              <a:t>07/06/38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53299C1-4B2F-4D7D-833D-3AF34113110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53299C1-4B2F-4D7D-833D-3AF341131101}" type="slidenum">
              <a:rPr lang="ar-SA" smtClean="0"/>
              <a:pPr/>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D47725-FBB7-4E02-A136-719EA9E12830}" type="datetimeFigureOut">
              <a:rPr lang="ar-SA" smtClean="0"/>
              <a:pPr/>
              <a:t>07/06/38</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1D47725-FBB7-4E02-A136-719EA9E12830}" type="datetimeFigureOut">
              <a:rPr lang="ar-SA" smtClean="0"/>
              <a:pPr/>
              <a:t>07/06/38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C53299C1-4B2F-4D7D-833D-3AF341131101}" type="slidenum">
              <a:rPr lang="ar-SA" smtClean="0"/>
              <a:pPr/>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11D47725-FBB7-4E02-A136-719EA9E12830}" type="datetimeFigureOut">
              <a:rPr lang="ar-SA" smtClean="0"/>
              <a:pPr/>
              <a:t>07/06/38</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53299C1-4B2F-4D7D-833D-3AF341131101}" type="slidenum">
              <a:rPr lang="ar-SA" smtClean="0"/>
              <a:pPr/>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1D47725-FBB7-4E02-A136-719EA9E12830}" type="datetimeFigureOut">
              <a:rPr lang="ar-SA" smtClean="0"/>
              <a:pPr/>
              <a:t>07/06/38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53299C1-4B2F-4D7D-833D-3AF341131101}" type="slidenum">
              <a:rPr lang="ar-SA" smtClean="0"/>
              <a:pPr/>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1D47725-FBB7-4E02-A136-719EA9E12830}" type="datetimeFigureOut">
              <a:rPr lang="ar-SA" smtClean="0"/>
              <a:pPr/>
              <a:t>07/06/38</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53299C1-4B2F-4D7D-833D-3AF341131101}" type="slidenum">
              <a:rPr lang="ar-SA" smtClean="0"/>
              <a:pPr/>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D47725-FBB7-4E02-A136-719EA9E12830}" type="datetimeFigureOut">
              <a:rPr lang="ar-SA" smtClean="0"/>
              <a:pPr/>
              <a:t>07/06/38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C53299C1-4B2F-4D7D-833D-3AF34113110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1D47725-FBB7-4E02-A136-719EA9E12830}" type="datetimeFigureOut">
              <a:rPr lang="ar-SA" smtClean="0"/>
              <a:pPr/>
              <a:t>07/06/38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53299C1-4B2F-4D7D-833D-3AF34113110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53299C1-4B2F-4D7D-833D-3AF341131101}" type="slidenum">
              <a:rPr lang="ar-SA" smtClean="0"/>
              <a:pPr/>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1D47725-FBB7-4E02-A136-719EA9E12830}" type="datetimeFigureOut">
              <a:rPr lang="ar-SA" smtClean="0"/>
              <a:pPr/>
              <a:t>07/06/38</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53299C1-4B2F-4D7D-833D-3AF341131101}" type="slidenum">
              <a:rPr lang="ar-SA" smtClean="0"/>
              <a:pPr/>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1D47725-FBB7-4E02-A136-719EA9E12830}" type="datetimeFigureOut">
              <a:rPr lang="ar-SA" smtClean="0"/>
              <a:pPr/>
              <a:t>07/06/38</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1D47725-FBB7-4E02-A136-719EA9E12830}" type="datetimeFigureOut">
              <a:rPr lang="ar-SA" smtClean="0"/>
              <a:pPr/>
              <a:t>07/06/38</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53299C1-4B2F-4D7D-833D-3AF341131101}" type="slidenum">
              <a:rPr lang="ar-SA" smtClean="0"/>
              <a:pPr/>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752601"/>
            <a:ext cx="7772400" cy="1829761"/>
          </a:xfrm>
        </p:spPr>
        <p:txBody>
          <a:bodyPr/>
          <a:lstStyle/>
          <a:p>
            <a:pPr eaLnBrk="1" fontAlgn="auto" hangingPunct="1">
              <a:spcAft>
                <a:spcPts val="0"/>
              </a:spcAft>
              <a:defRPr/>
            </a:pPr>
            <a:r>
              <a:rPr lang="en-US" dirty="0" smtClean="0"/>
              <a:t>Files and Streams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Files and Streams</a:t>
            </a:r>
            <a:endParaRPr lang="ar-SA" dirty="0"/>
          </a:p>
        </p:txBody>
      </p:sp>
      <p:sp>
        <p:nvSpPr>
          <p:cNvPr id="3" name="Content Placeholder 2"/>
          <p:cNvSpPr>
            <a:spLocks noGrp="1"/>
          </p:cNvSpPr>
          <p:nvPr>
            <p:ph sz="quarter" idx="1"/>
          </p:nvPr>
        </p:nvSpPr>
        <p:spPr/>
        <p:txBody>
          <a:bodyPr/>
          <a:lstStyle/>
          <a:p>
            <a:pPr algn="l" rtl="0"/>
            <a:r>
              <a:rPr lang="en-US" dirty="0" smtClean="0"/>
              <a:t>System.IO classes are used to work with files and streams</a:t>
            </a:r>
          </a:p>
          <a:p>
            <a:pPr algn="l" rtl="0"/>
            <a:r>
              <a:rPr lang="en-US" dirty="0" smtClean="0"/>
              <a:t>You can work with two kinds of files – text files (containing only characters) and binary files</a:t>
            </a:r>
          </a:p>
          <a:p>
            <a:pPr algn="l" rtl="0"/>
            <a:r>
              <a:rPr lang="en-US" dirty="0" smtClean="0"/>
              <a:t>In this Lecture Set, we discuss text files in detail – we present material on binary files later but will not discuss them in this course </a:t>
            </a:r>
          </a:p>
          <a:p>
            <a:pPr algn="l" rtl="0"/>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t>
            </a:r>
            <a:r>
              <a:rPr lang="en-US" dirty="0" err="1" smtClean="0"/>
              <a:t>vs</a:t>
            </a:r>
            <a:r>
              <a:rPr lang="en-US" dirty="0" smtClean="0"/>
              <a:t> Binary Files</a:t>
            </a:r>
            <a:endParaRPr lang="ar-SA" dirty="0"/>
          </a:p>
        </p:txBody>
      </p:sp>
      <p:sp>
        <p:nvSpPr>
          <p:cNvPr id="3" name="Content Placeholder 2"/>
          <p:cNvSpPr>
            <a:spLocks noGrp="1"/>
          </p:cNvSpPr>
          <p:nvPr>
            <p:ph sz="quarter" idx="1"/>
          </p:nvPr>
        </p:nvSpPr>
        <p:spPr/>
        <p:txBody>
          <a:bodyPr/>
          <a:lstStyle/>
          <a:p>
            <a:pPr algn="l" rtl="0"/>
            <a:r>
              <a:rPr lang="en-US" dirty="0" smtClean="0"/>
              <a:t>A text file displayed in a text editor</a:t>
            </a:r>
          </a:p>
          <a:p>
            <a:pPr algn="l" rtl="0"/>
            <a:endParaRPr lang="en-US" dirty="0" smtClean="0"/>
          </a:p>
          <a:p>
            <a:pPr algn="l" rtl="0"/>
            <a:endParaRPr lang="en-US" dirty="0" smtClean="0"/>
          </a:p>
          <a:p>
            <a:pPr algn="l" rtl="0"/>
            <a:endParaRPr lang="en-US" dirty="0" smtClean="0"/>
          </a:p>
          <a:p>
            <a:pPr algn="l" rtl="0"/>
            <a:endParaRPr lang="en-US" dirty="0" smtClean="0"/>
          </a:p>
          <a:p>
            <a:pPr algn="l" rtl="0"/>
            <a:r>
              <a:rPr lang="en-US" dirty="0" smtClean="0"/>
              <a:t>A binary file displayed a text editor</a:t>
            </a:r>
            <a:endParaRPr lang="ar-SA" dirty="0"/>
          </a:p>
        </p:txBody>
      </p:sp>
      <p:pic>
        <p:nvPicPr>
          <p:cNvPr id="5" name="Picture 5" descr="Figure%2022-02a"/>
          <p:cNvPicPr>
            <a:picLocks noChangeAspect="1" noChangeArrowheads="1"/>
          </p:cNvPicPr>
          <p:nvPr/>
        </p:nvPicPr>
        <p:blipFill>
          <a:blip r:embed="rId2" cstate="print"/>
          <a:srcRect/>
          <a:stretch>
            <a:fillRect/>
          </a:stretch>
        </p:blipFill>
        <p:spPr bwMode="auto">
          <a:xfrm>
            <a:off x="844352" y="2063080"/>
            <a:ext cx="7696200" cy="1752600"/>
          </a:xfrm>
          <a:prstGeom prst="rect">
            <a:avLst/>
          </a:prstGeom>
          <a:noFill/>
          <a:ln w="9525">
            <a:noFill/>
            <a:miter lim="800000"/>
            <a:headEnd/>
            <a:tailEnd/>
          </a:ln>
        </p:spPr>
      </p:pic>
      <p:pic>
        <p:nvPicPr>
          <p:cNvPr id="7" name="Picture 7" descr="Figure%2022-02b"/>
          <p:cNvPicPr>
            <a:picLocks noChangeAspect="1" noChangeArrowheads="1"/>
          </p:cNvPicPr>
          <p:nvPr/>
        </p:nvPicPr>
        <p:blipFill>
          <a:blip r:embed="rId3" cstate="print"/>
          <a:srcRect/>
          <a:stretch>
            <a:fillRect/>
          </a:stretch>
        </p:blipFill>
        <p:spPr bwMode="auto">
          <a:xfrm>
            <a:off x="844352" y="4577680"/>
            <a:ext cx="7620000" cy="1371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Introduction to Processing Textual Data</a:t>
            </a:r>
            <a:endParaRPr lang="ar-SA" dirty="0"/>
          </a:p>
        </p:txBody>
      </p:sp>
      <p:sp>
        <p:nvSpPr>
          <p:cNvPr id="3" name="Content Placeholder 2"/>
          <p:cNvSpPr>
            <a:spLocks noGrp="1"/>
          </p:cNvSpPr>
          <p:nvPr>
            <p:ph sz="quarter" idx="1"/>
          </p:nvPr>
        </p:nvSpPr>
        <p:spPr/>
        <p:txBody>
          <a:bodyPr>
            <a:normAutofit fontScale="92500" lnSpcReduction="10000"/>
          </a:bodyPr>
          <a:lstStyle/>
          <a:p>
            <a:pPr algn="l" rtl="0"/>
            <a:r>
              <a:rPr lang="en-US" dirty="0" smtClean="0"/>
              <a:t>One way to process textual files is from beginning to end using sequential access</a:t>
            </a:r>
          </a:p>
          <a:p>
            <a:pPr algn="l" rtl="0"/>
            <a:r>
              <a:rPr lang="en-US" dirty="0" smtClean="0"/>
              <a:t>This type of file is called a </a:t>
            </a:r>
            <a:r>
              <a:rPr lang="en-US" b="1" dirty="0" smtClean="0"/>
              <a:t>sequential file</a:t>
            </a:r>
          </a:p>
          <a:p>
            <a:pPr algn="l" rtl="0"/>
            <a:r>
              <a:rPr lang="en-US" dirty="0" smtClean="0"/>
              <a:t>Sequential files can be categorized into roughly three types</a:t>
            </a:r>
          </a:p>
          <a:p>
            <a:pPr lvl="1" algn="l" rtl="0"/>
            <a:r>
              <a:rPr lang="en-US" b="1" dirty="0" smtClean="0"/>
              <a:t>Free-form</a:t>
            </a:r>
            <a:r>
              <a:rPr lang="en-US" dirty="0" smtClean="0"/>
              <a:t> files have no particular format</a:t>
            </a:r>
          </a:p>
          <a:p>
            <a:pPr lvl="1" algn="l" rtl="0"/>
            <a:r>
              <a:rPr lang="en-US" dirty="0" smtClean="0"/>
              <a:t>Fields in a </a:t>
            </a:r>
            <a:r>
              <a:rPr lang="en-US" b="1" dirty="0" smtClean="0"/>
              <a:t>delimited file </a:t>
            </a:r>
            <a:r>
              <a:rPr lang="en-US" dirty="0" smtClean="0"/>
              <a:t>are separated with a special character called a delimiter</a:t>
            </a:r>
          </a:p>
          <a:p>
            <a:pPr lvl="1" algn="l" rtl="0"/>
            <a:r>
              <a:rPr lang="en-US" dirty="0" smtClean="0"/>
              <a:t>In a </a:t>
            </a:r>
            <a:r>
              <a:rPr lang="en-US" b="1" dirty="0" smtClean="0"/>
              <a:t>fixed-field file</a:t>
            </a:r>
            <a:r>
              <a:rPr lang="en-US" dirty="0" smtClean="0"/>
              <a:t>, each field occupies the same character positions in every record</a:t>
            </a:r>
          </a:p>
          <a:p>
            <a:pPr algn="l" rtl="0"/>
            <a:r>
              <a:rPr lang="en-US" dirty="0" smtClean="0"/>
              <a:t>There are other types of files in addition to sequential files: binary files; direct (random or indexed) access files</a:t>
            </a:r>
          </a:p>
          <a:p>
            <a:pPr algn="l" rtl="0"/>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Processing Textual Data</a:t>
            </a:r>
            <a:endParaRPr lang="ar-SA" dirty="0"/>
          </a:p>
        </p:txBody>
      </p:sp>
      <p:sp>
        <p:nvSpPr>
          <p:cNvPr id="3" name="Content Placeholder 2"/>
          <p:cNvSpPr>
            <a:spLocks noGrp="1"/>
          </p:cNvSpPr>
          <p:nvPr>
            <p:ph sz="quarter" idx="1"/>
          </p:nvPr>
        </p:nvSpPr>
        <p:spPr>
          <a:xfrm>
            <a:off x="301752" y="1268760"/>
            <a:ext cx="8503920" cy="4572000"/>
          </a:xfrm>
        </p:spPr>
        <p:txBody>
          <a:bodyPr>
            <a:normAutofit/>
          </a:bodyPr>
          <a:lstStyle/>
          <a:p>
            <a:pPr algn="l" rtl="0"/>
            <a:r>
              <a:rPr lang="en-US" sz="2000" dirty="0" smtClean="0"/>
              <a:t>Delimited file</a:t>
            </a:r>
          </a:p>
          <a:p>
            <a:pPr algn="l" rtl="0"/>
            <a:endParaRPr lang="en-US" sz="2000" dirty="0" smtClean="0"/>
          </a:p>
          <a:p>
            <a:pPr algn="l" rtl="0"/>
            <a:endParaRPr lang="en-US" sz="2000" dirty="0" smtClean="0"/>
          </a:p>
          <a:p>
            <a:pPr algn="l" rtl="0"/>
            <a:endParaRPr lang="en-US" sz="2000" dirty="0" smtClean="0"/>
          </a:p>
          <a:p>
            <a:pPr algn="l" rtl="0"/>
            <a:endParaRPr lang="en-US" sz="2000" dirty="0" smtClean="0"/>
          </a:p>
          <a:p>
            <a:pPr algn="l" rtl="0"/>
            <a:endParaRPr lang="en-US" sz="2000" dirty="0" smtClean="0"/>
          </a:p>
          <a:p>
            <a:pPr algn="l" rtl="0"/>
            <a:endParaRPr lang="en-US" sz="2000" dirty="0" smtClean="0"/>
          </a:p>
          <a:p>
            <a:pPr algn="l" rtl="0"/>
            <a:endParaRPr lang="en-US" sz="2000" b="1" dirty="0" smtClean="0"/>
          </a:p>
          <a:p>
            <a:pPr algn="l" rtl="0"/>
            <a:r>
              <a:rPr lang="en-US" sz="2000" dirty="0" smtClean="0"/>
              <a:t>Fixed-field file</a:t>
            </a:r>
          </a:p>
        </p:txBody>
      </p:sp>
      <p:pic>
        <p:nvPicPr>
          <p:cNvPr id="4" name="Picture 5" descr="C10F006"/>
          <p:cNvPicPr>
            <a:picLocks noChangeAspect="1" noChangeArrowheads="1"/>
          </p:cNvPicPr>
          <p:nvPr/>
        </p:nvPicPr>
        <p:blipFill>
          <a:blip r:embed="rId2" cstate="print"/>
          <a:srcRect/>
          <a:stretch>
            <a:fillRect/>
          </a:stretch>
        </p:blipFill>
        <p:spPr bwMode="auto">
          <a:xfrm>
            <a:off x="827584" y="1587996"/>
            <a:ext cx="6840760" cy="2345060"/>
          </a:xfrm>
          <a:prstGeom prst="rect">
            <a:avLst/>
          </a:prstGeom>
          <a:noFill/>
          <a:ln w="9525">
            <a:noFill/>
            <a:miter lim="800000"/>
            <a:headEnd/>
            <a:tailEnd/>
          </a:ln>
        </p:spPr>
      </p:pic>
      <p:pic>
        <p:nvPicPr>
          <p:cNvPr id="5" name="Picture 5" descr="C10F007"/>
          <p:cNvPicPr>
            <a:picLocks noChangeAspect="1" noChangeArrowheads="1"/>
          </p:cNvPicPr>
          <p:nvPr/>
        </p:nvPicPr>
        <p:blipFill>
          <a:blip r:embed="rId3" cstate="print"/>
          <a:srcRect/>
          <a:stretch>
            <a:fillRect/>
          </a:stretch>
        </p:blipFill>
        <p:spPr bwMode="auto">
          <a:xfrm>
            <a:off x="755576" y="4509120"/>
            <a:ext cx="6840760" cy="230425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Object Framework</a:t>
            </a:r>
            <a:endParaRPr lang="ar-SA" dirty="0"/>
          </a:p>
        </p:txBody>
      </p:sp>
      <p:sp>
        <p:nvSpPr>
          <p:cNvPr id="3" name="Content Placeholder 2"/>
          <p:cNvSpPr>
            <a:spLocks noGrp="1"/>
          </p:cNvSpPr>
          <p:nvPr>
            <p:ph sz="quarter" idx="1"/>
          </p:nvPr>
        </p:nvSpPr>
        <p:spPr/>
        <p:txBody>
          <a:bodyPr/>
          <a:lstStyle/>
          <a:p>
            <a:pPr algn="l" rtl="0"/>
            <a:r>
              <a:rPr lang="en-US" dirty="0" smtClean="0"/>
              <a:t>For files, the object is an instance of a class that provides an abstract view of a file. This view is modeled by a Stream class (</a:t>
            </a:r>
            <a:r>
              <a:rPr lang="en-US" dirty="0" err="1" smtClean="0"/>
              <a:t>StreamReader</a:t>
            </a:r>
            <a:r>
              <a:rPr lang="en-US" dirty="0" smtClean="0"/>
              <a:t> or </a:t>
            </a:r>
            <a:r>
              <a:rPr lang="en-US" dirty="0" err="1" smtClean="0"/>
              <a:t>StreamWriter</a:t>
            </a:r>
            <a:r>
              <a:rPr lang="en-US" dirty="0" smtClean="0"/>
              <a:t> classes).</a:t>
            </a:r>
            <a:endParaRPr lang="ar-SA" dirty="0"/>
          </a:p>
        </p:txBody>
      </p:sp>
      <p:grpSp>
        <p:nvGrpSpPr>
          <p:cNvPr id="12" name="Group 11"/>
          <p:cNvGrpSpPr/>
          <p:nvPr/>
        </p:nvGrpSpPr>
        <p:grpSpPr>
          <a:xfrm>
            <a:off x="899592" y="3429000"/>
            <a:ext cx="6418148" cy="2653426"/>
            <a:chOff x="899592" y="3429000"/>
            <a:chExt cx="6418148" cy="2653426"/>
          </a:xfrm>
        </p:grpSpPr>
        <p:grpSp>
          <p:nvGrpSpPr>
            <p:cNvPr id="10" name="Group 9"/>
            <p:cNvGrpSpPr/>
            <p:nvPr/>
          </p:nvGrpSpPr>
          <p:grpSpPr>
            <a:xfrm>
              <a:off x="899592" y="3429000"/>
              <a:ext cx="6418148" cy="2653426"/>
              <a:chOff x="1046747" y="1879459"/>
              <a:chExt cx="7279106" cy="3301498"/>
            </a:xfrm>
          </p:grpSpPr>
          <p:sp>
            <p:nvSpPr>
              <p:cNvPr id="4" name="AutoShape 18"/>
              <p:cNvSpPr>
                <a:spLocks noChangeArrowheads="1"/>
              </p:cNvSpPr>
              <p:nvPr/>
            </p:nvSpPr>
            <p:spPr bwMode="auto">
              <a:xfrm>
                <a:off x="5811253" y="1879459"/>
                <a:ext cx="2514600" cy="3174739"/>
              </a:xfrm>
              <a:prstGeom prst="can">
                <a:avLst>
                  <a:gd name="adj" fmla="val 33833"/>
                </a:avLst>
              </a:prstGeom>
              <a:solidFill>
                <a:srgbClr val="FFFF00"/>
              </a:solidFill>
              <a:ln w="9525">
                <a:solidFill>
                  <a:srgbClr val="000000"/>
                </a:solidFill>
                <a:round/>
                <a:headEnd/>
                <a:tailEnd/>
              </a:ln>
            </p:spPr>
            <p:txBody>
              <a:bodyPr/>
              <a:lstStyle/>
              <a:p>
                <a:endParaRPr lang="ar-SA"/>
              </a:p>
            </p:txBody>
          </p:sp>
          <p:sp>
            <p:nvSpPr>
              <p:cNvPr id="5" name="AutoShape 20"/>
              <p:cNvSpPr>
                <a:spLocks noChangeArrowheads="1"/>
              </p:cNvSpPr>
              <p:nvPr/>
            </p:nvSpPr>
            <p:spPr bwMode="auto">
              <a:xfrm>
                <a:off x="1046747" y="1879459"/>
                <a:ext cx="3176337" cy="3301498"/>
              </a:xfrm>
              <a:prstGeom prst="verticalScroll">
                <a:avLst>
                  <a:gd name="adj" fmla="val 12500"/>
                </a:avLst>
              </a:prstGeom>
              <a:solidFill>
                <a:srgbClr val="00FF00"/>
              </a:solidFill>
              <a:ln w="9525">
                <a:solidFill>
                  <a:srgbClr val="000000"/>
                </a:solidFill>
                <a:round/>
                <a:headEnd/>
                <a:tailEnd/>
              </a:ln>
            </p:spPr>
            <p:txBody>
              <a:bodyPr/>
              <a:lstStyle/>
              <a:p>
                <a:endParaRPr lang="ar-SA"/>
              </a:p>
            </p:txBody>
          </p:sp>
          <p:cxnSp>
            <p:nvCxnSpPr>
              <p:cNvPr id="6" name="AutoShape 22"/>
              <p:cNvCxnSpPr>
                <a:cxnSpLocks noChangeShapeType="1"/>
              </p:cNvCxnSpPr>
              <p:nvPr/>
            </p:nvCxnSpPr>
            <p:spPr bwMode="auto">
              <a:xfrm rot="10800000" flipV="1">
                <a:off x="3826042" y="3022761"/>
                <a:ext cx="1058779" cy="507036"/>
              </a:xfrm>
              <a:prstGeom prst="curvedConnector3">
                <a:avLst>
                  <a:gd name="adj1" fmla="val 50000"/>
                </a:avLst>
              </a:prstGeom>
              <a:noFill/>
              <a:ln w="9525">
                <a:solidFill>
                  <a:srgbClr val="000000"/>
                </a:solidFill>
                <a:round/>
                <a:headEnd/>
                <a:tailEnd type="triangle" w="med" len="med"/>
              </a:ln>
            </p:spPr>
          </p:cxnSp>
          <p:sp>
            <p:nvSpPr>
              <p:cNvPr id="7" name="Text Box 24"/>
              <p:cNvSpPr txBox="1">
                <a:spLocks noChangeArrowheads="1"/>
              </p:cNvSpPr>
              <p:nvPr/>
            </p:nvSpPr>
            <p:spPr bwMode="auto">
              <a:xfrm>
                <a:off x="4090736" y="3530621"/>
                <a:ext cx="1529388" cy="1126291"/>
              </a:xfrm>
              <a:prstGeom prst="rect">
                <a:avLst/>
              </a:prstGeom>
              <a:solidFill>
                <a:srgbClr val="FFFFFF"/>
              </a:solidFill>
              <a:ln w="9525">
                <a:solidFill>
                  <a:srgbClr val="FFFFFF"/>
                </a:solidFill>
                <a:miter lim="800000"/>
                <a:headEnd/>
                <a:tailEnd/>
              </a:ln>
            </p:spPr>
            <p:txBody>
              <a:bodyPr/>
              <a:lstStyle/>
              <a:p>
                <a:pPr algn="ctr" rtl="0"/>
                <a:r>
                  <a:rPr lang="en-US" sz="1200" b="1" dirty="0">
                    <a:latin typeface="Times New Roman" pitchFamily="18" charset="0"/>
                  </a:rPr>
                  <a:t>The connection</a:t>
                </a:r>
                <a:r>
                  <a:rPr lang="en-US" sz="1100" dirty="0">
                    <a:latin typeface="Times New Roman" pitchFamily="18" charset="0"/>
                  </a:rPr>
                  <a:t> – via creation of a </a:t>
                </a:r>
                <a:r>
                  <a:rPr lang="en-US" sz="1100" dirty="0" err="1">
                    <a:latin typeface="Times New Roman" pitchFamily="18" charset="0"/>
                  </a:rPr>
                  <a:t>streamReader</a:t>
                </a:r>
                <a:r>
                  <a:rPr lang="en-US" sz="1100" dirty="0">
                    <a:latin typeface="Times New Roman" pitchFamily="18" charset="0"/>
                  </a:rPr>
                  <a:t> or </a:t>
                </a:r>
                <a:r>
                  <a:rPr lang="en-US" sz="1100" dirty="0" err="1">
                    <a:latin typeface="Times New Roman" pitchFamily="18" charset="0"/>
                  </a:rPr>
                  <a:t>streamWriter</a:t>
                </a:r>
                <a:r>
                  <a:rPr lang="en-US" sz="1100" dirty="0">
                    <a:latin typeface="Times New Roman" pitchFamily="18" charset="0"/>
                  </a:rPr>
                  <a:t> object</a:t>
                </a:r>
                <a:endParaRPr lang="en-US" sz="1600" dirty="0"/>
              </a:p>
            </p:txBody>
          </p:sp>
          <p:sp>
            <p:nvSpPr>
              <p:cNvPr id="8" name="Text Box 21"/>
              <p:cNvSpPr txBox="1">
                <a:spLocks noChangeArrowheads="1"/>
              </p:cNvSpPr>
              <p:nvPr/>
            </p:nvSpPr>
            <p:spPr bwMode="auto">
              <a:xfrm>
                <a:off x="1708484" y="2514901"/>
                <a:ext cx="1985211" cy="2285779"/>
              </a:xfrm>
              <a:prstGeom prst="rect">
                <a:avLst/>
              </a:prstGeom>
              <a:solidFill>
                <a:srgbClr val="00FF00"/>
              </a:solidFill>
              <a:ln w="9525">
                <a:solidFill>
                  <a:srgbClr val="FFFFFF"/>
                </a:solidFill>
                <a:miter lim="800000"/>
                <a:headEnd/>
                <a:tailEnd/>
              </a:ln>
            </p:spPr>
            <p:txBody>
              <a:bodyPr/>
              <a:lstStyle/>
              <a:p>
                <a:pPr algn="l" rtl="0"/>
                <a:r>
                  <a:rPr lang="en-US" sz="1200" dirty="0">
                    <a:latin typeface="Times New Roman" pitchFamily="18" charset="0"/>
                  </a:rPr>
                  <a:t>The stream abstraction (methods and data stores) of a file that you program against</a:t>
                </a:r>
              </a:p>
              <a:p>
                <a:pPr algn="l" rtl="0"/>
                <a:r>
                  <a:rPr lang="en-US" sz="1200" dirty="0">
                    <a:latin typeface="Times New Roman" pitchFamily="18" charset="0"/>
                  </a:rPr>
                  <a:t>(reading and writing an entire file, a line at a time, or a field at a time)</a:t>
                </a:r>
                <a:endParaRPr lang="en-US" sz="1600" dirty="0"/>
              </a:p>
            </p:txBody>
          </p:sp>
          <p:cxnSp>
            <p:nvCxnSpPr>
              <p:cNvPr id="9" name="AutoShape 23"/>
              <p:cNvCxnSpPr>
                <a:cxnSpLocks noChangeShapeType="1"/>
              </p:cNvCxnSpPr>
              <p:nvPr/>
            </p:nvCxnSpPr>
            <p:spPr bwMode="auto">
              <a:xfrm>
                <a:off x="4884821" y="3022761"/>
                <a:ext cx="926432" cy="569593"/>
              </a:xfrm>
              <a:prstGeom prst="curvedConnector3">
                <a:avLst>
                  <a:gd name="adj1" fmla="val 50000"/>
                </a:avLst>
              </a:prstGeom>
              <a:noFill/>
              <a:ln w="9525">
                <a:solidFill>
                  <a:srgbClr val="000000"/>
                </a:solidFill>
                <a:round/>
                <a:headEnd/>
                <a:tailEnd type="triangle" w="med" len="med"/>
              </a:ln>
            </p:spPr>
          </p:cxnSp>
        </p:grpSp>
        <p:sp>
          <p:nvSpPr>
            <p:cNvPr id="11" name="Text Box 19"/>
            <p:cNvSpPr txBox="1">
              <a:spLocks noChangeArrowheads="1"/>
            </p:cNvSpPr>
            <p:nvPr/>
          </p:nvSpPr>
          <p:spPr bwMode="auto">
            <a:xfrm>
              <a:off x="5508104" y="4437112"/>
              <a:ext cx="1455821" cy="1014896"/>
            </a:xfrm>
            <a:prstGeom prst="rect">
              <a:avLst/>
            </a:prstGeom>
            <a:solidFill>
              <a:srgbClr val="FFFF00"/>
            </a:solidFill>
            <a:ln w="9525">
              <a:solidFill>
                <a:srgbClr val="FFFFFF"/>
              </a:solidFill>
              <a:miter lim="800000"/>
              <a:headEnd/>
              <a:tailEnd/>
            </a:ln>
          </p:spPr>
          <p:txBody>
            <a:bodyPr/>
            <a:lstStyle/>
            <a:p>
              <a:pPr algn="l" rtl="0"/>
              <a:r>
                <a:rPr lang="en-US" sz="1200" dirty="0">
                  <a:latin typeface="Times New Roman" pitchFamily="18" charset="0"/>
                </a:rPr>
                <a:t>The actual, physical file to be manipulated</a:t>
              </a:r>
              <a:endParaRPr lang="en-US" sz="1600"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Stream-File Connection</a:t>
            </a:r>
            <a:endParaRPr lang="ar-SA" dirty="0"/>
          </a:p>
        </p:txBody>
      </p:sp>
      <p:sp>
        <p:nvSpPr>
          <p:cNvPr id="3" name="Content Placeholder 2"/>
          <p:cNvSpPr>
            <a:spLocks noGrp="1"/>
          </p:cNvSpPr>
          <p:nvPr>
            <p:ph sz="quarter" idx="1"/>
          </p:nvPr>
        </p:nvSpPr>
        <p:spPr/>
        <p:txBody>
          <a:bodyPr/>
          <a:lstStyle/>
          <a:p>
            <a:pPr algn="l" rtl="0"/>
            <a:r>
              <a:rPr lang="en-US" dirty="0" smtClean="0"/>
              <a:t>When you program the manipulation of files, you are really programming “against” the stream abstraction:</a:t>
            </a:r>
          </a:p>
          <a:p>
            <a:pPr lvl="1" algn="l" rtl="0"/>
            <a:r>
              <a:rPr lang="en-US" dirty="0" err="1" smtClean="0"/>
              <a:t>FileStream</a:t>
            </a:r>
            <a:endParaRPr lang="en-US" dirty="0" smtClean="0"/>
          </a:p>
          <a:p>
            <a:pPr lvl="1" algn="l" rtl="0"/>
            <a:r>
              <a:rPr lang="en-US" dirty="0" err="1" smtClean="0"/>
              <a:t>StreamReader</a:t>
            </a:r>
            <a:endParaRPr lang="en-US" dirty="0" smtClean="0"/>
          </a:p>
          <a:p>
            <a:pPr lvl="1" algn="l" rtl="0"/>
            <a:r>
              <a:rPr lang="en-US" dirty="0" err="1" smtClean="0"/>
              <a:t>StreamWriter</a:t>
            </a:r>
            <a:endParaRPr lang="en-US" dirty="0" smtClean="0"/>
          </a:p>
          <a:p>
            <a:pPr lvl="1" algn="l" rtl="0"/>
            <a:r>
              <a:rPr lang="en-US" dirty="0" err="1" smtClean="0"/>
              <a:t>BinaryReader</a:t>
            </a:r>
            <a:endParaRPr lang="en-US" dirty="0" smtClean="0"/>
          </a:p>
          <a:p>
            <a:pPr lvl="1" algn="l" rtl="0"/>
            <a:r>
              <a:rPr lang="en-US" dirty="0" err="1" smtClean="0"/>
              <a:t>BinaryWriter</a:t>
            </a:r>
            <a:endParaRPr lang="en-US" dirty="0" smtClean="0"/>
          </a:p>
          <a:p>
            <a:pPr algn="l" rtl="0"/>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Connections</a:t>
            </a:r>
            <a:endParaRPr lang="ar-SA" dirty="0"/>
          </a:p>
        </p:txBody>
      </p:sp>
      <p:sp>
        <p:nvSpPr>
          <p:cNvPr id="3" name="Content Placeholder 2"/>
          <p:cNvSpPr>
            <a:spLocks noGrp="1"/>
          </p:cNvSpPr>
          <p:nvPr>
            <p:ph sz="quarter" idx="1"/>
          </p:nvPr>
        </p:nvSpPr>
        <p:spPr/>
        <p:txBody>
          <a:bodyPr>
            <a:normAutofit lnSpcReduction="10000"/>
          </a:bodyPr>
          <a:lstStyle/>
          <a:p>
            <a:pPr algn="l" rtl="0"/>
            <a:r>
              <a:rPr lang="en-US" dirty="0" smtClean="0"/>
              <a:t>There are several different ways to establish file-stream connections</a:t>
            </a:r>
          </a:p>
          <a:p>
            <a:pPr marL="788670" lvl="1" indent="-514350" algn="l" rtl="0">
              <a:buFont typeface="+mj-lt"/>
              <a:buAutoNum type="arabicPeriod"/>
            </a:pPr>
            <a:r>
              <a:rPr lang="en-US" dirty="0" smtClean="0"/>
              <a:t>Create a </a:t>
            </a:r>
            <a:r>
              <a:rPr lang="en-US" dirty="0" err="1" smtClean="0"/>
              <a:t>FileStream</a:t>
            </a:r>
            <a:r>
              <a:rPr lang="en-US" dirty="0" smtClean="0"/>
              <a:t> object</a:t>
            </a:r>
          </a:p>
          <a:p>
            <a:pPr marL="342900" lvl="0" indent="-342900" algn="l" rtl="0" fontAlgn="base">
              <a:spcAft>
                <a:spcPct val="0"/>
              </a:spcAft>
              <a:buClr>
                <a:srgbClr val="3333CC"/>
              </a:buClr>
              <a:buSzPct val="60000"/>
              <a:buNone/>
            </a:pPr>
            <a:r>
              <a:rPr lang="en-US" sz="1600" kern="0" dirty="0" smtClean="0">
                <a:solidFill>
                  <a:srgbClr val="000000"/>
                </a:solidFill>
                <a:latin typeface="Courier New" pitchFamily="49" charset="0"/>
                <a:cs typeface="Courier New" pitchFamily="49" charset="0"/>
              </a:rPr>
              <a:t>	 Dim path as String = “C:\VB 2005\Files\Products.txt</a:t>
            </a:r>
          </a:p>
          <a:p>
            <a:pPr marL="342900" lvl="0" indent="-342900" algn="l" rtl="0" fontAlgn="base">
              <a:spcAft>
                <a:spcPct val="0"/>
              </a:spcAft>
              <a:buClr>
                <a:srgbClr val="3333CC"/>
              </a:buClr>
              <a:buSzPct val="60000"/>
              <a:buNone/>
            </a:pPr>
            <a:r>
              <a:rPr lang="en-US" sz="1600" kern="0" dirty="0" smtClean="0">
                <a:solidFill>
                  <a:srgbClr val="000000"/>
                </a:solidFill>
                <a:latin typeface="Courier New" pitchFamily="49" charset="0"/>
                <a:cs typeface="Courier New" pitchFamily="49" charset="0"/>
              </a:rPr>
              <a:t>    Dim </a:t>
            </a:r>
            <a:r>
              <a:rPr lang="en-US" sz="1600" kern="0" dirty="0" err="1" smtClean="0">
                <a:solidFill>
                  <a:srgbClr val="000000"/>
                </a:solidFill>
                <a:latin typeface="Courier New" pitchFamily="49" charset="0"/>
                <a:cs typeface="Courier New" pitchFamily="49" charset="0"/>
              </a:rPr>
              <a:t>fs</a:t>
            </a:r>
            <a:r>
              <a:rPr lang="en-US" sz="1600" kern="0" dirty="0" smtClean="0">
                <a:solidFill>
                  <a:srgbClr val="000000"/>
                </a:solidFill>
                <a:latin typeface="Courier New" pitchFamily="49" charset="0"/>
                <a:cs typeface="Courier New" pitchFamily="49" charset="0"/>
              </a:rPr>
              <a:t> as New </a:t>
            </a:r>
            <a:r>
              <a:rPr lang="en-US" sz="1600" kern="0" dirty="0" err="1" smtClean="0">
                <a:solidFill>
                  <a:srgbClr val="000000"/>
                </a:solidFill>
                <a:latin typeface="Courier New" pitchFamily="49" charset="0"/>
                <a:cs typeface="Courier New" pitchFamily="49" charset="0"/>
              </a:rPr>
              <a:t>FileStream</a:t>
            </a:r>
            <a:r>
              <a:rPr lang="en-US" sz="1600" kern="0" dirty="0" smtClean="0">
                <a:solidFill>
                  <a:srgbClr val="000000"/>
                </a:solidFill>
                <a:latin typeface="Courier New" pitchFamily="49" charset="0"/>
                <a:cs typeface="Courier New" pitchFamily="49" charset="0"/>
              </a:rPr>
              <a:t>(path, </a:t>
            </a:r>
            <a:r>
              <a:rPr lang="en-US" sz="1600" kern="0" dirty="0" err="1" smtClean="0">
                <a:solidFill>
                  <a:srgbClr val="000000"/>
                </a:solidFill>
                <a:latin typeface="Courier New" pitchFamily="49" charset="0"/>
                <a:cs typeface="Courier New" pitchFamily="49" charset="0"/>
              </a:rPr>
              <a:t>FileMode.create</a:t>
            </a:r>
            <a:r>
              <a:rPr lang="en-US" sz="1600" kern="0" dirty="0" smtClean="0">
                <a:solidFill>
                  <a:srgbClr val="000000"/>
                </a:solidFill>
                <a:latin typeface="Courier New" pitchFamily="49" charset="0"/>
                <a:cs typeface="Courier New" pitchFamily="49" charset="0"/>
              </a:rPr>
              <a:t>, _</a:t>
            </a:r>
          </a:p>
          <a:p>
            <a:pPr marL="342900" lvl="0" indent="-342900" algn="l" rtl="0" fontAlgn="base">
              <a:spcAft>
                <a:spcPct val="0"/>
              </a:spcAft>
              <a:buClr>
                <a:srgbClr val="3333CC"/>
              </a:buClr>
              <a:buSzPct val="60000"/>
              <a:buNone/>
            </a:pPr>
            <a:r>
              <a:rPr lang="en-US" sz="1600" kern="0" dirty="0" smtClean="0">
                <a:solidFill>
                  <a:srgbClr val="000000"/>
                </a:solidFill>
                <a:latin typeface="Courier New" pitchFamily="49" charset="0"/>
                <a:cs typeface="Courier New" pitchFamily="49" charset="0"/>
              </a:rPr>
              <a:t>        </a:t>
            </a:r>
            <a:r>
              <a:rPr lang="en-US" sz="1600" kern="0" dirty="0" err="1" smtClean="0">
                <a:solidFill>
                  <a:srgbClr val="000000"/>
                </a:solidFill>
                <a:latin typeface="Courier New" pitchFamily="49" charset="0"/>
                <a:cs typeface="Courier New" pitchFamily="49" charset="0"/>
              </a:rPr>
              <a:t>FileAccess.Write</a:t>
            </a:r>
            <a:r>
              <a:rPr lang="en-US" sz="1600" kern="0" dirty="0" smtClean="0">
                <a:solidFill>
                  <a:srgbClr val="000000"/>
                </a:solidFill>
                <a:latin typeface="Courier New" pitchFamily="49" charset="0"/>
                <a:cs typeface="Courier New" pitchFamily="49" charset="0"/>
              </a:rPr>
              <a:t>)</a:t>
            </a:r>
          </a:p>
          <a:p>
            <a:pPr marL="731520" lvl="1" indent="-457200" algn="l" rtl="0">
              <a:buNone/>
            </a:pPr>
            <a:r>
              <a:rPr lang="en-US" dirty="0" smtClean="0"/>
              <a:t>2.     Create a </a:t>
            </a:r>
            <a:r>
              <a:rPr lang="en-US" dirty="0" err="1" smtClean="0"/>
              <a:t>StreamReader</a:t>
            </a:r>
            <a:r>
              <a:rPr lang="en-US" dirty="0" smtClean="0"/>
              <a:t> object</a:t>
            </a:r>
          </a:p>
          <a:p>
            <a:pPr marL="514350" indent="-514350" algn="l" rtl="0">
              <a:buNone/>
            </a:pPr>
            <a:r>
              <a:rPr lang="en-US" dirty="0" smtClean="0"/>
              <a:t>   </a:t>
            </a:r>
            <a:r>
              <a:rPr lang="en-US" sz="2200" dirty="0" smtClean="0">
                <a:solidFill>
                  <a:schemeClr val="tx2"/>
                </a:solidFill>
              </a:rPr>
              <a:t>3.     Create a </a:t>
            </a:r>
            <a:r>
              <a:rPr lang="en-US" sz="2200" dirty="0" err="1" smtClean="0">
                <a:solidFill>
                  <a:schemeClr val="tx2"/>
                </a:solidFill>
              </a:rPr>
              <a:t>StreamWriter</a:t>
            </a:r>
            <a:r>
              <a:rPr lang="en-US" sz="2200" dirty="0" smtClean="0">
                <a:solidFill>
                  <a:schemeClr val="tx2"/>
                </a:solidFill>
              </a:rPr>
              <a:t> object</a:t>
            </a:r>
          </a:p>
          <a:p>
            <a:pPr algn="l" rtl="0"/>
            <a:r>
              <a:rPr lang="en-US" dirty="0" smtClean="0"/>
              <a:t>The results of using these techniques are similar – they all result in the creation of (or opening of) a stream (</a:t>
            </a:r>
            <a:r>
              <a:rPr lang="en-US" dirty="0" err="1" smtClean="0"/>
              <a:t>fs</a:t>
            </a:r>
            <a:r>
              <a:rPr lang="en-US" dirty="0" smtClean="0"/>
              <a:t>) against which all subsequent file operations are written</a:t>
            </a:r>
          </a:p>
          <a:p>
            <a:pPr marL="1062990" lvl="2" indent="-514350" algn="l" rtl="0">
              <a:buNone/>
            </a:pP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FileStream</a:t>
            </a:r>
            <a:r>
              <a:rPr lang="en-US" dirty="0" smtClean="0"/>
              <a:t> Class</a:t>
            </a:r>
            <a:endParaRPr lang="ar-SA" dirty="0"/>
          </a:p>
        </p:txBody>
      </p:sp>
      <p:sp>
        <p:nvSpPr>
          <p:cNvPr id="3" name="Content Placeholder 2"/>
          <p:cNvSpPr>
            <a:spLocks noGrp="1"/>
          </p:cNvSpPr>
          <p:nvPr>
            <p:ph sz="quarter" idx="1"/>
          </p:nvPr>
        </p:nvSpPr>
        <p:spPr/>
        <p:txBody>
          <a:bodyPr>
            <a:normAutofit fontScale="85000" lnSpcReduction="10000"/>
          </a:bodyPr>
          <a:lstStyle/>
          <a:p>
            <a:pPr algn="l" rtl="0"/>
            <a:r>
              <a:rPr lang="en-US" dirty="0" smtClean="0"/>
              <a:t>The syntax for creating a </a:t>
            </a:r>
            <a:r>
              <a:rPr lang="en-US" dirty="0" err="1" smtClean="0"/>
              <a:t>FileStream</a:t>
            </a:r>
            <a:r>
              <a:rPr lang="en-US" dirty="0" smtClean="0"/>
              <a:t> object</a:t>
            </a:r>
          </a:p>
          <a:p>
            <a:pPr algn="ctr" rtl="0" eaLnBrk="0" hangingPunct="0">
              <a:lnSpc>
                <a:spcPct val="120000"/>
              </a:lnSpc>
              <a:buNone/>
              <a:tabLst>
                <a:tab pos="342900" algn="l"/>
              </a:tabLst>
              <a:defRPr/>
            </a:pPr>
            <a:r>
              <a:rPr lang="en-US" sz="2400" b="1" dirty="0" smtClean="0">
                <a:latin typeface="Courier New" pitchFamily="49" charset="0"/>
                <a:ea typeface="Times New Roman" pitchFamily="18" charset="0"/>
                <a:cs typeface="Courier New" pitchFamily="49" charset="0"/>
              </a:rPr>
              <a:t>New</a:t>
            </a:r>
            <a:r>
              <a:rPr lang="en-US" sz="2400" dirty="0" smtClean="0">
                <a:latin typeface="Courier New" pitchFamily="49" charset="0"/>
                <a:ea typeface="Times New Roman" pitchFamily="18" charset="0"/>
                <a:cs typeface="Courier New" pitchFamily="49" charset="0"/>
              </a:rPr>
              <a:t> </a:t>
            </a:r>
            <a:r>
              <a:rPr lang="en-US" sz="2400" b="1" dirty="0" err="1" smtClean="0">
                <a:latin typeface="Courier New" pitchFamily="49" charset="0"/>
                <a:ea typeface="Times New Roman" pitchFamily="18" charset="0"/>
                <a:cs typeface="Courier New" pitchFamily="49" charset="0"/>
              </a:rPr>
              <a:t>FileStream</a:t>
            </a:r>
            <a:r>
              <a:rPr lang="en-US" sz="2400" b="1" dirty="0" smtClean="0">
                <a:latin typeface="Courier New" pitchFamily="49" charset="0"/>
                <a:ea typeface="Times New Roman" pitchFamily="18" charset="0"/>
                <a:cs typeface="Courier New" pitchFamily="49" charset="0"/>
              </a:rPr>
              <a:t>(</a:t>
            </a:r>
            <a:r>
              <a:rPr lang="en-US" sz="2400" dirty="0" smtClean="0">
                <a:latin typeface="Courier New" pitchFamily="49" charset="0"/>
                <a:ea typeface="Times New Roman" pitchFamily="18" charset="0"/>
                <a:cs typeface="Courier New" pitchFamily="49" charset="0"/>
              </a:rPr>
              <a:t>path, </a:t>
            </a:r>
            <a:r>
              <a:rPr lang="en-US" sz="2400" dirty="0" err="1" smtClean="0">
                <a:latin typeface="Courier New" pitchFamily="49" charset="0"/>
                <a:ea typeface="Times New Roman" pitchFamily="18" charset="0"/>
                <a:cs typeface="Courier New" pitchFamily="49" charset="0"/>
              </a:rPr>
              <a:t>FileMode</a:t>
            </a:r>
            <a:r>
              <a:rPr lang="en-US" sz="2400" dirty="0" smtClean="0">
                <a:latin typeface="Courier New" pitchFamily="49" charset="0"/>
                <a:ea typeface="Times New Roman" pitchFamily="18" charset="0"/>
                <a:cs typeface="Courier New" pitchFamily="49" charset="0"/>
              </a:rPr>
              <a:t>, </a:t>
            </a:r>
            <a:r>
              <a:rPr lang="en-US" sz="2400" dirty="0" err="1" smtClean="0">
                <a:latin typeface="Courier New" pitchFamily="49" charset="0"/>
                <a:ea typeface="Times New Roman" pitchFamily="18" charset="0"/>
                <a:cs typeface="Courier New" pitchFamily="49" charset="0"/>
              </a:rPr>
              <a:t>FileAccess</a:t>
            </a:r>
            <a:r>
              <a:rPr lang="en-US" sz="2400" dirty="0" smtClean="0">
                <a:latin typeface="Courier New" pitchFamily="49" charset="0"/>
                <a:ea typeface="Times New Roman" pitchFamily="18" charset="0"/>
                <a:cs typeface="Courier New" pitchFamily="49" charset="0"/>
              </a:rPr>
              <a:t>, share]]</a:t>
            </a:r>
            <a:r>
              <a:rPr lang="en-US" sz="2400" b="1" dirty="0" smtClean="0">
                <a:latin typeface="Courier New" pitchFamily="49" charset="0"/>
                <a:ea typeface="Times New Roman" pitchFamily="18" charset="0"/>
                <a:cs typeface="Courier New" pitchFamily="49" charset="0"/>
              </a:rPr>
              <a:t>)</a:t>
            </a:r>
          </a:p>
          <a:p>
            <a:pPr algn="l" rtl="0">
              <a:lnSpc>
                <a:spcPct val="120000"/>
              </a:lnSpc>
            </a:pPr>
            <a:r>
              <a:rPr lang="en-US" dirty="0" smtClean="0"/>
              <a:t>Members in the </a:t>
            </a:r>
            <a:r>
              <a:rPr lang="en-US" b="1" dirty="0" err="1" smtClean="0"/>
              <a:t>FileMode</a:t>
            </a:r>
            <a:r>
              <a:rPr lang="en-US" dirty="0" smtClean="0"/>
              <a:t> enumeration</a:t>
            </a:r>
          </a:p>
          <a:p>
            <a:pPr lvl="1" algn="l" rtl="0"/>
            <a:r>
              <a:rPr lang="en-US" dirty="0" smtClean="0"/>
              <a:t>  Append – opens a file if it exists and place the write pointer at  the end of the file</a:t>
            </a:r>
          </a:p>
          <a:p>
            <a:pPr lvl="1" algn="l" rtl="0"/>
            <a:r>
              <a:rPr lang="en-US" dirty="0" smtClean="0"/>
              <a:t>  Create – Creates a new file.  If file exists it is overwritten</a:t>
            </a:r>
          </a:p>
          <a:p>
            <a:pPr lvl="1" algn="l" rtl="0"/>
            <a:r>
              <a:rPr lang="en-US" dirty="0" smtClean="0"/>
              <a:t>  </a:t>
            </a:r>
            <a:r>
              <a:rPr lang="en-US" dirty="0" err="1" smtClean="0"/>
              <a:t>CreateNew</a:t>
            </a:r>
            <a:r>
              <a:rPr lang="en-US" dirty="0" smtClean="0"/>
              <a:t> – Creates a new file.  If file already exists an exception is thrown</a:t>
            </a:r>
          </a:p>
          <a:p>
            <a:pPr lvl="1" algn="l" rtl="0"/>
            <a:r>
              <a:rPr lang="en-US" dirty="0" smtClean="0"/>
              <a:t>Open – Opens an existing file.  If file does not exist, an  exception is thrown</a:t>
            </a:r>
          </a:p>
          <a:p>
            <a:pPr lvl="1" algn="l" rtl="0"/>
            <a:r>
              <a:rPr lang="en-US" dirty="0" err="1" smtClean="0"/>
              <a:t>OpenOrCreate</a:t>
            </a:r>
            <a:r>
              <a:rPr lang="en-US" dirty="0" smtClean="0"/>
              <a:t> – Opens a file if it exists or creates a new file if it does not exist</a:t>
            </a:r>
          </a:p>
          <a:p>
            <a:pPr lvl="1" algn="l" rtl="0"/>
            <a:r>
              <a:rPr lang="en-US" dirty="0" smtClean="0"/>
              <a:t>Truncate –Opens an existing file and truncates it to zero bytes (erases its contents)</a:t>
            </a:r>
          </a:p>
          <a:p>
            <a:pPr algn="l" rtl="0"/>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FileStream</a:t>
            </a:r>
            <a:r>
              <a:rPr lang="en-US" dirty="0" smtClean="0"/>
              <a:t> Class</a:t>
            </a:r>
            <a:endParaRPr lang="ar-SA" dirty="0"/>
          </a:p>
        </p:txBody>
      </p:sp>
      <p:sp>
        <p:nvSpPr>
          <p:cNvPr id="3" name="Content Placeholder 2"/>
          <p:cNvSpPr>
            <a:spLocks noGrp="1"/>
          </p:cNvSpPr>
          <p:nvPr>
            <p:ph sz="quarter" idx="1"/>
          </p:nvPr>
        </p:nvSpPr>
        <p:spPr/>
        <p:txBody>
          <a:bodyPr>
            <a:normAutofit fontScale="85000" lnSpcReduction="10000"/>
          </a:bodyPr>
          <a:lstStyle/>
          <a:p>
            <a:pPr algn="l" rtl="0"/>
            <a:r>
              <a:rPr lang="en-US" dirty="0" smtClean="0"/>
              <a:t>Members in the </a:t>
            </a:r>
            <a:r>
              <a:rPr lang="en-US" b="1" dirty="0" err="1" smtClean="0"/>
              <a:t>FileAccess</a:t>
            </a:r>
            <a:r>
              <a:rPr lang="en-US" dirty="0" smtClean="0"/>
              <a:t> enumeration</a:t>
            </a:r>
          </a:p>
          <a:p>
            <a:pPr lvl="1" algn="l" rtl="0"/>
            <a:r>
              <a:rPr lang="en-US" dirty="0" smtClean="0"/>
              <a:t>Read</a:t>
            </a:r>
          </a:p>
          <a:p>
            <a:pPr lvl="1" algn="l" rtl="0"/>
            <a:r>
              <a:rPr lang="en-US" dirty="0" err="1" smtClean="0"/>
              <a:t>ReadWrite</a:t>
            </a:r>
            <a:endParaRPr lang="en-US" dirty="0" smtClean="0"/>
          </a:p>
          <a:p>
            <a:pPr lvl="1" algn="l" rtl="0"/>
            <a:r>
              <a:rPr lang="en-US" dirty="0" smtClean="0"/>
              <a:t>Write</a:t>
            </a:r>
          </a:p>
          <a:p>
            <a:pPr algn="l" rtl="0"/>
            <a:r>
              <a:rPr lang="en-US" dirty="0" smtClean="0"/>
              <a:t>Members in the </a:t>
            </a:r>
            <a:r>
              <a:rPr lang="en-US" b="1" dirty="0" err="1" smtClean="0"/>
              <a:t>FileShare</a:t>
            </a:r>
            <a:r>
              <a:rPr lang="en-US" dirty="0" smtClean="0"/>
              <a:t> enumeration</a:t>
            </a:r>
          </a:p>
          <a:p>
            <a:pPr lvl="1" algn="l" rtl="0"/>
            <a:r>
              <a:rPr lang="en-US" dirty="0" smtClean="0"/>
              <a:t>None</a:t>
            </a:r>
          </a:p>
          <a:p>
            <a:pPr lvl="1" algn="l" rtl="0"/>
            <a:r>
              <a:rPr lang="en-US" dirty="0" smtClean="0"/>
              <a:t>Read</a:t>
            </a:r>
          </a:p>
          <a:p>
            <a:pPr lvl="1" algn="l" rtl="0"/>
            <a:r>
              <a:rPr lang="en-US" dirty="0" err="1" smtClean="0"/>
              <a:t>ReadWrite</a:t>
            </a:r>
            <a:endParaRPr lang="en-US" dirty="0" smtClean="0"/>
          </a:p>
          <a:p>
            <a:pPr lvl="1" algn="l" rtl="0"/>
            <a:r>
              <a:rPr lang="en-US" dirty="0" smtClean="0"/>
              <a:t>Write</a:t>
            </a:r>
          </a:p>
          <a:p>
            <a:pPr algn="l" rtl="0"/>
            <a:r>
              <a:rPr lang="en-US" dirty="0" smtClean="0"/>
              <a:t>Common method of the </a:t>
            </a:r>
            <a:r>
              <a:rPr lang="en-US" dirty="0" err="1" smtClean="0"/>
              <a:t>FileStream</a:t>
            </a:r>
            <a:r>
              <a:rPr lang="en-US" dirty="0" smtClean="0"/>
              <a:t> class</a:t>
            </a:r>
          </a:p>
          <a:p>
            <a:pPr lvl="1" algn="l" rtl="0"/>
            <a:r>
              <a:rPr lang="en-US" dirty="0" smtClean="0"/>
              <a:t>Close()</a:t>
            </a:r>
          </a:p>
          <a:p>
            <a:pPr algn="l" rtl="0"/>
            <a:r>
              <a:rPr lang="en-US" dirty="0" smtClean="0"/>
              <a:t>Example</a:t>
            </a:r>
          </a:p>
          <a:p>
            <a:pPr marL="0" lvl="0" indent="0" algn="l" rtl="0" fontAlgn="base">
              <a:spcBef>
                <a:spcPct val="0"/>
              </a:spcBef>
              <a:spcAft>
                <a:spcPct val="0"/>
              </a:spcAft>
              <a:buClrTx/>
              <a:buSzTx/>
              <a:buNone/>
            </a:pPr>
            <a:r>
              <a:rPr kumimoji="1" lang="en-US" sz="1900" dirty="0" smtClean="0">
                <a:solidFill>
                  <a:srgbClr val="000000"/>
                </a:solidFill>
                <a:latin typeface="Courier New" pitchFamily="49" charset="0"/>
                <a:cs typeface="Courier New" pitchFamily="49" charset="0"/>
              </a:rPr>
              <a:t>Dim path as String = “C:\VB 2005\Files\Products.txt</a:t>
            </a:r>
          </a:p>
          <a:p>
            <a:pPr marL="0" lvl="0" indent="0" algn="l" rtl="0" fontAlgn="base">
              <a:spcBef>
                <a:spcPct val="0"/>
              </a:spcBef>
              <a:spcAft>
                <a:spcPct val="0"/>
              </a:spcAft>
              <a:buClrTx/>
              <a:buSzTx/>
              <a:buNone/>
            </a:pPr>
            <a:r>
              <a:rPr kumimoji="1" lang="en-US" sz="1900" dirty="0" smtClean="0">
                <a:solidFill>
                  <a:srgbClr val="000000"/>
                </a:solidFill>
                <a:latin typeface="Courier New" pitchFamily="49" charset="0"/>
                <a:cs typeface="Courier New" pitchFamily="49" charset="0"/>
              </a:rPr>
              <a:t>Dim </a:t>
            </a:r>
            <a:r>
              <a:rPr kumimoji="1" lang="en-US" sz="1900" dirty="0" err="1" smtClean="0">
                <a:solidFill>
                  <a:srgbClr val="000000"/>
                </a:solidFill>
                <a:latin typeface="Courier New" pitchFamily="49" charset="0"/>
                <a:cs typeface="Courier New" pitchFamily="49" charset="0"/>
              </a:rPr>
              <a:t>fs</a:t>
            </a:r>
            <a:r>
              <a:rPr kumimoji="1" lang="en-US" sz="1900" dirty="0" smtClean="0">
                <a:solidFill>
                  <a:srgbClr val="000000"/>
                </a:solidFill>
                <a:latin typeface="Courier New" pitchFamily="49" charset="0"/>
                <a:cs typeface="Courier New" pitchFamily="49" charset="0"/>
              </a:rPr>
              <a:t> as New </a:t>
            </a:r>
            <a:r>
              <a:rPr kumimoji="1" lang="en-US" sz="1900" dirty="0" err="1" smtClean="0">
                <a:solidFill>
                  <a:srgbClr val="000000"/>
                </a:solidFill>
                <a:latin typeface="Courier New" pitchFamily="49" charset="0"/>
                <a:cs typeface="Courier New" pitchFamily="49" charset="0"/>
              </a:rPr>
              <a:t>FileStream</a:t>
            </a:r>
            <a:r>
              <a:rPr kumimoji="1" lang="en-US" sz="1900" dirty="0" smtClean="0">
                <a:solidFill>
                  <a:srgbClr val="000000"/>
                </a:solidFill>
                <a:latin typeface="Courier New" pitchFamily="49" charset="0"/>
                <a:cs typeface="Courier New" pitchFamily="49" charset="0"/>
              </a:rPr>
              <a:t>(path, </a:t>
            </a:r>
            <a:r>
              <a:rPr kumimoji="1" lang="en-US" sz="1900" dirty="0" err="1" smtClean="0">
                <a:solidFill>
                  <a:srgbClr val="000000"/>
                </a:solidFill>
                <a:latin typeface="Courier New" pitchFamily="49" charset="0"/>
                <a:cs typeface="Courier New" pitchFamily="49" charset="0"/>
              </a:rPr>
              <a:t>FileMode.create</a:t>
            </a:r>
            <a:r>
              <a:rPr kumimoji="1" lang="en-US" sz="1900" dirty="0" smtClean="0">
                <a:solidFill>
                  <a:srgbClr val="000000"/>
                </a:solidFill>
                <a:latin typeface="Courier New" pitchFamily="49" charset="0"/>
                <a:cs typeface="Courier New" pitchFamily="49" charset="0"/>
              </a:rPr>
              <a:t>, </a:t>
            </a:r>
            <a:r>
              <a:rPr kumimoji="1" lang="en-US" sz="1900" dirty="0" err="1" smtClean="0">
                <a:solidFill>
                  <a:srgbClr val="000000"/>
                </a:solidFill>
                <a:latin typeface="Courier New" pitchFamily="49" charset="0"/>
                <a:cs typeface="Courier New" pitchFamily="49" charset="0"/>
              </a:rPr>
              <a:t>FileAccess.Write</a:t>
            </a:r>
            <a:r>
              <a:rPr kumimoji="1" lang="en-US" sz="1900" dirty="0" smtClean="0">
                <a:solidFill>
                  <a:srgbClr val="000000"/>
                </a:solidFill>
                <a:latin typeface="Courier New" pitchFamily="49" charset="0"/>
                <a:cs typeface="Courier New" pitchFamily="49" charset="0"/>
              </a:rPr>
              <a:t>)</a:t>
            </a:r>
            <a:endParaRPr lang="ar-SA" sz="3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StreamReder</a:t>
            </a:r>
            <a:r>
              <a:rPr lang="en-US" dirty="0" smtClean="0"/>
              <a:t> Class</a:t>
            </a:r>
            <a:endParaRPr lang="ar-SA" dirty="0"/>
          </a:p>
        </p:txBody>
      </p:sp>
      <p:sp>
        <p:nvSpPr>
          <p:cNvPr id="3" name="Content Placeholder 2"/>
          <p:cNvSpPr>
            <a:spLocks noGrp="1"/>
          </p:cNvSpPr>
          <p:nvPr>
            <p:ph sz="quarter" idx="1"/>
          </p:nvPr>
        </p:nvSpPr>
        <p:spPr/>
        <p:txBody>
          <a:bodyPr>
            <a:normAutofit/>
          </a:bodyPr>
          <a:lstStyle/>
          <a:p>
            <a:pPr algn="l" rtl="0"/>
            <a:r>
              <a:rPr lang="en-US" dirty="0" smtClean="0"/>
              <a:t>The </a:t>
            </a:r>
            <a:r>
              <a:rPr lang="en-US" b="1" dirty="0" err="1" smtClean="0"/>
              <a:t>StreamReader</a:t>
            </a:r>
            <a:r>
              <a:rPr lang="en-US" dirty="0" smtClean="0"/>
              <a:t> and </a:t>
            </a:r>
            <a:r>
              <a:rPr lang="en-US" b="1" dirty="0" err="1" smtClean="0"/>
              <a:t>StreamWriter</a:t>
            </a:r>
            <a:r>
              <a:rPr lang="en-US" dirty="0" smtClean="0"/>
              <a:t> classes belong to the System.IO namespace</a:t>
            </a:r>
          </a:p>
          <a:p>
            <a:pPr algn="l" rtl="0"/>
            <a:r>
              <a:rPr lang="en-US" dirty="0" smtClean="0"/>
              <a:t>Sequential files can be read one character at a time, one line at a time, or the entire file can be read at once</a:t>
            </a:r>
          </a:p>
          <a:p>
            <a:pPr algn="l" rtl="0"/>
            <a:r>
              <a:rPr lang="en-US" dirty="0" smtClean="0"/>
              <a:t>Sequential files are typically read into a string or an array</a:t>
            </a:r>
          </a:p>
          <a:p>
            <a:pPr algn="l" rtl="0"/>
            <a:r>
              <a:rPr lang="en-US" dirty="0" smtClean="0"/>
              <a:t>Closing a file disconnects the application from the file</a:t>
            </a:r>
          </a:p>
          <a:p>
            <a:pPr algn="l" rtl="0"/>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Objectives</a:t>
            </a:r>
            <a:endParaRPr lang="ar-SA" dirty="0"/>
          </a:p>
        </p:txBody>
      </p:sp>
      <p:sp>
        <p:nvSpPr>
          <p:cNvPr id="3" name="Content Placeholder 2"/>
          <p:cNvSpPr>
            <a:spLocks noGrp="1"/>
          </p:cNvSpPr>
          <p:nvPr>
            <p:ph sz="quarter" idx="1"/>
          </p:nvPr>
        </p:nvSpPr>
        <p:spPr/>
        <p:txBody>
          <a:bodyPr>
            <a:normAutofit lnSpcReduction="10000"/>
          </a:bodyPr>
          <a:lstStyle/>
          <a:p>
            <a:pPr algn="l" rtl="0"/>
            <a:r>
              <a:rPr lang="en-US" dirty="0" smtClean="0"/>
              <a:t>Learn about the classes that support file input/output </a:t>
            </a:r>
          </a:p>
          <a:p>
            <a:pPr algn="l" rtl="0"/>
            <a:r>
              <a:rPr lang="en-US" dirty="0" smtClean="0"/>
              <a:t>Understand the concept of abstraction and how it related to the file I/O model</a:t>
            </a:r>
          </a:p>
          <a:p>
            <a:pPr algn="l" rtl="0"/>
            <a:r>
              <a:rPr lang="en-US" dirty="0" smtClean="0"/>
              <a:t>Connecting files and streams</a:t>
            </a:r>
          </a:p>
          <a:p>
            <a:pPr algn="l" rtl="0"/>
            <a:r>
              <a:rPr lang="en-US" dirty="0" smtClean="0"/>
              <a:t>Learn how to read sequential text files</a:t>
            </a:r>
          </a:p>
          <a:p>
            <a:pPr algn="l" rtl="0"/>
            <a:r>
              <a:rPr lang="en-US" dirty="0" smtClean="0"/>
              <a:t>Learn how to write sequential text files</a:t>
            </a:r>
          </a:p>
          <a:p>
            <a:pPr algn="l" rtl="0"/>
            <a:r>
              <a:rPr lang="en-US" dirty="0" smtClean="0"/>
              <a:t>Text files = streams of characters perhaps with special characters (often the end of line character) that mark the end of a line.</a:t>
            </a:r>
          </a:p>
          <a:p>
            <a:pPr algn="l" rtl="0"/>
            <a:endParaRPr lang="en-US" dirty="0" smtClean="0"/>
          </a:p>
          <a:p>
            <a:pPr algn="l" rtl="0"/>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StreamReder</a:t>
            </a:r>
            <a:r>
              <a:rPr lang="en-US" dirty="0" smtClean="0"/>
              <a:t> Class</a:t>
            </a:r>
            <a:endParaRPr lang="ar-SA" dirty="0"/>
          </a:p>
        </p:txBody>
      </p:sp>
      <p:sp>
        <p:nvSpPr>
          <p:cNvPr id="3" name="Content Placeholder 2"/>
          <p:cNvSpPr>
            <a:spLocks noGrp="1"/>
          </p:cNvSpPr>
          <p:nvPr>
            <p:ph sz="quarter" idx="1"/>
          </p:nvPr>
        </p:nvSpPr>
        <p:spPr/>
        <p:txBody>
          <a:bodyPr>
            <a:normAutofit lnSpcReduction="10000"/>
          </a:bodyPr>
          <a:lstStyle/>
          <a:p>
            <a:pPr marL="274320" lvl="1" algn="l" rtl="0">
              <a:buClr>
                <a:schemeClr val="accent1"/>
              </a:buClr>
              <a:buSzPct val="85000"/>
              <a:buFont typeface="Wingdings 2"/>
              <a:buChar char=""/>
            </a:pPr>
            <a:r>
              <a:rPr lang="en-US" dirty="0" smtClean="0"/>
              <a:t>The </a:t>
            </a:r>
            <a:r>
              <a:rPr lang="en-US" b="1" dirty="0" err="1" smtClean="0">
                <a:latin typeface="Courier New" pitchFamily="49" charset="0"/>
              </a:rPr>
              <a:t>StreamReader</a:t>
            </a:r>
            <a:r>
              <a:rPr lang="en-US" dirty="0" smtClean="0"/>
              <a:t> constructor accepts one argument – the </a:t>
            </a:r>
            <a:r>
              <a:rPr lang="en-US" i="1" dirty="0" smtClean="0"/>
              <a:t>path</a:t>
            </a:r>
            <a:r>
              <a:rPr lang="en-US" dirty="0" smtClean="0"/>
              <a:t> and filename of the sequential file to open.</a:t>
            </a:r>
          </a:p>
          <a:p>
            <a:pPr marL="742950" lvl="1" indent="-285750" algn="l" rtl="0" fontAlgn="base">
              <a:spcAft>
                <a:spcPct val="0"/>
              </a:spcAft>
              <a:buClr>
                <a:srgbClr val="FF0000"/>
              </a:buClr>
              <a:buSzPct val="55000"/>
              <a:buNone/>
            </a:pPr>
            <a:r>
              <a:rPr lang="en-US" sz="2400" b="1" kern="0" dirty="0" smtClean="0">
                <a:solidFill>
                  <a:srgbClr val="000000"/>
                </a:solidFill>
                <a:latin typeface="Courier New" pitchFamily="49" charset="0"/>
              </a:rPr>
              <a:t>Dim </a:t>
            </a:r>
            <a:r>
              <a:rPr lang="en-US" sz="2400" b="1" kern="0" dirty="0" err="1" smtClean="0">
                <a:solidFill>
                  <a:srgbClr val="000000"/>
                </a:solidFill>
                <a:latin typeface="Courier New" pitchFamily="49" charset="0"/>
              </a:rPr>
              <a:t>CurrentReader</a:t>
            </a:r>
            <a:r>
              <a:rPr lang="en-US" sz="2400" b="1" kern="0" dirty="0" smtClean="0">
                <a:solidFill>
                  <a:srgbClr val="000000"/>
                </a:solidFill>
                <a:latin typeface="Courier New" pitchFamily="49" charset="0"/>
              </a:rPr>
              <a:t> As </a:t>
            </a:r>
            <a:r>
              <a:rPr lang="en-US" sz="2400" b="1" kern="0" dirty="0" err="1" smtClean="0">
                <a:solidFill>
                  <a:srgbClr val="000000"/>
                </a:solidFill>
                <a:latin typeface="Courier New" pitchFamily="49" charset="0"/>
              </a:rPr>
              <a:t>StreamReader</a:t>
            </a:r>
            <a:r>
              <a:rPr lang="en-US" sz="2400" b="1" kern="0" dirty="0" smtClean="0">
                <a:solidFill>
                  <a:srgbClr val="000000"/>
                </a:solidFill>
                <a:latin typeface="Courier New" pitchFamily="49" charset="0"/>
              </a:rPr>
              <a:t> = _</a:t>
            </a:r>
          </a:p>
          <a:p>
            <a:pPr marL="742950" lvl="1" indent="-285750" algn="l" rtl="0" fontAlgn="base">
              <a:spcAft>
                <a:spcPct val="0"/>
              </a:spcAft>
              <a:buClr>
                <a:srgbClr val="FF0000"/>
              </a:buClr>
              <a:buSzPct val="55000"/>
              <a:buNone/>
            </a:pPr>
            <a:r>
              <a:rPr lang="en-US" sz="2400" b="1" kern="0" dirty="0" smtClean="0">
                <a:solidFill>
                  <a:srgbClr val="000000"/>
                </a:solidFill>
                <a:latin typeface="Courier New" pitchFamily="49" charset="0"/>
              </a:rPr>
              <a:t>    New </a:t>
            </a:r>
            <a:r>
              <a:rPr lang="en-US" sz="2400" b="1" kern="0" dirty="0" err="1" smtClean="0">
                <a:solidFill>
                  <a:srgbClr val="000000"/>
                </a:solidFill>
                <a:latin typeface="Courier New" pitchFamily="49" charset="0"/>
              </a:rPr>
              <a:t>System.IO.StreamReader</a:t>
            </a:r>
            <a:r>
              <a:rPr lang="en-US" sz="2400" b="1" kern="0" dirty="0" smtClean="0">
                <a:solidFill>
                  <a:srgbClr val="000000"/>
                </a:solidFill>
                <a:latin typeface="Courier New" pitchFamily="49" charset="0"/>
              </a:rPr>
              <a:t>( _</a:t>
            </a:r>
          </a:p>
          <a:p>
            <a:pPr marL="742950" lvl="1" indent="-285750" algn="l" rtl="0" fontAlgn="base">
              <a:spcAft>
                <a:spcPct val="0"/>
              </a:spcAft>
              <a:buClr>
                <a:srgbClr val="FF0000"/>
              </a:buClr>
              <a:buSzPct val="55000"/>
              <a:buNone/>
            </a:pPr>
            <a:r>
              <a:rPr lang="en-US" sz="2400" b="1" kern="0" dirty="0" smtClean="0">
                <a:solidFill>
                  <a:srgbClr val="000000"/>
                </a:solidFill>
                <a:latin typeface="Courier New" pitchFamily="49" charset="0"/>
              </a:rPr>
              <a:t>    "C:\Demo.txt")</a:t>
            </a:r>
          </a:p>
          <a:p>
            <a:pPr marL="274320" lvl="1" algn="l" rtl="0">
              <a:buClr>
                <a:schemeClr val="accent1"/>
              </a:buClr>
              <a:buSzPct val="85000"/>
              <a:buNone/>
            </a:pPr>
            <a:endParaRPr lang="en-US" dirty="0" smtClean="0"/>
          </a:p>
          <a:p>
            <a:pPr marL="274320" lvl="1" algn="l" rtl="0">
              <a:buClr>
                <a:schemeClr val="accent1"/>
              </a:buClr>
              <a:buSzPct val="85000"/>
              <a:buFont typeface="Wingdings 2"/>
              <a:buChar char=""/>
            </a:pPr>
            <a:r>
              <a:rPr lang="en-US" dirty="0" smtClean="0"/>
              <a:t>The Close method closes a sequential file.</a:t>
            </a:r>
          </a:p>
          <a:p>
            <a:pPr marL="274320" lvl="1" algn="l" rtl="0">
              <a:buClr>
                <a:schemeClr val="accent1"/>
              </a:buClr>
              <a:buSzPct val="85000"/>
              <a:buFont typeface="Wingdings 2"/>
              <a:buChar char=""/>
            </a:pPr>
            <a:r>
              <a:rPr lang="en-US" dirty="0" smtClean="0"/>
              <a:t>Always close files when processing is complete to prevent loss of data </a:t>
            </a:r>
          </a:p>
          <a:p>
            <a:pPr marL="274320" lvl="1" algn="l" rtl="0">
              <a:buClr>
                <a:schemeClr val="accent1"/>
              </a:buClr>
              <a:buSzPct val="85000"/>
              <a:buFont typeface="Wingdings 2"/>
              <a:buChar char=""/>
            </a:pPr>
            <a:r>
              <a:rPr lang="en-US" dirty="0" smtClean="0"/>
              <a:t>Open files also consume system resources</a:t>
            </a:r>
          </a:p>
          <a:p>
            <a:pPr marL="274320" lvl="1" algn="l" rtl="0">
              <a:buClr>
                <a:schemeClr val="accent1"/>
              </a:buClr>
              <a:buSzPct val="85000"/>
              <a:buNone/>
            </a:pPr>
            <a:r>
              <a:rPr lang="en-US" dirty="0" smtClean="0"/>
              <a:t>Example:</a:t>
            </a:r>
          </a:p>
          <a:p>
            <a:pPr marL="274320" lvl="1" algn="l" rtl="0">
              <a:buClr>
                <a:schemeClr val="accent1"/>
              </a:buClr>
              <a:buSzPct val="85000"/>
              <a:buNone/>
            </a:pPr>
            <a:r>
              <a:rPr lang="en-US" dirty="0" smtClean="0"/>
              <a:t>	</a:t>
            </a:r>
            <a:r>
              <a:rPr lang="en-US" sz="2400" b="1" kern="0" dirty="0" err="1" smtClean="0">
                <a:solidFill>
                  <a:srgbClr val="000000"/>
                </a:solidFill>
                <a:latin typeface="Courier New" pitchFamily="49" charset="0"/>
              </a:rPr>
              <a:t>CurrentReader.Close</a:t>
            </a:r>
            <a:r>
              <a:rPr lang="en-US" sz="2400" b="1" kern="0" dirty="0" smtClean="0">
                <a:solidFill>
                  <a:srgbClr val="000000"/>
                </a:solidFill>
                <a:latin typeface="Courier New" pitchFamily="49" charset="0"/>
              </a:rPr>
              <a:t>()</a:t>
            </a:r>
          </a:p>
          <a:p>
            <a:pPr marL="274320" lvl="1" algn="l" rtl="0">
              <a:buClr>
                <a:schemeClr val="accent1"/>
              </a:buClr>
              <a:buSzPct val="85000"/>
              <a:buNone/>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StreamReder</a:t>
            </a:r>
            <a:r>
              <a:rPr lang="en-US" dirty="0" smtClean="0"/>
              <a:t> Class</a:t>
            </a:r>
            <a:endParaRPr lang="ar-SA" dirty="0"/>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The </a:t>
            </a:r>
            <a:r>
              <a:rPr lang="en-US" b="1" dirty="0" smtClean="0"/>
              <a:t>Close</a:t>
            </a:r>
            <a:r>
              <a:rPr lang="en-US" dirty="0" smtClean="0"/>
              <a:t> method closes an open file.</a:t>
            </a:r>
          </a:p>
          <a:p>
            <a:pPr algn="l" rtl="0"/>
            <a:r>
              <a:rPr lang="en-US" dirty="0" smtClean="0"/>
              <a:t>The </a:t>
            </a:r>
            <a:r>
              <a:rPr lang="en-US" b="1" dirty="0" smtClean="0"/>
              <a:t>Peek </a:t>
            </a:r>
            <a:r>
              <a:rPr lang="en-US" dirty="0" smtClean="0"/>
              <a:t>method gets the next character without actually reading the character. The method returns the Integer code point of the character that will be read. The method returns -1 if there are no more characters to read</a:t>
            </a:r>
          </a:p>
          <a:p>
            <a:pPr algn="l" rtl="0"/>
            <a:r>
              <a:rPr lang="en-US" dirty="0" smtClean="0"/>
              <a:t>The </a:t>
            </a:r>
            <a:r>
              <a:rPr lang="en-US" b="1" dirty="0" smtClean="0"/>
              <a:t>Read</a:t>
            </a:r>
            <a:r>
              <a:rPr lang="en-US" dirty="0" smtClean="0"/>
              <a:t> method reads a single character or many characters. Without arguments, the Read method returns the Integer code point of the character read</a:t>
            </a:r>
          </a:p>
          <a:p>
            <a:pPr algn="l" rtl="0"/>
            <a:r>
              <a:rPr lang="en-US" dirty="0" smtClean="0"/>
              <a:t>The </a:t>
            </a:r>
            <a:r>
              <a:rPr lang="en-US" b="1" dirty="0" err="1" smtClean="0"/>
              <a:t>ReadLine</a:t>
            </a:r>
            <a:r>
              <a:rPr lang="en-US" dirty="0" smtClean="0"/>
              <a:t> method reads a record. The carriage return at the end of the record is discarded. The method returns a String containing the characters read.</a:t>
            </a:r>
          </a:p>
          <a:p>
            <a:pPr algn="l" rtl="0"/>
            <a:r>
              <a:rPr lang="en-US" dirty="0" smtClean="0"/>
              <a:t>The </a:t>
            </a:r>
            <a:r>
              <a:rPr lang="en-US" b="1" dirty="0" err="1" smtClean="0"/>
              <a:t>ReadToEnd</a:t>
            </a:r>
            <a:r>
              <a:rPr lang="en-US" dirty="0" smtClean="0"/>
              <a:t> method reads from the current file position to the end of the file. The method returns a String containing the characters read</a:t>
            </a:r>
          </a:p>
          <a:p>
            <a:pPr algn="l" rtl="0"/>
            <a:endParaRPr lang="en-US" dirty="0" smtClean="0"/>
          </a:p>
          <a:p>
            <a:pPr algn="l" rtl="0"/>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Entire Content of File</a:t>
            </a:r>
            <a:endParaRPr lang="ar-SA" dirty="0"/>
          </a:p>
        </p:txBody>
      </p:sp>
      <p:sp>
        <p:nvSpPr>
          <p:cNvPr id="3" name="Content Placeholder 2"/>
          <p:cNvSpPr>
            <a:spLocks noGrp="1"/>
          </p:cNvSpPr>
          <p:nvPr>
            <p:ph sz="quarter" idx="1"/>
          </p:nvPr>
        </p:nvSpPr>
        <p:spPr/>
        <p:txBody>
          <a:bodyPr/>
          <a:lstStyle/>
          <a:p>
            <a:endParaRPr lang="ar-SA"/>
          </a:p>
        </p:txBody>
      </p:sp>
      <p:graphicFrame>
        <p:nvGraphicFramePr>
          <p:cNvPr id="2050" name="Object 4"/>
          <p:cNvGraphicFramePr>
            <a:graphicFrameLocks noChangeAspect="1"/>
          </p:cNvGraphicFramePr>
          <p:nvPr/>
        </p:nvGraphicFramePr>
        <p:xfrm>
          <a:off x="467544" y="1916832"/>
          <a:ext cx="7410450" cy="3454400"/>
        </p:xfrm>
        <a:graphic>
          <a:graphicData uri="http://schemas.openxmlformats.org/presentationml/2006/ole">
            <mc:AlternateContent xmlns:mc="http://schemas.openxmlformats.org/markup-compatibility/2006">
              <mc:Choice xmlns:v="urn:schemas-microsoft-com:vml" Requires="v">
                <p:oleObj spid="_x0000_s2059" name="Document" r:id="rId3" imgW="7410600" imgH="3453840" progId="Word.Document.8">
                  <p:embed/>
                </p:oleObj>
              </mc:Choice>
              <mc:Fallback>
                <p:oleObj name="Document" r:id="rId3" imgW="7410600" imgH="345384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16832"/>
                        <a:ext cx="7410450" cy="345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Reading a Sequential File One Record at a Time</a:t>
            </a:r>
            <a:endParaRPr lang="ar-SA" dirty="0"/>
          </a:p>
        </p:txBody>
      </p:sp>
      <p:sp>
        <p:nvSpPr>
          <p:cNvPr id="3" name="Content Placeholder 2"/>
          <p:cNvSpPr>
            <a:spLocks noGrp="1"/>
          </p:cNvSpPr>
          <p:nvPr>
            <p:ph sz="quarter" idx="1"/>
          </p:nvPr>
        </p:nvSpPr>
        <p:spPr/>
        <p:txBody>
          <a:bodyPr>
            <a:normAutofit/>
          </a:bodyPr>
          <a:lstStyle/>
          <a:p>
            <a:pPr algn="l" rtl="0">
              <a:lnSpc>
                <a:spcPct val="90000"/>
              </a:lnSpc>
              <a:buNone/>
            </a:pPr>
            <a:r>
              <a:rPr lang="en-US" sz="2400" b="1" dirty="0" smtClean="0">
                <a:latin typeface="Courier New" pitchFamily="49" charset="0"/>
              </a:rPr>
              <a:t>Dim </a:t>
            </a:r>
            <a:r>
              <a:rPr lang="en-US" sz="2400" b="1" dirty="0" err="1" smtClean="0">
                <a:latin typeface="Courier New" pitchFamily="49" charset="0"/>
              </a:rPr>
              <a:t>CurrentReader</a:t>
            </a:r>
            <a:r>
              <a:rPr lang="en-US" sz="2400" b="1" dirty="0" smtClean="0">
                <a:latin typeface="Courier New" pitchFamily="49" charset="0"/>
              </a:rPr>
              <a:t> As New _</a:t>
            </a:r>
            <a:br>
              <a:rPr lang="en-US" sz="2400" b="1" dirty="0" smtClean="0">
                <a:latin typeface="Courier New" pitchFamily="49" charset="0"/>
              </a:rPr>
            </a:br>
            <a:r>
              <a:rPr lang="en-US" sz="2400" b="1" dirty="0" smtClean="0">
                <a:latin typeface="Courier New" pitchFamily="49" charset="0"/>
              </a:rPr>
              <a:t>  </a:t>
            </a:r>
            <a:r>
              <a:rPr lang="en-US" sz="2400" b="1" dirty="0" err="1" smtClean="0">
                <a:latin typeface="Courier New" pitchFamily="49" charset="0"/>
              </a:rPr>
              <a:t>System.IO.StreamReader</a:t>
            </a:r>
            <a:r>
              <a:rPr lang="en-US" sz="2400" b="1" dirty="0" smtClean="0">
                <a:latin typeface="Courier New" pitchFamily="49" charset="0"/>
              </a:rPr>
              <a:t>("C:\Demo.txt")</a:t>
            </a:r>
          </a:p>
          <a:p>
            <a:pPr algn="l" rtl="0">
              <a:lnSpc>
                <a:spcPct val="90000"/>
              </a:lnSpc>
              <a:buNone/>
            </a:pPr>
            <a:r>
              <a:rPr lang="en-US" sz="2400" b="1" dirty="0" smtClean="0">
                <a:latin typeface="Courier New" pitchFamily="49" charset="0"/>
              </a:rPr>
              <a:t>Dim </a:t>
            </a:r>
            <a:r>
              <a:rPr lang="en-US" sz="2400" b="1" dirty="0" err="1" smtClean="0">
                <a:latin typeface="Courier New" pitchFamily="49" charset="0"/>
              </a:rPr>
              <a:t>CurrentRecord</a:t>
            </a:r>
            <a:r>
              <a:rPr lang="en-US" sz="2400" b="1" dirty="0" smtClean="0">
                <a:latin typeface="Courier New" pitchFamily="49" charset="0"/>
              </a:rPr>
              <a:t> As String</a:t>
            </a:r>
          </a:p>
          <a:p>
            <a:pPr algn="l" rtl="0">
              <a:lnSpc>
                <a:spcPct val="90000"/>
              </a:lnSpc>
              <a:buNone/>
            </a:pPr>
            <a:r>
              <a:rPr lang="en-US" sz="2400" b="1" dirty="0" err="1" smtClean="0">
                <a:latin typeface="Courier New" pitchFamily="49" charset="0"/>
              </a:rPr>
              <a:t>CurrentRecord</a:t>
            </a:r>
            <a:r>
              <a:rPr lang="en-US" sz="2400" b="1" dirty="0" smtClean="0">
                <a:latin typeface="Courier New" pitchFamily="49" charset="0"/>
              </a:rPr>
              <a:t> = </a:t>
            </a:r>
            <a:r>
              <a:rPr lang="en-US" sz="2400" b="1" dirty="0" err="1" smtClean="0">
                <a:latin typeface="Courier New" pitchFamily="49" charset="0"/>
              </a:rPr>
              <a:t>CurrentReader.ReadLine</a:t>
            </a:r>
            <a:r>
              <a:rPr lang="en-US" sz="2400" b="1" dirty="0" smtClean="0">
                <a:latin typeface="Courier New" pitchFamily="49" charset="0"/>
              </a:rPr>
              <a:t>()</a:t>
            </a:r>
          </a:p>
          <a:p>
            <a:pPr algn="l" rtl="0">
              <a:lnSpc>
                <a:spcPct val="90000"/>
              </a:lnSpc>
              <a:buNone/>
            </a:pPr>
            <a:r>
              <a:rPr lang="en-US" sz="2400" b="1" dirty="0" smtClean="0">
                <a:latin typeface="Courier New" pitchFamily="49" charset="0"/>
              </a:rPr>
              <a:t>Do Until </a:t>
            </a:r>
            <a:r>
              <a:rPr lang="en-US" sz="2400" b="1" dirty="0" err="1" smtClean="0">
                <a:latin typeface="Courier New" pitchFamily="49" charset="0"/>
              </a:rPr>
              <a:t>CurrentRecord</a:t>
            </a:r>
            <a:r>
              <a:rPr lang="en-US" sz="2400" b="1" dirty="0" smtClean="0">
                <a:latin typeface="Courier New" pitchFamily="49" charset="0"/>
              </a:rPr>
              <a:t> = Nothing</a:t>
            </a:r>
          </a:p>
          <a:p>
            <a:pPr algn="l" rtl="0">
              <a:lnSpc>
                <a:spcPct val="90000"/>
              </a:lnSpc>
              <a:buNone/>
            </a:pPr>
            <a:r>
              <a:rPr lang="en-US" sz="2400" b="1" dirty="0" smtClean="0">
                <a:latin typeface="Courier New" pitchFamily="49" charset="0"/>
              </a:rPr>
              <a:t>    ' </a:t>
            </a:r>
            <a:r>
              <a:rPr lang="en-US" sz="2400" b="1" i="1" dirty="0" smtClean="0">
                <a:latin typeface="Courier New" pitchFamily="49" charset="0"/>
              </a:rPr>
              <a:t>Statements to process the current record</a:t>
            </a:r>
            <a:r>
              <a:rPr lang="en-US" sz="2400" b="1" dirty="0" smtClean="0">
                <a:latin typeface="Courier New" pitchFamily="49" charset="0"/>
              </a:rPr>
              <a:t>.</a:t>
            </a:r>
          </a:p>
          <a:p>
            <a:pPr algn="l" rtl="0">
              <a:lnSpc>
                <a:spcPct val="90000"/>
              </a:lnSpc>
              <a:buNone/>
            </a:pPr>
            <a:r>
              <a:rPr lang="en-US" sz="2400" b="1" dirty="0" smtClean="0">
                <a:latin typeface="Courier New" pitchFamily="49" charset="0"/>
              </a:rPr>
              <a:t>    </a:t>
            </a:r>
            <a:r>
              <a:rPr lang="en-US" sz="2400" b="1" dirty="0" err="1" smtClean="0">
                <a:latin typeface="Courier New" pitchFamily="49" charset="0"/>
              </a:rPr>
              <a:t>CurrentRecord</a:t>
            </a:r>
            <a:r>
              <a:rPr lang="en-US" sz="2400" b="1" dirty="0" smtClean="0">
                <a:latin typeface="Courier New" pitchFamily="49" charset="0"/>
              </a:rPr>
              <a:t> = </a:t>
            </a:r>
            <a:r>
              <a:rPr lang="en-US" sz="2400" b="1" dirty="0" err="1" smtClean="0">
                <a:latin typeface="Courier New" pitchFamily="49" charset="0"/>
              </a:rPr>
              <a:t>CurrentReader.ReadLine</a:t>
            </a:r>
            <a:r>
              <a:rPr lang="en-US" sz="2400" b="1" dirty="0" smtClean="0">
                <a:latin typeface="Courier New" pitchFamily="49" charset="0"/>
              </a:rPr>
              <a:t>()</a:t>
            </a:r>
          </a:p>
          <a:p>
            <a:pPr algn="l" rtl="0">
              <a:lnSpc>
                <a:spcPct val="90000"/>
              </a:lnSpc>
              <a:buNone/>
            </a:pPr>
            <a:r>
              <a:rPr lang="en-US" sz="2400" b="1" dirty="0" smtClean="0">
                <a:latin typeface="Courier New" pitchFamily="49" charset="0"/>
              </a:rPr>
              <a:t>Loop</a:t>
            </a:r>
          </a:p>
          <a:p>
            <a:pPr algn="l" rtl="0">
              <a:lnSpc>
                <a:spcPct val="90000"/>
              </a:lnSpc>
              <a:buNone/>
            </a:pPr>
            <a:r>
              <a:rPr lang="en-US" sz="2400" b="1" dirty="0" err="1" smtClean="0">
                <a:latin typeface="Courier New" pitchFamily="49" charset="0"/>
              </a:rPr>
              <a:t>CurrentReader.Close</a:t>
            </a:r>
            <a:r>
              <a:rPr lang="en-US" sz="2400" b="1" dirty="0" smtClean="0">
                <a:latin typeface="Courier New" pitchFamily="49" charset="0"/>
              </a:rPr>
              <a:t>()</a:t>
            </a:r>
            <a:endParaRPr lang="en-US" sz="2800" dirty="0" smtClean="0"/>
          </a:p>
          <a:p>
            <a:pPr algn="l" rtl="0"/>
            <a:endParaRPr lang="ar-SA"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StreamWriter</a:t>
            </a:r>
            <a:r>
              <a:rPr lang="en-US" dirty="0" smtClean="0"/>
              <a:t> Class</a:t>
            </a:r>
            <a:endParaRPr lang="ar-SA" dirty="0"/>
          </a:p>
        </p:txBody>
      </p:sp>
      <p:sp>
        <p:nvSpPr>
          <p:cNvPr id="3" name="Content Placeholder 2"/>
          <p:cNvSpPr>
            <a:spLocks noGrp="1"/>
          </p:cNvSpPr>
          <p:nvPr>
            <p:ph sz="quarter" idx="1"/>
          </p:nvPr>
        </p:nvSpPr>
        <p:spPr/>
        <p:txBody>
          <a:bodyPr>
            <a:normAutofit/>
          </a:bodyPr>
          <a:lstStyle/>
          <a:p>
            <a:pPr algn="l" rtl="0"/>
            <a:r>
              <a:rPr lang="en-US" sz="2400" dirty="0" smtClean="0"/>
              <a:t>The </a:t>
            </a:r>
            <a:r>
              <a:rPr lang="en-US" sz="2400" b="1" dirty="0" err="1" smtClean="0"/>
              <a:t>StreamWriter</a:t>
            </a:r>
            <a:r>
              <a:rPr lang="en-US" sz="2400" dirty="0" smtClean="0"/>
              <a:t> class of the System.IO namespace writes a sequential file</a:t>
            </a:r>
          </a:p>
          <a:p>
            <a:pPr algn="l" rtl="0"/>
            <a:r>
              <a:rPr lang="en-US" sz="2400" dirty="0" smtClean="0"/>
              <a:t>The constructor accepts one argument – the file to write</a:t>
            </a:r>
          </a:p>
          <a:p>
            <a:pPr algn="l" rtl="0"/>
            <a:r>
              <a:rPr lang="en-US" sz="2400" dirty="0" smtClean="0"/>
              <a:t>Example:</a:t>
            </a:r>
            <a:endParaRPr lang="en-US" dirty="0" smtClean="0"/>
          </a:p>
          <a:p>
            <a:pPr algn="l" rtl="0"/>
            <a:endParaRPr lang="en-US" dirty="0" smtClean="0"/>
          </a:p>
          <a:p>
            <a:pPr lvl="1" algn="l" rtl="0">
              <a:buNone/>
            </a:pPr>
            <a:r>
              <a:rPr lang="en-US" sz="2100" b="1" dirty="0" smtClean="0">
                <a:latin typeface="Courier New" pitchFamily="49" charset="0"/>
              </a:rPr>
              <a:t>Dim </a:t>
            </a:r>
            <a:r>
              <a:rPr lang="en-US" sz="2100" b="1" dirty="0" err="1" smtClean="0">
                <a:latin typeface="Courier New" pitchFamily="49" charset="0"/>
              </a:rPr>
              <a:t>CurrentWriter</a:t>
            </a:r>
            <a:r>
              <a:rPr lang="en-US" sz="2100" b="1" dirty="0" smtClean="0">
                <a:latin typeface="Courier New" pitchFamily="49" charset="0"/>
              </a:rPr>
              <a:t> As New _</a:t>
            </a:r>
          </a:p>
          <a:p>
            <a:pPr lvl="1" algn="l" rtl="0">
              <a:buNone/>
            </a:pPr>
            <a:r>
              <a:rPr lang="en-US" sz="2100" b="1" dirty="0" smtClean="0">
                <a:latin typeface="Courier New" pitchFamily="49" charset="0"/>
              </a:rPr>
              <a:t>    </a:t>
            </a:r>
            <a:r>
              <a:rPr lang="en-US" sz="2100" b="1" dirty="0" err="1" smtClean="0">
                <a:latin typeface="Courier New" pitchFamily="49" charset="0"/>
              </a:rPr>
              <a:t>System.IO.StreamWriter</a:t>
            </a:r>
            <a:r>
              <a:rPr lang="en-US" sz="2100" b="1" dirty="0" smtClean="0">
                <a:latin typeface="Courier New" pitchFamily="49" charset="0"/>
              </a:rPr>
              <a:t>("C:\Demo.txt")</a:t>
            </a:r>
          </a:p>
          <a:p>
            <a:pPr lvl="1" algn="l" rtl="0">
              <a:buNone/>
            </a:pPr>
            <a:r>
              <a:rPr lang="en-US" sz="2100" b="1" dirty="0" smtClean="0">
                <a:latin typeface="Courier New" pitchFamily="49" charset="0"/>
              </a:rPr>
              <a:t>    ' </a:t>
            </a:r>
            <a:r>
              <a:rPr lang="en-US" sz="2100" b="1" i="1" dirty="0" smtClean="0">
                <a:latin typeface="Courier New" pitchFamily="49" charset="0"/>
              </a:rPr>
              <a:t>Statements to write the file.</a:t>
            </a:r>
          </a:p>
          <a:p>
            <a:pPr lvl="1" algn="l" rtl="0">
              <a:buNone/>
            </a:pPr>
            <a:r>
              <a:rPr lang="en-US" sz="2100" b="1" dirty="0" err="1" smtClean="0">
                <a:latin typeface="Courier New" pitchFamily="49" charset="0"/>
              </a:rPr>
              <a:t>CurrentWriter.Close</a:t>
            </a:r>
            <a:r>
              <a:rPr lang="en-US" sz="2100" b="1" dirty="0" smtClean="0">
                <a:latin typeface="Courier New" pitchFamily="49" charset="0"/>
              </a:rPr>
              <a:t>()</a:t>
            </a:r>
          </a:p>
          <a:p>
            <a:pPr algn="l" rtl="0"/>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StreamWriter</a:t>
            </a:r>
            <a:r>
              <a:rPr lang="en-US" dirty="0" smtClean="0"/>
              <a:t> Class</a:t>
            </a:r>
            <a:endParaRPr lang="ar-SA" dirty="0"/>
          </a:p>
        </p:txBody>
      </p:sp>
      <p:sp>
        <p:nvSpPr>
          <p:cNvPr id="3" name="Content Placeholder 2"/>
          <p:cNvSpPr>
            <a:spLocks noGrp="1"/>
          </p:cNvSpPr>
          <p:nvPr>
            <p:ph sz="quarter" idx="1"/>
          </p:nvPr>
        </p:nvSpPr>
        <p:spPr/>
        <p:txBody>
          <a:bodyPr>
            <a:normAutofit lnSpcReduction="10000"/>
          </a:bodyPr>
          <a:lstStyle/>
          <a:p>
            <a:pPr algn="l" rtl="0"/>
            <a:r>
              <a:rPr lang="en-US" sz="2400" dirty="0" smtClean="0"/>
              <a:t>The </a:t>
            </a:r>
            <a:r>
              <a:rPr lang="en-US" sz="2400" b="1" dirty="0" err="1" smtClean="0">
                <a:latin typeface="Courier New" pitchFamily="49" charset="0"/>
              </a:rPr>
              <a:t>NewLine</a:t>
            </a:r>
            <a:r>
              <a:rPr lang="en-US" sz="2400" dirty="0" smtClean="0"/>
              <a:t> property contains the character(s) that mark the end of the line</a:t>
            </a:r>
          </a:p>
          <a:p>
            <a:pPr algn="l" rtl="0"/>
            <a:r>
              <a:rPr lang="en-US" sz="2400" dirty="0" smtClean="0"/>
              <a:t>The </a:t>
            </a:r>
            <a:r>
              <a:rPr lang="en-US" sz="2400" b="1" dirty="0" smtClean="0">
                <a:latin typeface="Courier New" pitchFamily="49" charset="0"/>
              </a:rPr>
              <a:t>Close</a:t>
            </a:r>
            <a:r>
              <a:rPr lang="en-US" sz="2400" dirty="0" smtClean="0"/>
              <a:t> method closes the sequential file</a:t>
            </a:r>
          </a:p>
          <a:p>
            <a:pPr lvl="1" algn="l" rtl="0"/>
            <a:r>
              <a:rPr lang="en-US" sz="2100" dirty="0" smtClean="0"/>
              <a:t>It's imperative to close a sequential file once writing is complete to prevent loss of data</a:t>
            </a:r>
          </a:p>
          <a:p>
            <a:pPr algn="l" rtl="0"/>
            <a:r>
              <a:rPr lang="en-US" sz="2400" dirty="0" smtClean="0"/>
              <a:t>The </a:t>
            </a:r>
            <a:r>
              <a:rPr lang="en-US" sz="2400" b="1" dirty="0" smtClean="0">
                <a:latin typeface="Courier New" pitchFamily="49" charset="0"/>
              </a:rPr>
              <a:t>Write</a:t>
            </a:r>
            <a:r>
              <a:rPr lang="en-US" sz="2400" dirty="0" smtClean="0"/>
              <a:t> method writes a character or array of characters</a:t>
            </a:r>
          </a:p>
          <a:p>
            <a:pPr algn="l" rtl="0"/>
            <a:r>
              <a:rPr lang="en-US" sz="2400" dirty="0" smtClean="0"/>
              <a:t>The </a:t>
            </a:r>
            <a:r>
              <a:rPr lang="en-US" sz="2400" b="1" dirty="0" err="1" smtClean="0">
                <a:latin typeface="Courier New" pitchFamily="49" charset="0"/>
              </a:rPr>
              <a:t>WriteLine</a:t>
            </a:r>
            <a:r>
              <a:rPr lang="en-US" sz="2400" dirty="0" smtClean="0"/>
              <a:t> method writes data terminated by the character(s) stored in the </a:t>
            </a:r>
            <a:r>
              <a:rPr lang="en-US" sz="2400" b="1" dirty="0" err="1" smtClean="0">
                <a:latin typeface="Courier New" pitchFamily="49" charset="0"/>
              </a:rPr>
              <a:t>NewLine</a:t>
            </a:r>
            <a:r>
              <a:rPr lang="en-US" sz="2400" dirty="0" smtClean="0"/>
              <a:t> property</a:t>
            </a:r>
          </a:p>
          <a:p>
            <a:pPr algn="l" rtl="0"/>
            <a:r>
              <a:rPr lang="en-US" sz="2400" dirty="0" smtClean="0"/>
              <a:t>If the data type passed to </a:t>
            </a:r>
            <a:r>
              <a:rPr lang="en-US" sz="2400" b="1" dirty="0" smtClean="0">
                <a:latin typeface="Courier New" pitchFamily="49" charset="0"/>
              </a:rPr>
              <a:t>Write</a:t>
            </a:r>
            <a:r>
              <a:rPr lang="en-US" sz="2400" dirty="0" smtClean="0"/>
              <a:t> or </a:t>
            </a:r>
            <a:r>
              <a:rPr lang="en-US" sz="2400" b="1" dirty="0" err="1" smtClean="0">
                <a:latin typeface="Courier New" pitchFamily="49" charset="0"/>
              </a:rPr>
              <a:t>WriteLine</a:t>
            </a:r>
            <a:r>
              <a:rPr lang="en-US" sz="2400" dirty="0" smtClean="0"/>
              <a:t> is not a string, these methods will call </a:t>
            </a:r>
            <a:r>
              <a:rPr lang="en-US" sz="2400" b="1" dirty="0" err="1" smtClean="0">
                <a:latin typeface="Courier New" pitchFamily="49" charset="0"/>
                <a:cs typeface="Courier New" pitchFamily="49" charset="0"/>
              </a:rPr>
              <a:t>toString</a:t>
            </a:r>
            <a:endParaRPr lang="en-US" sz="2400" dirty="0" smtClean="0"/>
          </a:p>
          <a:p>
            <a:pPr lvl="1" algn="l" rtl="0"/>
            <a:r>
              <a:rPr lang="en-US" sz="2100" dirty="0" smtClean="0"/>
              <a:t>Individual variables must be concatenated and separators must be used</a:t>
            </a:r>
          </a:p>
          <a:p>
            <a:pPr algn="l" rtl="0"/>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StreamWriter</a:t>
            </a:r>
            <a:r>
              <a:rPr lang="en-US" dirty="0" smtClean="0"/>
              <a:t> Example</a:t>
            </a:r>
            <a:endParaRPr lang="ar-SA" dirty="0"/>
          </a:p>
        </p:txBody>
      </p:sp>
      <p:sp>
        <p:nvSpPr>
          <p:cNvPr id="3" name="Content Placeholder 2"/>
          <p:cNvSpPr>
            <a:spLocks noGrp="1"/>
          </p:cNvSpPr>
          <p:nvPr>
            <p:ph sz="quarter" idx="1"/>
          </p:nvPr>
        </p:nvSpPr>
        <p:spPr/>
        <p:txBody>
          <a:bodyPr>
            <a:normAutofit fontScale="77500" lnSpcReduction="20000"/>
          </a:bodyPr>
          <a:lstStyle/>
          <a:p>
            <a:pPr algn="l" rtl="0">
              <a:buNone/>
            </a:pPr>
            <a:r>
              <a:rPr lang="en-US" dirty="0" smtClean="0">
                <a:solidFill>
                  <a:srgbClr val="0070C0"/>
                </a:solidFill>
              </a:rPr>
              <a:t>Code that writes data from a collection of Product objects to a text file</a:t>
            </a:r>
          </a:p>
          <a:p>
            <a:pPr algn="l" rtl="0">
              <a:buNone/>
            </a:pPr>
            <a:r>
              <a:rPr lang="en-US" sz="2800" dirty="0" smtClean="0">
                <a:latin typeface="Courier New" pitchFamily="49" charset="0"/>
                <a:cs typeface="Courier New" pitchFamily="49" charset="0"/>
              </a:rPr>
              <a:t>    Dim </a:t>
            </a:r>
            <a:r>
              <a:rPr lang="en-US" sz="2800" dirty="0" err="1" smtClean="0">
                <a:latin typeface="Courier New" pitchFamily="49" charset="0"/>
                <a:cs typeface="Courier New" pitchFamily="49" charset="0"/>
              </a:rPr>
              <a:t>textOut</a:t>
            </a:r>
            <a:r>
              <a:rPr lang="en-US" sz="2800" dirty="0" smtClean="0">
                <a:latin typeface="Courier New" pitchFamily="49" charset="0"/>
                <a:cs typeface="Courier New" pitchFamily="49" charset="0"/>
              </a:rPr>
              <a:t> As New </a:t>
            </a:r>
            <a:r>
              <a:rPr lang="en-US" sz="2800" dirty="0" err="1" smtClean="0">
                <a:latin typeface="Courier New" pitchFamily="49" charset="0"/>
                <a:cs typeface="Courier New" pitchFamily="49" charset="0"/>
              </a:rPr>
              <a:t>StreamWriter</a:t>
            </a:r>
            <a:r>
              <a:rPr lang="en-US" sz="2800" dirty="0" smtClean="0">
                <a:latin typeface="Courier New" pitchFamily="49" charset="0"/>
                <a:cs typeface="Courier New" pitchFamily="49" charset="0"/>
              </a:rPr>
              <a:t>( _</a:t>
            </a:r>
          </a:p>
          <a:p>
            <a:pPr algn="l" rtl="0">
              <a:buNone/>
            </a:pPr>
            <a:r>
              <a:rPr lang="en-US" sz="2800" dirty="0" smtClean="0">
                <a:latin typeface="Courier New" pitchFamily="49" charset="0"/>
                <a:cs typeface="Courier New" pitchFamily="49" charset="0"/>
              </a:rPr>
              <a:t>       New </a:t>
            </a:r>
            <a:r>
              <a:rPr lang="en-US" sz="2800" dirty="0" err="1" smtClean="0">
                <a:latin typeface="Courier New" pitchFamily="49" charset="0"/>
                <a:cs typeface="Courier New" pitchFamily="49" charset="0"/>
              </a:rPr>
              <a:t>FileStream</a:t>
            </a:r>
            <a:r>
              <a:rPr lang="en-US" sz="2800" dirty="0" smtClean="0">
                <a:latin typeface="Courier New" pitchFamily="49" charset="0"/>
                <a:cs typeface="Courier New" pitchFamily="49" charset="0"/>
              </a:rPr>
              <a:t>( path, _</a:t>
            </a:r>
          </a:p>
          <a:p>
            <a:pPr algn="l" rtl="0">
              <a:buNone/>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FileMode.Create</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FileAccess.Write</a:t>
            </a:r>
            <a:r>
              <a:rPr lang="en-US" sz="2800" dirty="0" smtClean="0">
                <a:latin typeface="Courier New" pitchFamily="49" charset="0"/>
                <a:cs typeface="Courier New" pitchFamily="49" charset="0"/>
              </a:rPr>
              <a:t>))</a:t>
            </a:r>
          </a:p>
          <a:p>
            <a:pPr algn="l" rtl="0">
              <a:buNone/>
            </a:pPr>
            <a:r>
              <a:rPr lang="en-US" sz="2800" dirty="0" smtClean="0">
                <a:latin typeface="Courier New" pitchFamily="49" charset="0"/>
                <a:cs typeface="Courier New" pitchFamily="49" charset="0"/>
              </a:rPr>
              <a:t> </a:t>
            </a:r>
          </a:p>
          <a:p>
            <a:pPr algn="l" rtl="0">
              <a:buNone/>
            </a:pPr>
            <a:r>
              <a:rPr lang="en-US" sz="2800" dirty="0" smtClean="0">
                <a:latin typeface="Courier New" pitchFamily="49" charset="0"/>
                <a:cs typeface="Courier New" pitchFamily="49" charset="0"/>
              </a:rPr>
              <a:t>    For Each product As Product In products</a:t>
            </a:r>
          </a:p>
          <a:p>
            <a:pPr algn="l" rtl="0">
              <a:buNone/>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textOut.Write</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product.Code</a:t>
            </a:r>
            <a:r>
              <a:rPr lang="en-US" sz="2800" dirty="0" smtClean="0">
                <a:latin typeface="Courier New" pitchFamily="49" charset="0"/>
                <a:cs typeface="Courier New" pitchFamily="49" charset="0"/>
              </a:rPr>
              <a:t> &amp; "|")</a:t>
            </a:r>
          </a:p>
          <a:p>
            <a:pPr algn="l" rtl="0">
              <a:buNone/>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textOut.Write</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product.Description</a:t>
            </a:r>
            <a:r>
              <a:rPr lang="en-US" sz="2800" dirty="0" smtClean="0">
                <a:latin typeface="Courier New" pitchFamily="49" charset="0"/>
                <a:cs typeface="Courier New" pitchFamily="49" charset="0"/>
              </a:rPr>
              <a:t> &amp; "|")</a:t>
            </a:r>
          </a:p>
          <a:p>
            <a:pPr algn="l" rtl="0">
              <a:buNone/>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textOut.WriteLine</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product.Price</a:t>
            </a:r>
            <a:r>
              <a:rPr lang="en-US" sz="2800" dirty="0" smtClean="0">
                <a:latin typeface="Courier New" pitchFamily="49" charset="0"/>
                <a:cs typeface="Courier New" pitchFamily="49" charset="0"/>
              </a:rPr>
              <a:t>)</a:t>
            </a:r>
          </a:p>
          <a:p>
            <a:pPr algn="l" rtl="0">
              <a:buNone/>
            </a:pPr>
            <a:r>
              <a:rPr lang="en-US" sz="2800" dirty="0" smtClean="0">
                <a:latin typeface="Courier New" pitchFamily="49" charset="0"/>
                <a:cs typeface="Courier New" pitchFamily="49" charset="0"/>
              </a:rPr>
              <a:t>    Next</a:t>
            </a:r>
          </a:p>
          <a:p>
            <a:pPr algn="l" rtl="0"/>
            <a:endParaRPr lang="en-US" sz="2800" dirty="0" smtClean="0">
              <a:latin typeface="Courier New" pitchFamily="49" charset="0"/>
              <a:cs typeface="Courier New" pitchFamily="49" charset="0"/>
            </a:endParaRPr>
          </a:p>
          <a:p>
            <a:pPr algn="l" rtl="0">
              <a:buNone/>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textOut.Close</a:t>
            </a:r>
            <a:r>
              <a:rPr lang="en-US" sz="2800" dirty="0" smtClean="0">
                <a:latin typeface="Courier New" pitchFamily="49" charset="0"/>
                <a:cs typeface="Courier New" pitchFamily="49" charset="0"/>
              </a:rPr>
              <a:t>()</a:t>
            </a:r>
          </a:p>
          <a:p>
            <a:pPr algn="l" rtl="0"/>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Freeform File</a:t>
            </a:r>
            <a:endParaRPr lang="ar-SA" dirty="0"/>
          </a:p>
        </p:txBody>
      </p:sp>
      <p:sp>
        <p:nvSpPr>
          <p:cNvPr id="3" name="Content Placeholder 2"/>
          <p:cNvSpPr>
            <a:spLocks noGrp="1"/>
          </p:cNvSpPr>
          <p:nvPr>
            <p:ph sz="quarter" idx="1"/>
          </p:nvPr>
        </p:nvSpPr>
        <p:spPr/>
        <p:txBody>
          <a:bodyPr/>
          <a:lstStyle/>
          <a:p>
            <a:pPr algn="l" rtl="0"/>
            <a:r>
              <a:rPr lang="en-US" dirty="0" smtClean="0"/>
              <a:t>A freeform file can be written all at once as follows:</a:t>
            </a:r>
          </a:p>
          <a:p>
            <a:pPr lvl="1" algn="l" rtl="0">
              <a:buNone/>
            </a:pPr>
            <a:endParaRPr lang="en-US" sz="2000" b="1" dirty="0" smtClean="0">
              <a:latin typeface="Courier New" pitchFamily="49" charset="0"/>
            </a:endParaRPr>
          </a:p>
          <a:p>
            <a:pPr lvl="1" algn="l" rtl="0">
              <a:buNone/>
            </a:pPr>
            <a:r>
              <a:rPr lang="en-US" sz="2000" b="1" dirty="0" smtClean="0">
                <a:latin typeface="Courier New" pitchFamily="49" charset="0"/>
              </a:rPr>
              <a:t>Dim </a:t>
            </a:r>
            <a:r>
              <a:rPr lang="en-US" sz="2000" b="1" dirty="0" err="1" smtClean="0">
                <a:latin typeface="Courier New" pitchFamily="49" charset="0"/>
              </a:rPr>
              <a:t>StringData</a:t>
            </a:r>
            <a:r>
              <a:rPr lang="en-US" sz="2000" b="1" dirty="0" smtClean="0">
                <a:latin typeface="Courier New" pitchFamily="49" charset="0"/>
              </a:rPr>
              <a:t> As String = "Freeform text"</a:t>
            </a:r>
          </a:p>
          <a:p>
            <a:pPr lvl="1" algn="l" rtl="0">
              <a:buNone/>
            </a:pPr>
            <a:r>
              <a:rPr lang="en-US" sz="2000" b="1" dirty="0" smtClean="0">
                <a:latin typeface="Courier New" pitchFamily="49" charset="0"/>
              </a:rPr>
              <a:t>Dim </a:t>
            </a:r>
            <a:r>
              <a:rPr lang="en-US" sz="2000" b="1" dirty="0" err="1" smtClean="0">
                <a:latin typeface="Courier New" pitchFamily="49" charset="0"/>
              </a:rPr>
              <a:t>CurrentWriter</a:t>
            </a:r>
            <a:r>
              <a:rPr lang="en-US" sz="2000" b="1" dirty="0" smtClean="0">
                <a:latin typeface="Courier New" pitchFamily="49" charset="0"/>
              </a:rPr>
              <a:t> As New _</a:t>
            </a:r>
          </a:p>
          <a:p>
            <a:pPr lvl="1" algn="l" rtl="0">
              <a:buNone/>
            </a:pPr>
            <a:r>
              <a:rPr lang="en-US" sz="2000" b="1" dirty="0" smtClean="0">
                <a:latin typeface="Courier New" pitchFamily="49" charset="0"/>
              </a:rPr>
              <a:t>    </a:t>
            </a:r>
            <a:r>
              <a:rPr lang="en-US" sz="2000" b="1" dirty="0" err="1" smtClean="0">
                <a:latin typeface="Courier New" pitchFamily="49" charset="0"/>
              </a:rPr>
              <a:t>System.IO.StreamWriter</a:t>
            </a:r>
            <a:r>
              <a:rPr lang="en-US" sz="2000" b="1" dirty="0" smtClean="0">
                <a:latin typeface="Courier New" pitchFamily="49" charset="0"/>
              </a:rPr>
              <a:t>("C:\Demo.txt")</a:t>
            </a:r>
          </a:p>
          <a:p>
            <a:pPr lvl="1" algn="l" rtl="0">
              <a:buNone/>
            </a:pPr>
            <a:r>
              <a:rPr lang="en-US" sz="2000" b="1" dirty="0" err="1" smtClean="0">
                <a:latin typeface="Courier New" pitchFamily="49" charset="0"/>
              </a:rPr>
              <a:t>CurrentWriter.Write</a:t>
            </a:r>
            <a:r>
              <a:rPr lang="en-US" sz="2000" b="1" dirty="0" smtClean="0">
                <a:latin typeface="Courier New" pitchFamily="49" charset="0"/>
              </a:rPr>
              <a:t>(</a:t>
            </a:r>
            <a:r>
              <a:rPr lang="en-US" sz="2000" b="1" dirty="0" err="1" smtClean="0">
                <a:latin typeface="Courier New" pitchFamily="49" charset="0"/>
              </a:rPr>
              <a:t>StringData</a:t>
            </a:r>
            <a:r>
              <a:rPr lang="en-US" sz="2000" b="1" dirty="0" smtClean="0">
                <a:latin typeface="Courier New" pitchFamily="49" charset="0"/>
              </a:rPr>
              <a:t>)</a:t>
            </a:r>
          </a:p>
          <a:p>
            <a:pPr lvl="1" algn="l" rtl="0">
              <a:buNone/>
            </a:pPr>
            <a:r>
              <a:rPr lang="en-US" sz="2000" b="1" dirty="0" err="1" smtClean="0">
                <a:latin typeface="Courier New" pitchFamily="49" charset="0"/>
              </a:rPr>
              <a:t>CurrentWriter.Close</a:t>
            </a:r>
            <a:r>
              <a:rPr lang="en-US" sz="2000" b="1" dirty="0" smtClean="0">
                <a:latin typeface="Courier New" pitchFamily="49" charset="0"/>
              </a:rPr>
              <a:t>()</a:t>
            </a:r>
            <a:endParaRPr lang="en-US" dirty="0" smtClean="0"/>
          </a:p>
          <a:p>
            <a:pPr algn="l" rtl="0"/>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Delimited File</a:t>
            </a:r>
            <a:endParaRPr lang="ar-SA" dirty="0"/>
          </a:p>
        </p:txBody>
      </p:sp>
      <p:sp>
        <p:nvSpPr>
          <p:cNvPr id="3" name="Content Placeholder 2"/>
          <p:cNvSpPr>
            <a:spLocks noGrp="1"/>
          </p:cNvSpPr>
          <p:nvPr>
            <p:ph sz="quarter" idx="1"/>
          </p:nvPr>
        </p:nvSpPr>
        <p:spPr/>
        <p:txBody>
          <a:bodyPr/>
          <a:lstStyle/>
          <a:p>
            <a:pPr algn="l" rtl="0">
              <a:lnSpc>
                <a:spcPct val="80000"/>
              </a:lnSpc>
            </a:pPr>
            <a:r>
              <a:rPr lang="en-US" sz="2500" dirty="0" smtClean="0"/>
              <a:t>Write an array of </a:t>
            </a:r>
            <a:r>
              <a:rPr lang="en-US" sz="2500" b="1" dirty="0" smtClean="0">
                <a:latin typeface="Courier New" pitchFamily="49" charset="0"/>
              </a:rPr>
              <a:t>Integers</a:t>
            </a:r>
            <a:endParaRPr lang="en-US" sz="1800" b="1" dirty="0" smtClean="0">
              <a:latin typeface="Courier New" pitchFamily="49" charset="0"/>
            </a:endParaRPr>
          </a:p>
          <a:p>
            <a:pPr lvl="1" algn="l" rtl="0">
              <a:lnSpc>
                <a:spcPct val="80000"/>
              </a:lnSpc>
              <a:buNone/>
            </a:pPr>
            <a:r>
              <a:rPr lang="en-US" sz="1700" b="1" dirty="0" smtClean="0">
                <a:latin typeface="Courier New" pitchFamily="49" charset="0"/>
              </a:rPr>
              <a:t>Public Shared Sub </a:t>
            </a:r>
            <a:r>
              <a:rPr lang="en-US" sz="1700" b="1" dirty="0" err="1" smtClean="0">
                <a:latin typeface="Courier New" pitchFamily="49" charset="0"/>
              </a:rPr>
              <a:t>WriteIntegerList</a:t>
            </a:r>
            <a:r>
              <a:rPr lang="en-US" sz="1700" b="1" dirty="0" smtClean="0">
                <a:latin typeface="Courier New" pitchFamily="49" charset="0"/>
              </a:rPr>
              <a:t>( _</a:t>
            </a:r>
          </a:p>
          <a:p>
            <a:pPr lvl="1" algn="l" rtl="0">
              <a:lnSpc>
                <a:spcPct val="80000"/>
              </a:lnSpc>
              <a:buNone/>
            </a:pPr>
            <a:r>
              <a:rPr lang="en-US" sz="1700" b="1" dirty="0" smtClean="0">
                <a:latin typeface="Courier New" pitchFamily="49" charset="0"/>
              </a:rPr>
              <a:t>    </a:t>
            </a:r>
            <a:r>
              <a:rPr lang="en-US" sz="1700" b="1" dirty="0" err="1" smtClean="0">
                <a:latin typeface="Courier New" pitchFamily="49" charset="0"/>
              </a:rPr>
              <a:t>ByRef</a:t>
            </a:r>
            <a:r>
              <a:rPr lang="en-US" sz="1700" b="1" dirty="0" smtClean="0">
                <a:latin typeface="Courier New" pitchFamily="49" charset="0"/>
              </a:rPr>
              <a:t> </a:t>
            </a:r>
            <a:r>
              <a:rPr lang="en-US" sz="1700" b="1" dirty="0" err="1" smtClean="0">
                <a:latin typeface="Courier New" pitchFamily="49" charset="0"/>
              </a:rPr>
              <a:t>argArray</a:t>
            </a:r>
            <a:r>
              <a:rPr lang="en-US" sz="1700" b="1" dirty="0" smtClean="0">
                <a:latin typeface="Courier New" pitchFamily="49" charset="0"/>
              </a:rPr>
              <a:t>() As Integer, _</a:t>
            </a:r>
            <a:br>
              <a:rPr lang="en-US" sz="1700" b="1" dirty="0" smtClean="0">
                <a:latin typeface="Courier New" pitchFamily="49" charset="0"/>
              </a:rPr>
            </a:br>
            <a:r>
              <a:rPr lang="en-US" sz="1700" b="1" dirty="0" smtClean="0">
                <a:latin typeface="Courier New" pitchFamily="49" charset="0"/>
              </a:rPr>
              <a:t>  </a:t>
            </a:r>
            <a:r>
              <a:rPr lang="en-US" sz="1700" b="1" dirty="0" err="1" smtClean="0">
                <a:latin typeface="Courier New" pitchFamily="49" charset="0"/>
              </a:rPr>
              <a:t>ByVal</a:t>
            </a:r>
            <a:r>
              <a:rPr lang="en-US" sz="1700" b="1" dirty="0" smtClean="0">
                <a:latin typeface="Courier New" pitchFamily="49" charset="0"/>
              </a:rPr>
              <a:t> </a:t>
            </a:r>
            <a:r>
              <a:rPr lang="en-US" sz="1700" b="1" dirty="0" err="1" smtClean="0">
                <a:latin typeface="Courier New" pitchFamily="49" charset="0"/>
              </a:rPr>
              <a:t>argFile</a:t>
            </a:r>
            <a:r>
              <a:rPr lang="en-US" sz="1700" b="1" dirty="0" smtClean="0">
                <a:latin typeface="Courier New" pitchFamily="49" charset="0"/>
              </a:rPr>
              <a:t> As String)</a:t>
            </a:r>
          </a:p>
          <a:p>
            <a:pPr lvl="1" algn="l" rtl="0">
              <a:lnSpc>
                <a:spcPct val="80000"/>
              </a:lnSpc>
              <a:buNone/>
            </a:pPr>
            <a:r>
              <a:rPr lang="en-US" sz="1700" b="1" dirty="0" smtClean="0">
                <a:latin typeface="Courier New" pitchFamily="49" charset="0"/>
              </a:rPr>
              <a:t>    Dim </a:t>
            </a:r>
            <a:r>
              <a:rPr lang="en-US" sz="1700" b="1" dirty="0" err="1" smtClean="0">
                <a:latin typeface="Courier New" pitchFamily="49" charset="0"/>
              </a:rPr>
              <a:t>CurrentStream</a:t>
            </a:r>
            <a:r>
              <a:rPr lang="en-US" sz="1700" b="1" dirty="0" smtClean="0">
                <a:latin typeface="Courier New" pitchFamily="49" charset="0"/>
              </a:rPr>
              <a:t> As New </a:t>
            </a:r>
            <a:r>
              <a:rPr lang="en-US" sz="1700" b="1" dirty="0" err="1" smtClean="0">
                <a:latin typeface="Courier New" pitchFamily="49" charset="0"/>
              </a:rPr>
              <a:t>StreamWriter</a:t>
            </a:r>
            <a:r>
              <a:rPr lang="en-US" sz="1700" b="1" dirty="0" smtClean="0">
                <a:latin typeface="Courier New" pitchFamily="49" charset="0"/>
              </a:rPr>
              <a:t>(</a:t>
            </a:r>
            <a:r>
              <a:rPr lang="en-US" sz="1700" b="1" dirty="0" err="1" smtClean="0">
                <a:latin typeface="Courier New" pitchFamily="49" charset="0"/>
              </a:rPr>
              <a:t>argFile</a:t>
            </a:r>
            <a:r>
              <a:rPr lang="en-US" sz="1700" b="1" dirty="0" smtClean="0">
                <a:latin typeface="Courier New" pitchFamily="49" charset="0"/>
              </a:rPr>
              <a:t>)</a:t>
            </a:r>
          </a:p>
          <a:p>
            <a:pPr lvl="1" algn="l" rtl="0">
              <a:lnSpc>
                <a:spcPct val="80000"/>
              </a:lnSpc>
              <a:buNone/>
            </a:pPr>
            <a:r>
              <a:rPr lang="en-US" sz="1700" b="1" dirty="0" smtClean="0">
                <a:latin typeface="Courier New" pitchFamily="49" charset="0"/>
              </a:rPr>
              <a:t>    Dim </a:t>
            </a:r>
            <a:r>
              <a:rPr lang="en-US" sz="1700" b="1" dirty="0" err="1" smtClean="0">
                <a:latin typeface="Courier New" pitchFamily="49" charset="0"/>
              </a:rPr>
              <a:t>CurrentIndex</a:t>
            </a:r>
            <a:r>
              <a:rPr lang="en-US" sz="1700" b="1" dirty="0" smtClean="0">
                <a:latin typeface="Courier New" pitchFamily="49" charset="0"/>
              </a:rPr>
              <a:t> As Integer</a:t>
            </a:r>
          </a:p>
          <a:p>
            <a:pPr lvl="1" algn="l" rtl="0">
              <a:lnSpc>
                <a:spcPct val="80000"/>
              </a:lnSpc>
              <a:buNone/>
            </a:pPr>
            <a:r>
              <a:rPr lang="en-US" sz="1700" b="1" dirty="0" smtClean="0">
                <a:latin typeface="Courier New" pitchFamily="49" charset="0"/>
              </a:rPr>
              <a:t>    For </a:t>
            </a:r>
            <a:r>
              <a:rPr lang="en-US" sz="1700" b="1" dirty="0" err="1" smtClean="0">
                <a:latin typeface="Courier New" pitchFamily="49" charset="0"/>
              </a:rPr>
              <a:t>CurrentIndex</a:t>
            </a:r>
            <a:r>
              <a:rPr lang="en-US" sz="1700" b="1" dirty="0" smtClean="0">
                <a:latin typeface="Courier New" pitchFamily="49" charset="0"/>
              </a:rPr>
              <a:t> = 0 To </a:t>
            </a:r>
            <a:r>
              <a:rPr lang="en-US" sz="1700" b="1" dirty="0" err="1" smtClean="0">
                <a:latin typeface="Courier New" pitchFamily="49" charset="0"/>
              </a:rPr>
              <a:t>argArray.GetUpperBound</a:t>
            </a:r>
            <a:r>
              <a:rPr lang="en-US" sz="1700" b="1" dirty="0" smtClean="0">
                <a:latin typeface="Courier New" pitchFamily="49" charset="0"/>
              </a:rPr>
              <a:t>(0)</a:t>
            </a:r>
          </a:p>
          <a:p>
            <a:pPr lvl="1" algn="l" rtl="0">
              <a:lnSpc>
                <a:spcPct val="80000"/>
              </a:lnSpc>
              <a:buNone/>
            </a:pPr>
            <a:r>
              <a:rPr lang="en-US" sz="1700" b="1" dirty="0" smtClean="0">
                <a:latin typeface="Courier New" pitchFamily="49" charset="0"/>
              </a:rPr>
              <a:t>        </a:t>
            </a:r>
            <a:r>
              <a:rPr lang="en-US" sz="1700" b="1" dirty="0" err="1" smtClean="0">
                <a:latin typeface="Courier New" pitchFamily="49" charset="0"/>
              </a:rPr>
              <a:t>CurrentStream.Write</a:t>
            </a:r>
            <a:r>
              <a:rPr lang="en-US" sz="1700" b="1" dirty="0" smtClean="0">
                <a:latin typeface="Courier New" pitchFamily="49" charset="0"/>
              </a:rPr>
              <a:t>(</a:t>
            </a:r>
            <a:r>
              <a:rPr lang="en-US" sz="1700" b="1" dirty="0" err="1" smtClean="0">
                <a:latin typeface="Courier New" pitchFamily="49" charset="0"/>
              </a:rPr>
              <a:t>argArray</a:t>
            </a:r>
            <a:r>
              <a:rPr lang="en-US" sz="1700" b="1" dirty="0" smtClean="0">
                <a:latin typeface="Courier New" pitchFamily="49" charset="0"/>
              </a:rPr>
              <a:t>(</a:t>
            </a:r>
            <a:r>
              <a:rPr lang="en-US" sz="1700" b="1" dirty="0" err="1" smtClean="0">
                <a:latin typeface="Courier New" pitchFamily="49" charset="0"/>
              </a:rPr>
              <a:t>CurrentIndex</a:t>
            </a:r>
            <a:r>
              <a:rPr lang="en-US" sz="1700" b="1" dirty="0" smtClean="0">
                <a:latin typeface="Courier New" pitchFamily="49" charset="0"/>
              </a:rPr>
              <a:t>))</a:t>
            </a:r>
          </a:p>
          <a:p>
            <a:pPr lvl="1" algn="l" rtl="0">
              <a:lnSpc>
                <a:spcPct val="80000"/>
              </a:lnSpc>
              <a:buNone/>
            </a:pPr>
            <a:r>
              <a:rPr lang="en-US" sz="1700" b="1" dirty="0" smtClean="0">
                <a:latin typeface="Courier New" pitchFamily="49" charset="0"/>
              </a:rPr>
              <a:t>        If </a:t>
            </a:r>
            <a:r>
              <a:rPr lang="en-US" sz="1700" b="1" dirty="0" err="1" smtClean="0">
                <a:latin typeface="Courier New" pitchFamily="49" charset="0"/>
              </a:rPr>
              <a:t>CurrentIndex</a:t>
            </a:r>
            <a:r>
              <a:rPr lang="en-US" sz="1700" b="1" dirty="0" smtClean="0">
                <a:latin typeface="Courier New" pitchFamily="49" charset="0"/>
              </a:rPr>
              <a:t> &lt;&gt; _</a:t>
            </a:r>
            <a:br>
              <a:rPr lang="en-US" sz="1700" b="1" dirty="0" smtClean="0">
                <a:latin typeface="Courier New" pitchFamily="49" charset="0"/>
              </a:rPr>
            </a:br>
            <a:r>
              <a:rPr lang="en-US" sz="1700" b="1" dirty="0" smtClean="0">
                <a:latin typeface="Courier New" pitchFamily="49" charset="0"/>
              </a:rPr>
              <a:t>          </a:t>
            </a:r>
            <a:r>
              <a:rPr lang="en-US" sz="1700" b="1" dirty="0" err="1" smtClean="0">
                <a:latin typeface="Courier New" pitchFamily="49" charset="0"/>
              </a:rPr>
              <a:t>argArray.GetUpperBound</a:t>
            </a:r>
            <a:r>
              <a:rPr lang="en-US" sz="1700" b="1" dirty="0" smtClean="0">
                <a:latin typeface="Courier New" pitchFamily="49" charset="0"/>
              </a:rPr>
              <a:t>(0) Then</a:t>
            </a:r>
          </a:p>
          <a:p>
            <a:pPr lvl="1" algn="l" rtl="0">
              <a:lnSpc>
                <a:spcPct val="80000"/>
              </a:lnSpc>
              <a:buNone/>
            </a:pPr>
            <a:r>
              <a:rPr lang="en-US" sz="1700" b="1" dirty="0" smtClean="0">
                <a:latin typeface="Courier New" pitchFamily="49" charset="0"/>
              </a:rPr>
              <a:t>            </a:t>
            </a:r>
            <a:r>
              <a:rPr lang="en-US" sz="1700" b="1" dirty="0" err="1" smtClean="0">
                <a:latin typeface="Courier New" pitchFamily="49" charset="0"/>
              </a:rPr>
              <a:t>CurrentStream.Write</a:t>
            </a:r>
            <a:r>
              <a:rPr lang="en-US" sz="1700" b="1" dirty="0" smtClean="0">
                <a:latin typeface="Courier New" pitchFamily="49" charset="0"/>
              </a:rPr>
              <a:t>(",")</a:t>
            </a:r>
          </a:p>
          <a:p>
            <a:pPr lvl="1" algn="l" rtl="0">
              <a:lnSpc>
                <a:spcPct val="80000"/>
              </a:lnSpc>
              <a:buNone/>
            </a:pPr>
            <a:r>
              <a:rPr lang="en-US" sz="1700" b="1" dirty="0" smtClean="0">
                <a:latin typeface="Courier New" pitchFamily="49" charset="0"/>
              </a:rPr>
              <a:t>        End If</a:t>
            </a:r>
          </a:p>
          <a:p>
            <a:pPr lvl="1" algn="l" rtl="0">
              <a:lnSpc>
                <a:spcPct val="80000"/>
              </a:lnSpc>
              <a:buNone/>
            </a:pPr>
            <a:r>
              <a:rPr lang="en-US" sz="1700" b="1" dirty="0" smtClean="0">
                <a:latin typeface="Courier New" pitchFamily="49" charset="0"/>
              </a:rPr>
              <a:t>    Next</a:t>
            </a:r>
          </a:p>
          <a:p>
            <a:pPr lvl="1" algn="l" rtl="0">
              <a:lnSpc>
                <a:spcPct val="80000"/>
              </a:lnSpc>
              <a:buNone/>
            </a:pPr>
            <a:r>
              <a:rPr lang="en-US" sz="1700" b="1" dirty="0" smtClean="0">
                <a:latin typeface="Courier New" pitchFamily="49" charset="0"/>
              </a:rPr>
              <a:t>    </a:t>
            </a:r>
            <a:r>
              <a:rPr lang="en-US" sz="1700" b="1" dirty="0" err="1" smtClean="0">
                <a:latin typeface="Courier New" pitchFamily="49" charset="0"/>
              </a:rPr>
              <a:t>CurrentStream.Close</a:t>
            </a:r>
            <a:r>
              <a:rPr lang="en-US" sz="1700" b="1" dirty="0" smtClean="0">
                <a:latin typeface="Courier New" pitchFamily="49" charset="0"/>
              </a:rPr>
              <a:t>()</a:t>
            </a:r>
          </a:p>
          <a:p>
            <a:pPr lvl="1" algn="l" rtl="0">
              <a:lnSpc>
                <a:spcPct val="80000"/>
              </a:lnSpc>
              <a:buNone/>
            </a:pPr>
            <a:r>
              <a:rPr lang="en-US" sz="1700" b="1" dirty="0" smtClean="0">
                <a:latin typeface="Courier New" pitchFamily="49" charset="0"/>
              </a:rPr>
              <a:t>End Function</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Rectangle 2"/>
          <p:cNvSpPr>
            <a:spLocks noGrp="1"/>
          </p:cNvSpPr>
          <p:nvPr>
            <p:ph type="title" idx="4294967295"/>
          </p:nvPr>
        </p:nvSpPr>
        <p:spPr/>
        <p:txBody>
          <a:bodyPr/>
          <a:lstStyle/>
          <a:p>
            <a:r>
              <a:rPr lang="en-US" b="1" smtClean="0">
                <a:solidFill>
                  <a:schemeClr val="accent2"/>
                </a:solidFill>
              </a:rPr>
              <a:t>Exception Handling</a:t>
            </a:r>
          </a:p>
        </p:txBody>
      </p:sp>
      <p:sp>
        <p:nvSpPr>
          <p:cNvPr id="1950723" name="Rectangle 3"/>
          <p:cNvSpPr>
            <a:spLocks noGrp="1"/>
          </p:cNvSpPr>
          <p:nvPr>
            <p:ph type="body" idx="4294967295"/>
          </p:nvPr>
        </p:nvSpPr>
        <p:spPr>
          <a:solidFill>
            <a:schemeClr val="bg1"/>
          </a:solidFill>
        </p:spPr>
        <p:txBody>
          <a:bodyPr/>
          <a:lstStyle/>
          <a:p>
            <a:pPr algn="l" rtl="0">
              <a:lnSpc>
                <a:spcPct val="80000"/>
              </a:lnSpc>
            </a:pPr>
            <a:r>
              <a:rPr lang="en-US" sz="2400" dirty="0" smtClean="0">
                <a:solidFill>
                  <a:schemeClr val="tx2"/>
                </a:solidFill>
              </a:rPr>
              <a:t>VB.NET has an inbuilt class that deals with errors. The Class is called Exception. </a:t>
            </a:r>
          </a:p>
          <a:p>
            <a:pPr algn="l" rtl="0">
              <a:lnSpc>
                <a:spcPct val="80000"/>
              </a:lnSpc>
            </a:pPr>
            <a:r>
              <a:rPr lang="en-US" sz="2400" dirty="0" smtClean="0">
                <a:solidFill>
                  <a:schemeClr val="tx2"/>
                </a:solidFill>
              </a:rPr>
              <a:t>When an exception error is found, an Exception object is created. The coding structure VB.NET uses to deal with such Exceptions is called the </a:t>
            </a:r>
            <a:r>
              <a:rPr lang="en-US" sz="2400" b="1" u="sng" dirty="0" smtClean="0">
                <a:solidFill>
                  <a:schemeClr val="tx2"/>
                </a:solidFill>
              </a:rPr>
              <a:t>Try … Catch structure.</a:t>
            </a:r>
          </a:p>
          <a:p>
            <a:pPr algn="l" rtl="0">
              <a:lnSpc>
                <a:spcPct val="80000"/>
              </a:lnSpc>
            </a:pPr>
            <a:r>
              <a:rPr lang="en-US" sz="2400" dirty="0" smtClean="0">
                <a:solidFill>
                  <a:schemeClr val="tx2"/>
                </a:solidFill>
              </a:rPr>
              <a:t>In the coding area for your button, type the word </a:t>
            </a:r>
            <a:r>
              <a:rPr lang="en-US" sz="2400" b="1" dirty="0" smtClean="0">
                <a:solidFill>
                  <a:schemeClr val="tx2"/>
                </a:solidFill>
              </a:rPr>
              <a:t>Try</a:t>
            </a:r>
            <a:r>
              <a:rPr lang="en-US" sz="2400" dirty="0" smtClean="0">
                <a:solidFill>
                  <a:schemeClr val="tx2"/>
                </a:solidFill>
              </a:rPr>
              <a:t>. Then hit the return key on your keyboard. VB.NET completes the rest of the structure for you:</a:t>
            </a:r>
          </a:p>
          <a:p>
            <a:pPr lvl="2" algn="l" rtl="0">
              <a:lnSpc>
                <a:spcPct val="80000"/>
              </a:lnSpc>
              <a:buFont typeface="Arial" charset="0"/>
              <a:buNone/>
            </a:pPr>
            <a:r>
              <a:rPr lang="en-US" sz="2000" b="1" dirty="0" smtClean="0">
                <a:solidFill>
                  <a:schemeClr val="tx2"/>
                </a:solidFill>
              </a:rPr>
              <a:t>Try</a:t>
            </a:r>
          </a:p>
          <a:p>
            <a:pPr lvl="2" algn="l" rtl="0">
              <a:lnSpc>
                <a:spcPct val="80000"/>
              </a:lnSpc>
              <a:buFont typeface="Arial" charset="0"/>
              <a:buNone/>
            </a:pPr>
            <a:endParaRPr lang="en-US" sz="2000" b="1" dirty="0" smtClean="0">
              <a:solidFill>
                <a:schemeClr val="tx2"/>
              </a:solidFill>
            </a:endParaRPr>
          </a:p>
          <a:p>
            <a:pPr lvl="2" algn="l" rtl="0">
              <a:lnSpc>
                <a:spcPct val="80000"/>
              </a:lnSpc>
              <a:buFont typeface="Arial" charset="0"/>
              <a:buNone/>
            </a:pPr>
            <a:r>
              <a:rPr lang="en-US" sz="2000" b="1" dirty="0" smtClean="0">
                <a:solidFill>
                  <a:schemeClr val="tx2"/>
                </a:solidFill>
              </a:rPr>
              <a:t>Catch ex As Exception</a:t>
            </a:r>
          </a:p>
          <a:p>
            <a:pPr lvl="2" algn="l" rtl="0">
              <a:lnSpc>
                <a:spcPct val="80000"/>
              </a:lnSpc>
              <a:buFont typeface="Arial" charset="0"/>
              <a:buNone/>
            </a:pPr>
            <a:endParaRPr lang="en-US" sz="2000" b="1" dirty="0" smtClean="0">
              <a:solidFill>
                <a:schemeClr val="tx2"/>
              </a:solidFill>
            </a:endParaRPr>
          </a:p>
          <a:p>
            <a:pPr lvl="2" algn="l" rtl="0">
              <a:lnSpc>
                <a:spcPct val="80000"/>
              </a:lnSpc>
              <a:buFont typeface="Arial" charset="0"/>
              <a:buNone/>
            </a:pPr>
            <a:r>
              <a:rPr lang="en-US" sz="2000" b="1" dirty="0" smtClean="0">
                <a:solidFill>
                  <a:schemeClr val="tx2"/>
                </a:solidFill>
              </a:rPr>
              <a:t>End Try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Data Hierarchy </a:t>
            </a:r>
            <a:endParaRPr lang="ar-SA" dirty="0"/>
          </a:p>
        </p:txBody>
      </p:sp>
      <p:sp>
        <p:nvSpPr>
          <p:cNvPr id="3" name="Content Placeholder 2"/>
          <p:cNvSpPr>
            <a:spLocks noGrp="1"/>
          </p:cNvSpPr>
          <p:nvPr>
            <p:ph sz="quarter" idx="1"/>
          </p:nvPr>
        </p:nvSpPr>
        <p:spPr/>
        <p:txBody>
          <a:bodyPr/>
          <a:lstStyle/>
          <a:p>
            <a:pPr algn="l" rtl="0"/>
            <a:endParaRPr lang="ar-SA"/>
          </a:p>
        </p:txBody>
      </p:sp>
      <p:pic>
        <p:nvPicPr>
          <p:cNvPr id="4" name="Picture 1" descr="ch18slides_Page_04.png"/>
          <p:cNvPicPr>
            <a:picLocks noGrp="1" noChangeAspect="1"/>
          </p:cNvPicPr>
          <p:nvPr isPhoto="1"/>
        </p:nvPicPr>
        <p:blipFill>
          <a:blip r:embed="rId2" cstate="print"/>
          <a:srcRect l="4326" t="7210" r="42125" b="14964"/>
          <a:stretch>
            <a:fillRect/>
          </a:stretch>
        </p:blipFill>
        <p:spPr bwMode="auto">
          <a:xfrm>
            <a:off x="1348274" y="1427453"/>
            <a:ext cx="6104046" cy="5385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1" name="Rectangle 3"/>
          <p:cNvSpPr>
            <a:spLocks noGrp="1"/>
          </p:cNvSpPr>
          <p:nvPr>
            <p:ph type="body" idx="4294967295"/>
          </p:nvPr>
        </p:nvSpPr>
        <p:spPr>
          <a:solidFill>
            <a:schemeClr val="bg1"/>
          </a:solidFill>
        </p:spPr>
        <p:txBody>
          <a:bodyPr/>
          <a:lstStyle/>
          <a:p>
            <a:pPr algn="l" rtl="0"/>
            <a:r>
              <a:rPr lang="en-US" sz="2800" dirty="0" smtClean="0">
                <a:solidFill>
                  <a:schemeClr val="tx2"/>
                </a:solidFill>
              </a:rPr>
              <a:t>The </a:t>
            </a:r>
            <a:r>
              <a:rPr lang="en-US" sz="2800" b="1" dirty="0" smtClean="0">
                <a:solidFill>
                  <a:schemeClr val="tx2"/>
                </a:solidFill>
              </a:rPr>
              <a:t>Try </a:t>
            </a:r>
            <a:r>
              <a:rPr lang="en-US" sz="2800" dirty="0" smtClean="0">
                <a:solidFill>
                  <a:schemeClr val="tx2"/>
                </a:solidFill>
              </a:rPr>
              <a:t>word means “Try to execute this code”. </a:t>
            </a:r>
          </a:p>
          <a:p>
            <a:pPr algn="l" rtl="0"/>
            <a:r>
              <a:rPr lang="en-US" sz="2800" dirty="0" smtClean="0">
                <a:solidFill>
                  <a:schemeClr val="tx2"/>
                </a:solidFill>
              </a:rPr>
              <a:t>The </a:t>
            </a:r>
            <a:r>
              <a:rPr lang="en-US" sz="2800" b="1" dirty="0" smtClean="0">
                <a:solidFill>
                  <a:schemeClr val="tx2"/>
                </a:solidFill>
              </a:rPr>
              <a:t>Catch </a:t>
            </a:r>
            <a:r>
              <a:rPr lang="en-US" sz="2800" dirty="0" smtClean="0">
                <a:solidFill>
                  <a:schemeClr val="tx2"/>
                </a:solidFill>
              </a:rPr>
              <a:t>word means “Catch any errors here”. </a:t>
            </a:r>
          </a:p>
          <a:p>
            <a:pPr algn="l" rtl="0"/>
            <a:r>
              <a:rPr lang="en-US" sz="2800" dirty="0" smtClean="0">
                <a:solidFill>
                  <a:schemeClr val="tx2"/>
                </a:solidFill>
              </a:rPr>
              <a:t>The </a:t>
            </a:r>
            <a:r>
              <a:rPr lang="en-US" sz="2800" b="1" dirty="0" smtClean="0">
                <a:solidFill>
                  <a:schemeClr val="tx2"/>
                </a:solidFill>
              </a:rPr>
              <a:t>ex </a:t>
            </a:r>
            <a:r>
              <a:rPr lang="en-US" sz="2800" dirty="0" smtClean="0">
                <a:solidFill>
                  <a:schemeClr val="tx2"/>
                </a:solidFill>
              </a:rPr>
              <a:t>is a variable, and the type of variable is an </a:t>
            </a:r>
            <a:r>
              <a:rPr lang="en-US" sz="2800" b="1" dirty="0" smtClean="0">
                <a:solidFill>
                  <a:schemeClr val="tx2"/>
                </a:solidFill>
              </a:rPr>
              <a:t>Exception </a:t>
            </a:r>
            <a:r>
              <a:rPr lang="en-US" sz="2800" dirty="0" smtClean="0">
                <a:solidFill>
                  <a:schemeClr val="tx2"/>
                </a:solidFill>
              </a:rPr>
              <a:t>object.</a:t>
            </a:r>
          </a:p>
          <a:p>
            <a:pPr algn="l" rtl="0"/>
            <a:r>
              <a:rPr lang="en-US" sz="2800" dirty="0" smtClean="0">
                <a:solidFill>
                  <a:schemeClr val="tx2"/>
                </a:solidFill>
              </a:rPr>
              <a:t>When you run your program, VB will Try to execute any code in the </a:t>
            </a:r>
            <a:r>
              <a:rPr lang="en-US" sz="2800" b="1" dirty="0" smtClean="0">
                <a:solidFill>
                  <a:schemeClr val="tx2"/>
                </a:solidFill>
              </a:rPr>
              <a:t>Try </a:t>
            </a:r>
            <a:r>
              <a:rPr lang="en-US" sz="2800" dirty="0" smtClean="0">
                <a:solidFill>
                  <a:schemeClr val="tx2"/>
                </a:solidFill>
              </a:rPr>
              <a:t>part. If everything goes well, then it skips the </a:t>
            </a:r>
            <a:r>
              <a:rPr lang="en-US" sz="2800" b="1" dirty="0" smtClean="0">
                <a:solidFill>
                  <a:schemeClr val="tx2"/>
                </a:solidFill>
              </a:rPr>
              <a:t>Catch </a:t>
            </a:r>
            <a:r>
              <a:rPr lang="en-US" sz="2800" dirty="0" smtClean="0">
                <a:solidFill>
                  <a:schemeClr val="tx2"/>
                </a:solidFill>
              </a:rPr>
              <a:t>part. However, if an error occurs, VB.NET jumps straight to Catch. </a:t>
            </a:r>
          </a:p>
        </p:txBody>
      </p:sp>
      <p:sp>
        <p:nvSpPr>
          <p:cNvPr id="1952773" name="Rectangle 5"/>
          <p:cNvSpPr>
            <a:spLocks noGrp="1"/>
          </p:cNvSpPr>
          <p:nvPr>
            <p:ph type="title" idx="4294967295"/>
          </p:nvPr>
        </p:nvSpPr>
        <p:spPr>
          <a:noFill/>
        </p:spPr>
        <p:txBody>
          <a:bodyPr/>
          <a:lstStyle/>
          <a:p>
            <a:r>
              <a:rPr lang="en-US" b="1" smtClean="0">
                <a:solidFill>
                  <a:schemeClr val="accent2"/>
                </a:solidFill>
              </a:rPr>
              <a:t>Exception Handling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22" name="Rectangle 6"/>
          <p:cNvSpPr>
            <a:spLocks noGrp="1"/>
          </p:cNvSpPr>
          <p:nvPr>
            <p:ph type="title" idx="4294967295"/>
          </p:nvPr>
        </p:nvSpPr>
        <p:spPr>
          <a:noFill/>
        </p:spPr>
        <p:txBody>
          <a:bodyPr/>
          <a:lstStyle/>
          <a:p>
            <a:r>
              <a:rPr lang="en-US" b="1" smtClean="0">
                <a:solidFill>
                  <a:schemeClr val="accent2"/>
                </a:solidFill>
              </a:rPr>
              <a:t>Exception Handling</a:t>
            </a:r>
          </a:p>
        </p:txBody>
      </p:sp>
      <p:grpSp>
        <p:nvGrpSpPr>
          <p:cNvPr id="2" name="Group 9"/>
          <p:cNvGrpSpPr>
            <a:grpSpLocks/>
          </p:cNvGrpSpPr>
          <p:nvPr/>
        </p:nvGrpSpPr>
        <p:grpSpPr bwMode="auto">
          <a:xfrm>
            <a:off x="395536" y="1515062"/>
            <a:ext cx="8077200" cy="3633788"/>
            <a:chOff x="288" y="912"/>
            <a:chExt cx="5088" cy="2289"/>
          </a:xfrm>
        </p:grpSpPr>
        <p:pic>
          <p:nvPicPr>
            <p:cNvPr id="1954820" name="Picture 4"/>
            <p:cNvPicPr>
              <a:picLocks noChangeAspect="1" noChangeArrowheads="1"/>
            </p:cNvPicPr>
            <p:nvPr/>
          </p:nvPicPr>
          <p:blipFill>
            <a:blip r:embed="rId3" cstate="print"/>
            <a:srcRect/>
            <a:stretch>
              <a:fillRect/>
            </a:stretch>
          </p:blipFill>
          <p:spPr bwMode="auto">
            <a:xfrm>
              <a:off x="288" y="912"/>
              <a:ext cx="5088" cy="2289"/>
            </a:xfrm>
            <a:prstGeom prst="rect">
              <a:avLst/>
            </a:prstGeom>
            <a:noFill/>
            <a:ln w="9525">
              <a:noFill/>
              <a:miter lim="800000"/>
              <a:headEnd/>
              <a:tailEnd/>
            </a:ln>
            <a:effectLst/>
          </p:spPr>
        </p:pic>
        <p:sp>
          <p:nvSpPr>
            <p:cNvPr id="1954823" name="Rectangle 7"/>
            <p:cNvSpPr>
              <a:spLocks noChangeArrowheads="1"/>
            </p:cNvSpPr>
            <p:nvPr/>
          </p:nvSpPr>
          <p:spPr bwMode="auto">
            <a:xfrm>
              <a:off x="624" y="1776"/>
              <a:ext cx="4704" cy="288"/>
            </a:xfrm>
            <a:prstGeom prst="rect">
              <a:avLst/>
            </a:prstGeom>
            <a:solidFill>
              <a:schemeClr val="bg1"/>
            </a:solidFill>
            <a:ln w="9525">
              <a:noFill/>
              <a:miter lim="800000"/>
              <a:headEnd/>
              <a:tailEnd/>
            </a:ln>
            <a:effectLst/>
          </p:spPr>
          <p:txBody>
            <a:bodyPr wrap="none" anchor="ctr"/>
            <a:lstStyle/>
            <a:p>
              <a:pPr algn="ctr"/>
              <a:r>
                <a:rPr lang="en-US" sz="1400" u="none" dirty="0" err="1">
                  <a:solidFill>
                    <a:srgbClr val="4D4D4D"/>
                  </a:solidFill>
                  <a:latin typeface="Courier New" pitchFamily="49" charset="0"/>
                  <a:cs typeface="Courier New" pitchFamily="49" charset="0"/>
                </a:rPr>
                <a:t>fs</a:t>
              </a:r>
              <a:r>
                <a:rPr lang="en-US" sz="1400" u="none" dirty="0">
                  <a:solidFill>
                    <a:srgbClr val="4D4D4D"/>
                  </a:solidFill>
                  <a:latin typeface="Courier New" pitchFamily="49" charset="0"/>
                  <a:cs typeface="Courier New" pitchFamily="49" charset="0"/>
                </a:rPr>
                <a:t> = new </a:t>
              </a:r>
              <a:r>
                <a:rPr lang="en-US" sz="1400" u="none" dirty="0" err="1">
                  <a:solidFill>
                    <a:srgbClr val="4D4D4D"/>
                  </a:solidFill>
                  <a:latin typeface="Courier New" pitchFamily="49" charset="0"/>
                  <a:cs typeface="Courier New" pitchFamily="49" charset="0"/>
                </a:rPr>
                <a:t>FileStream</a:t>
              </a:r>
              <a:r>
                <a:rPr lang="en-US" sz="1400" u="none" dirty="0">
                  <a:solidFill>
                    <a:srgbClr val="4D4D4D"/>
                  </a:solidFill>
                  <a:latin typeface="Courier New" pitchFamily="49" charset="0"/>
                  <a:cs typeface="Courier New" pitchFamily="49" charset="0"/>
                </a:rPr>
                <a:t>(</a:t>
              </a:r>
              <a:r>
                <a:rPr lang="en-US" sz="1400" u="none" dirty="0" err="1">
                  <a:solidFill>
                    <a:srgbClr val="4D4D4D"/>
                  </a:solidFill>
                  <a:latin typeface="Courier New" pitchFamily="49" charset="0"/>
                  <a:cs typeface="Courier New" pitchFamily="49" charset="0"/>
                </a:rPr>
                <a:t>FileName</a:t>
              </a:r>
              <a:r>
                <a:rPr lang="en-US" sz="1400" u="none" dirty="0">
                  <a:solidFill>
                    <a:srgbClr val="4D4D4D"/>
                  </a:solidFill>
                  <a:latin typeface="Courier New" pitchFamily="49" charset="0"/>
                  <a:cs typeface="Courier New" pitchFamily="49" charset="0"/>
                </a:rPr>
                <a:t>, </a:t>
              </a:r>
              <a:r>
                <a:rPr lang="en-US" sz="1400" u="none" dirty="0" err="1">
                  <a:solidFill>
                    <a:srgbClr val="4D4D4D"/>
                  </a:solidFill>
                  <a:latin typeface="Courier New" pitchFamily="49" charset="0"/>
                  <a:cs typeface="Courier New" pitchFamily="49" charset="0"/>
                </a:rPr>
                <a:t>FileMode.Open</a:t>
              </a:r>
              <a:r>
                <a:rPr lang="en-US" sz="1400" u="none" dirty="0">
                  <a:solidFill>
                    <a:srgbClr val="4D4D4D"/>
                  </a:solidFill>
                  <a:latin typeface="Courier New" pitchFamily="49" charset="0"/>
                  <a:cs typeface="Courier New" pitchFamily="49" charset="0"/>
                </a:rPr>
                <a:t>, </a:t>
              </a:r>
              <a:r>
                <a:rPr lang="en-US" sz="1400" u="none" dirty="0" err="1">
                  <a:solidFill>
                    <a:srgbClr val="4D4D4D"/>
                  </a:solidFill>
                  <a:latin typeface="Courier New" pitchFamily="49" charset="0"/>
                  <a:cs typeface="Courier New" pitchFamily="49" charset="0"/>
                </a:rPr>
                <a:t>FileAccess.Read</a:t>
              </a:r>
              <a:r>
                <a:rPr lang="en-US" sz="1400" u="none" dirty="0">
                  <a:solidFill>
                    <a:srgbClr val="4D4D4D"/>
                  </a:solidFill>
                  <a:latin typeface="Courier New" pitchFamily="49" charset="0"/>
                  <a:cs typeface="Courier New" pitchFamily="49" charset="0"/>
                </a:rPr>
                <a:t>)</a:t>
              </a:r>
            </a:p>
          </p:txBody>
        </p:sp>
        <p:sp>
          <p:nvSpPr>
            <p:cNvPr id="1954824" name="Rectangle 8"/>
            <p:cNvSpPr>
              <a:spLocks noChangeArrowheads="1"/>
            </p:cNvSpPr>
            <p:nvPr/>
          </p:nvSpPr>
          <p:spPr bwMode="auto">
            <a:xfrm>
              <a:off x="528" y="1296"/>
              <a:ext cx="4704" cy="288"/>
            </a:xfrm>
            <a:prstGeom prst="rect">
              <a:avLst/>
            </a:prstGeom>
            <a:noFill/>
            <a:ln w="9525">
              <a:noFill/>
              <a:miter lim="800000"/>
              <a:headEnd/>
              <a:tailEnd/>
            </a:ln>
            <a:effectLst/>
          </p:spPr>
          <p:txBody>
            <a:bodyPr wrap="none" anchor="ctr"/>
            <a:lstStyle/>
            <a:p>
              <a:pPr algn="l"/>
              <a:r>
                <a:rPr lang="en-US" sz="1400" u="none" dirty="0" err="1">
                  <a:solidFill>
                    <a:srgbClr val="4D4D4D"/>
                  </a:solidFill>
                  <a:latin typeface="Courier New" pitchFamily="49" charset="0"/>
                  <a:cs typeface="Courier New" pitchFamily="49" charset="0"/>
                </a:rPr>
                <a:t>FileName</a:t>
              </a:r>
              <a:r>
                <a:rPr lang="en-US" sz="1400" u="none" dirty="0">
                  <a:solidFill>
                    <a:srgbClr val="4D4D4D"/>
                  </a:solidFill>
                  <a:latin typeface="Courier New" pitchFamily="49" charset="0"/>
                  <a:cs typeface="Courier New" pitchFamily="49" charset="0"/>
                </a:rPr>
                <a:t> = “C:\test10.txt”</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7" name="Rectangle 3"/>
          <p:cNvSpPr>
            <a:spLocks noGrp="1"/>
          </p:cNvSpPr>
          <p:nvPr>
            <p:ph type="body" idx="4294967295"/>
          </p:nvPr>
        </p:nvSpPr>
        <p:spPr>
          <a:solidFill>
            <a:schemeClr val="bg1"/>
          </a:solidFill>
        </p:spPr>
        <p:txBody>
          <a:bodyPr/>
          <a:lstStyle/>
          <a:p>
            <a:pPr algn="l" rtl="0"/>
            <a:r>
              <a:rPr lang="en-US" dirty="0" smtClean="0">
                <a:solidFill>
                  <a:schemeClr val="tx2"/>
                </a:solidFill>
              </a:rPr>
              <a:t>Because </a:t>
            </a:r>
            <a:r>
              <a:rPr lang="en-US" b="1" dirty="0" smtClean="0">
                <a:solidFill>
                  <a:schemeClr val="tx2"/>
                </a:solidFill>
              </a:rPr>
              <a:t>ex </a:t>
            </a:r>
            <a:r>
              <a:rPr lang="en-US" dirty="0" smtClean="0">
                <a:solidFill>
                  <a:schemeClr val="tx2"/>
                </a:solidFill>
              </a:rPr>
              <a:t>is an object variable, it now has its own Properties and methods. </a:t>
            </a:r>
          </a:p>
          <a:p>
            <a:pPr algn="l" rtl="0"/>
            <a:r>
              <a:rPr lang="en-US" dirty="0" smtClean="0">
                <a:solidFill>
                  <a:schemeClr val="tx2"/>
                </a:solidFill>
              </a:rPr>
              <a:t>One of these is the Message property. Run your program and test it out. Click your button.</a:t>
            </a:r>
          </a:p>
          <a:p>
            <a:pPr algn="l" rtl="0"/>
            <a:r>
              <a:rPr lang="en-US" dirty="0" smtClean="0">
                <a:solidFill>
                  <a:schemeClr val="tx2"/>
                </a:solidFill>
              </a:rPr>
              <a:t>You should see the following error message:</a:t>
            </a:r>
          </a:p>
        </p:txBody>
      </p:sp>
      <p:pic>
        <p:nvPicPr>
          <p:cNvPr id="1956868" name="Picture 4"/>
          <p:cNvPicPr>
            <a:picLocks noChangeAspect="1" noChangeArrowheads="1"/>
          </p:cNvPicPr>
          <p:nvPr/>
        </p:nvPicPr>
        <p:blipFill>
          <a:blip r:embed="rId3" cstate="print"/>
          <a:srcRect/>
          <a:stretch>
            <a:fillRect/>
          </a:stretch>
        </p:blipFill>
        <p:spPr bwMode="auto">
          <a:xfrm>
            <a:off x="3352800" y="4800600"/>
            <a:ext cx="2103438" cy="1192213"/>
          </a:xfrm>
          <a:prstGeom prst="rect">
            <a:avLst/>
          </a:prstGeom>
          <a:noFill/>
          <a:ln w="9525">
            <a:noFill/>
            <a:miter lim="800000"/>
            <a:headEnd/>
            <a:tailEnd/>
          </a:ln>
          <a:effectLst/>
        </p:spPr>
      </p:pic>
      <p:sp>
        <p:nvSpPr>
          <p:cNvPr id="1956870" name="Rectangle 6"/>
          <p:cNvSpPr>
            <a:spLocks noGrp="1"/>
          </p:cNvSpPr>
          <p:nvPr>
            <p:ph type="title" idx="4294967295"/>
          </p:nvPr>
        </p:nvSpPr>
        <p:spPr>
          <a:noFill/>
        </p:spPr>
        <p:txBody>
          <a:bodyPr/>
          <a:lstStyle/>
          <a:p>
            <a:r>
              <a:rPr lang="en-US" b="1" smtClean="0">
                <a:solidFill>
                  <a:schemeClr val="accent2"/>
                </a:solidFill>
              </a:rPr>
              <a:t>Exception Handling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5" name="Rectangle 3"/>
          <p:cNvSpPr>
            <a:spLocks noGrp="1"/>
          </p:cNvSpPr>
          <p:nvPr>
            <p:ph type="body" idx="4294967295"/>
          </p:nvPr>
        </p:nvSpPr>
        <p:spPr>
          <a:solidFill>
            <a:schemeClr val="bg1"/>
          </a:solidFill>
        </p:spPr>
        <p:txBody>
          <a:bodyPr/>
          <a:lstStyle/>
          <a:p>
            <a:pPr algn="l" rtl="0"/>
            <a:r>
              <a:rPr lang="en-US" dirty="0" smtClean="0">
                <a:solidFill>
                  <a:schemeClr val="tx2"/>
                </a:solidFill>
              </a:rPr>
              <a:t>The point about this new message box is that it will not crash your program. You have handled the Exception, and displayed an appropriate message for the user.</a:t>
            </a:r>
          </a:p>
          <a:p>
            <a:pPr algn="l" rtl="0"/>
            <a:r>
              <a:rPr lang="en-US" dirty="0" smtClean="0">
                <a:solidFill>
                  <a:schemeClr val="tx2"/>
                </a:solidFill>
              </a:rPr>
              <a:t>If you know the kind of error that a program might throw, you can get what Type it is from the Error message box you saw earlier. This one:</a:t>
            </a:r>
          </a:p>
        </p:txBody>
      </p:sp>
      <p:sp>
        <p:nvSpPr>
          <p:cNvPr id="1958918" name="Rectangle 6"/>
          <p:cNvSpPr>
            <a:spLocks noGrp="1"/>
          </p:cNvSpPr>
          <p:nvPr>
            <p:ph type="title" idx="4294967295"/>
          </p:nvPr>
        </p:nvSpPr>
        <p:spPr>
          <a:noFill/>
        </p:spPr>
        <p:txBody>
          <a:bodyPr/>
          <a:lstStyle/>
          <a:p>
            <a:r>
              <a:rPr lang="en-US" b="1" smtClean="0">
                <a:solidFill>
                  <a:schemeClr val="accent2"/>
                </a:solidFill>
              </a:rPr>
              <a:t>Exception Handling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3" name="Rectangle 3"/>
          <p:cNvSpPr>
            <a:spLocks noGrp="1"/>
          </p:cNvSpPr>
          <p:nvPr>
            <p:ph type="body" idx="4294967295"/>
          </p:nvPr>
        </p:nvSpPr>
        <p:spPr>
          <a:xfrm>
            <a:off x="0" y="3352800"/>
            <a:ext cx="2667000" cy="4525963"/>
          </a:xfrm>
          <a:solidFill>
            <a:schemeClr val="bg1"/>
          </a:solidFill>
        </p:spPr>
        <p:txBody>
          <a:bodyPr/>
          <a:lstStyle/>
          <a:p>
            <a:r>
              <a:rPr lang="en-US" sz="2400" smtClean="0">
                <a:solidFill>
                  <a:schemeClr val="tx2"/>
                </a:solidFill>
              </a:rPr>
              <a:t>Click the </a:t>
            </a:r>
            <a:r>
              <a:rPr lang="en-US" sz="2400" b="1" smtClean="0">
                <a:solidFill>
                  <a:schemeClr val="tx2"/>
                </a:solidFill>
              </a:rPr>
              <a:t>View Details </a:t>
            </a:r>
            <a:r>
              <a:rPr lang="en-US" sz="2400" smtClean="0">
                <a:solidFill>
                  <a:schemeClr val="tx2"/>
                </a:solidFill>
              </a:rPr>
              <a:t>links under </a:t>
            </a:r>
            <a:r>
              <a:rPr lang="en-US" sz="2400" b="1" smtClean="0">
                <a:solidFill>
                  <a:schemeClr val="tx2"/>
                </a:solidFill>
              </a:rPr>
              <a:t>Actions </a:t>
            </a:r>
            <a:r>
              <a:rPr lang="en-US" sz="2400" smtClean="0">
                <a:solidFill>
                  <a:schemeClr val="tx2"/>
                </a:solidFill>
              </a:rPr>
              <a:t>to see the following:</a:t>
            </a:r>
          </a:p>
        </p:txBody>
      </p:sp>
      <p:pic>
        <p:nvPicPr>
          <p:cNvPr id="1960964" name="Picture 4"/>
          <p:cNvPicPr>
            <a:picLocks noChangeAspect="1" noChangeArrowheads="1"/>
          </p:cNvPicPr>
          <p:nvPr/>
        </p:nvPicPr>
        <p:blipFill>
          <a:blip r:embed="rId3" cstate="print"/>
          <a:srcRect/>
          <a:stretch>
            <a:fillRect/>
          </a:stretch>
        </p:blipFill>
        <p:spPr bwMode="auto">
          <a:xfrm>
            <a:off x="381000" y="533400"/>
            <a:ext cx="4533900" cy="2609850"/>
          </a:xfrm>
          <a:prstGeom prst="rect">
            <a:avLst/>
          </a:prstGeom>
          <a:noFill/>
          <a:ln w="9525">
            <a:noFill/>
            <a:miter lim="800000"/>
            <a:headEnd/>
            <a:tailEnd/>
          </a:ln>
          <a:effectLst/>
        </p:spPr>
      </p:pic>
      <p:pic>
        <p:nvPicPr>
          <p:cNvPr id="1960965" name="Picture 5"/>
          <p:cNvPicPr>
            <a:picLocks noChangeAspect="1" noChangeArrowheads="1"/>
          </p:cNvPicPr>
          <p:nvPr/>
        </p:nvPicPr>
        <p:blipFill>
          <a:blip r:embed="rId4" cstate="print"/>
          <a:srcRect/>
          <a:stretch>
            <a:fillRect/>
          </a:stretch>
        </p:blipFill>
        <p:spPr bwMode="auto">
          <a:xfrm>
            <a:off x="2667000" y="3124200"/>
            <a:ext cx="6108700" cy="336391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11" name="Rectangle 3"/>
          <p:cNvSpPr>
            <a:spLocks noGrp="1"/>
          </p:cNvSpPr>
          <p:nvPr>
            <p:ph type="body" idx="4294967295"/>
          </p:nvPr>
        </p:nvSpPr>
        <p:spPr>
          <a:xfrm>
            <a:off x="457200" y="838200"/>
            <a:ext cx="8229600" cy="6019800"/>
          </a:xfrm>
          <a:solidFill>
            <a:schemeClr val="bg1"/>
          </a:solidFill>
        </p:spPr>
        <p:txBody>
          <a:bodyPr>
            <a:normAutofit lnSpcReduction="10000"/>
          </a:bodyPr>
          <a:lstStyle/>
          <a:p>
            <a:pPr algn="l" rtl="0">
              <a:lnSpc>
                <a:spcPct val="80000"/>
              </a:lnSpc>
            </a:pPr>
            <a:r>
              <a:rPr lang="en-US" sz="2400" dirty="0" smtClean="0">
                <a:solidFill>
                  <a:schemeClr val="tx2"/>
                </a:solidFill>
              </a:rPr>
              <a:t>The first line tells us the Type of Exception it is: </a:t>
            </a:r>
            <a:r>
              <a:rPr lang="en-US" sz="2400" b="1" dirty="0" err="1" smtClean="0">
                <a:solidFill>
                  <a:schemeClr val="tx2"/>
                </a:solidFill>
              </a:rPr>
              <a:t>System.IO.FileNotFoundException</a:t>
            </a:r>
            <a:endParaRPr lang="en-US" sz="2400" b="1" dirty="0" smtClean="0">
              <a:solidFill>
                <a:schemeClr val="tx2"/>
              </a:solidFill>
            </a:endParaRPr>
          </a:p>
          <a:p>
            <a:pPr algn="l" rtl="0">
              <a:lnSpc>
                <a:spcPct val="80000"/>
              </a:lnSpc>
            </a:pPr>
            <a:r>
              <a:rPr lang="en-US" sz="2400" dirty="0" smtClean="0">
                <a:solidFill>
                  <a:schemeClr val="tx2"/>
                </a:solidFill>
              </a:rPr>
              <a:t>You can add this directly to the catch part. Previously, you were just catching any error that might be thrown: </a:t>
            </a:r>
            <a:r>
              <a:rPr lang="en-US" sz="2400" b="1" dirty="0" smtClean="0">
                <a:solidFill>
                  <a:schemeClr val="tx2"/>
                </a:solidFill>
              </a:rPr>
              <a:t>Catch ex As Exception</a:t>
            </a:r>
          </a:p>
          <a:p>
            <a:pPr algn="l" rtl="0">
              <a:lnSpc>
                <a:spcPct val="80000"/>
              </a:lnSpc>
            </a:pPr>
            <a:r>
              <a:rPr lang="en-US" sz="2400" dirty="0" smtClean="0">
                <a:solidFill>
                  <a:schemeClr val="tx2"/>
                </a:solidFill>
              </a:rPr>
              <a:t>But if you know a “file not found” error might be thrown, you can add that to the Catch line, instead of Exception: </a:t>
            </a:r>
            <a:r>
              <a:rPr lang="en-US" sz="2400" b="1" dirty="0" smtClean="0">
                <a:solidFill>
                  <a:schemeClr val="tx2"/>
                </a:solidFill>
              </a:rPr>
              <a:t>Catch ex As </a:t>
            </a:r>
            <a:r>
              <a:rPr lang="en-US" sz="2400" b="1" dirty="0" err="1" smtClean="0">
                <a:solidFill>
                  <a:schemeClr val="tx2"/>
                </a:solidFill>
              </a:rPr>
              <a:t>System.IO.FileNotFoundException</a:t>
            </a:r>
            <a:endParaRPr lang="en-US" sz="2400" b="1" dirty="0" smtClean="0">
              <a:solidFill>
                <a:schemeClr val="tx2"/>
              </a:solidFill>
            </a:endParaRPr>
          </a:p>
          <a:p>
            <a:pPr algn="l" rtl="0">
              <a:lnSpc>
                <a:spcPct val="80000"/>
              </a:lnSpc>
            </a:pPr>
            <a:r>
              <a:rPr lang="en-US" sz="2400" dirty="0" smtClean="0">
                <a:solidFill>
                  <a:schemeClr val="tx2"/>
                </a:solidFill>
              </a:rPr>
              <a:t>You can keep the Exception line as well. (You can have as many </a:t>
            </a:r>
            <a:r>
              <a:rPr lang="en-US" sz="2400" b="1" dirty="0" smtClean="0">
                <a:solidFill>
                  <a:schemeClr val="tx2"/>
                </a:solidFill>
              </a:rPr>
              <a:t>Catch </a:t>
            </a:r>
            <a:r>
              <a:rPr lang="en-US" sz="2400" dirty="0" smtClean="0">
                <a:solidFill>
                  <a:schemeClr val="tx2"/>
                </a:solidFill>
              </a:rPr>
              <a:t>parts as you want.) This will Catch any other errors that may occur:</a:t>
            </a:r>
          </a:p>
          <a:p>
            <a:pPr algn="l" rtl="0">
              <a:lnSpc>
                <a:spcPct val="80000"/>
              </a:lnSpc>
              <a:buFont typeface="Arial" charset="0"/>
              <a:buNone/>
            </a:pPr>
            <a:endParaRPr lang="en-US" sz="2400" b="1" dirty="0" smtClean="0">
              <a:solidFill>
                <a:schemeClr val="tx2"/>
              </a:solidFill>
            </a:endParaRPr>
          </a:p>
          <a:p>
            <a:pPr algn="l" rtl="0">
              <a:lnSpc>
                <a:spcPct val="80000"/>
              </a:lnSpc>
              <a:buFont typeface="Arial" charset="0"/>
              <a:buNone/>
            </a:pPr>
            <a:r>
              <a:rPr lang="en-US" sz="2000" b="1" dirty="0" smtClean="0">
                <a:solidFill>
                  <a:schemeClr val="tx2"/>
                </a:solidFill>
              </a:rPr>
              <a:t>Try</a:t>
            </a:r>
          </a:p>
          <a:p>
            <a:pPr algn="l" rtl="0">
              <a:lnSpc>
                <a:spcPct val="80000"/>
              </a:lnSpc>
              <a:buFont typeface="Arial" charset="0"/>
              <a:buNone/>
            </a:pPr>
            <a:r>
              <a:rPr lang="en-US" sz="2000" dirty="0" smtClean="0">
                <a:solidFill>
                  <a:schemeClr val="tx2"/>
                </a:solidFill>
              </a:rPr>
              <a:t>      </a:t>
            </a:r>
            <a:r>
              <a:rPr lang="en-US" sz="2000" dirty="0" err="1" smtClean="0">
                <a:solidFill>
                  <a:schemeClr val="tx2"/>
                </a:solidFill>
              </a:rPr>
              <a:t>fs</a:t>
            </a:r>
            <a:r>
              <a:rPr lang="en-US" sz="2000" dirty="0" smtClean="0">
                <a:solidFill>
                  <a:schemeClr val="tx2"/>
                </a:solidFill>
              </a:rPr>
              <a:t> = new </a:t>
            </a:r>
            <a:r>
              <a:rPr lang="en-US" sz="2000" dirty="0" err="1" smtClean="0">
                <a:solidFill>
                  <a:schemeClr val="tx2"/>
                </a:solidFill>
              </a:rPr>
              <a:t>FileStream</a:t>
            </a:r>
            <a:r>
              <a:rPr lang="en-US" sz="2000" dirty="0" smtClean="0">
                <a:solidFill>
                  <a:schemeClr val="tx2"/>
                </a:solidFill>
              </a:rPr>
              <a:t>(</a:t>
            </a:r>
            <a:r>
              <a:rPr lang="en-US" sz="2000" dirty="0" err="1" smtClean="0">
                <a:solidFill>
                  <a:schemeClr val="tx2"/>
                </a:solidFill>
              </a:rPr>
              <a:t>FileName</a:t>
            </a:r>
            <a:r>
              <a:rPr lang="en-US" sz="2000" dirty="0" smtClean="0">
                <a:solidFill>
                  <a:schemeClr val="tx2"/>
                </a:solidFill>
              </a:rPr>
              <a:t>, </a:t>
            </a:r>
            <a:r>
              <a:rPr lang="en-US" sz="2000" dirty="0" err="1" smtClean="0">
                <a:solidFill>
                  <a:schemeClr val="tx2"/>
                </a:solidFill>
              </a:rPr>
              <a:t>FileMode.Open</a:t>
            </a:r>
            <a:r>
              <a:rPr lang="en-US" sz="2000" dirty="0" smtClean="0">
                <a:solidFill>
                  <a:schemeClr val="tx2"/>
                </a:solidFill>
              </a:rPr>
              <a:t>, </a:t>
            </a:r>
            <a:r>
              <a:rPr lang="en-US" sz="2000" dirty="0" err="1" smtClean="0">
                <a:solidFill>
                  <a:schemeClr val="tx2"/>
                </a:solidFill>
              </a:rPr>
              <a:t>FileAccess.Read</a:t>
            </a:r>
            <a:r>
              <a:rPr lang="en-US" sz="2000" dirty="0" smtClean="0">
                <a:solidFill>
                  <a:schemeClr val="tx2"/>
                </a:solidFill>
              </a:rPr>
              <a:t>)</a:t>
            </a:r>
          </a:p>
          <a:p>
            <a:pPr algn="l" rtl="0">
              <a:lnSpc>
                <a:spcPct val="80000"/>
              </a:lnSpc>
              <a:buFont typeface="Arial" charset="0"/>
              <a:buNone/>
            </a:pPr>
            <a:r>
              <a:rPr lang="en-US" sz="2000" b="1" dirty="0" smtClean="0">
                <a:solidFill>
                  <a:schemeClr val="tx2"/>
                </a:solidFill>
              </a:rPr>
              <a:t>Catch ex As </a:t>
            </a:r>
            <a:r>
              <a:rPr lang="en-US" sz="2000" b="1" dirty="0" err="1" smtClean="0">
                <a:solidFill>
                  <a:schemeClr val="tx2"/>
                </a:solidFill>
              </a:rPr>
              <a:t>System.IO.FileNotFoundException</a:t>
            </a:r>
            <a:endParaRPr lang="en-US" sz="2000" b="1" dirty="0" smtClean="0">
              <a:solidFill>
                <a:schemeClr val="tx2"/>
              </a:solidFill>
            </a:endParaRPr>
          </a:p>
          <a:p>
            <a:pPr algn="l" rtl="0">
              <a:lnSpc>
                <a:spcPct val="80000"/>
              </a:lnSpc>
              <a:buFont typeface="Arial" charset="0"/>
              <a:buNone/>
            </a:pPr>
            <a:r>
              <a:rPr lang="en-US" sz="2000" dirty="0" smtClean="0">
                <a:solidFill>
                  <a:schemeClr val="tx2"/>
                </a:solidFill>
              </a:rPr>
              <a:t>       </a:t>
            </a:r>
            <a:r>
              <a:rPr lang="en-US" sz="2000" dirty="0" err="1" smtClean="0">
                <a:solidFill>
                  <a:schemeClr val="tx2"/>
                </a:solidFill>
              </a:rPr>
              <a:t>MsgBox</a:t>
            </a:r>
            <a:r>
              <a:rPr lang="en-US" sz="2000" dirty="0" smtClean="0">
                <a:solidFill>
                  <a:schemeClr val="tx2"/>
                </a:solidFill>
              </a:rPr>
              <a:t>(“Can’t find this file”)</a:t>
            </a:r>
          </a:p>
          <a:p>
            <a:pPr algn="l" rtl="0">
              <a:lnSpc>
                <a:spcPct val="80000"/>
              </a:lnSpc>
              <a:buFont typeface="Arial" charset="0"/>
              <a:buNone/>
            </a:pPr>
            <a:r>
              <a:rPr lang="en-US" sz="2000" b="1" dirty="0" smtClean="0">
                <a:solidFill>
                  <a:schemeClr val="tx2"/>
                </a:solidFill>
              </a:rPr>
              <a:t>Catch ex As Exception</a:t>
            </a:r>
          </a:p>
          <a:p>
            <a:pPr algn="l" rtl="0">
              <a:lnSpc>
                <a:spcPct val="80000"/>
              </a:lnSpc>
              <a:buFont typeface="Arial" charset="0"/>
              <a:buNone/>
            </a:pPr>
            <a:r>
              <a:rPr lang="en-US" sz="2000" dirty="0" smtClean="0">
                <a:solidFill>
                  <a:schemeClr val="tx2"/>
                </a:solidFill>
              </a:rPr>
              <a:t>      </a:t>
            </a:r>
            <a:r>
              <a:rPr lang="en-US" sz="2000" dirty="0" err="1" smtClean="0">
                <a:solidFill>
                  <a:schemeClr val="tx2"/>
                </a:solidFill>
              </a:rPr>
              <a:t>MsgBox</a:t>
            </a:r>
            <a:r>
              <a:rPr lang="en-US" sz="2000" dirty="0" smtClean="0">
                <a:solidFill>
                  <a:schemeClr val="tx2"/>
                </a:solidFill>
              </a:rPr>
              <a:t>(</a:t>
            </a:r>
            <a:r>
              <a:rPr lang="en-US" sz="2000" dirty="0" err="1" smtClean="0">
                <a:solidFill>
                  <a:schemeClr val="tx2"/>
                </a:solidFill>
              </a:rPr>
              <a:t>ex.Message</a:t>
            </a:r>
            <a:r>
              <a:rPr lang="en-US" sz="2000" dirty="0" smtClean="0">
                <a:solidFill>
                  <a:schemeClr val="tx2"/>
                </a:solidFill>
              </a:rPr>
              <a:t>)</a:t>
            </a:r>
          </a:p>
          <a:p>
            <a:pPr algn="l" rtl="0">
              <a:lnSpc>
                <a:spcPct val="80000"/>
              </a:lnSpc>
              <a:buFont typeface="Arial" charset="0"/>
              <a:buNone/>
            </a:pPr>
            <a:r>
              <a:rPr lang="en-US" sz="2000" b="1" dirty="0" smtClean="0">
                <a:solidFill>
                  <a:schemeClr val="tx2"/>
                </a:solidFill>
              </a:rPr>
              <a:t>End Try</a:t>
            </a:r>
          </a:p>
        </p:txBody>
      </p:sp>
      <p:sp>
        <p:nvSpPr>
          <p:cNvPr id="1963013" name="Rectangle 5"/>
          <p:cNvSpPr>
            <a:spLocks noGrp="1"/>
          </p:cNvSpPr>
          <p:nvPr>
            <p:ph type="title" idx="4294967295"/>
          </p:nvPr>
        </p:nvSpPr>
        <p:spPr>
          <a:xfrm>
            <a:off x="457200" y="-228600"/>
            <a:ext cx="8229600" cy="1143000"/>
          </a:xfrm>
          <a:noFill/>
        </p:spPr>
        <p:txBody>
          <a:bodyPr/>
          <a:lstStyle/>
          <a:p>
            <a:r>
              <a:rPr lang="en-US" b="1" smtClean="0">
                <a:solidFill>
                  <a:schemeClr val="accent2"/>
                </a:solidFill>
              </a:rPr>
              <a:t>Exception Handling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9" name="Rectangle 3"/>
          <p:cNvSpPr>
            <a:spLocks noGrp="1"/>
          </p:cNvSpPr>
          <p:nvPr>
            <p:ph type="body" idx="4294967295"/>
          </p:nvPr>
        </p:nvSpPr>
        <p:spPr>
          <a:xfrm>
            <a:off x="304800" y="914400"/>
            <a:ext cx="8229600" cy="5562600"/>
          </a:xfrm>
          <a:solidFill>
            <a:schemeClr val="bg1"/>
          </a:solidFill>
        </p:spPr>
        <p:txBody>
          <a:bodyPr>
            <a:normAutofit fontScale="92500"/>
          </a:bodyPr>
          <a:lstStyle/>
          <a:p>
            <a:pPr algn="l" rtl="0">
              <a:lnSpc>
                <a:spcPct val="80000"/>
              </a:lnSpc>
            </a:pPr>
            <a:r>
              <a:rPr lang="en-US" sz="2800" dirty="0" smtClean="0">
                <a:solidFill>
                  <a:schemeClr val="tx2"/>
                </a:solidFill>
              </a:rPr>
              <a:t>There is one last part of the </a:t>
            </a:r>
            <a:r>
              <a:rPr lang="en-US" sz="2800" b="1" dirty="0" smtClean="0">
                <a:solidFill>
                  <a:schemeClr val="tx2"/>
                </a:solidFill>
              </a:rPr>
              <a:t>Try … Catch </a:t>
            </a:r>
            <a:r>
              <a:rPr lang="en-US" sz="2800" dirty="0" smtClean="0">
                <a:solidFill>
                  <a:schemeClr val="tx2"/>
                </a:solidFill>
              </a:rPr>
              <a:t>Statement that VB.NET doesn’t add for you </a:t>
            </a:r>
            <a:r>
              <a:rPr lang="en-US" sz="2800" dirty="0" smtClean="0">
                <a:solidFill>
                  <a:schemeClr val="tx2"/>
                </a:solidFill>
                <a:sym typeface="Wingdings" pitchFamily="2" charset="2"/>
              </a:rPr>
              <a:t></a:t>
            </a:r>
            <a:r>
              <a:rPr lang="en-US" sz="2800" dirty="0" smtClean="0">
                <a:solidFill>
                  <a:schemeClr val="tx2"/>
                </a:solidFill>
              </a:rPr>
              <a:t> Finally:</a:t>
            </a:r>
          </a:p>
          <a:p>
            <a:pPr lvl="2" algn="l" rtl="0">
              <a:lnSpc>
                <a:spcPct val="80000"/>
              </a:lnSpc>
              <a:buFont typeface="Arial" charset="0"/>
              <a:buNone/>
            </a:pPr>
            <a:r>
              <a:rPr lang="en-US" sz="3200" dirty="0" smtClean="0">
                <a:solidFill>
                  <a:schemeClr val="tx2"/>
                </a:solidFill>
              </a:rPr>
              <a:t>Try</a:t>
            </a:r>
          </a:p>
          <a:p>
            <a:pPr lvl="2" algn="l" rtl="0">
              <a:lnSpc>
                <a:spcPct val="80000"/>
              </a:lnSpc>
              <a:buFont typeface="Arial" charset="0"/>
              <a:buNone/>
            </a:pPr>
            <a:r>
              <a:rPr lang="en-US" sz="3200" dirty="0" smtClean="0">
                <a:solidFill>
                  <a:schemeClr val="tx2"/>
                </a:solidFill>
              </a:rPr>
              <a:t>Catch ex As Exception</a:t>
            </a:r>
          </a:p>
          <a:p>
            <a:pPr lvl="2" algn="l" rtl="0">
              <a:lnSpc>
                <a:spcPct val="80000"/>
              </a:lnSpc>
              <a:buFont typeface="Arial" charset="0"/>
              <a:buNone/>
            </a:pPr>
            <a:r>
              <a:rPr lang="en-US" sz="3200" b="1" dirty="0" smtClean="0">
                <a:solidFill>
                  <a:schemeClr val="tx2"/>
                </a:solidFill>
              </a:rPr>
              <a:t>Finally</a:t>
            </a:r>
          </a:p>
          <a:p>
            <a:pPr lvl="2" algn="l" rtl="0">
              <a:lnSpc>
                <a:spcPct val="80000"/>
              </a:lnSpc>
              <a:buFont typeface="Arial" charset="0"/>
              <a:buNone/>
            </a:pPr>
            <a:r>
              <a:rPr lang="en-US" sz="3200" dirty="0" smtClean="0">
                <a:solidFill>
                  <a:schemeClr val="tx2"/>
                </a:solidFill>
              </a:rPr>
              <a:t>End Try</a:t>
            </a:r>
          </a:p>
          <a:p>
            <a:pPr algn="l" rtl="0">
              <a:lnSpc>
                <a:spcPct val="80000"/>
              </a:lnSpc>
            </a:pPr>
            <a:r>
              <a:rPr lang="en-US" sz="2800" dirty="0" smtClean="0">
                <a:solidFill>
                  <a:schemeClr val="tx2"/>
                </a:solidFill>
              </a:rPr>
              <a:t>The </a:t>
            </a:r>
            <a:r>
              <a:rPr lang="en-US" sz="2800" b="1" dirty="0" smtClean="0">
                <a:solidFill>
                  <a:schemeClr val="tx2"/>
                </a:solidFill>
              </a:rPr>
              <a:t>Finally </a:t>
            </a:r>
            <a:r>
              <a:rPr lang="en-US" sz="2800" dirty="0" smtClean="0">
                <a:solidFill>
                  <a:schemeClr val="tx2"/>
                </a:solidFill>
              </a:rPr>
              <a:t>part is always executed, whether an error occurs or not. You typically add a </a:t>
            </a:r>
            <a:r>
              <a:rPr lang="en-US" sz="2800" b="1" dirty="0" smtClean="0">
                <a:solidFill>
                  <a:schemeClr val="tx2"/>
                </a:solidFill>
              </a:rPr>
              <a:t>Finally </a:t>
            </a:r>
            <a:r>
              <a:rPr lang="en-US" sz="2800" dirty="0" smtClean="0">
                <a:solidFill>
                  <a:schemeClr val="tx2"/>
                </a:solidFill>
              </a:rPr>
              <a:t>part to perform any cleanup operations that are needed. </a:t>
            </a:r>
          </a:p>
          <a:p>
            <a:pPr algn="l" rtl="0">
              <a:lnSpc>
                <a:spcPct val="80000"/>
              </a:lnSpc>
            </a:pPr>
            <a:r>
              <a:rPr lang="en-US" sz="2800" dirty="0" smtClean="0">
                <a:solidFill>
                  <a:schemeClr val="tx2"/>
                </a:solidFill>
              </a:rPr>
              <a:t>For example, you may have opened a file before going into a Try … Catch Statement. If an error occurs, the file will still be open. Whether an error occurs or not, you still need to close the file. You can do that in the </a:t>
            </a:r>
            <a:r>
              <a:rPr lang="en-US" sz="2800" b="1" dirty="0" smtClean="0">
                <a:solidFill>
                  <a:schemeClr val="tx2"/>
                </a:solidFill>
              </a:rPr>
              <a:t>Finally </a:t>
            </a:r>
            <a:r>
              <a:rPr lang="en-US" sz="2800" dirty="0" smtClean="0">
                <a:solidFill>
                  <a:schemeClr val="tx2"/>
                </a:solidFill>
              </a:rPr>
              <a:t>part.</a:t>
            </a:r>
          </a:p>
          <a:p>
            <a:pPr algn="l" rtl="0">
              <a:lnSpc>
                <a:spcPct val="80000"/>
              </a:lnSpc>
            </a:pPr>
            <a:endParaRPr lang="en-US" sz="2800" dirty="0" smtClean="0">
              <a:solidFill>
                <a:schemeClr val="tx2"/>
              </a:solidFill>
            </a:endParaRPr>
          </a:p>
        </p:txBody>
      </p:sp>
      <p:sp>
        <p:nvSpPr>
          <p:cNvPr id="2036741" name="Rectangle 5"/>
          <p:cNvSpPr>
            <a:spLocks noGrp="1"/>
          </p:cNvSpPr>
          <p:nvPr>
            <p:ph type="title" idx="4294967295"/>
          </p:nvPr>
        </p:nvSpPr>
        <p:spPr>
          <a:xfrm>
            <a:off x="457200" y="-228600"/>
            <a:ext cx="8229600" cy="1143000"/>
          </a:xfrm>
          <a:noFill/>
        </p:spPr>
        <p:txBody>
          <a:bodyPr/>
          <a:lstStyle/>
          <a:p>
            <a:r>
              <a:rPr lang="en-US" b="1" smtClean="0">
                <a:solidFill>
                  <a:schemeClr val="accent2"/>
                </a:solidFill>
              </a:rPr>
              <a:t>Exception Handling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Directory Class</a:t>
            </a:r>
            <a:endParaRPr lang="ar-SA" dirty="0"/>
          </a:p>
        </p:txBody>
      </p:sp>
      <p:sp>
        <p:nvSpPr>
          <p:cNvPr id="3" name="Content Placeholder 2"/>
          <p:cNvSpPr>
            <a:spLocks noGrp="1"/>
          </p:cNvSpPr>
          <p:nvPr>
            <p:ph sz="quarter" idx="1"/>
          </p:nvPr>
        </p:nvSpPr>
        <p:spPr/>
        <p:txBody>
          <a:bodyPr/>
          <a:lstStyle/>
          <a:p>
            <a:pPr algn="l" rtl="0"/>
            <a:r>
              <a:rPr lang="en-US" dirty="0" smtClean="0"/>
              <a:t>Common methods of the Directory class</a:t>
            </a:r>
          </a:p>
          <a:p>
            <a:pPr lvl="1" algn="l" rtl="0"/>
            <a:r>
              <a:rPr lang="en-US" dirty="0" smtClean="0"/>
              <a:t>Exists (path designation)</a:t>
            </a:r>
          </a:p>
          <a:p>
            <a:pPr lvl="1" algn="l" rtl="0"/>
            <a:r>
              <a:rPr lang="en-US" dirty="0" err="1" smtClean="0"/>
              <a:t>CreateDirectory</a:t>
            </a:r>
            <a:r>
              <a:rPr lang="en-US" dirty="0" smtClean="0"/>
              <a:t> (path designation)</a:t>
            </a:r>
          </a:p>
          <a:p>
            <a:pPr lvl="1" algn="l" rtl="0"/>
            <a:r>
              <a:rPr lang="en-US" dirty="0" smtClean="0"/>
              <a:t>Delete (path designation)</a:t>
            </a:r>
          </a:p>
          <a:p>
            <a:pPr algn="l" rtl="0"/>
            <a:r>
              <a:rPr lang="en-US" dirty="0" smtClean="0"/>
              <a:t>Code that uses some of the Directory methods</a:t>
            </a:r>
          </a:p>
          <a:p>
            <a:pPr algn="l" rtl="0">
              <a:buNone/>
            </a:pPr>
            <a:r>
              <a:rPr lang="en-US" dirty="0" smtClean="0"/>
              <a:t>      Dim dir As String = "C:\VB 2005\Files\"</a:t>
            </a:r>
          </a:p>
          <a:p>
            <a:pPr algn="l" rtl="0">
              <a:buNone/>
            </a:pPr>
            <a:r>
              <a:rPr lang="en-US" dirty="0" smtClean="0"/>
              <a:t>         If Not </a:t>
            </a:r>
            <a:r>
              <a:rPr lang="en-US" dirty="0" err="1" smtClean="0"/>
              <a:t>Directory.Exists</a:t>
            </a:r>
            <a:r>
              <a:rPr lang="en-US" dirty="0" smtClean="0"/>
              <a:t>(dir) Then	</a:t>
            </a:r>
          </a:p>
          <a:p>
            <a:pPr algn="l" rtl="0">
              <a:buNone/>
            </a:pPr>
            <a:r>
              <a:rPr lang="en-US" dirty="0" smtClean="0"/>
              <a:t>         	</a:t>
            </a:r>
            <a:r>
              <a:rPr lang="en-US" dirty="0" err="1" smtClean="0"/>
              <a:t>Directory.CreateDirectory</a:t>
            </a:r>
            <a:r>
              <a:rPr lang="en-US" dirty="0" smtClean="0"/>
              <a:t>(dir)</a:t>
            </a:r>
          </a:p>
          <a:p>
            <a:pPr algn="l" rtl="0">
              <a:buNone/>
            </a:pPr>
            <a:r>
              <a:rPr lang="en-US" dirty="0" smtClean="0"/>
              <a:t>      End If</a:t>
            </a:r>
          </a:p>
          <a:p>
            <a:pPr algn="l" rtl="0"/>
            <a:endParaRPr lang="en-US" dirty="0" smtClean="0"/>
          </a:p>
          <a:p>
            <a:pPr algn="l" rtl="0"/>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Directory Class</a:t>
            </a:r>
            <a:endParaRPr lang="ar-SA" dirty="0"/>
          </a:p>
        </p:txBody>
      </p:sp>
      <p:sp>
        <p:nvSpPr>
          <p:cNvPr id="3" name="Content Placeholder 2"/>
          <p:cNvSpPr>
            <a:spLocks noGrp="1"/>
          </p:cNvSpPr>
          <p:nvPr>
            <p:ph sz="quarter" idx="1"/>
          </p:nvPr>
        </p:nvSpPr>
        <p:spPr/>
        <p:txBody>
          <a:bodyPr/>
          <a:lstStyle/>
          <a:p>
            <a:endParaRPr lang="ar-SA"/>
          </a:p>
        </p:txBody>
      </p:sp>
      <p:pic>
        <p:nvPicPr>
          <p:cNvPr id="4" name="Picture 1" descr="ch18slides_Page_08.png"/>
          <p:cNvPicPr>
            <a:picLocks noGrp="1" noChangeAspect="1"/>
          </p:cNvPicPr>
          <p:nvPr isPhoto="1"/>
        </p:nvPicPr>
        <p:blipFill>
          <a:blip r:embed="rId2" cstate="print"/>
          <a:srcRect l="6300" r="22438" b="20153"/>
          <a:stretch>
            <a:fillRect/>
          </a:stretch>
        </p:blipFill>
        <p:spPr bwMode="auto">
          <a:xfrm>
            <a:off x="467544" y="1124744"/>
            <a:ext cx="8388424" cy="52902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Directory Class</a:t>
            </a:r>
            <a:endParaRPr lang="ar-SA" dirty="0"/>
          </a:p>
        </p:txBody>
      </p:sp>
      <p:sp>
        <p:nvSpPr>
          <p:cNvPr id="3" name="Content Placeholder 2"/>
          <p:cNvSpPr>
            <a:spLocks noGrp="1"/>
          </p:cNvSpPr>
          <p:nvPr>
            <p:ph sz="quarter" idx="1"/>
          </p:nvPr>
        </p:nvSpPr>
        <p:spPr/>
        <p:txBody>
          <a:bodyPr/>
          <a:lstStyle/>
          <a:p>
            <a:endParaRPr lang="ar-SA"/>
          </a:p>
        </p:txBody>
      </p:sp>
      <p:pic>
        <p:nvPicPr>
          <p:cNvPr id="4" name="Picture 1" descr="ch18slides_Page_09.png"/>
          <p:cNvPicPr>
            <a:picLocks noGrp="1" noChangeAspect="1"/>
          </p:cNvPicPr>
          <p:nvPr isPhoto="1"/>
        </p:nvPicPr>
        <p:blipFill>
          <a:blip r:embed="rId2" cstate="print"/>
          <a:srcRect l="7476" t="4616" r="23225" b="77225"/>
          <a:stretch>
            <a:fillRect/>
          </a:stretch>
        </p:blipFill>
        <p:spPr bwMode="auto">
          <a:xfrm>
            <a:off x="395536" y="1628800"/>
            <a:ext cx="8599813" cy="13681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File Class</a:t>
            </a:r>
            <a:endParaRPr lang="ar-SA" dirty="0"/>
          </a:p>
        </p:txBody>
      </p:sp>
      <p:sp>
        <p:nvSpPr>
          <p:cNvPr id="3" name="Content Placeholder 2"/>
          <p:cNvSpPr>
            <a:spLocks noGrp="1"/>
          </p:cNvSpPr>
          <p:nvPr>
            <p:ph sz="quarter" idx="1"/>
          </p:nvPr>
        </p:nvSpPr>
        <p:spPr/>
        <p:txBody>
          <a:bodyPr>
            <a:normAutofit lnSpcReduction="10000"/>
          </a:bodyPr>
          <a:lstStyle/>
          <a:p>
            <a:pPr algn="l" rtl="0"/>
            <a:r>
              <a:rPr lang="en-US" dirty="0" smtClean="0"/>
              <a:t>Common methods of the File class</a:t>
            </a:r>
          </a:p>
          <a:p>
            <a:pPr lvl="1" algn="l" rtl="0"/>
            <a:r>
              <a:rPr lang="en-US" dirty="0" smtClean="0"/>
              <a:t>Exists (path)</a:t>
            </a:r>
          </a:p>
          <a:p>
            <a:pPr lvl="1" algn="l" rtl="0"/>
            <a:r>
              <a:rPr lang="en-US" dirty="0" smtClean="0"/>
              <a:t>Delete (path)</a:t>
            </a:r>
          </a:p>
          <a:p>
            <a:pPr lvl="1" algn="l" rtl="0"/>
            <a:r>
              <a:rPr lang="en-US" dirty="0" smtClean="0"/>
              <a:t>Copy (source, </a:t>
            </a:r>
            <a:r>
              <a:rPr lang="en-US" dirty="0" err="1" smtClean="0"/>
              <a:t>dest</a:t>
            </a:r>
            <a:r>
              <a:rPr lang="en-US" dirty="0" smtClean="0"/>
              <a:t>)</a:t>
            </a:r>
          </a:p>
          <a:p>
            <a:pPr lvl="1" algn="l" rtl="0"/>
            <a:r>
              <a:rPr lang="en-US" dirty="0" smtClean="0"/>
              <a:t>Move (source, </a:t>
            </a:r>
            <a:r>
              <a:rPr lang="en-US" dirty="0" err="1" smtClean="0"/>
              <a:t>dest</a:t>
            </a:r>
            <a:r>
              <a:rPr lang="en-US" dirty="0" smtClean="0"/>
              <a:t>)</a:t>
            </a:r>
          </a:p>
          <a:p>
            <a:pPr algn="l" rtl="0"/>
            <a:r>
              <a:rPr lang="en-US" dirty="0" smtClean="0"/>
              <a:t>Code that uses some of the File methods</a:t>
            </a:r>
          </a:p>
          <a:p>
            <a:pPr algn="l" rtl="0">
              <a:buNone/>
            </a:pPr>
            <a:r>
              <a:rPr lang="en-US" dirty="0" smtClean="0"/>
              <a:t>       Dim path As String = dir &amp; "Products.txt"</a:t>
            </a:r>
          </a:p>
          <a:p>
            <a:pPr algn="l" rtl="0">
              <a:buNone/>
            </a:pPr>
            <a:r>
              <a:rPr lang="en-US" dirty="0" smtClean="0"/>
              <a:t>          If </a:t>
            </a:r>
            <a:r>
              <a:rPr lang="en-US" dirty="0" err="1" smtClean="0"/>
              <a:t>File.Exists</a:t>
            </a:r>
            <a:r>
              <a:rPr lang="en-US" dirty="0" smtClean="0"/>
              <a:t>(path) Then</a:t>
            </a:r>
          </a:p>
          <a:p>
            <a:pPr algn="l" rtl="0">
              <a:buNone/>
            </a:pPr>
            <a:r>
              <a:rPr lang="en-US" dirty="0" smtClean="0"/>
              <a:t>             </a:t>
            </a:r>
            <a:r>
              <a:rPr lang="en-US" dirty="0" err="1" smtClean="0"/>
              <a:t>File.Delete</a:t>
            </a:r>
            <a:r>
              <a:rPr lang="en-US" dirty="0" smtClean="0"/>
              <a:t>(path)</a:t>
            </a:r>
          </a:p>
          <a:p>
            <a:pPr algn="l" rtl="0">
              <a:buNone/>
            </a:pPr>
            <a:r>
              <a:rPr lang="en-US" dirty="0" smtClean="0"/>
              <a:t>       End If</a:t>
            </a:r>
          </a:p>
          <a:p>
            <a:pPr algn="l" rtl="0"/>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File Class</a:t>
            </a:r>
            <a:endParaRPr lang="ar-SA" dirty="0"/>
          </a:p>
        </p:txBody>
      </p:sp>
      <p:sp>
        <p:nvSpPr>
          <p:cNvPr id="3" name="Content Placeholder 2"/>
          <p:cNvSpPr>
            <a:spLocks noGrp="1"/>
          </p:cNvSpPr>
          <p:nvPr>
            <p:ph sz="quarter" idx="1"/>
          </p:nvPr>
        </p:nvSpPr>
        <p:spPr/>
        <p:txBody>
          <a:bodyPr/>
          <a:lstStyle/>
          <a:p>
            <a:endParaRPr lang="ar-SA"/>
          </a:p>
        </p:txBody>
      </p:sp>
      <p:pic>
        <p:nvPicPr>
          <p:cNvPr id="4" name="Picture 1" descr="ch18slides_Page_06.png"/>
          <p:cNvPicPr>
            <a:picLocks noGrp="1" noChangeAspect="1"/>
          </p:cNvPicPr>
          <p:nvPr isPhoto="1"/>
        </p:nvPicPr>
        <p:blipFill>
          <a:blip r:embed="rId2" cstate="print"/>
          <a:srcRect l="4326" t="4508" r="21650" b="12478"/>
          <a:stretch>
            <a:fillRect/>
          </a:stretch>
        </p:blipFill>
        <p:spPr bwMode="auto">
          <a:xfrm>
            <a:off x="1115616" y="1556792"/>
            <a:ext cx="6768752" cy="4608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File Class</a:t>
            </a:r>
            <a:endParaRPr lang="ar-SA" dirty="0"/>
          </a:p>
        </p:txBody>
      </p:sp>
      <p:sp>
        <p:nvSpPr>
          <p:cNvPr id="3" name="Content Placeholder 2"/>
          <p:cNvSpPr>
            <a:spLocks noGrp="1"/>
          </p:cNvSpPr>
          <p:nvPr>
            <p:ph sz="quarter" idx="1"/>
          </p:nvPr>
        </p:nvSpPr>
        <p:spPr/>
        <p:txBody>
          <a:bodyPr/>
          <a:lstStyle/>
          <a:p>
            <a:endParaRPr lang="ar-SA"/>
          </a:p>
        </p:txBody>
      </p:sp>
      <p:pic>
        <p:nvPicPr>
          <p:cNvPr id="4" name="Picture 1" descr="ch18slides_Page_07.png"/>
          <p:cNvPicPr>
            <a:picLocks noGrp="1" noChangeAspect="1"/>
          </p:cNvPicPr>
          <p:nvPr isPhoto="1"/>
        </p:nvPicPr>
        <p:blipFill>
          <a:blip r:embed="rId2" cstate="print"/>
          <a:srcRect l="4326" t="4616" r="20863" b="66848"/>
          <a:stretch>
            <a:fillRect/>
          </a:stretch>
        </p:blipFill>
        <p:spPr bwMode="auto">
          <a:xfrm>
            <a:off x="663929" y="1700808"/>
            <a:ext cx="8084535" cy="187220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1164</TotalTime>
  <Words>1766</Words>
  <Application>Microsoft Office PowerPoint</Application>
  <PresentationFormat>On-screen Show (4:3)</PresentationFormat>
  <Paragraphs>240</Paragraphs>
  <Slides>36</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Courier New</vt:lpstr>
      <vt:lpstr>Georgia</vt:lpstr>
      <vt:lpstr>Times New Roman</vt:lpstr>
      <vt:lpstr>Wingdings</vt:lpstr>
      <vt:lpstr>Wingdings 2</vt:lpstr>
      <vt:lpstr>Civic</vt:lpstr>
      <vt:lpstr>Document</vt:lpstr>
      <vt:lpstr>Files and Streams</vt:lpstr>
      <vt:lpstr>Objectives</vt:lpstr>
      <vt:lpstr>Data Hierarchy </vt:lpstr>
      <vt:lpstr>The Directory Class</vt:lpstr>
      <vt:lpstr>The Directory Class</vt:lpstr>
      <vt:lpstr>The Directory Class</vt:lpstr>
      <vt:lpstr>The File Class</vt:lpstr>
      <vt:lpstr>The File Class</vt:lpstr>
      <vt:lpstr>The File Class</vt:lpstr>
      <vt:lpstr>Introduction to Files and Streams</vt:lpstr>
      <vt:lpstr>Text vs Binary Files</vt:lpstr>
      <vt:lpstr>Introduction to Processing Textual Data</vt:lpstr>
      <vt:lpstr>Introduction to Processing Textual Data</vt:lpstr>
      <vt:lpstr>The Object Framework</vt:lpstr>
      <vt:lpstr>The Stream-File Connection</vt:lpstr>
      <vt:lpstr>Establishing Connections</vt:lpstr>
      <vt:lpstr>The FileStream Class</vt:lpstr>
      <vt:lpstr>The FileStream Class</vt:lpstr>
      <vt:lpstr>The StreamReder Class</vt:lpstr>
      <vt:lpstr>The StreamReder Class</vt:lpstr>
      <vt:lpstr>The StreamReder Class</vt:lpstr>
      <vt:lpstr>Reading Entire Content of File</vt:lpstr>
      <vt:lpstr>Reading a Sequential File One Record at a Time</vt:lpstr>
      <vt:lpstr>The StreamWriter Class</vt:lpstr>
      <vt:lpstr>The StreamWriter Class</vt:lpstr>
      <vt:lpstr>StreamWriter Example</vt:lpstr>
      <vt:lpstr>Writing a Freeform File</vt:lpstr>
      <vt:lpstr>Writing a Delimited File</vt:lpstr>
      <vt:lpstr>Exception Handling</vt:lpstr>
      <vt:lpstr>Exception Handling</vt:lpstr>
      <vt:lpstr>Exception Handling</vt:lpstr>
      <vt:lpstr>Exception Handling</vt:lpstr>
      <vt:lpstr>Exception Handling</vt:lpstr>
      <vt:lpstr>PowerPoint Presentation</vt:lpstr>
      <vt:lpstr>Exception Handling</vt:lpstr>
      <vt:lpstr>Exception Handling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Files and Streams</dc:title>
  <dc:creator>Nasser</dc:creator>
  <cp:lastModifiedBy>Sara</cp:lastModifiedBy>
  <cp:revision>6</cp:revision>
  <dcterms:created xsi:type="dcterms:W3CDTF">2012-04-13T11:19:41Z</dcterms:created>
  <dcterms:modified xsi:type="dcterms:W3CDTF">2017-03-05T09:20:30Z</dcterms:modified>
</cp:coreProperties>
</file>