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grpSp>
        <p:nvGrpSpPr>
          <p:cNvPr id="2" name="Group 18"/>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Action Button: Forward or Next 10">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fld id="{2C3FA550-2ABB-432B-8D26-6FB89581E3FF}" type="datetime1">
              <a:rPr lang="en-US"/>
              <a:pPr>
                <a:defRPr/>
              </a:pPr>
              <a:t>2/25/2017</a:t>
            </a:fld>
            <a:endParaRPr lang="en-US"/>
          </a:p>
        </p:txBody>
      </p:sp>
      <p:sp>
        <p:nvSpPr>
          <p:cNvPr id="13" name="Slide Number Placeholder 26"/>
          <p:cNvSpPr>
            <a:spLocks noGrp="1"/>
          </p:cNvSpPr>
          <p:nvPr>
            <p:ph type="sldNum" sz="quarter" idx="11"/>
          </p:nvPr>
        </p:nvSpPr>
        <p:spPr/>
        <p:txBody>
          <a:bodyPr/>
          <a:lstStyle>
            <a:lvl1pPr>
              <a:defRPr>
                <a:solidFill>
                  <a:srgbClr val="FFFFFF"/>
                </a:solidFill>
              </a:defRPr>
            </a:lvl1pPr>
            <a:extLst/>
          </a:lstStyle>
          <a:p>
            <a:pPr>
              <a:defRPr/>
            </a:pPr>
            <a:fld id="{5135AD64-D73B-4BD9-A24E-A9C0BC3F3CDC}" type="slidenum">
              <a:rPr lang="en-US"/>
              <a:pPr>
                <a:defRPr/>
              </a:pPr>
              <a:t>‹#›</a:t>
            </a:fld>
            <a:endParaRPr lang="en-US"/>
          </a:p>
        </p:txBody>
      </p:sp>
      <p:sp>
        <p:nvSpPr>
          <p:cNvPr id="14" name="Footer Placeholder 18"/>
          <p:cNvSpPr>
            <a:spLocks noGrp="1"/>
          </p:cNvSpPr>
          <p:nvPr>
            <p:ph type="ftr" sz="quarter" idx="12"/>
          </p:nvPr>
        </p:nvSpPr>
        <p:spPr>
          <a:xfrm>
            <a:off x="2743200" y="6408738"/>
            <a:ext cx="3987800" cy="365125"/>
          </a:xfrm>
        </p:spPr>
        <p:txBody>
          <a:bodyPr/>
          <a:lstStyle>
            <a:lvl1pPr>
              <a:defRPr>
                <a:solidFill>
                  <a:schemeClr val="accent1">
                    <a:tint val="20000"/>
                  </a:schemeClr>
                </a:solidFill>
              </a:defRPr>
            </a:lvl1pPr>
            <a:extLst/>
          </a:lstStyle>
          <a:p>
            <a:pPr>
              <a:defRPr/>
            </a:pPr>
            <a:r>
              <a:rPr lang="en-US">
                <a:solidFill>
                  <a:srgbClr val="2DA2BF">
                    <a:tint val="20000"/>
                  </a:srgbClr>
                </a:solidFill>
              </a:rPr>
              <a:t>© 1992-2011 by Pearson Education, Inc.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0C8643D-27FA-4449-B7DF-644CC8BDD4C8}" type="datetime1">
              <a:rPr lang="en-US">
                <a:solidFill>
                  <a:prstClr val="black"/>
                </a:solidFill>
              </a:rPr>
              <a:pPr>
                <a:defRPr/>
              </a:pPr>
              <a:t>2/25/2017</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4A5FC7B1-6857-49C7-B153-B01839229D4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E79F215-2AD4-4828-8664-696C5FC680C5}" type="datetime1">
              <a:rPr lang="en-US">
                <a:solidFill>
                  <a:prstClr val="black"/>
                </a:solidFill>
              </a:rPr>
              <a:pPr>
                <a:defRPr/>
              </a:pPr>
              <a:t>2/25/2017</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EB50CFC0-23BE-497D-8FC4-5FDEEBFEC2E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CE8271-7830-44F8-8F1F-C4747D8C0051}" type="datetime1">
              <a:rPr lang="en-US">
                <a:solidFill>
                  <a:prstClr val="black"/>
                </a:solidFill>
              </a:rPr>
              <a:pPr>
                <a:defRPr/>
              </a:pPr>
              <a:t>2/25/2017</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A584066C-5E20-4ABD-BE68-FD6A90D82E77}"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5" name="Action Button: Forward or Next 4">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3" name="Content Placeholder 2"/>
          <p:cNvSpPr>
            <a:spLocks noGrp="1"/>
          </p:cNvSpPr>
          <p:nvPr>
            <p:ph idx="1"/>
          </p:nvPr>
        </p:nvSpPr>
        <p:spPr/>
        <p:txBody>
          <a:bodyPr/>
          <a:lstStyle>
            <a:lvl2pPr>
              <a:buFont typeface="Wingdings" pitchFamily="2" charset="2"/>
              <a:buChar char="§"/>
              <a:defRPr/>
            </a:lvl2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6" name="Date Placeholder 3"/>
          <p:cNvSpPr>
            <a:spLocks noGrp="1"/>
          </p:cNvSpPr>
          <p:nvPr>
            <p:ph type="dt" sz="half" idx="10"/>
          </p:nvPr>
        </p:nvSpPr>
        <p:spPr/>
        <p:txBody>
          <a:bodyPr/>
          <a:lstStyle>
            <a:lvl1pPr>
              <a:defRPr/>
            </a:lvl1pPr>
            <a:extLst/>
          </a:lstStyle>
          <a:p>
            <a:pPr>
              <a:defRPr/>
            </a:pPr>
            <a:fld id="{7CF11385-FFC3-42D9-89D9-B8461F966A9E}" type="datetime1">
              <a:rPr lang="en-US">
                <a:solidFill>
                  <a:prstClr val="black"/>
                </a:solidFill>
              </a:rPr>
              <a:pPr>
                <a:defRPr/>
              </a:pPr>
              <a:t>2/25/2017</a:t>
            </a:fld>
            <a:endParaRPr lang="en-US">
              <a:solidFill>
                <a:prstClr val="black"/>
              </a:solidFill>
            </a:endParaRPr>
          </a:p>
        </p:txBody>
      </p:sp>
      <p:sp>
        <p:nvSpPr>
          <p:cNvPr id="8" name="Footer Placeholder 4"/>
          <p:cNvSpPr>
            <a:spLocks noGrp="1"/>
          </p:cNvSpPr>
          <p:nvPr>
            <p:ph type="ftr" sz="quarter" idx="11"/>
          </p:nvPr>
        </p:nvSpPr>
        <p:spPr>
          <a:xfrm>
            <a:off x="4114800" y="6408738"/>
            <a:ext cx="2616200" cy="365125"/>
          </a:xfrm>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5"/>
          <p:cNvSpPr>
            <a:spLocks noGrp="1"/>
          </p:cNvSpPr>
          <p:nvPr>
            <p:ph type="sldNum" sz="quarter" idx="12"/>
          </p:nvPr>
        </p:nvSpPr>
        <p:spPr/>
        <p:txBody>
          <a:bodyPr/>
          <a:lstStyle>
            <a:lvl1pPr>
              <a:defRPr/>
            </a:lvl1pPr>
            <a:extLst/>
          </a:lstStyle>
          <a:p>
            <a:pPr>
              <a:defRPr/>
            </a:pPr>
            <a:fld id="{C98DA772-C183-4396-94CE-82A7C129D221}"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23405FB-7105-40CE-9252-BC06EF1A7A1C}" type="datetime1">
              <a:rPr lang="en-US">
                <a:solidFill>
                  <a:prstClr val="white"/>
                </a:solidFill>
              </a:rPr>
              <a:pPr>
                <a:defRPr/>
              </a:pPr>
              <a:t>2/25/2017</a:t>
            </a:fld>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8" name="Slide Number Placeholder 5"/>
          <p:cNvSpPr>
            <a:spLocks noGrp="1"/>
          </p:cNvSpPr>
          <p:nvPr>
            <p:ph type="sldNum" sz="quarter" idx="12"/>
          </p:nvPr>
        </p:nvSpPr>
        <p:spPr/>
        <p:txBody>
          <a:bodyPr/>
          <a:lstStyle>
            <a:lvl1pPr>
              <a:defRPr/>
            </a:lvl1pPr>
            <a:extLst/>
          </a:lstStyle>
          <a:p>
            <a:pPr>
              <a:defRPr/>
            </a:pPr>
            <a:fld id="{CEDEE6CE-1BD1-46EB-9D3E-747B35CFB93A}"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235ECA1-ADFA-4CC0-AC0A-21AC21FC6185}" type="datetime1">
              <a:rPr lang="en-US">
                <a:solidFill>
                  <a:prstClr val="white"/>
                </a:solidFill>
              </a:rPr>
              <a:pPr>
                <a:defRPr/>
              </a:pPr>
              <a:t>2/25/2017</a:t>
            </a:fld>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3ADC5BE6-D638-470C-8FBB-D661F5A0236D}"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20EA32A-B927-4127-A635-43848CC8677E}" type="datetime1">
              <a:rPr lang="en-US">
                <a:solidFill>
                  <a:prstClr val="black"/>
                </a:solidFill>
              </a:rPr>
              <a:pPr>
                <a:defRPr/>
              </a:pPr>
              <a:t>2/25/2017</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8"/>
          <p:cNvSpPr>
            <a:spLocks noGrp="1"/>
          </p:cNvSpPr>
          <p:nvPr>
            <p:ph type="sldNum" sz="quarter" idx="12"/>
          </p:nvPr>
        </p:nvSpPr>
        <p:spPr/>
        <p:txBody>
          <a:bodyPr/>
          <a:lstStyle>
            <a:lvl1pPr>
              <a:defRPr/>
            </a:lvl1pPr>
            <a:extLst/>
          </a:lstStyle>
          <a:p>
            <a:pPr>
              <a:defRPr/>
            </a:pPr>
            <a:fld id="{9C2721BC-DC48-4A42-95D5-89BAEE8A1064}"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59E4ABD2-8AA3-467C-A8D7-1ECC59F98819}" type="datetime1">
              <a:rPr lang="en-US">
                <a:solidFill>
                  <a:prstClr val="white"/>
                </a:solidFill>
              </a:rPr>
              <a:pPr>
                <a:defRPr/>
              </a:pPr>
              <a:t>2/25/2017</a:t>
            </a:fld>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5" name="Slide Number Placeholder 4"/>
          <p:cNvSpPr>
            <a:spLocks noGrp="1"/>
          </p:cNvSpPr>
          <p:nvPr>
            <p:ph type="sldNum" sz="quarter" idx="12"/>
          </p:nvPr>
        </p:nvSpPr>
        <p:spPr/>
        <p:txBody>
          <a:bodyPr/>
          <a:lstStyle>
            <a:lvl1pPr>
              <a:defRPr/>
            </a:lvl1pPr>
            <a:extLst/>
          </a:lstStyle>
          <a:p>
            <a:pPr>
              <a:defRPr/>
            </a:pPr>
            <a:fld id="{BFA3E144-443A-4514-BEE2-A72FAC59DF54}"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63F2CF-9663-49C6-961B-B9483B0EE78A}" type="datetime1">
              <a:rPr lang="en-US">
                <a:solidFill>
                  <a:prstClr val="black"/>
                </a:solidFill>
              </a:rPr>
              <a:pPr>
                <a:defRPr/>
              </a:pPr>
              <a:t>2/25/2017</a:t>
            </a:fld>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4" name="Slide Number Placeholder 17"/>
          <p:cNvSpPr>
            <a:spLocks noGrp="1"/>
          </p:cNvSpPr>
          <p:nvPr>
            <p:ph type="sldNum" sz="quarter" idx="12"/>
          </p:nvPr>
        </p:nvSpPr>
        <p:spPr/>
        <p:txBody>
          <a:bodyPr/>
          <a:lstStyle>
            <a:lvl1pPr>
              <a:defRPr/>
            </a:lvl1pPr>
          </a:lstStyle>
          <a:p>
            <a:pPr>
              <a:defRPr/>
            </a:pPr>
            <a:fld id="{8CAA756A-C7A6-4855-8639-C777943FAE99}"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9A394BF6-39E3-4428-85BE-60640B59CD34}" type="datetime1">
              <a:rPr lang="en-US">
                <a:solidFill>
                  <a:prstClr val="black"/>
                </a:solidFill>
              </a:rPr>
              <a:pPr>
                <a:defRPr/>
              </a:pPr>
              <a:t>2/25/2017</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96B5174C-ADF7-4A1C-B859-AB86FD803B6D}"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l" rtl="0">
              <a:defRPr/>
            </a:pPr>
            <a:endParaRPr lang="en-US">
              <a:solidFill>
                <a:prstClr val="white"/>
              </a:solidFill>
              <a:cs typeface="Arial" pitchFamily="34" charset="0"/>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l" rtl="0">
              <a:defRPr/>
            </a:pPr>
            <a:endParaRPr lang="en-US">
              <a:solidFill>
                <a:prstClr val="white"/>
              </a:solidFill>
              <a:cs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E5C5C18-3240-4DA3-AF6C-13FD2B36A0D1}" type="datetime1">
              <a:rPr lang="en-US">
                <a:solidFill>
                  <a:prstClr val="white"/>
                </a:solidFill>
              </a:rPr>
              <a:pPr>
                <a:defRPr/>
              </a:pPr>
              <a:t>2/25/2017</a:t>
            </a:fld>
            <a:endParaRPr lang="en-US">
              <a:solidFill>
                <a:prstClr val="white"/>
              </a:solidFill>
            </a:endParaRPr>
          </a:p>
        </p:txBody>
      </p:sp>
      <p:sp>
        <p:nvSpPr>
          <p:cNvPr id="12" name="Footer Placeholder 5"/>
          <p:cNvSpPr>
            <a:spLocks noGrp="1"/>
          </p:cNvSpPr>
          <p:nvPr>
            <p:ph type="ftr" sz="quarter" idx="11"/>
          </p:nvPr>
        </p:nvSpPr>
        <p:spPr>
          <a:xfrm>
            <a:off x="4379913" y="6408738"/>
            <a:ext cx="2351087" cy="365125"/>
          </a:xfrm>
        </p:spPr>
        <p:txBody>
          <a:bodyPr/>
          <a:lstStyle>
            <a:lvl1pPr>
              <a:defRPr>
                <a:solidFill>
                  <a:schemeClr val="tx1"/>
                </a:solidFill>
              </a:defRPr>
            </a:lvl1pPr>
            <a:extLst/>
          </a:lstStyle>
          <a:p>
            <a:pPr>
              <a:defRPr/>
            </a:pPr>
            <a:r>
              <a:rPr lang="en-US">
                <a:solidFill>
                  <a:prstClr val="white"/>
                </a:solidFill>
              </a:rPr>
              <a:t>© 1992-2011 by Pearson Education, Inc. All Rights Reserved.</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FF5282F-5656-48D6-A0C8-274050BA75E6}"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rtl="0">
              <a:defRPr/>
            </a:pPr>
            <a:fld id="{028C65A2-BB97-4344-80BC-2941B6EFED28}" type="datetime1">
              <a:rPr lang="en-US">
                <a:solidFill>
                  <a:prstClr val="black"/>
                </a:solidFill>
              </a:rPr>
              <a:pPr rtl="0">
                <a:defRPr/>
              </a:pPr>
              <a:t>2/25/2017</a:t>
            </a:fld>
            <a:endParaRPr lang="en-US">
              <a:solidFill>
                <a:prstClr val="black"/>
              </a:solidFill>
            </a:endParaRPr>
          </a:p>
        </p:txBody>
      </p:sp>
      <p:sp>
        <p:nvSpPr>
          <p:cNvPr id="22" name="Footer Placeholder 21"/>
          <p:cNvSpPr>
            <a:spLocks noGrp="1"/>
          </p:cNvSpPr>
          <p:nvPr>
            <p:ph type="ftr" sz="quarter" idx="3"/>
          </p:nvPr>
        </p:nvSpPr>
        <p:spPr>
          <a:xfrm>
            <a:off x="3962400" y="6408738"/>
            <a:ext cx="2768600"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rtl="0">
              <a:defRPr/>
            </a:pPr>
            <a:r>
              <a:rPr lang="en-US">
                <a:solidFill>
                  <a:prstClr val="black"/>
                </a:solidFill>
              </a:rPr>
              <a:t>© 1992-2011 by Pearson Education, Inc. All Rights Reserved.</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rtl="0">
              <a:defRPr/>
            </a:pPr>
            <a:fld id="{93DC4A12-9D70-4271-B673-A5C009B5956B}" type="slidenum">
              <a:rPr lang="en-US">
                <a:solidFill>
                  <a:prstClr val="black"/>
                </a:solidFill>
              </a:rPr>
              <a:pPr rtl="0">
                <a:defRPr/>
              </a:pPr>
              <a:t>‹#›</a:t>
            </a:fld>
            <a:endParaRPr lang="en-US">
              <a:solidFill>
                <a:prstClr val="black"/>
              </a:solidFill>
            </a:endParaRPr>
          </a:p>
        </p:txBody>
      </p:sp>
      <p:sp>
        <p:nvSpPr>
          <p:cNvPr id="11" name="Action Button: Back or Previous 10">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16" name="Action Button: Forward or Next 15">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4pPr>
      <a:lvl5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eaLnBrk="1" fontAlgn="auto" hangingPunct="1">
              <a:spcAft>
                <a:spcPts val="0"/>
              </a:spcAft>
              <a:defRPr/>
            </a:pPr>
            <a:r>
              <a:rPr lang="en-US" dirty="0" smtClean="0">
                <a:solidFill>
                  <a:srgbClr val="3380E6"/>
                </a:solidFill>
                <a:latin typeface="Goudy Sans Medium"/>
              </a:rPr>
              <a:t>Object-Oriented Programming: Inheritance       </a:t>
            </a:r>
          </a:p>
        </p:txBody>
      </p:sp>
      <p:sp>
        <p:nvSpPr>
          <p:cNvPr id="10243" name="Text Placeholder 2"/>
          <p:cNvSpPr>
            <a:spLocks noGrp="1"/>
          </p:cNvSpPr>
          <p:nvPr>
            <p:ph type="subTitle" idx="1"/>
          </p:nvPr>
        </p:nvSpPr>
        <p:spPr>
          <a:xfrm>
            <a:off x="685800" y="3611563"/>
            <a:ext cx="7772400" cy="1200150"/>
          </a:xfrm>
        </p:spPr>
        <p:txBody>
          <a:bodyPr/>
          <a:lstStyle/>
          <a:p>
            <a:pPr marR="0" algn="l" eaLnBrk="1" hangingPunct="1"/>
            <a:r>
              <a:rPr lang="en-US" dirty="0" smtClean="0"/>
              <a:t>Chapter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eaLnBrk="1" fontAlgn="auto" hangingPunct="1">
              <a:spcAft>
                <a:spcPts val="0"/>
              </a:spcAft>
              <a:defRPr/>
            </a:pPr>
            <a:r>
              <a:rPr lang="en-US" dirty="0" smtClean="0">
                <a:solidFill>
                  <a:srgbClr val="3380E6"/>
                </a:solidFill>
                <a:latin typeface="Arial"/>
              </a:rPr>
              <a:t>Example</a:t>
            </a:r>
          </a:p>
        </p:txBody>
      </p:sp>
      <p:graphicFrame>
        <p:nvGraphicFramePr>
          <p:cNvPr id="4" name="Content Placeholder 6"/>
          <p:cNvGraphicFramePr>
            <a:graphicFrameLocks/>
          </p:cNvGraphicFramePr>
          <p:nvPr>
            <p:extLst>
              <p:ext uri="{D42A27DB-BD31-4B8C-83A1-F6EECF244321}">
                <p14:modId xmlns:p14="http://schemas.microsoft.com/office/powerpoint/2010/main" val="2248842792"/>
              </p:ext>
            </p:extLst>
          </p:nvPr>
        </p:nvGraphicFramePr>
        <p:xfrm>
          <a:off x="228600" y="980728"/>
          <a:ext cx="8382000" cy="5613400"/>
        </p:xfrm>
        <a:graphic>
          <a:graphicData uri="http://schemas.openxmlformats.org/drawingml/2006/table">
            <a:tbl>
              <a:tblPr rtl="1" firstRow="1" bandRow="1">
                <a:tableStyleId>{5C22544A-7EE6-4342-B048-85BDC9FD1C3A}</a:tableStyleId>
              </a:tblPr>
              <a:tblGrid>
                <a:gridCol w="4229805">
                  <a:extLst>
                    <a:ext uri="{9D8B030D-6E8A-4147-A177-3AD203B41FA5}">
                      <a16:colId xmlns:a16="http://schemas.microsoft.com/office/drawing/2014/main" val="20000"/>
                    </a:ext>
                  </a:extLst>
                </a:gridCol>
                <a:gridCol w="4152195">
                  <a:extLst>
                    <a:ext uri="{9D8B030D-6E8A-4147-A177-3AD203B41FA5}">
                      <a16:colId xmlns:a16="http://schemas.microsoft.com/office/drawing/2014/main" val="20001"/>
                    </a:ext>
                  </a:extLst>
                </a:gridCol>
              </a:tblGrid>
              <a:tr h="370840">
                <a:tc>
                  <a:txBody>
                    <a:bodyPr/>
                    <a:lstStyle/>
                    <a:p>
                      <a:pPr algn="l" rtl="0"/>
                      <a:r>
                        <a:rPr lang="en-US" dirty="0" smtClean="0"/>
                        <a:t>Derived Class</a:t>
                      </a:r>
                      <a:endParaRPr lang="ar-SA" dirty="0"/>
                    </a:p>
                  </a:txBody>
                  <a:tcPr/>
                </a:tc>
                <a:tc>
                  <a:txBody>
                    <a:bodyPr/>
                    <a:lstStyle/>
                    <a:p>
                      <a:pPr algn="l" rtl="0"/>
                      <a:r>
                        <a:rPr lang="en-US" dirty="0" smtClean="0"/>
                        <a:t>Base Class</a:t>
                      </a:r>
                      <a:endParaRPr lang="ar-SA" dirty="0"/>
                    </a:p>
                  </a:txBody>
                  <a:tcPr/>
                </a:tc>
                <a:extLst>
                  <a:ext uri="{0D108BD9-81ED-4DB2-BD59-A6C34878D82A}">
                    <a16:rowId xmlns:a16="http://schemas.microsoft.com/office/drawing/2014/main" val="10000"/>
                  </a:ext>
                </a:extLst>
              </a:tr>
              <a:tr h="370840">
                <a:tc>
                  <a:txBody>
                    <a:bodyPr/>
                    <a:lstStyle/>
                    <a:p>
                      <a:pPr algn="l" rtl="0">
                        <a:buNone/>
                      </a:pPr>
                      <a:r>
                        <a:rPr kumimoji="0" lang="en-US" sz="1600" b="1" i="1" kern="1200" dirty="0" smtClean="0">
                          <a:solidFill>
                            <a:schemeClr val="dk1"/>
                          </a:solidFill>
                          <a:latin typeface="Times New Roman" pitchFamily="18" charset="0"/>
                          <a:ea typeface="+mn-ea"/>
                          <a:cs typeface="Times New Roman" pitchFamily="18" charset="0"/>
                        </a:rPr>
                        <a:t>Class Student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smtClean="0">
                          <a:solidFill>
                            <a:srgbClr val="FF0000"/>
                          </a:solidFill>
                          <a:latin typeface="Times New Roman" pitchFamily="18" charset="0"/>
                          <a:ea typeface="+mn-ea"/>
                          <a:cs typeface="Times New Roman" pitchFamily="18" charset="0"/>
                        </a:rPr>
                        <a:t>Inherits Person </a:t>
                      </a:r>
                    </a:p>
                    <a:p>
                      <a:pPr algn="l" rtl="0">
                        <a:buNone/>
                      </a:pPr>
                      <a:r>
                        <a:rPr kumimoji="0" lang="en-US" sz="1600" b="1" i="1" kern="1200" dirty="0" smtClean="0">
                          <a:solidFill>
                            <a:schemeClr val="dk1"/>
                          </a:solidFill>
                          <a:latin typeface="Times New Roman" pitchFamily="18" charset="0"/>
                          <a:ea typeface="+mn-ea"/>
                          <a:cs typeface="Times New Roman" pitchFamily="18" charset="0"/>
                        </a:rPr>
                        <a:t>      Private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lang="en-US" sz="1600" b="1" i="1" dirty="0" smtClean="0">
                          <a:latin typeface="Times New Roman" pitchFamily="18" charset="0"/>
                          <a:cs typeface="Times New Roman" pitchFamily="18" charset="0"/>
                        </a:rPr>
                        <a:t>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S As Integer,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G As String )</a:t>
                      </a:r>
                    </a:p>
                    <a:p>
                      <a:pPr algn="l" rtl="0">
                        <a:buNone/>
                      </a:pPr>
                      <a:r>
                        <a:rPr lang="en-US" sz="1600" b="1" i="1" dirty="0" smtClean="0">
                          <a:solidFill>
                            <a:srgbClr val="00B050"/>
                          </a:solidFill>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MyBase.New</a:t>
                      </a:r>
                      <a:r>
                        <a:rPr lang="en-US" sz="1600" b="1" i="1" dirty="0" smtClean="0">
                          <a:solidFill>
                            <a:srgbClr val="00B050"/>
                          </a:solidFill>
                          <a:latin typeface="Times New Roman" pitchFamily="18" charset="0"/>
                          <a:cs typeface="Times New Roman" pitchFamily="18" charset="0"/>
                        </a:rPr>
                        <a:t>(N, S)</a:t>
                      </a:r>
                      <a:endParaRPr lang="en-US" sz="1600" b="1" i="1" baseline="0" dirty="0" smtClean="0">
                        <a:solidFill>
                          <a:srgbClr val="00B050"/>
                        </a:solidFill>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baseline="0" dirty="0" err="1" smtClean="0">
                          <a:latin typeface="Times New Roman" pitchFamily="18" charset="0"/>
                          <a:cs typeface="Times New Roman" pitchFamily="18" charset="0"/>
                        </a:rPr>
                        <a:t>m_ClassGroup</a:t>
                      </a:r>
                      <a:r>
                        <a:rPr lang="en-US" sz="1600" b="1" i="1" baseline="0" dirty="0" smtClean="0">
                          <a:latin typeface="Times New Roman" pitchFamily="18" charset="0"/>
                          <a:cs typeface="Times New Roman" pitchFamily="18" charset="0"/>
                        </a:rPr>
                        <a:t> = G</a:t>
                      </a:r>
                    </a:p>
                    <a:p>
                      <a:pPr algn="l" rtl="0">
                        <a:buNone/>
                      </a:pPr>
                      <a:r>
                        <a:rPr lang="en-US" sz="1600" b="1" i="1" baseline="0" dirty="0" smtClean="0">
                          <a:latin typeface="Times New Roman" pitchFamily="18" charset="0"/>
                          <a:cs typeface="Times New Roman" pitchFamily="18" charset="0"/>
                        </a:rPr>
                        <a:t>         End Sub</a:t>
                      </a: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r>
                        <a:rPr kumimoji="0" lang="en-US" sz="1600" b="1" i="1" kern="1200" dirty="0" smtClean="0">
                          <a:solidFill>
                            <a:schemeClr val="dk1"/>
                          </a:solidFill>
                          <a:latin typeface="Times New Roman" pitchFamily="18" charset="0"/>
                          <a:ea typeface="+mn-ea"/>
                          <a:cs typeface="Times New Roman" pitchFamily="18" charset="0"/>
                        </a:rPr>
                        <a:t>      Public Property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Set(</a:t>
                      </a:r>
                      <a:r>
                        <a:rPr kumimoji="0" lang="en-US" sz="1600" b="1" i="1" kern="1200" dirty="0" err="1" smtClean="0">
                          <a:solidFill>
                            <a:schemeClr val="dk1"/>
                          </a:solidFill>
                          <a:latin typeface="Times New Roman" pitchFamily="18" charset="0"/>
                          <a:ea typeface="+mn-ea"/>
                          <a:cs typeface="Times New Roman" pitchFamily="18" charset="0"/>
                        </a:rPr>
                        <a:t>ByVal</a:t>
                      </a:r>
                      <a:r>
                        <a:rPr kumimoji="0" lang="en-US" sz="1600" b="1" i="1" kern="1200" dirty="0" smtClean="0">
                          <a:solidFill>
                            <a:schemeClr val="dk1"/>
                          </a:solidFill>
                          <a:latin typeface="Times New Roman" pitchFamily="18" charset="0"/>
                          <a:ea typeface="+mn-ea"/>
                          <a:cs typeface="Times New Roman" pitchFamily="18" charset="0"/>
                        </a:rPr>
                        <a:t> value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smtClean="0">
                          <a:solidFill>
                            <a:schemeClr val="dk1"/>
                          </a:solidFill>
                          <a:latin typeface="Times New Roman" pitchFamily="18" charset="0"/>
                          <a:ea typeface="+mn-ea"/>
                          <a:cs typeface="Times New Roman" pitchFamily="18" charset="0"/>
                        </a:rPr>
                        <a:t>value</a:t>
                      </a: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r>
                        <a:rPr kumimoji="0" lang="en-US" sz="1600" b="1" i="1" kern="1200" dirty="0" smtClean="0">
                          <a:solidFill>
                            <a:schemeClr val="dk1"/>
                          </a:solidFill>
                          <a:latin typeface="Times New Roman" pitchFamily="18" charset="0"/>
                          <a:ea typeface="+mn-ea"/>
                          <a:cs typeface="Times New Roman" pitchFamily="18" charset="0"/>
                        </a:rPr>
                        <a:t>         End Set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Property </a:t>
                      </a:r>
                    </a:p>
                    <a:p>
                      <a:pPr algn="l" rtl="0">
                        <a:buNone/>
                      </a:pPr>
                      <a:r>
                        <a:rPr kumimoji="0" lang="en-US" sz="1600" b="1" i="1" kern="1200" dirty="0" smtClean="0">
                          <a:solidFill>
                            <a:schemeClr val="dk1"/>
                          </a:solidFill>
                          <a:latin typeface="Times New Roman" pitchFamily="18" charset="0"/>
                          <a:ea typeface="+mn-ea"/>
                          <a:cs typeface="Times New Roman" pitchFamily="18" charset="0"/>
                        </a:rPr>
                        <a:t>End Class</a:t>
                      </a:r>
                      <a:endParaRPr kumimoji="0" lang="ar-SA" sz="1600" b="1" i="1" kern="1200" dirty="0" smtClean="0">
                        <a:solidFill>
                          <a:schemeClr val="dk1"/>
                        </a:solidFill>
                        <a:latin typeface="Times New Roman" pitchFamily="18" charset="0"/>
                        <a:ea typeface="+mn-ea"/>
                        <a:cs typeface="Times New Roman" pitchFamily="18" charset="0"/>
                      </a:endParaRPr>
                    </a:p>
                  </a:txBody>
                  <a:tcPr/>
                </a:tc>
                <a:tc>
                  <a:txBody>
                    <a:bodyPr/>
                    <a:lstStyle/>
                    <a:p>
                      <a:pPr algn="l" rtl="0">
                        <a:buNone/>
                      </a:pPr>
                      <a:r>
                        <a:rPr lang="en-US" sz="1600" b="1" i="1" dirty="0" smtClean="0">
                          <a:latin typeface="Times New Roman" pitchFamily="18" charset="0"/>
                          <a:cs typeface="Times New Roman" pitchFamily="18" charset="0"/>
                        </a:rPr>
                        <a:t>Class Person </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Private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As String</a:t>
                      </a:r>
                    </a:p>
                    <a:p>
                      <a:pPr algn="l" rtl="0">
                        <a:buNone/>
                      </a:pPr>
                      <a:r>
                        <a:rPr lang="en-US" sz="1600" b="1" i="1" dirty="0" smtClean="0">
                          <a:latin typeface="Times New Roman" pitchFamily="18" charset="0"/>
                          <a:cs typeface="Times New Roman" pitchFamily="18" charset="0"/>
                        </a:rPr>
                        <a:t>         Private SSN As Integer</a:t>
                      </a:r>
                    </a:p>
                    <a:p>
                      <a:pPr algn="l" rtl="0">
                        <a:buNone/>
                      </a:pP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S As Integer)</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baseline="0" dirty="0" smtClean="0">
                          <a:latin typeface="Times New Roman" pitchFamily="18" charset="0"/>
                          <a:cs typeface="Times New Roman" pitchFamily="18" charset="0"/>
                        </a:rPr>
                        <a:t> = N</a:t>
                      </a:r>
                    </a:p>
                    <a:p>
                      <a:pPr algn="l" rtl="0">
                        <a:buNone/>
                      </a:pPr>
                      <a:r>
                        <a:rPr lang="en-US" sz="1600" b="1" i="1" baseline="0" dirty="0" smtClean="0">
                          <a:latin typeface="Times New Roman" pitchFamily="18" charset="0"/>
                          <a:cs typeface="Times New Roman" pitchFamily="18" charset="0"/>
                        </a:rPr>
                        <a:t>              SSN = S</a:t>
                      </a:r>
                    </a:p>
                    <a:p>
                      <a:pPr algn="l" rtl="0">
                        <a:buNone/>
                      </a:pPr>
                      <a:r>
                        <a:rPr lang="en-US" sz="1600" b="1" i="1" baseline="0" dirty="0" smtClean="0">
                          <a:latin typeface="Times New Roman" pitchFamily="18" charset="0"/>
                          <a:cs typeface="Times New Roman" pitchFamily="18" charset="0"/>
                        </a:rPr>
                        <a:t>         End Sub</a:t>
                      </a:r>
                    </a:p>
                    <a:p>
                      <a:pPr algn="l" rtl="0">
                        <a:buNone/>
                      </a:pPr>
                      <a:endParaRPr lang="en-US" sz="1600" b="1" i="1" dirty="0" smtClean="0">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Public Property Name() As String </a:t>
                      </a:r>
                    </a:p>
                    <a:p>
                      <a:pPr algn="l" rtl="0">
                        <a:buNone/>
                      </a:pPr>
                      <a:r>
                        <a:rPr lang="en-US" sz="1600" b="1" i="1" dirty="0" smtClean="0">
                          <a:latin typeface="Times New Roman" pitchFamily="18" charset="0"/>
                          <a:cs typeface="Times New Roman" pitchFamily="18" charset="0"/>
                        </a:rPr>
                        <a:t>	  </a:t>
                      </a: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Get </a:t>
                      </a:r>
                    </a:p>
                    <a:p>
                      <a:pPr algn="l" rtl="0">
                        <a:buNone/>
                      </a:pPr>
                      <a:r>
                        <a:rPr lang="en-US" sz="1600" b="1" i="1" dirty="0" smtClean="0">
                          <a:latin typeface="Times New Roman" pitchFamily="18" charset="0"/>
                          <a:cs typeface="Times New Roman" pitchFamily="18" charset="0"/>
                        </a:rPr>
                        <a:t>		Name =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End Get </a:t>
                      </a:r>
                    </a:p>
                    <a:p>
                      <a:pPr algn="l" rtl="0">
                        <a:buNone/>
                      </a:pPr>
                      <a:r>
                        <a:rPr lang="en-US" sz="1600" b="1" i="1" dirty="0" smtClean="0">
                          <a:latin typeface="Times New Roman" pitchFamily="18" charset="0"/>
                          <a:cs typeface="Times New Roman" pitchFamily="18" charset="0"/>
                        </a:rPr>
                        <a:t>	   Set(</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value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 value </a:t>
                      </a:r>
                    </a:p>
                    <a:p>
                      <a:pPr algn="l" rtl="0">
                        <a:buNone/>
                      </a:pPr>
                      <a:r>
                        <a:rPr lang="en-US" sz="1600" b="1" i="1" dirty="0" smtClean="0">
                          <a:latin typeface="Times New Roman" pitchFamily="18" charset="0"/>
                          <a:cs typeface="Times New Roman" pitchFamily="18" charset="0"/>
                        </a:rPr>
                        <a:t>	   End Set</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End Property </a:t>
                      </a:r>
                    </a:p>
                    <a:p>
                      <a:pPr algn="l" rtl="0">
                        <a:buNone/>
                      </a:pPr>
                      <a:r>
                        <a:rPr lang="en-US" sz="1600" b="1" i="1" baseline="0" dirty="0" smtClean="0">
                          <a:latin typeface="Times New Roman" pitchFamily="18" charset="0"/>
                          <a:cs typeface="Times New Roman" pitchFamily="18" charset="0"/>
                        </a:rPr>
                        <a:t>       </a:t>
                      </a:r>
                      <a:endParaRPr lang="en-US" sz="1600" b="1" i="1" dirty="0" smtClean="0">
                        <a:latin typeface="Times New Roman" pitchFamily="18" charset="0"/>
                        <a:cs typeface="Times New Roman" pitchFamily="18" charset="0"/>
                      </a:endParaRPr>
                    </a:p>
                    <a:p>
                      <a:pPr algn="l" rtl="0">
                        <a:buNone/>
                      </a:pPr>
                      <a:r>
                        <a:rPr lang="en-US" sz="1600" b="1" i="1" dirty="0" smtClean="0">
                          <a:latin typeface="Times New Roman" pitchFamily="18" charset="0"/>
                          <a:cs typeface="Times New Roman" pitchFamily="18" charset="0"/>
                        </a:rPr>
                        <a:t>End Class </a:t>
                      </a:r>
                      <a:r>
                        <a:rPr lang="en-US" sz="1800" b="1" i="1" dirty="0" smtClean="0">
                          <a:latin typeface="Times New Roman" pitchFamily="18" charset="0"/>
                          <a:cs typeface="Times New Roman" pitchFamily="18" charset="0"/>
                        </a:rPr>
                        <a:t/>
                      </a:r>
                      <a:br>
                        <a:rPr lang="en-US" sz="1800" b="1" i="1" dirty="0" smtClean="0">
                          <a:latin typeface="Times New Roman" pitchFamily="18" charset="0"/>
                          <a:cs typeface="Times New Roman" pitchFamily="18" charset="0"/>
                        </a:rPr>
                      </a:br>
                      <a:endParaRPr lang="ar-SA" dirty="0"/>
                    </a:p>
                  </a:txBody>
                  <a:tcPr/>
                </a:tc>
                <a:extLst>
                  <a:ext uri="{0D108BD9-81ED-4DB2-BD59-A6C34878D82A}">
                    <a16:rowId xmlns:a16="http://schemas.microsoft.com/office/drawing/2014/main" val="10001"/>
                  </a:ext>
                </a:extLst>
              </a:tr>
            </a:tbl>
          </a:graphicData>
        </a:graphic>
      </p:graphicFrame>
      <p:grpSp>
        <p:nvGrpSpPr>
          <p:cNvPr id="6" name="Group 7"/>
          <p:cNvGrpSpPr/>
          <p:nvPr/>
        </p:nvGrpSpPr>
        <p:grpSpPr>
          <a:xfrm>
            <a:off x="7620000" y="152400"/>
            <a:ext cx="1447800" cy="1371599"/>
            <a:chOff x="6096000" y="1371600"/>
            <a:chExt cx="2438400" cy="2735852"/>
          </a:xfrm>
        </p:grpSpPr>
        <p:sp>
          <p:nvSpPr>
            <p:cNvPr id="7" name="Rectangle 6"/>
            <p:cNvSpPr/>
            <p:nvPr/>
          </p:nvSpPr>
          <p:spPr>
            <a:xfrm>
              <a:off x="6096000" y="1371600"/>
              <a:ext cx="2438400" cy="3810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Person </a:t>
              </a:r>
              <a:endParaRPr lang="ar-SA" sz="1200" dirty="0">
                <a:ln>
                  <a:solidFill>
                    <a:schemeClr val="tx1"/>
                  </a:solidFill>
                </a:ln>
              </a:endParaRPr>
            </a:p>
          </p:txBody>
        </p:sp>
        <p:sp>
          <p:nvSpPr>
            <p:cNvPr id="8" name="Rectangle 7"/>
            <p:cNvSpPr/>
            <p:nvPr/>
          </p:nvSpPr>
          <p:spPr>
            <a:xfrm>
              <a:off x="6096000" y="1752600"/>
              <a:ext cx="2438400" cy="9144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m_Name</a:t>
              </a:r>
              <a:endParaRPr lang="en-US" sz="1100" dirty="0" smtClean="0">
                <a:ln>
                  <a:solidFill>
                    <a:schemeClr val="tx1"/>
                  </a:solidFill>
                </a:ln>
              </a:endParaRPr>
            </a:p>
            <a:p>
              <a:pPr algn="l" rtl="0"/>
              <a:r>
                <a:rPr lang="en-US" sz="1100" dirty="0" smtClean="0">
                  <a:ln>
                    <a:solidFill>
                      <a:schemeClr val="tx1"/>
                    </a:solidFill>
                  </a:ln>
                </a:rPr>
                <a:t>SSN</a:t>
              </a:r>
            </a:p>
          </p:txBody>
        </p:sp>
        <p:sp>
          <p:nvSpPr>
            <p:cNvPr id="9" name="Rectangle 8"/>
            <p:cNvSpPr/>
            <p:nvPr/>
          </p:nvSpPr>
          <p:spPr>
            <a:xfrm>
              <a:off x="6096000" y="2963636"/>
              <a:ext cx="2438400" cy="381001"/>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Student</a:t>
              </a:r>
              <a:endParaRPr lang="ar-SA" sz="1200" dirty="0">
                <a:ln>
                  <a:solidFill>
                    <a:schemeClr val="tx1"/>
                  </a:solidFill>
                </a:ln>
              </a:endParaRPr>
            </a:p>
          </p:txBody>
        </p:sp>
        <p:sp>
          <p:nvSpPr>
            <p:cNvPr id="10" name="Rectangle 9"/>
            <p:cNvSpPr/>
            <p:nvPr/>
          </p:nvSpPr>
          <p:spPr>
            <a:xfrm>
              <a:off x="6096000" y="3344634"/>
              <a:ext cx="2438400" cy="762818"/>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M_classGroup</a:t>
              </a:r>
              <a:endParaRPr lang="ar-SA" sz="1100" dirty="0">
                <a:ln>
                  <a:solidFill>
                    <a:schemeClr val="tx1"/>
                  </a:solidFill>
                </a:ln>
              </a:endParaRPr>
            </a:p>
          </p:txBody>
        </p:sp>
        <p:cxnSp>
          <p:nvCxnSpPr>
            <p:cNvPr id="11" name="Straight Arrow Connector 10"/>
            <p:cNvCxnSpPr>
              <a:stCxn id="9" idx="0"/>
              <a:endCxn id="8" idx="2"/>
            </p:cNvCxnSpPr>
            <p:nvPr/>
          </p:nvCxnSpPr>
          <p:spPr>
            <a:xfrm flipV="1">
              <a:off x="7315200" y="2667001"/>
              <a:ext cx="0" cy="2966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Rules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all classes are inheritable unless marked with the </a:t>
            </a:r>
            <a:r>
              <a:rPr lang="en-US" sz="2400" b="1" dirty="0" err="1" smtClean="0">
                <a:solidFill>
                  <a:srgbClr val="000000"/>
                </a:solidFill>
                <a:latin typeface="Times New Roman" pitchFamily="18" charset="0"/>
              </a:rPr>
              <a:t>NotInheritable</a:t>
            </a:r>
            <a:r>
              <a:rPr lang="en-US" sz="2400" dirty="0" smtClean="0">
                <a:solidFill>
                  <a:srgbClr val="000000"/>
                </a:solidFill>
                <a:latin typeface="Times New Roman" pitchFamily="18" charset="0"/>
              </a:rPr>
              <a:t> keyword. </a:t>
            </a:r>
          </a:p>
          <a:p>
            <a:r>
              <a:rPr lang="en-US" sz="2400" dirty="0" smtClean="0">
                <a:solidFill>
                  <a:srgbClr val="000000"/>
                </a:solidFill>
                <a:latin typeface="Times New Roman" pitchFamily="18" charset="0"/>
              </a:rPr>
              <a:t>Visual Basic allows only single inheritance in classes; that is, derived classes can have only one base class. </a:t>
            </a:r>
          </a:p>
          <a:p>
            <a:r>
              <a:rPr lang="en-US" sz="2400" dirty="0" smtClean="0">
                <a:solidFill>
                  <a:srgbClr val="000000"/>
                </a:solidFill>
                <a:latin typeface="Times New Roman" pitchFamily="18" charset="0"/>
              </a:rPr>
              <a:t>To prevent exposing restricted items in a base class, the access type of a derived class must be equal to or more restrictive than its base class.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Modifier</a:t>
            </a:r>
          </a:p>
        </p:txBody>
      </p:sp>
      <p:sp>
        <p:nvSpPr>
          <p:cNvPr id="12291" name="Text Placeholder 2"/>
          <p:cNvSpPr>
            <a:spLocks noGrp="1"/>
          </p:cNvSpPr>
          <p:nvPr>
            <p:ph type="body" idx="1"/>
          </p:nvPr>
        </p:nvSpPr>
        <p:spPr/>
        <p:txBody>
          <a:bodyPr/>
          <a:lstStyle/>
          <a:p>
            <a:r>
              <a:rPr lang="en-US" sz="2400" b="1" dirty="0" smtClean="0">
                <a:solidFill>
                  <a:srgbClr val="000000"/>
                </a:solidFill>
                <a:latin typeface="Times New Roman" pitchFamily="18" charset="0"/>
              </a:rPr>
              <a:t>Visual Basic introduces the following class-level statements and modifiers to support inheritance:</a:t>
            </a:r>
          </a:p>
          <a:p>
            <a:pPr lvl="1"/>
            <a:r>
              <a:rPr lang="en-US" sz="2000" b="1" u="sng" dirty="0" smtClean="0">
                <a:solidFill>
                  <a:srgbClr val="000000"/>
                </a:solidFill>
                <a:latin typeface="Times New Roman" pitchFamily="18" charset="0"/>
              </a:rPr>
              <a:t>Inherits</a:t>
            </a:r>
            <a:r>
              <a:rPr lang="en-US" sz="2000" dirty="0" smtClean="0">
                <a:solidFill>
                  <a:srgbClr val="000000"/>
                </a:solidFill>
                <a:latin typeface="Times New Roman" pitchFamily="18" charset="0"/>
              </a:rPr>
              <a:t> statement — Specifies the base class.</a:t>
            </a:r>
          </a:p>
          <a:p>
            <a:pPr lvl="1"/>
            <a:r>
              <a:rPr lang="en-US" sz="2000" b="1" u="sng" dirty="0" err="1" smtClean="0">
                <a:solidFill>
                  <a:srgbClr val="000000"/>
                </a:solidFill>
                <a:latin typeface="Times New Roman" pitchFamily="18" charset="0"/>
              </a:rPr>
              <a:t>NotInheritable</a:t>
            </a:r>
            <a:r>
              <a:rPr lang="en-US" sz="2000" dirty="0" smtClean="0">
                <a:solidFill>
                  <a:srgbClr val="000000"/>
                </a:solidFill>
                <a:latin typeface="Times New Roman" pitchFamily="18" charset="0"/>
              </a:rPr>
              <a:t> modifier — Prevents programmers from using the class as a base class.</a:t>
            </a:r>
          </a:p>
          <a:p>
            <a:pPr lvl="1"/>
            <a:r>
              <a:rPr lang="en-US" sz="2000" b="1" u="sng"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modifier — Specifies that the class is intended for use as a base class only. Instances of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 cannot be created directly; they can only be created as base class instances of a derived class.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Constructer</a:t>
            </a:r>
          </a:p>
        </p:txBody>
      </p:sp>
      <p:sp>
        <p:nvSpPr>
          <p:cNvPr id="12291" name="Text Placeholder 2"/>
          <p:cNvSpPr>
            <a:spLocks noGrp="1"/>
          </p:cNvSpPr>
          <p:nvPr>
            <p:ph type="body" idx="1"/>
          </p:nvPr>
        </p:nvSpPr>
        <p:spPr/>
        <p:txBody>
          <a:bodyPr/>
          <a:lstStyle/>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Constructors are not inherited, so class </a:t>
            </a:r>
            <a:r>
              <a:rPr lang="en-US" dirty="0" smtClean="0">
                <a:solidFill>
                  <a:srgbClr val="000000"/>
                </a:solidFill>
                <a:latin typeface="Lucida Console" pitchFamily="49" charset="0"/>
              </a:rPr>
              <a:t>Student</a:t>
            </a:r>
            <a:r>
              <a:rPr lang="en-US" dirty="0" smtClean="0">
                <a:solidFill>
                  <a:srgbClr val="000000"/>
                </a:solidFill>
                <a:latin typeface="Times New Roman" pitchFamily="18" charset="0"/>
              </a:rPr>
              <a:t> does not inherit class </a:t>
            </a:r>
            <a:r>
              <a:rPr lang="en-US" dirty="0" smtClean="0">
                <a:solidFill>
                  <a:srgbClr val="000000"/>
                </a:solidFill>
                <a:latin typeface="Lucida Console" pitchFamily="49" charset="0"/>
              </a:rPr>
              <a:t>Person</a:t>
            </a:r>
            <a:r>
              <a:rPr lang="en-US" dirty="0" smtClean="0">
                <a:solidFill>
                  <a:srgbClr val="000000"/>
                </a:solidFill>
                <a:latin typeface="Times New Roman" pitchFamily="18" charset="0"/>
              </a:rPr>
              <a:t>’s constructor.</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In fact, the first task of any derived-class constructor is to call its direct base class’s constructor to ensure that the instance variables declared in the base class are initialized properly.</a:t>
            </a:r>
          </a:p>
          <a:p>
            <a:pPr marL="603250" lvl="2" indent="-255588">
              <a:spcBef>
                <a:spcPts val="400"/>
              </a:spcBef>
              <a:buSzPct val="68000"/>
              <a:buFont typeface="Wingdings 3" pitchFamily="18" charset="2"/>
              <a:buChar char=""/>
            </a:pPr>
            <a:r>
              <a:rPr lang="en-US" dirty="0" smtClean="0">
                <a:solidFill>
                  <a:srgbClr val="000000"/>
                </a:solidFill>
                <a:latin typeface="Times New Roman" pitchFamily="18" charset="0"/>
              </a:rPr>
              <a:t>Ex.            </a:t>
            </a:r>
            <a:r>
              <a:rPr lang="en-US" dirty="0" err="1" smtClean="0">
                <a:solidFill>
                  <a:srgbClr val="000000"/>
                </a:solidFill>
                <a:latin typeface="Times New Roman" pitchFamily="18" charset="0"/>
              </a:rPr>
              <a:t>MyBase.New</a:t>
            </a:r>
            <a:r>
              <a:rPr lang="en-US" dirty="0" smtClean="0">
                <a:solidFill>
                  <a:srgbClr val="000000"/>
                </a:solidFill>
                <a:latin typeface="Times New Roman" pitchFamily="18" charset="0"/>
              </a:rPr>
              <a:t>(N, S)</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If the code does not include call to the base-class constructor, Visual Basic implicitly calls the base class’s default or </a:t>
            </a:r>
            <a:r>
              <a:rPr lang="en-US" dirty="0" err="1" smtClean="0">
                <a:solidFill>
                  <a:srgbClr val="000000"/>
                </a:solidFill>
                <a:latin typeface="Times New Roman" pitchFamily="18" charset="0"/>
              </a:rPr>
              <a:t>parameterless</a:t>
            </a:r>
            <a:r>
              <a:rPr lang="en-US" dirty="0" smtClean="0">
                <a:solidFill>
                  <a:srgbClr val="000000"/>
                </a:solidFill>
                <a:latin typeface="Times New Roman" pitchFamily="18" charset="0"/>
              </a:rPr>
              <a:t> constructor</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Private member</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 inheritance,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base class become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derived class.</a:t>
            </a:r>
          </a:p>
          <a:p>
            <a:r>
              <a:rPr lang="en-US" sz="2400" dirty="0" smtClean="0">
                <a:solidFill>
                  <a:srgbClr val="000000"/>
                </a:solidFill>
                <a:latin typeface="Times New Roman" pitchFamily="18" charset="0"/>
              </a:rPr>
              <a:t>A base class’s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are not inherited by its derived classes. </a:t>
            </a:r>
          </a:p>
          <a:p>
            <a:pPr>
              <a:lnSpc>
                <a:spcPct val="90000"/>
              </a:lnSpc>
            </a:pPr>
            <a:r>
              <a:rPr lang="en-US" sz="2400" dirty="0" smtClean="0">
                <a:solidFill>
                  <a:srgbClr val="000000"/>
                </a:solidFill>
                <a:latin typeface="Times New Roman" pitchFamily="18" charset="0"/>
              </a:rPr>
              <a:t>Derived-class methods can refer to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inherited from the base class simply by using the member names. </a:t>
            </a:r>
          </a:p>
          <a:p>
            <a:pPr>
              <a:lnSpc>
                <a:spcPct val="90000"/>
              </a:lnSpc>
            </a:pPr>
            <a:r>
              <a:rPr lang="en-US" sz="2400" dirty="0" smtClean="0">
                <a:solidFill>
                  <a:srgbClr val="000000"/>
                </a:solidFill>
                <a:latin typeface="Times New Roman" pitchFamily="18" charset="0"/>
              </a:rPr>
              <a:t>Derived-class methods cannot directly access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of their base class.</a:t>
            </a:r>
          </a:p>
          <a:p>
            <a:pPr>
              <a:lnSpc>
                <a:spcPct val="90000"/>
              </a:lnSpc>
            </a:pPr>
            <a:r>
              <a:rPr lang="en-US" sz="2400" dirty="0" smtClean="0">
                <a:solidFill>
                  <a:srgbClr val="000000"/>
                </a:solidFill>
                <a:latin typeface="Times New Roman" pitchFamily="18" charset="0"/>
              </a:rPr>
              <a:t>A derived class can change the state of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base-class instance variables only through </a:t>
            </a:r>
            <a:r>
              <a:rPr lang="en-US" sz="2400" dirty="0" smtClean="0">
                <a:solidFill>
                  <a:srgbClr val="000000"/>
                </a:solidFill>
                <a:latin typeface="Lucida Console" pitchFamily="49" charset="0"/>
              </a:rPr>
              <a:t>Public </a:t>
            </a:r>
            <a:r>
              <a:rPr lang="en-US" sz="2400" dirty="0" smtClean="0">
                <a:solidFill>
                  <a:srgbClr val="000000"/>
                </a:solidFill>
                <a:latin typeface="Times New Roman" pitchFamily="18" charset="0"/>
              </a:rPr>
              <a:t>methods provided in the base class and inherited by the derived class</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 (Polymorphism) </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 derived class inherits properties and methods from its base class.</a:t>
            </a:r>
          </a:p>
          <a:p>
            <a:r>
              <a:rPr lang="en-US" sz="2400" dirty="0" smtClean="0">
                <a:solidFill>
                  <a:srgbClr val="000000"/>
                </a:solidFill>
                <a:latin typeface="Times New Roman" pitchFamily="18" charset="0"/>
              </a:rPr>
              <a:t>If an inherited property or method has to behave differently in the derived class it can be </a:t>
            </a:r>
            <a:r>
              <a:rPr lang="en-US" sz="2400" i="1" dirty="0" smtClean="0">
                <a:solidFill>
                  <a:srgbClr val="000000"/>
                </a:solidFill>
                <a:latin typeface="Times New Roman" pitchFamily="18" charset="0"/>
              </a:rPr>
              <a:t>overridden</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Overriding means define a new implementation of the method in the derived class.</a:t>
            </a:r>
            <a:endParaRPr lang="ar-SA" sz="2400" dirty="0" smtClean="0">
              <a:solidFill>
                <a:srgbClr val="000000"/>
              </a:solidFill>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modifiers are used to control how properties and methods are overridden:</a:t>
            </a:r>
          </a:p>
          <a:p>
            <a:pPr lvl="1"/>
            <a:r>
              <a:rPr lang="en-US" sz="2000" b="1"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 Allows a property or method in a class to be overridden in a derived class.</a:t>
            </a:r>
          </a:p>
          <a:p>
            <a:pPr lvl="1"/>
            <a:r>
              <a:rPr lang="en-US" sz="2000" b="1" dirty="0" smtClean="0">
                <a:solidFill>
                  <a:srgbClr val="000000"/>
                </a:solidFill>
                <a:latin typeface="Times New Roman" pitchFamily="18" charset="0"/>
              </a:rPr>
              <a:t>Overrides</a:t>
            </a:r>
            <a:r>
              <a:rPr lang="en-US" sz="2000" dirty="0" smtClean="0">
                <a:solidFill>
                  <a:srgbClr val="000000"/>
                </a:solidFill>
                <a:latin typeface="Times New Roman" pitchFamily="18" charset="0"/>
              </a:rPr>
              <a:t> — Overrides an </a:t>
            </a:r>
            <a:r>
              <a:rPr lang="en-US" sz="2000"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property or method defined in the base class.</a:t>
            </a:r>
          </a:p>
          <a:p>
            <a:pPr lvl="1"/>
            <a:r>
              <a:rPr lang="en-US" sz="2000" b="1"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 — Prevents a property or method from being overridden in an inheriting class. By default, Public methods are </a:t>
            </a:r>
            <a:r>
              <a:rPr lang="en-US" sz="2000"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a:t>
            </a:r>
          </a:p>
          <a:p>
            <a:pPr lvl="1"/>
            <a:r>
              <a:rPr lang="en-US" sz="2000" b="1"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 Requires that a derived class override the property or method. When the </a:t>
            </a: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keyword is used, the method definition consists of just the Sub, Function, or Property statement.</a:t>
            </a:r>
          </a:p>
          <a:p>
            <a:pPr lvl="1">
              <a:buNone/>
            </a:pP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methods must be declared in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a:t>
            </a:r>
          </a:p>
          <a:p>
            <a:pPr lvl="1">
              <a:buNone/>
            </a:pPr>
            <a:endParaRPr lang="ar-SA" sz="2000" dirty="0" err="1" smtClean="0">
              <a:solidFill>
                <a:srgbClr val="000000"/>
              </a:solidFill>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3380E6"/>
                </a:solidFill>
                <a:latin typeface="Arial"/>
              </a:rPr>
              <a:t>The </a:t>
            </a:r>
            <a:r>
              <a:rPr lang="en-US" sz="3200" dirty="0" err="1" smtClean="0">
                <a:solidFill>
                  <a:srgbClr val="3380E6"/>
                </a:solidFill>
                <a:latin typeface="Arial"/>
              </a:rPr>
              <a:t>MyBase</a:t>
            </a:r>
            <a:r>
              <a:rPr lang="en-US" sz="3200" dirty="0" smtClean="0">
                <a:solidFill>
                  <a:srgbClr val="3380E6"/>
                </a:solidFill>
                <a:latin typeface="Arial"/>
              </a:rPr>
              <a:t> Keyword</a:t>
            </a:r>
            <a:endParaRPr lang="ar-SA" sz="3200" dirty="0" smtClean="0">
              <a:solidFill>
                <a:srgbClr val="3380E6"/>
              </a:solidFill>
              <a:latin typeface="Arial"/>
            </a:endParaRPr>
          </a:p>
        </p:txBody>
      </p:sp>
      <p:sp>
        <p:nvSpPr>
          <p:cNvPr id="3" name="Text Placeholder 2"/>
          <p:cNvSpPr>
            <a:spLocks noGrp="1"/>
          </p:cNvSpPr>
          <p:nvPr>
            <p:ph type="body" idx="1"/>
          </p:nvPr>
        </p:nvSpPr>
        <p:spPr>
          <a:xfrm>
            <a:off x="457200" y="1481138"/>
            <a:ext cx="8229600" cy="1659830"/>
          </a:xfrm>
        </p:spPr>
        <p:txBody>
          <a:bodyPr/>
          <a:lstStyle/>
          <a:p>
            <a:r>
              <a:rPr lang="en-US" sz="2400" dirty="0" smtClean="0">
                <a:solidFill>
                  <a:srgbClr val="000000"/>
                </a:solidFill>
                <a:latin typeface="Times New Roman" pitchFamily="18" charset="0"/>
              </a:rPr>
              <a:t>The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keyword behaves like an object variable that refers to the base class of the current instance of a class.</a:t>
            </a:r>
          </a:p>
          <a:p>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frequently used to access base class members that are overridden or shadowed in a derived class. </a:t>
            </a:r>
          </a:p>
          <a:p>
            <a:pPr>
              <a:buNone/>
            </a:pPr>
            <a:r>
              <a:rPr lang="en-US" sz="2400" dirty="0" smtClean="0">
                <a:solidFill>
                  <a:srgbClr val="000000"/>
                </a:solidFill>
                <a:latin typeface="Times New Roman" pitchFamily="18" charset="0"/>
              </a:rPr>
              <a:t> </a:t>
            </a:r>
            <a:endParaRPr lang="ar-SA" sz="2400" dirty="0" smtClean="0">
              <a:solidFill>
                <a:srgbClr val="000000"/>
              </a:solidFill>
              <a:latin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798093" y="4525963"/>
            <a:ext cx="7596461" cy="2376264"/>
          </a:xfrm>
          <a:prstGeom prst="rect">
            <a:avLst/>
          </a:prstGeom>
          <a:noFill/>
          <a:ln w="9525">
            <a:noFill/>
            <a:miter lim="800000"/>
            <a:headEnd/>
            <a:tailEnd/>
          </a:ln>
        </p:spPr>
      </p:pic>
      <p:sp>
        <p:nvSpPr>
          <p:cNvPr id="4" name="مربع نص 3"/>
          <p:cNvSpPr txBox="1"/>
          <p:nvPr/>
        </p:nvSpPr>
        <p:spPr>
          <a:xfrm>
            <a:off x="827584" y="3140968"/>
            <a:ext cx="5886548" cy="1384995"/>
          </a:xfrm>
          <a:prstGeom prst="rect">
            <a:avLst/>
          </a:prstGeom>
          <a:noFill/>
        </p:spPr>
        <p:txBody>
          <a:bodyPr wrap="none" rtlCol="1">
            <a:spAutoFit/>
          </a:bodyPr>
          <a:lstStyle/>
          <a:p>
            <a:pPr algn="l" rtl="0"/>
            <a:r>
              <a:rPr lang="en-US" sz="1400" dirty="0" smtClean="0">
                <a:solidFill>
                  <a:srgbClr val="0070C0"/>
                </a:solidFill>
              </a:rPr>
              <a:t>Class</a:t>
            </a:r>
            <a:r>
              <a:rPr lang="en-US" sz="1400" dirty="0" smtClean="0"/>
              <a:t> </a:t>
            </a:r>
            <a:r>
              <a:rPr lang="en-US" sz="1400" dirty="0" err="1" smtClean="0"/>
              <a:t>BaseClass</a:t>
            </a:r>
            <a:endParaRPr lang="en-US" sz="1400" dirty="0" smtClean="0"/>
          </a:p>
          <a:p>
            <a:pPr lvl="1" algn="l" rtl="0"/>
            <a:r>
              <a:rPr lang="en-US" sz="1400" dirty="0" smtClean="0">
                <a:solidFill>
                  <a:srgbClr val="0070C0"/>
                </a:solidFill>
              </a:rPr>
              <a:t>Public</a:t>
            </a:r>
            <a:r>
              <a:rPr lang="en-US" sz="1400" dirty="0" smtClean="0"/>
              <a:t> </a:t>
            </a:r>
            <a:r>
              <a:rPr lang="en-US" sz="1400" dirty="0" err="1" smtClean="0">
                <a:solidFill>
                  <a:srgbClr val="0070C0"/>
                </a:solidFill>
              </a:rPr>
              <a:t>Overridable</a:t>
            </a:r>
            <a:r>
              <a:rPr lang="en-US" sz="1400" dirty="0" smtClean="0"/>
              <a:t> </a:t>
            </a:r>
            <a:r>
              <a:rPr lang="en-US" sz="1400" dirty="0" smtClean="0">
                <a:solidFill>
                  <a:srgbClr val="0070C0"/>
                </a:solidFill>
              </a:rPr>
              <a:t>Function</a:t>
            </a:r>
            <a:r>
              <a:rPr lang="en-US" sz="1400" dirty="0" smtClean="0"/>
              <a:t> </a:t>
            </a:r>
            <a:r>
              <a:rPr lang="en-US" sz="1400" dirty="0" err="1" smtClean="0"/>
              <a:t>CalculateShipping</a:t>
            </a:r>
            <a:r>
              <a:rPr lang="en-US" sz="1400" dirty="0" smtClean="0"/>
              <a:t>(</a:t>
            </a:r>
          </a:p>
          <a:p>
            <a:pPr lvl="2" algn="l" rtl="0"/>
            <a:r>
              <a:rPr lang="en-US" sz="1400" dirty="0" err="1" smtClean="0">
                <a:solidFill>
                  <a:srgbClr val="0070C0"/>
                </a:solidFill>
              </a:rPr>
              <a:t>ByVal</a:t>
            </a:r>
            <a:r>
              <a:rPr lang="en-US" sz="1400" dirty="0" smtClean="0"/>
              <a:t> </a:t>
            </a:r>
            <a:r>
              <a:rPr lang="en-US" sz="1400" dirty="0" err="1" smtClean="0"/>
              <a:t>Dist</a:t>
            </a:r>
            <a:r>
              <a:rPr lang="en-US" sz="1400" dirty="0" smtClean="0"/>
              <a:t> As </a:t>
            </a:r>
            <a:r>
              <a:rPr lang="en-US" sz="1400" dirty="0" smtClean="0">
                <a:solidFill>
                  <a:srgbClr val="0070C0"/>
                </a:solidFill>
              </a:rPr>
              <a:t>Double</a:t>
            </a:r>
            <a:r>
              <a:rPr lang="en-US" sz="1400" dirty="0" smtClean="0"/>
              <a:t>, </a:t>
            </a:r>
            <a:r>
              <a:rPr lang="en-US" sz="1400" dirty="0" err="1">
                <a:solidFill>
                  <a:srgbClr val="0070C0"/>
                </a:solidFill>
              </a:rPr>
              <a:t>ByVal</a:t>
            </a:r>
            <a:r>
              <a:rPr lang="en-US" sz="1400" dirty="0"/>
              <a:t> </a:t>
            </a:r>
            <a:r>
              <a:rPr lang="en-US" sz="1400" dirty="0" smtClean="0"/>
              <a:t>Rate As </a:t>
            </a:r>
            <a:r>
              <a:rPr lang="en-US" sz="1400" dirty="0" smtClean="0">
                <a:solidFill>
                  <a:srgbClr val="0070C0"/>
                </a:solidFill>
              </a:rPr>
              <a:t>Double</a:t>
            </a:r>
            <a:r>
              <a:rPr lang="en-US" sz="1400" dirty="0" smtClean="0"/>
              <a:t>) </a:t>
            </a:r>
            <a:r>
              <a:rPr lang="en-US" sz="1400" dirty="0" smtClean="0">
                <a:solidFill>
                  <a:srgbClr val="0070C0"/>
                </a:solidFill>
              </a:rPr>
              <a:t>As</a:t>
            </a:r>
            <a:r>
              <a:rPr lang="en-US" sz="1400" dirty="0" smtClean="0"/>
              <a:t> </a:t>
            </a:r>
            <a:r>
              <a:rPr lang="en-US" sz="1400" dirty="0" smtClean="0">
                <a:solidFill>
                  <a:srgbClr val="0070C0"/>
                </a:solidFill>
              </a:rPr>
              <a:t>Double</a:t>
            </a:r>
          </a:p>
          <a:p>
            <a:pPr lvl="2" algn="l" rtl="0"/>
            <a:r>
              <a:rPr lang="en-US" sz="1400" dirty="0" smtClean="0">
                <a:solidFill>
                  <a:srgbClr val="0070C0"/>
                </a:solidFill>
              </a:rPr>
              <a:t>Return</a:t>
            </a:r>
            <a:r>
              <a:rPr lang="en-US" sz="1400" dirty="0" smtClean="0"/>
              <a:t> </a:t>
            </a:r>
            <a:r>
              <a:rPr lang="en-US" sz="1400" dirty="0" err="1" smtClean="0"/>
              <a:t>Dist</a:t>
            </a:r>
            <a:r>
              <a:rPr lang="en-US" sz="1400" dirty="0" smtClean="0"/>
              <a:t> * Rate</a:t>
            </a:r>
          </a:p>
          <a:p>
            <a:pPr lvl="1" algn="l" rtl="0"/>
            <a:r>
              <a:rPr lang="en-US" sz="1400" dirty="0" smtClean="0">
                <a:solidFill>
                  <a:srgbClr val="0070C0"/>
                </a:solidFill>
              </a:rPr>
              <a:t>End Function</a:t>
            </a:r>
          </a:p>
          <a:p>
            <a:pPr algn="l" rtl="0"/>
            <a:r>
              <a:rPr lang="en-US" sz="1400" dirty="0" smtClean="0">
                <a:solidFill>
                  <a:srgbClr val="0070C0"/>
                </a:solidFill>
              </a:rPr>
              <a:t>End Class</a:t>
            </a:r>
            <a:endParaRPr lang="ar-SA" sz="1400"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80E6"/>
                </a:solidFill>
                <a:latin typeface="Arial"/>
              </a:rPr>
              <a:t>The </a:t>
            </a:r>
            <a:r>
              <a:rPr lang="en-US" dirty="0" err="1" smtClean="0">
                <a:solidFill>
                  <a:srgbClr val="3380E6"/>
                </a:solidFill>
                <a:latin typeface="Arial"/>
              </a:rPr>
              <a:t>MyBase</a:t>
            </a:r>
            <a:r>
              <a:rPr lang="en-US" dirty="0" smtClean="0">
                <a:solidFill>
                  <a:srgbClr val="3380E6"/>
                </a:solidFill>
                <a:latin typeface="Arial"/>
              </a:rPr>
              <a:t> Keyword</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list describes restrictions on using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refers to the immediate base class and its inherited members. It cannot be used to access Private members in the class.</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a keyword, not a real object. </a:t>
            </a:r>
          </a:p>
          <a:p>
            <a:pPr lvl="1"/>
            <a:r>
              <a:rPr lang="en-US" sz="2400" dirty="0" smtClean="0">
                <a:solidFill>
                  <a:srgbClr val="000000"/>
                </a:solidFill>
                <a:latin typeface="Times New Roman" pitchFamily="18" charset="0"/>
              </a:rPr>
              <a:t>The method that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qualifies does not have to be defined in the immediate base class. </a:t>
            </a:r>
          </a:p>
          <a:p>
            <a:pPr lvl="1"/>
            <a:r>
              <a:rPr lang="en-US" sz="2400" dirty="0" smtClean="0">
                <a:solidFill>
                  <a:srgbClr val="000000"/>
                </a:solidFill>
                <a:latin typeface="Times New Roman" pitchFamily="18" charset="0"/>
              </a:rPr>
              <a:t>You cannot use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to call </a:t>
            </a:r>
            <a:r>
              <a:rPr lang="en-US" sz="2400" dirty="0" err="1" smtClean="0">
                <a:solidFill>
                  <a:srgbClr val="000000"/>
                </a:solidFill>
                <a:latin typeface="Times New Roman" pitchFamily="18" charset="0"/>
              </a:rPr>
              <a:t>MustOverride</a:t>
            </a:r>
            <a:r>
              <a:rPr lang="en-US" sz="2400" dirty="0" smtClean="0">
                <a:solidFill>
                  <a:srgbClr val="000000"/>
                </a:solidFill>
                <a:latin typeface="Times New Roman" pitchFamily="18" charset="0"/>
              </a:rPr>
              <a:t> base class methods.</a:t>
            </a:r>
          </a:p>
          <a:p>
            <a:endParaRPr lang="ar-SA" sz="2800" dirty="0" smtClean="0">
              <a:solidFill>
                <a:srgbClr val="000000"/>
              </a:solidFill>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ar-SA" dirty="0"/>
          </a:p>
        </p:txBody>
      </p:sp>
      <p:pic>
        <p:nvPicPr>
          <p:cNvPr id="2050" name="Picture 2"/>
          <p:cNvPicPr>
            <a:picLocks noChangeAspect="1" noChangeArrowheads="1"/>
          </p:cNvPicPr>
          <p:nvPr/>
        </p:nvPicPr>
        <p:blipFill>
          <a:blip r:embed="rId2" cstate="print"/>
          <a:srcRect/>
          <a:stretch>
            <a:fillRect/>
          </a:stretch>
        </p:blipFill>
        <p:spPr bwMode="auto">
          <a:xfrm>
            <a:off x="1763688" y="1326399"/>
            <a:ext cx="5760640" cy="519894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Inheritance is a form of software reuse in which a new class is created quickly and easily by absorbing an existing class’s members and customizing them with new or modified capabilities.</a:t>
            </a:r>
          </a:p>
          <a:p>
            <a:r>
              <a:rPr lang="en-US" sz="2800" dirty="0" smtClean="0">
                <a:latin typeface="Times New Roman" pitchFamily="18" charset="0"/>
              </a:rPr>
              <a:t>With inheritance, you can save time during program development and build better software by reusing proven, high-quality classes.</a:t>
            </a: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ar-SA" dirty="0"/>
          </a:p>
        </p:txBody>
      </p:sp>
      <p:pic>
        <p:nvPicPr>
          <p:cNvPr id="3074" name="Picture 2"/>
          <p:cNvPicPr>
            <a:picLocks noChangeAspect="1" noChangeArrowheads="1"/>
          </p:cNvPicPr>
          <p:nvPr/>
        </p:nvPicPr>
        <p:blipFill>
          <a:blip r:embed="rId2" cstate="print"/>
          <a:srcRect/>
          <a:stretch>
            <a:fillRect/>
          </a:stretch>
        </p:blipFill>
        <p:spPr bwMode="auto">
          <a:xfrm>
            <a:off x="1504933" y="1484784"/>
            <a:ext cx="6307427" cy="482932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ar-SA" dirty="0"/>
          </a:p>
        </p:txBody>
      </p:sp>
      <p:grpSp>
        <p:nvGrpSpPr>
          <p:cNvPr id="7" name="Group 6"/>
          <p:cNvGrpSpPr/>
          <p:nvPr/>
        </p:nvGrpSpPr>
        <p:grpSpPr>
          <a:xfrm>
            <a:off x="3275856" y="116632"/>
            <a:ext cx="5544616" cy="6669360"/>
            <a:chOff x="1979712" y="719138"/>
            <a:chExt cx="5159276" cy="5964708"/>
          </a:xfrm>
        </p:grpSpPr>
        <p:pic>
          <p:nvPicPr>
            <p:cNvPr id="4098" name="Picture 2"/>
            <p:cNvPicPr>
              <a:picLocks noChangeAspect="1" noChangeArrowheads="1"/>
            </p:cNvPicPr>
            <p:nvPr/>
          </p:nvPicPr>
          <p:blipFill>
            <a:blip r:embed="rId2" cstate="print"/>
            <a:srcRect/>
            <a:stretch>
              <a:fillRect/>
            </a:stretch>
          </p:blipFill>
          <p:spPr bwMode="auto">
            <a:xfrm>
              <a:off x="2005013" y="719138"/>
              <a:ext cx="5133975" cy="5419725"/>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979712" y="6093296"/>
              <a:ext cx="1257300" cy="590550"/>
            </a:xfrm>
            <a:prstGeom prst="rect">
              <a:avLst/>
            </a:prstGeom>
            <a:noFill/>
            <a:ln w="9525">
              <a:noFill/>
              <a:miter lim="800000"/>
              <a:headEnd/>
              <a:tailEnd/>
            </a:ln>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Example</a:t>
            </a:r>
            <a:endParaRPr lang="ar-SA" dirty="0"/>
          </a:p>
        </p:txBody>
      </p:sp>
      <p:sp>
        <p:nvSpPr>
          <p:cNvPr id="3" name="Text Placeholder 2"/>
          <p:cNvSpPr>
            <a:spLocks noGrp="1"/>
          </p:cNvSpPr>
          <p:nvPr>
            <p:ph type="body" idx="1"/>
          </p:nvPr>
        </p:nvSpPr>
        <p:spPr/>
        <p:txBody>
          <a:bodyPr/>
          <a:lstStyle/>
          <a:p>
            <a:endParaRPr lang="ar-SA"/>
          </a:p>
        </p:txBody>
      </p:sp>
      <p:sp>
        <p:nvSpPr>
          <p:cNvPr id="4" name="Footer Placeholder 3"/>
          <p:cNvSpPr>
            <a:spLocks noGrp="1"/>
          </p:cNvSpPr>
          <p:nvPr>
            <p:ph type="ftr" sz="quarter" idx="11"/>
          </p:nvPr>
        </p:nvSpPr>
        <p:spPr/>
        <p:txBody>
          <a:bodyPr/>
          <a:lstStyle/>
          <a:p>
            <a:pPr>
              <a:defRPr/>
            </a:pPr>
            <a:r>
              <a:rPr lang="en-US" smtClean="0">
                <a:solidFill>
                  <a:prstClr val="black"/>
                </a:solidFill>
              </a:rPr>
              <a:t>© 1992-2011 by Pearson Education, Inc. All Rights Reserved.</a:t>
            </a:r>
            <a:endParaRPr lang="en-US">
              <a:solidFill>
                <a:prstClr val="black"/>
              </a:solidFill>
            </a:endParaRPr>
          </a:p>
        </p:txBody>
      </p:sp>
      <p:pic>
        <p:nvPicPr>
          <p:cNvPr id="5122" name="Picture 2"/>
          <p:cNvPicPr>
            <a:picLocks noChangeAspect="1" noChangeArrowheads="1"/>
          </p:cNvPicPr>
          <p:nvPr/>
        </p:nvPicPr>
        <p:blipFill>
          <a:blip r:embed="rId2" cstate="print"/>
          <a:srcRect/>
          <a:stretch>
            <a:fillRect/>
          </a:stretch>
        </p:blipFill>
        <p:spPr bwMode="auto">
          <a:xfrm>
            <a:off x="107504" y="1155686"/>
            <a:ext cx="8758238" cy="579897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When creating a class, rather than declaring completely new members, you can designate that the new class inherits the members of an existing class.</a:t>
            </a:r>
          </a:p>
          <a:p>
            <a:r>
              <a:rPr lang="en-US" sz="2800" dirty="0" smtClean="0">
                <a:latin typeface="Times New Roman" pitchFamily="18" charset="0"/>
              </a:rPr>
              <a:t>The existing class is called the base class, and the new class is the derived class.</a:t>
            </a: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pPr>
              <a:lnSpc>
                <a:spcPct val="90000"/>
              </a:lnSpc>
            </a:pPr>
            <a:r>
              <a:rPr lang="en-US" sz="2800" dirty="0" smtClean="0">
                <a:solidFill>
                  <a:srgbClr val="000000"/>
                </a:solidFill>
                <a:latin typeface="Times New Roman" pitchFamily="18" charset="0"/>
              </a:rPr>
              <a:t>A derived class can add its own instance variables, Shared variables, properties and methods, and it can customize methods and properties it inherits.</a:t>
            </a:r>
          </a:p>
          <a:p>
            <a:pPr>
              <a:lnSpc>
                <a:spcPct val="90000"/>
              </a:lnSpc>
            </a:pPr>
            <a:endParaRPr lang="en-US" sz="2800" dirty="0" smtClean="0">
              <a:solidFill>
                <a:srgbClr val="000000"/>
              </a:solidFill>
              <a:latin typeface="Times New Roman" pitchFamily="18" charset="0"/>
            </a:endParaRPr>
          </a:p>
          <a:p>
            <a:pPr>
              <a:lnSpc>
                <a:spcPct val="90000"/>
              </a:lnSpc>
            </a:pPr>
            <a:r>
              <a:rPr lang="en-US" sz="2800" dirty="0" smtClean="0">
                <a:solidFill>
                  <a:srgbClr val="000000"/>
                </a:solidFill>
                <a:latin typeface="Times New Roman" pitchFamily="18" charset="0"/>
              </a:rPr>
              <a:t>Therefore, a derived class is more specific than its base class and represents a more specialized group of objects. </a:t>
            </a:r>
            <a:endParaRPr lang="en-US" sz="2800" dirty="0" smtClean="0">
              <a:latin typeface="Times New Roman" pitchFamily="18" charset="0"/>
            </a:endParaRP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Inheritance enables an </a:t>
            </a:r>
            <a:r>
              <a:rPr lang="en-US" sz="2400" b="1" i="1" dirty="0" smtClean="0">
                <a:solidFill>
                  <a:srgbClr val="3380E6"/>
                </a:solidFill>
                <a:latin typeface="Times New Roman" pitchFamily="18" charset="0"/>
              </a:rPr>
              <a:t>is-a</a:t>
            </a:r>
            <a:r>
              <a:rPr lang="en-US" sz="2400" b="1" i="1" dirty="0" smtClean="0">
                <a:solidFill>
                  <a:srgbClr val="0000FF"/>
                </a:solidFill>
                <a:latin typeface="Times New Roman" pitchFamily="18" charset="0"/>
              </a:rPr>
              <a:t> </a:t>
            </a:r>
            <a:r>
              <a:rPr lang="en-US" sz="2400" dirty="0" smtClean="0">
                <a:latin typeface="Times New Roman" pitchFamily="18" charset="0"/>
              </a:rPr>
              <a:t>relationship</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In an is-a relationship, an object of a derived class also can be treated as an object of its base class.</a:t>
            </a:r>
          </a:p>
          <a:p>
            <a:r>
              <a:rPr lang="en-US" sz="2400" dirty="0" smtClean="0">
                <a:solidFill>
                  <a:srgbClr val="000000"/>
                </a:solidFill>
                <a:latin typeface="Times New Roman" pitchFamily="18" charset="0"/>
              </a:rPr>
              <a:t>For example, a car is a vehicle.</a:t>
            </a:r>
          </a:p>
          <a:p>
            <a:r>
              <a:rPr lang="en-US" sz="2400" dirty="0" smtClean="0">
                <a:solidFill>
                  <a:srgbClr val="000000"/>
                </a:solidFill>
                <a:latin typeface="Times New Roman" pitchFamily="18" charset="0"/>
              </a:rPr>
              <a:t>The next slide lists several simple examples of base classes and derived classes—base classes tend to be more general and derived classes tend to be more specific.</a:t>
            </a:r>
          </a:p>
          <a:p>
            <a:r>
              <a:rPr lang="en-US" sz="2400" dirty="0" smtClean="0">
                <a:solidFill>
                  <a:srgbClr val="000000"/>
                </a:solidFill>
                <a:latin typeface="Times New Roman" pitchFamily="18" charset="0"/>
              </a:rPr>
              <a:t>Base-class objects cannot be treated as objects of their derived classes—although all cars are vehicles, not all vehicles are cars (the other vehicles could be trucks, planes or bicycles, for example)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4" name="Text Placeholder 3"/>
          <p:cNvSpPr>
            <a:spLocks noGrp="1"/>
          </p:cNvSpPr>
          <p:nvPr>
            <p:ph type="body" idx="1"/>
          </p:nvPr>
        </p:nvSpPr>
        <p:spPr/>
        <p:txBody>
          <a:bodyPr/>
          <a:lstStyle/>
          <a:p>
            <a:endParaRPr lang="ar-SA"/>
          </a:p>
        </p:txBody>
      </p:sp>
      <p:pic>
        <p:nvPicPr>
          <p:cNvPr id="5" name="Picture 1" descr="vbhtp5_10_InheritanceAndPolymorphismImagwa_Page_04.png"/>
          <p:cNvPicPr>
            <a:picLocks noGrp="1" noChangeAspect="1"/>
          </p:cNvPicPr>
          <p:nvPr isPhoto="1"/>
        </p:nvPicPr>
        <p:blipFill>
          <a:blip r:embed="rId2" cstate="print"/>
          <a:srcRect r="28333" b="46510"/>
          <a:stretch>
            <a:fillRect/>
          </a:stretch>
        </p:blipFill>
        <p:spPr bwMode="auto">
          <a:xfrm>
            <a:off x="-228600" y="1566863"/>
            <a:ext cx="8717870" cy="39503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3380E6"/>
                </a:solidFill>
                <a:latin typeface="Arial"/>
              </a:rPr>
              <a:t> Example: </a:t>
            </a:r>
            <a:r>
              <a:rPr lang="en-US" dirty="0" err="1" smtClean="0">
                <a:solidFill>
                  <a:srgbClr val="3380E6"/>
                </a:solidFill>
                <a:latin typeface="Arial"/>
              </a:rPr>
              <a:t>CommunityMember</a:t>
            </a:r>
            <a:r>
              <a:rPr lang="en-US" dirty="0" smtClean="0">
                <a:solidFill>
                  <a:srgbClr val="3380E6"/>
                </a:solidFill>
                <a:latin typeface="Arial"/>
              </a:rPr>
              <a:t> Inheritance Hierarchy</a:t>
            </a:r>
            <a:endParaRPr lang="en-US" dirty="0">
              <a:solidFill>
                <a:srgbClr val="3380E6"/>
              </a:solidFill>
              <a:latin typeface="Arial"/>
            </a:endParaRPr>
          </a:p>
        </p:txBody>
      </p:sp>
      <p:sp>
        <p:nvSpPr>
          <p:cNvPr id="4" name="Text Placeholder 3"/>
          <p:cNvSpPr>
            <a:spLocks noGrp="1"/>
          </p:cNvSpPr>
          <p:nvPr>
            <p:ph type="body" idx="1"/>
          </p:nvPr>
        </p:nvSpPr>
        <p:spPr/>
        <p:txBody>
          <a:bodyPr/>
          <a:lstStyle/>
          <a:p>
            <a:endParaRPr lang="ar-SA"/>
          </a:p>
        </p:txBody>
      </p:sp>
      <p:pic>
        <p:nvPicPr>
          <p:cNvPr id="6" name="Picture 1" descr="vbhtp5_10_InheritanceAndPolymorphismImagwa_Page_05.png"/>
          <p:cNvPicPr>
            <a:picLocks noGrp="1" noChangeAspect="1"/>
          </p:cNvPicPr>
          <p:nvPr isPhoto="1"/>
        </p:nvPicPr>
        <p:blipFill>
          <a:blip r:embed="rId2" cstate="print"/>
          <a:srcRect r="19167" b="42178"/>
          <a:stretch>
            <a:fillRect/>
          </a:stretch>
        </p:blipFill>
        <p:spPr bwMode="auto">
          <a:xfrm>
            <a:off x="-438347" y="1587153"/>
            <a:ext cx="9546851" cy="41461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Each arrow in the inheritance hierarchy represents an </a:t>
            </a:r>
            <a:r>
              <a:rPr lang="en-US" sz="2400" i="1" dirty="0" smtClean="0">
                <a:solidFill>
                  <a:srgbClr val="000000"/>
                </a:solidFill>
                <a:latin typeface="Times New Roman" pitchFamily="18" charset="0"/>
              </a:rPr>
              <a:t>is-a relationship.</a:t>
            </a:r>
          </a:p>
          <a:p>
            <a:r>
              <a:rPr lang="en-US" sz="2400" i="1" dirty="0" smtClean="0">
                <a:solidFill>
                  <a:srgbClr val="000000"/>
                </a:solidFill>
                <a:latin typeface="Times New Roman" pitchFamily="18" charset="0"/>
              </a:rPr>
              <a:t>As we follow the arrows upward in this class hierarchy, we can state, for instance, that “an </a:t>
            </a:r>
            <a:r>
              <a:rPr lang="en-US" sz="2400" i="1" dirty="0" smtClean="0">
                <a:solidFill>
                  <a:srgbClr val="000000"/>
                </a:solidFill>
                <a:latin typeface="Lucida Console" pitchFamily="49" charset="0"/>
              </a:rPr>
              <a:t>Employee</a:t>
            </a:r>
            <a:r>
              <a:rPr lang="en-US" sz="2400" i="1" dirty="0" smtClean="0">
                <a:solidFill>
                  <a:srgbClr val="000000"/>
                </a:solidFill>
                <a:latin typeface="Times New Roman" pitchFamily="18" charset="0"/>
              </a:rPr>
              <a:t> is a </a:t>
            </a:r>
            <a:r>
              <a:rPr lang="en-US" sz="2400" dirty="0" err="1" smtClean="0">
                <a:solidFill>
                  <a:srgbClr val="000000"/>
                </a:solidFill>
                <a:latin typeface="Lucida Console" pitchFamily="49" charset="0"/>
              </a:rPr>
              <a:t>CommunityMember</a:t>
            </a:r>
            <a:r>
              <a:rPr lang="en-US" sz="2400" dirty="0" smtClean="0">
                <a:solidFill>
                  <a:srgbClr val="000000"/>
                </a:solidFill>
                <a:latin typeface="Times New Roman" pitchFamily="18" charset="0"/>
              </a:rPr>
              <a:t>” and “a </a:t>
            </a:r>
            <a:r>
              <a:rPr lang="en-US" sz="2400" dirty="0" smtClean="0">
                <a:solidFill>
                  <a:srgbClr val="000000"/>
                </a:solidFill>
                <a:latin typeface="Lucida Console" pitchFamily="49" charset="0"/>
              </a:rPr>
              <a:t>Teacher</a:t>
            </a:r>
            <a:r>
              <a:rPr lang="en-US" sz="2400" dirty="0" smtClean="0">
                <a:solidFill>
                  <a:srgbClr val="000000"/>
                </a:solidFill>
                <a:latin typeface="Times New Roman" pitchFamily="18" charset="0"/>
              </a:rPr>
              <a:t> </a:t>
            </a:r>
            <a:r>
              <a:rPr lang="en-US" sz="2400" i="1" dirty="0" smtClean="0">
                <a:solidFill>
                  <a:srgbClr val="000000"/>
                </a:solidFill>
                <a:latin typeface="Times New Roman" pitchFamily="18" charset="0"/>
              </a:rPr>
              <a:t>is a </a:t>
            </a:r>
            <a:r>
              <a:rPr lang="en-US" sz="2400" dirty="0" smtClean="0">
                <a:solidFill>
                  <a:srgbClr val="000000"/>
                </a:solidFill>
                <a:latin typeface="Lucida Console" pitchFamily="49" charset="0"/>
              </a:rPr>
              <a:t>Faculty</a:t>
            </a:r>
            <a:r>
              <a:rPr lang="en-US" sz="2400" dirty="0" smtClean="0">
                <a:solidFill>
                  <a:srgbClr val="000000"/>
                </a:solidFill>
                <a:latin typeface="Times New Roman" pitchFamily="18" charset="0"/>
              </a:rPr>
              <a:t> member.” </a:t>
            </a:r>
          </a:p>
          <a:p>
            <a:r>
              <a:rPr lang="en-US" sz="2400" dirty="0" smtClean="0">
                <a:solidFill>
                  <a:srgbClr val="000000"/>
                </a:solidFill>
                <a:latin typeface="Times New Roman" pitchFamily="18" charset="0"/>
              </a:rPr>
              <a:t>A </a:t>
            </a:r>
            <a:r>
              <a:rPr lang="en-US" sz="2400" dirty="0" smtClean="0">
                <a:solidFill>
                  <a:srgbClr val="0000FF"/>
                </a:solidFill>
                <a:latin typeface="Times New Roman" pitchFamily="18" charset="0"/>
              </a:rPr>
              <a:t>direct base class</a:t>
            </a:r>
            <a:r>
              <a:rPr lang="en-US" sz="2400" dirty="0" smtClean="0">
                <a:solidFill>
                  <a:srgbClr val="000000"/>
                </a:solidFill>
                <a:latin typeface="Times New Roman" pitchFamily="18" charset="0"/>
              </a:rPr>
              <a:t> is the class from which a derived class explicitly inherits.</a:t>
            </a:r>
          </a:p>
          <a:p>
            <a:r>
              <a:rPr lang="en-US" sz="2400" dirty="0" smtClean="0">
                <a:solidFill>
                  <a:srgbClr val="000000"/>
                </a:solidFill>
                <a:latin typeface="Times New Roman" pitchFamily="18" charset="0"/>
              </a:rPr>
              <a:t>An </a:t>
            </a:r>
            <a:r>
              <a:rPr lang="en-US" sz="2400" dirty="0" smtClean="0">
                <a:solidFill>
                  <a:srgbClr val="0000FF"/>
                </a:solidFill>
                <a:latin typeface="Times New Roman" pitchFamily="18" charset="0"/>
              </a:rPr>
              <a:t>indirect base class</a:t>
            </a:r>
            <a:r>
              <a:rPr lang="en-US" sz="2400" dirty="0" smtClean="0">
                <a:solidFill>
                  <a:srgbClr val="000000"/>
                </a:solidFill>
                <a:latin typeface="Times New Roman" pitchFamily="18" charset="0"/>
              </a:rPr>
              <a:t> is inherited from two or more levels up in the </a:t>
            </a:r>
            <a:r>
              <a:rPr lang="en-US" sz="2400" dirty="0" smtClean="0">
                <a:solidFill>
                  <a:srgbClr val="0000FF"/>
                </a:solidFill>
                <a:latin typeface="Times New Roman" pitchFamily="18" charset="0"/>
              </a:rPr>
              <a:t>class hierarchy.</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rgbClr val="3380E6"/>
                </a:solidFill>
                <a:latin typeface="Arial"/>
              </a:rPr>
              <a:t>Declaration of Base Class and Derived Class</a:t>
            </a:r>
          </a:p>
        </p:txBody>
      </p:sp>
      <p:sp>
        <p:nvSpPr>
          <p:cNvPr id="12291" name="Text Placeholder 2"/>
          <p:cNvSpPr>
            <a:spLocks noGrp="1"/>
          </p:cNvSpPr>
          <p:nvPr>
            <p:ph type="body" idx="1"/>
          </p:nvPr>
        </p:nvSpPr>
        <p:spPr/>
        <p:txBody>
          <a:bodyPr/>
          <a:lstStyle/>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Class</a:t>
            </a:r>
          </a:p>
          <a:p>
            <a:pPr>
              <a:buNone/>
            </a:pPr>
            <a:r>
              <a:rPr lang="en-US" sz="2400" i="1" dirty="0" smtClean="0">
                <a:latin typeface="Times New Roman" pitchFamily="18" charset="0"/>
                <a:cs typeface="Times New Roman" pitchFamily="18" charset="0"/>
              </a:rPr>
              <a:t>--------------------</a:t>
            </a:r>
          </a:p>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DerivedClass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Inherits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Class</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2790</TotalTime>
  <Words>794</Words>
  <Application>Microsoft Office PowerPoint</Application>
  <PresentationFormat>عرض على الشاشة (4:3)</PresentationFormat>
  <Paragraphs>130</Paragraphs>
  <Slides>22</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22</vt:i4>
      </vt:variant>
    </vt:vector>
  </HeadingPairs>
  <TitlesOfParts>
    <vt:vector size="32" baseType="lpstr">
      <vt:lpstr>Arial</vt:lpstr>
      <vt:lpstr>Goudy Sans Medium</vt:lpstr>
      <vt:lpstr>Lucida Console</vt:lpstr>
      <vt:lpstr>Lucida Sans Unicode</vt:lpstr>
      <vt:lpstr>Times New Roman</vt:lpstr>
      <vt:lpstr>Verdana</vt:lpstr>
      <vt:lpstr>Wingdings</vt:lpstr>
      <vt:lpstr>Wingdings 2</vt:lpstr>
      <vt:lpstr>Wingdings 3</vt:lpstr>
      <vt:lpstr>Concourse</vt:lpstr>
      <vt:lpstr>Object-Oriented Programming: Inheritance       </vt:lpstr>
      <vt:lpstr> Introduction</vt:lpstr>
      <vt:lpstr> Introduction</vt:lpstr>
      <vt:lpstr> Introduction</vt:lpstr>
      <vt:lpstr>  Base Classes and Derived Classes</vt:lpstr>
      <vt:lpstr>  Base Classes and Derived Classes</vt:lpstr>
      <vt:lpstr> Example: CommunityMember Inheritance Hierarchy</vt:lpstr>
      <vt:lpstr>  Base Classes and Derived Classes</vt:lpstr>
      <vt:lpstr>Declaration of Base Class and Derived Class</vt:lpstr>
      <vt:lpstr>Example</vt:lpstr>
      <vt:lpstr>Inheritance Rules</vt:lpstr>
      <vt:lpstr>Inheritance Modifier</vt:lpstr>
      <vt:lpstr>Constructer</vt:lpstr>
      <vt:lpstr>Private member</vt:lpstr>
      <vt:lpstr>Overriding Properties and Methods in Derived Class (Polymorphism) </vt:lpstr>
      <vt:lpstr>Overriding Properties and Methods in Derived Class</vt:lpstr>
      <vt:lpstr>The MyBase Keyword</vt:lpstr>
      <vt:lpstr>The MyBase Keyword</vt:lpstr>
      <vt:lpstr>Examples</vt:lpstr>
      <vt:lpstr>Examples</vt:lpstr>
      <vt:lpstr>Example</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Inheritance       </dc:title>
  <dc:creator>Nasser</dc:creator>
  <cp:lastModifiedBy>Sara</cp:lastModifiedBy>
  <cp:revision>11</cp:revision>
  <dcterms:created xsi:type="dcterms:W3CDTF">2012-09-23T20:14:52Z</dcterms:created>
  <dcterms:modified xsi:type="dcterms:W3CDTF">2017-02-25T10:47:43Z</dcterms:modified>
</cp:coreProperties>
</file>