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1" r:id="rId1"/>
  </p:sldMasterIdLst>
  <p:notesMasterIdLst>
    <p:notesMasterId r:id="rId61"/>
  </p:notesMasterIdLst>
  <p:sldIdLst>
    <p:sldId id="256" r:id="rId2"/>
    <p:sldId id="272" r:id="rId3"/>
    <p:sldId id="258" r:id="rId4"/>
    <p:sldId id="259" r:id="rId5"/>
    <p:sldId id="260" r:id="rId6"/>
    <p:sldId id="262" r:id="rId7"/>
    <p:sldId id="269" r:id="rId8"/>
    <p:sldId id="296" r:id="rId9"/>
    <p:sldId id="299" r:id="rId10"/>
    <p:sldId id="293" r:id="rId11"/>
    <p:sldId id="294" r:id="rId12"/>
    <p:sldId id="297" r:id="rId13"/>
    <p:sldId id="295" r:id="rId14"/>
    <p:sldId id="261" r:id="rId15"/>
    <p:sldId id="270" r:id="rId16"/>
    <p:sldId id="268" r:id="rId17"/>
    <p:sldId id="263" r:id="rId18"/>
    <p:sldId id="301" r:id="rId19"/>
    <p:sldId id="303" r:id="rId20"/>
    <p:sldId id="306" r:id="rId21"/>
    <p:sldId id="304" r:id="rId22"/>
    <p:sldId id="305" r:id="rId23"/>
    <p:sldId id="302" r:id="rId24"/>
    <p:sldId id="271" r:id="rId25"/>
    <p:sldId id="273" r:id="rId26"/>
    <p:sldId id="292" r:id="rId27"/>
    <p:sldId id="276" r:id="rId28"/>
    <p:sldId id="290" r:id="rId29"/>
    <p:sldId id="291" r:id="rId30"/>
    <p:sldId id="308" r:id="rId31"/>
    <p:sldId id="309" r:id="rId32"/>
    <p:sldId id="310" r:id="rId33"/>
    <p:sldId id="278" r:id="rId34"/>
    <p:sldId id="280" r:id="rId35"/>
    <p:sldId id="311" r:id="rId36"/>
    <p:sldId id="282" r:id="rId37"/>
    <p:sldId id="300" r:id="rId38"/>
    <p:sldId id="312" r:id="rId39"/>
    <p:sldId id="313" r:id="rId40"/>
    <p:sldId id="279" r:id="rId41"/>
    <p:sldId id="283" r:id="rId42"/>
    <p:sldId id="284" r:id="rId43"/>
    <p:sldId id="285" r:id="rId44"/>
    <p:sldId id="286" r:id="rId45"/>
    <p:sldId id="287" r:id="rId46"/>
    <p:sldId id="288" r:id="rId47"/>
    <p:sldId id="298" r:id="rId48"/>
    <p:sldId id="289" r:id="rId49"/>
    <p:sldId id="307" r:id="rId50"/>
    <p:sldId id="315" r:id="rId51"/>
    <p:sldId id="316" r:id="rId52"/>
    <p:sldId id="318" r:id="rId53"/>
    <p:sldId id="317" r:id="rId54"/>
    <p:sldId id="321" r:id="rId55"/>
    <p:sldId id="322" r:id="rId56"/>
    <p:sldId id="323" r:id="rId57"/>
    <p:sldId id="324" r:id="rId58"/>
    <p:sldId id="266" r:id="rId59"/>
    <p:sldId id="31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80"/>
    <a:srgbClr val="CC0099"/>
    <a:srgbClr val="FF0066"/>
    <a:srgbClr val="FB2DD4"/>
    <a:srgbClr val="FC74E2"/>
    <a:srgbClr val="4D20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029" autoAdjust="0"/>
    <p:restoredTop sz="88810" autoAdjust="0"/>
  </p:normalViewPr>
  <p:slideViewPr>
    <p:cSldViewPr snapToGrid="0" snapToObjects="1">
      <p:cViewPr>
        <p:scale>
          <a:sx n="72" d="100"/>
          <a:sy n="72" d="100"/>
        </p:scale>
        <p:origin x="-738" y="-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AA3D9-CDFC-4124-B48A-4248B5C45EA4}" type="doc">
      <dgm:prSet loTypeId="urn:microsoft.com/office/officeart/2005/8/layout/cycle6" loCatId="relationship" qsTypeId="urn:microsoft.com/office/officeart/2005/8/quickstyle/simple3" qsCatId="simple" csTypeId="urn:microsoft.com/office/officeart/2005/8/colors/accent1_2" csCatId="accent1" phldr="1"/>
      <dgm:spPr/>
      <dgm:t>
        <a:bodyPr/>
        <a:lstStyle/>
        <a:p>
          <a:pPr rtl="1"/>
          <a:endParaRPr lang="ar-SA"/>
        </a:p>
      </dgm:t>
    </dgm:pt>
    <dgm:pt modelId="{DE25679C-B46B-44EB-9EAB-08320F3D4BEC}">
      <dgm:prSet phldrT="[Text]"/>
      <dgm:spPr/>
      <dgm:t>
        <a:bodyPr/>
        <a:lstStyle/>
        <a:p>
          <a:pPr rtl="1"/>
          <a:r>
            <a:rPr lang="en-US" dirty="0" smtClean="0"/>
            <a:t>Metastases </a:t>
          </a:r>
          <a:endParaRPr lang="ar-SA" dirty="0"/>
        </a:p>
      </dgm:t>
    </dgm:pt>
    <dgm:pt modelId="{9E7DF20B-15FD-4809-A6D9-ABDF5E4D17D7}" type="parTrans" cxnId="{B89BEE96-948E-45DF-89A5-21AA0BAF0F9E}">
      <dgm:prSet/>
      <dgm:spPr/>
      <dgm:t>
        <a:bodyPr/>
        <a:lstStyle/>
        <a:p>
          <a:pPr rtl="1"/>
          <a:endParaRPr lang="ar-SA"/>
        </a:p>
      </dgm:t>
    </dgm:pt>
    <dgm:pt modelId="{1862D1E1-F860-4903-8576-18D1B91455A7}" type="sibTrans" cxnId="{B89BEE96-948E-45DF-89A5-21AA0BAF0F9E}">
      <dgm:prSet/>
      <dgm:spPr/>
      <dgm:t>
        <a:bodyPr/>
        <a:lstStyle/>
        <a:p>
          <a:pPr rtl="1"/>
          <a:endParaRPr lang="ar-SA"/>
        </a:p>
      </dgm:t>
    </dgm:pt>
    <dgm:pt modelId="{D03CB327-6421-4B11-90F4-79D5C69741A5}">
      <dgm:prSet phldrT="[Text]"/>
      <dgm:spPr/>
      <dgm:t>
        <a:bodyPr/>
        <a:lstStyle/>
        <a:p>
          <a:pPr rtl="1"/>
          <a:r>
            <a:rPr lang="en-US" dirty="0" smtClean="0"/>
            <a:t>Hypercalcemia 	</a:t>
          </a:r>
          <a:endParaRPr lang="ar-SA" dirty="0"/>
        </a:p>
      </dgm:t>
    </dgm:pt>
    <dgm:pt modelId="{BBDCB988-820F-4CE3-BBD0-1C9E61980379}" type="parTrans" cxnId="{0067282C-E5A8-451C-B41F-7ACC4FE6449E}">
      <dgm:prSet/>
      <dgm:spPr/>
      <dgm:t>
        <a:bodyPr/>
        <a:lstStyle/>
        <a:p>
          <a:pPr rtl="1"/>
          <a:endParaRPr lang="ar-SA"/>
        </a:p>
      </dgm:t>
    </dgm:pt>
    <dgm:pt modelId="{8EC6B69A-1D96-42A9-B995-F62247A11452}" type="sibTrans" cxnId="{0067282C-E5A8-451C-B41F-7ACC4FE6449E}">
      <dgm:prSet/>
      <dgm:spPr/>
      <dgm:t>
        <a:bodyPr/>
        <a:lstStyle/>
        <a:p>
          <a:pPr rtl="1"/>
          <a:endParaRPr lang="ar-SA"/>
        </a:p>
      </dgm:t>
    </dgm:pt>
    <dgm:pt modelId="{353A998E-A362-464B-B348-CDEF17532192}">
      <dgm:prSet phldrT="[Text]"/>
      <dgm:spPr/>
      <dgm:t>
        <a:bodyPr/>
        <a:lstStyle/>
        <a:p>
          <a:pPr rtl="1"/>
          <a:r>
            <a:rPr lang="en-US" dirty="0" smtClean="0"/>
            <a:t>Spinal cord compression</a:t>
          </a:r>
          <a:endParaRPr lang="ar-SA" dirty="0"/>
        </a:p>
      </dgm:t>
    </dgm:pt>
    <dgm:pt modelId="{91CD2E73-5B7B-4FE8-B727-DAA375324A14}" type="parTrans" cxnId="{51C6E3B8-7B38-44EB-95A3-A3B6C0247E8D}">
      <dgm:prSet/>
      <dgm:spPr/>
      <dgm:t>
        <a:bodyPr/>
        <a:lstStyle/>
        <a:p>
          <a:pPr rtl="1"/>
          <a:endParaRPr lang="ar-SA"/>
        </a:p>
      </dgm:t>
    </dgm:pt>
    <dgm:pt modelId="{31A2F21F-294E-4C9D-A3D0-1CF4D2CAB3CE}" type="sibTrans" cxnId="{51C6E3B8-7B38-44EB-95A3-A3B6C0247E8D}">
      <dgm:prSet/>
      <dgm:spPr/>
      <dgm:t>
        <a:bodyPr/>
        <a:lstStyle/>
        <a:p>
          <a:pPr rtl="1"/>
          <a:endParaRPr lang="ar-SA"/>
        </a:p>
      </dgm:t>
    </dgm:pt>
    <dgm:pt modelId="{BB24FAAA-6A27-4078-8B55-56F3DB563AA7}">
      <dgm:prSet phldrT="[Text]"/>
      <dgm:spPr/>
      <dgm:t>
        <a:bodyPr/>
        <a:lstStyle/>
        <a:p>
          <a:pPr rtl="1"/>
          <a:r>
            <a:rPr lang="en-US" dirty="0" smtClean="0"/>
            <a:t>Brachial plexopathy </a:t>
          </a:r>
          <a:endParaRPr lang="ar-SA" dirty="0"/>
        </a:p>
      </dgm:t>
    </dgm:pt>
    <dgm:pt modelId="{F83D4EC3-EC03-43AE-AC12-3E51D143D678}" type="parTrans" cxnId="{3CD0306E-329D-42B1-8A05-021A1F6701B0}">
      <dgm:prSet/>
      <dgm:spPr/>
      <dgm:t>
        <a:bodyPr/>
        <a:lstStyle/>
        <a:p>
          <a:pPr rtl="1"/>
          <a:endParaRPr lang="ar-SA"/>
        </a:p>
      </dgm:t>
    </dgm:pt>
    <dgm:pt modelId="{ADC0C96B-8130-4B3B-B6E7-627D8647D666}" type="sibTrans" cxnId="{3CD0306E-329D-42B1-8A05-021A1F6701B0}">
      <dgm:prSet/>
      <dgm:spPr/>
      <dgm:t>
        <a:bodyPr/>
        <a:lstStyle/>
        <a:p>
          <a:pPr rtl="1"/>
          <a:endParaRPr lang="ar-SA"/>
        </a:p>
      </dgm:t>
    </dgm:pt>
    <dgm:pt modelId="{33F95F06-3143-41F9-B8AB-4F0589849223}">
      <dgm:prSet phldrT="[Text]"/>
      <dgm:spPr/>
      <dgm:t>
        <a:bodyPr/>
        <a:lstStyle/>
        <a:p>
          <a:pPr rtl="1"/>
          <a:r>
            <a:rPr lang="en-US" dirty="0" smtClean="0"/>
            <a:t>Pleural effusion </a:t>
          </a:r>
          <a:endParaRPr lang="ar-SA" dirty="0"/>
        </a:p>
      </dgm:t>
    </dgm:pt>
    <dgm:pt modelId="{4287BAB8-6787-41E7-AEE2-91E2B31F649F}" type="parTrans" cxnId="{8E2F0D65-62D5-448A-AD62-EFD48AF297F6}">
      <dgm:prSet/>
      <dgm:spPr/>
      <dgm:t>
        <a:bodyPr/>
        <a:lstStyle/>
        <a:p>
          <a:pPr rtl="1"/>
          <a:endParaRPr lang="ar-SA"/>
        </a:p>
      </dgm:t>
    </dgm:pt>
    <dgm:pt modelId="{649DA83C-2FCE-405F-BEF8-940FBFAB180A}" type="sibTrans" cxnId="{8E2F0D65-62D5-448A-AD62-EFD48AF297F6}">
      <dgm:prSet/>
      <dgm:spPr/>
      <dgm:t>
        <a:bodyPr/>
        <a:lstStyle/>
        <a:p>
          <a:pPr rtl="1"/>
          <a:endParaRPr lang="ar-SA"/>
        </a:p>
      </dgm:t>
    </dgm:pt>
    <dgm:pt modelId="{9E6A363E-0274-4814-B1B3-39058C32D39C}">
      <dgm:prSet/>
      <dgm:spPr/>
      <dgm:t>
        <a:bodyPr/>
        <a:lstStyle/>
        <a:p>
          <a:pPr rtl="1"/>
          <a:r>
            <a:rPr lang="en-US" dirty="0" smtClean="0"/>
            <a:t>Pathologic fracture </a:t>
          </a:r>
          <a:endParaRPr lang="ar-SA" dirty="0"/>
        </a:p>
      </dgm:t>
    </dgm:pt>
    <dgm:pt modelId="{362FC86F-BCFA-43B8-9674-6872EA27A267}" type="parTrans" cxnId="{AE1D58DE-3E58-47EB-94FD-A7A27D8C3747}">
      <dgm:prSet/>
      <dgm:spPr/>
      <dgm:t>
        <a:bodyPr/>
        <a:lstStyle/>
        <a:p>
          <a:pPr rtl="1"/>
          <a:endParaRPr lang="ar-SA"/>
        </a:p>
      </dgm:t>
    </dgm:pt>
    <dgm:pt modelId="{8E9A29C8-3C02-434E-8C01-4CC6B63B19B6}" type="sibTrans" cxnId="{AE1D58DE-3E58-47EB-94FD-A7A27D8C3747}">
      <dgm:prSet/>
      <dgm:spPr/>
      <dgm:t>
        <a:bodyPr/>
        <a:lstStyle/>
        <a:p>
          <a:pPr rtl="1"/>
          <a:endParaRPr lang="ar-SA"/>
        </a:p>
      </dgm:t>
    </dgm:pt>
    <dgm:pt modelId="{92C4340A-0D6F-470F-8E94-FE2D4C650308}">
      <dgm:prSet/>
      <dgm:spPr/>
      <dgm:t>
        <a:bodyPr/>
        <a:lstStyle/>
        <a:p>
          <a:pPr rtl="1"/>
          <a:r>
            <a:rPr lang="en-US" dirty="0" smtClean="0"/>
            <a:t>Lymphedema </a:t>
          </a:r>
          <a:endParaRPr lang="ar-SA" dirty="0"/>
        </a:p>
      </dgm:t>
    </dgm:pt>
    <dgm:pt modelId="{110150D8-8FE8-470C-A4E8-346B8912100F}" type="parTrans" cxnId="{AA4E25A2-6F84-426D-8E9A-265B28C3F26A}">
      <dgm:prSet/>
      <dgm:spPr/>
      <dgm:t>
        <a:bodyPr/>
        <a:lstStyle/>
        <a:p>
          <a:pPr rtl="1"/>
          <a:endParaRPr lang="ar-SA"/>
        </a:p>
      </dgm:t>
    </dgm:pt>
    <dgm:pt modelId="{8B7FDDE6-5E43-4308-ABB6-59DC1489AA13}" type="sibTrans" cxnId="{AA4E25A2-6F84-426D-8E9A-265B28C3F26A}">
      <dgm:prSet/>
      <dgm:spPr/>
      <dgm:t>
        <a:bodyPr/>
        <a:lstStyle/>
        <a:p>
          <a:pPr rtl="1"/>
          <a:endParaRPr lang="ar-SA"/>
        </a:p>
      </dgm:t>
    </dgm:pt>
    <dgm:pt modelId="{2BDF1CE6-B1F7-4FD9-9D6A-15FA0C89D0FA}" type="pres">
      <dgm:prSet presAssocID="{4A4AA3D9-CDFC-4124-B48A-4248B5C45EA4}" presName="cycle" presStyleCnt="0">
        <dgm:presLayoutVars>
          <dgm:dir/>
          <dgm:resizeHandles val="exact"/>
        </dgm:presLayoutVars>
      </dgm:prSet>
      <dgm:spPr/>
      <dgm:t>
        <a:bodyPr/>
        <a:lstStyle/>
        <a:p>
          <a:pPr rtl="1"/>
          <a:endParaRPr lang="ar-SA"/>
        </a:p>
      </dgm:t>
    </dgm:pt>
    <dgm:pt modelId="{047248AD-D429-4467-8F22-7566265B2D67}" type="pres">
      <dgm:prSet presAssocID="{DE25679C-B46B-44EB-9EAB-08320F3D4BEC}" presName="node" presStyleLbl="node1" presStyleIdx="0" presStyleCnt="7">
        <dgm:presLayoutVars>
          <dgm:bulletEnabled val="1"/>
        </dgm:presLayoutVars>
      </dgm:prSet>
      <dgm:spPr/>
      <dgm:t>
        <a:bodyPr/>
        <a:lstStyle/>
        <a:p>
          <a:pPr rtl="1"/>
          <a:endParaRPr lang="ar-SA"/>
        </a:p>
      </dgm:t>
    </dgm:pt>
    <dgm:pt modelId="{E6667E85-4FC1-47FE-94E2-06E43C3D918E}" type="pres">
      <dgm:prSet presAssocID="{DE25679C-B46B-44EB-9EAB-08320F3D4BEC}" presName="spNode" presStyleCnt="0"/>
      <dgm:spPr/>
    </dgm:pt>
    <dgm:pt modelId="{1F528657-0D28-4221-996B-B31E3A1F7AEC}" type="pres">
      <dgm:prSet presAssocID="{1862D1E1-F860-4903-8576-18D1B91455A7}" presName="sibTrans" presStyleLbl="sibTrans1D1" presStyleIdx="0" presStyleCnt="7"/>
      <dgm:spPr/>
      <dgm:t>
        <a:bodyPr/>
        <a:lstStyle/>
        <a:p>
          <a:pPr rtl="1"/>
          <a:endParaRPr lang="ar-SA"/>
        </a:p>
      </dgm:t>
    </dgm:pt>
    <dgm:pt modelId="{1570246C-06B0-4DE8-9F20-359EC0D194B3}" type="pres">
      <dgm:prSet presAssocID="{D03CB327-6421-4B11-90F4-79D5C69741A5}" presName="node" presStyleLbl="node1" presStyleIdx="1" presStyleCnt="7">
        <dgm:presLayoutVars>
          <dgm:bulletEnabled val="1"/>
        </dgm:presLayoutVars>
      </dgm:prSet>
      <dgm:spPr/>
      <dgm:t>
        <a:bodyPr/>
        <a:lstStyle/>
        <a:p>
          <a:pPr rtl="1"/>
          <a:endParaRPr lang="ar-SA"/>
        </a:p>
      </dgm:t>
    </dgm:pt>
    <dgm:pt modelId="{8DA19CA6-FA02-4CBA-8ACF-0C0D32881643}" type="pres">
      <dgm:prSet presAssocID="{D03CB327-6421-4B11-90F4-79D5C69741A5}" presName="spNode" presStyleCnt="0"/>
      <dgm:spPr/>
    </dgm:pt>
    <dgm:pt modelId="{320276F6-B2E2-4799-B9B3-55F172FB6DAB}" type="pres">
      <dgm:prSet presAssocID="{8EC6B69A-1D96-42A9-B995-F62247A11452}" presName="sibTrans" presStyleLbl="sibTrans1D1" presStyleIdx="1" presStyleCnt="7"/>
      <dgm:spPr/>
      <dgm:t>
        <a:bodyPr/>
        <a:lstStyle/>
        <a:p>
          <a:pPr rtl="1"/>
          <a:endParaRPr lang="ar-SA"/>
        </a:p>
      </dgm:t>
    </dgm:pt>
    <dgm:pt modelId="{9ABE7820-6264-4EA0-AF13-2A19520B1E99}" type="pres">
      <dgm:prSet presAssocID="{353A998E-A362-464B-B348-CDEF17532192}" presName="node" presStyleLbl="node1" presStyleIdx="2" presStyleCnt="7">
        <dgm:presLayoutVars>
          <dgm:bulletEnabled val="1"/>
        </dgm:presLayoutVars>
      </dgm:prSet>
      <dgm:spPr/>
      <dgm:t>
        <a:bodyPr/>
        <a:lstStyle/>
        <a:p>
          <a:pPr rtl="1"/>
          <a:endParaRPr lang="ar-SA"/>
        </a:p>
      </dgm:t>
    </dgm:pt>
    <dgm:pt modelId="{7FA59446-2F7E-4ED0-8647-837070C7FBA2}" type="pres">
      <dgm:prSet presAssocID="{353A998E-A362-464B-B348-CDEF17532192}" presName="spNode" presStyleCnt="0"/>
      <dgm:spPr/>
    </dgm:pt>
    <dgm:pt modelId="{D277A62E-69A6-487F-9C61-4AF708928BF9}" type="pres">
      <dgm:prSet presAssocID="{31A2F21F-294E-4C9D-A3D0-1CF4D2CAB3CE}" presName="sibTrans" presStyleLbl="sibTrans1D1" presStyleIdx="2" presStyleCnt="7"/>
      <dgm:spPr/>
      <dgm:t>
        <a:bodyPr/>
        <a:lstStyle/>
        <a:p>
          <a:pPr rtl="1"/>
          <a:endParaRPr lang="ar-SA"/>
        </a:p>
      </dgm:t>
    </dgm:pt>
    <dgm:pt modelId="{EA2A8ED9-D43C-4291-9AFE-C1182FFE3E4F}" type="pres">
      <dgm:prSet presAssocID="{BB24FAAA-6A27-4078-8B55-56F3DB563AA7}" presName="node" presStyleLbl="node1" presStyleIdx="3" presStyleCnt="7">
        <dgm:presLayoutVars>
          <dgm:bulletEnabled val="1"/>
        </dgm:presLayoutVars>
      </dgm:prSet>
      <dgm:spPr/>
      <dgm:t>
        <a:bodyPr/>
        <a:lstStyle/>
        <a:p>
          <a:pPr rtl="1"/>
          <a:endParaRPr lang="ar-SA"/>
        </a:p>
      </dgm:t>
    </dgm:pt>
    <dgm:pt modelId="{25A40C9F-5C09-4FA5-92F9-92379719EC8A}" type="pres">
      <dgm:prSet presAssocID="{BB24FAAA-6A27-4078-8B55-56F3DB563AA7}" presName="spNode" presStyleCnt="0"/>
      <dgm:spPr/>
    </dgm:pt>
    <dgm:pt modelId="{F396C8F7-BB5F-4799-9AB7-F52E934979BD}" type="pres">
      <dgm:prSet presAssocID="{ADC0C96B-8130-4B3B-B6E7-627D8647D666}" presName="sibTrans" presStyleLbl="sibTrans1D1" presStyleIdx="3" presStyleCnt="7"/>
      <dgm:spPr/>
      <dgm:t>
        <a:bodyPr/>
        <a:lstStyle/>
        <a:p>
          <a:pPr rtl="1"/>
          <a:endParaRPr lang="ar-SA"/>
        </a:p>
      </dgm:t>
    </dgm:pt>
    <dgm:pt modelId="{64403A72-CCEE-473C-9676-59394BAFD4F9}" type="pres">
      <dgm:prSet presAssocID="{33F95F06-3143-41F9-B8AB-4F0589849223}" presName="node" presStyleLbl="node1" presStyleIdx="4" presStyleCnt="7">
        <dgm:presLayoutVars>
          <dgm:bulletEnabled val="1"/>
        </dgm:presLayoutVars>
      </dgm:prSet>
      <dgm:spPr/>
      <dgm:t>
        <a:bodyPr/>
        <a:lstStyle/>
        <a:p>
          <a:pPr rtl="1"/>
          <a:endParaRPr lang="ar-SA"/>
        </a:p>
      </dgm:t>
    </dgm:pt>
    <dgm:pt modelId="{11A6F439-84F8-4EFC-A019-1B70F6DC6D0A}" type="pres">
      <dgm:prSet presAssocID="{33F95F06-3143-41F9-B8AB-4F0589849223}" presName="spNode" presStyleCnt="0"/>
      <dgm:spPr/>
    </dgm:pt>
    <dgm:pt modelId="{B1F82EEB-697C-46F3-BDE7-305F60C419E3}" type="pres">
      <dgm:prSet presAssocID="{649DA83C-2FCE-405F-BEF8-940FBFAB180A}" presName="sibTrans" presStyleLbl="sibTrans1D1" presStyleIdx="4" presStyleCnt="7"/>
      <dgm:spPr/>
      <dgm:t>
        <a:bodyPr/>
        <a:lstStyle/>
        <a:p>
          <a:pPr rtl="1"/>
          <a:endParaRPr lang="ar-SA"/>
        </a:p>
      </dgm:t>
    </dgm:pt>
    <dgm:pt modelId="{BD1B43D4-24D5-46B2-9213-7F8C9AEA2843}" type="pres">
      <dgm:prSet presAssocID="{9E6A363E-0274-4814-B1B3-39058C32D39C}" presName="node" presStyleLbl="node1" presStyleIdx="5" presStyleCnt="7">
        <dgm:presLayoutVars>
          <dgm:bulletEnabled val="1"/>
        </dgm:presLayoutVars>
      </dgm:prSet>
      <dgm:spPr/>
      <dgm:t>
        <a:bodyPr/>
        <a:lstStyle/>
        <a:p>
          <a:pPr rtl="1"/>
          <a:endParaRPr lang="ar-SA"/>
        </a:p>
      </dgm:t>
    </dgm:pt>
    <dgm:pt modelId="{8B80F817-B7BA-41B7-82B9-FA9CF651B0DD}" type="pres">
      <dgm:prSet presAssocID="{9E6A363E-0274-4814-B1B3-39058C32D39C}" presName="spNode" presStyleCnt="0"/>
      <dgm:spPr/>
    </dgm:pt>
    <dgm:pt modelId="{70938834-9206-4C32-849B-AE2A1DF4ECCE}" type="pres">
      <dgm:prSet presAssocID="{8E9A29C8-3C02-434E-8C01-4CC6B63B19B6}" presName="sibTrans" presStyleLbl="sibTrans1D1" presStyleIdx="5" presStyleCnt="7"/>
      <dgm:spPr/>
      <dgm:t>
        <a:bodyPr/>
        <a:lstStyle/>
        <a:p>
          <a:pPr rtl="1"/>
          <a:endParaRPr lang="ar-SA"/>
        </a:p>
      </dgm:t>
    </dgm:pt>
    <dgm:pt modelId="{256568F3-BC90-4AC9-BF4A-FF969F6AC35E}" type="pres">
      <dgm:prSet presAssocID="{92C4340A-0D6F-470F-8E94-FE2D4C650308}" presName="node" presStyleLbl="node1" presStyleIdx="6" presStyleCnt="7">
        <dgm:presLayoutVars>
          <dgm:bulletEnabled val="1"/>
        </dgm:presLayoutVars>
      </dgm:prSet>
      <dgm:spPr/>
      <dgm:t>
        <a:bodyPr/>
        <a:lstStyle/>
        <a:p>
          <a:pPr rtl="1"/>
          <a:endParaRPr lang="ar-SA"/>
        </a:p>
      </dgm:t>
    </dgm:pt>
    <dgm:pt modelId="{8DD7A373-18B7-455C-BDBF-EBD04E48541A}" type="pres">
      <dgm:prSet presAssocID="{92C4340A-0D6F-470F-8E94-FE2D4C650308}" presName="spNode" presStyleCnt="0"/>
      <dgm:spPr/>
    </dgm:pt>
    <dgm:pt modelId="{7E82D36B-27BF-4C23-A162-7FFF830BCF4E}" type="pres">
      <dgm:prSet presAssocID="{8B7FDDE6-5E43-4308-ABB6-59DC1489AA13}" presName="sibTrans" presStyleLbl="sibTrans1D1" presStyleIdx="6" presStyleCnt="7"/>
      <dgm:spPr/>
      <dgm:t>
        <a:bodyPr/>
        <a:lstStyle/>
        <a:p>
          <a:pPr rtl="1"/>
          <a:endParaRPr lang="ar-SA"/>
        </a:p>
      </dgm:t>
    </dgm:pt>
  </dgm:ptLst>
  <dgm:cxnLst>
    <dgm:cxn modelId="{8E2F0D65-62D5-448A-AD62-EFD48AF297F6}" srcId="{4A4AA3D9-CDFC-4124-B48A-4248B5C45EA4}" destId="{33F95F06-3143-41F9-B8AB-4F0589849223}" srcOrd="4" destOrd="0" parTransId="{4287BAB8-6787-41E7-AEE2-91E2B31F649F}" sibTransId="{649DA83C-2FCE-405F-BEF8-940FBFAB180A}"/>
    <dgm:cxn modelId="{6530C99A-BDAD-47DF-B472-8F134653A768}" type="presOf" srcId="{4A4AA3D9-CDFC-4124-B48A-4248B5C45EA4}" destId="{2BDF1CE6-B1F7-4FD9-9D6A-15FA0C89D0FA}" srcOrd="0" destOrd="0" presId="urn:microsoft.com/office/officeart/2005/8/layout/cycle6"/>
    <dgm:cxn modelId="{1DFFC161-F091-458D-B5BB-DDB63A63CC5F}" type="presOf" srcId="{33F95F06-3143-41F9-B8AB-4F0589849223}" destId="{64403A72-CCEE-473C-9676-59394BAFD4F9}" srcOrd="0" destOrd="0" presId="urn:microsoft.com/office/officeart/2005/8/layout/cycle6"/>
    <dgm:cxn modelId="{746DF199-4D90-4B6F-A583-3F867B74BD7B}" type="presOf" srcId="{8E9A29C8-3C02-434E-8C01-4CC6B63B19B6}" destId="{70938834-9206-4C32-849B-AE2A1DF4ECCE}" srcOrd="0" destOrd="0" presId="urn:microsoft.com/office/officeart/2005/8/layout/cycle6"/>
    <dgm:cxn modelId="{FC4998F6-77F4-467F-A38A-CD1B225032AA}" type="presOf" srcId="{8B7FDDE6-5E43-4308-ABB6-59DC1489AA13}" destId="{7E82D36B-27BF-4C23-A162-7FFF830BCF4E}" srcOrd="0" destOrd="0" presId="urn:microsoft.com/office/officeart/2005/8/layout/cycle6"/>
    <dgm:cxn modelId="{CD361A64-18E6-4B6E-AB70-AF9028586212}" type="presOf" srcId="{353A998E-A362-464B-B348-CDEF17532192}" destId="{9ABE7820-6264-4EA0-AF13-2A19520B1E99}" srcOrd="0" destOrd="0" presId="urn:microsoft.com/office/officeart/2005/8/layout/cycle6"/>
    <dgm:cxn modelId="{98DE56A6-37E1-4F6B-81B2-6F8F83D153C9}" type="presOf" srcId="{8EC6B69A-1D96-42A9-B995-F62247A11452}" destId="{320276F6-B2E2-4799-B9B3-55F172FB6DAB}" srcOrd="0" destOrd="0" presId="urn:microsoft.com/office/officeart/2005/8/layout/cycle6"/>
    <dgm:cxn modelId="{31674B54-E643-4B03-91ED-AC47E111D81F}" type="presOf" srcId="{D03CB327-6421-4B11-90F4-79D5C69741A5}" destId="{1570246C-06B0-4DE8-9F20-359EC0D194B3}" srcOrd="0" destOrd="0" presId="urn:microsoft.com/office/officeart/2005/8/layout/cycle6"/>
    <dgm:cxn modelId="{B89BEE96-948E-45DF-89A5-21AA0BAF0F9E}" srcId="{4A4AA3D9-CDFC-4124-B48A-4248B5C45EA4}" destId="{DE25679C-B46B-44EB-9EAB-08320F3D4BEC}" srcOrd="0" destOrd="0" parTransId="{9E7DF20B-15FD-4809-A6D9-ABDF5E4D17D7}" sibTransId="{1862D1E1-F860-4903-8576-18D1B91455A7}"/>
    <dgm:cxn modelId="{AE1D58DE-3E58-47EB-94FD-A7A27D8C3747}" srcId="{4A4AA3D9-CDFC-4124-B48A-4248B5C45EA4}" destId="{9E6A363E-0274-4814-B1B3-39058C32D39C}" srcOrd="5" destOrd="0" parTransId="{362FC86F-BCFA-43B8-9674-6872EA27A267}" sibTransId="{8E9A29C8-3C02-434E-8C01-4CC6B63B19B6}"/>
    <dgm:cxn modelId="{8FF75036-EEE8-4FD3-B8A5-103176E11EF7}" type="presOf" srcId="{92C4340A-0D6F-470F-8E94-FE2D4C650308}" destId="{256568F3-BC90-4AC9-BF4A-FF969F6AC35E}" srcOrd="0" destOrd="0" presId="urn:microsoft.com/office/officeart/2005/8/layout/cycle6"/>
    <dgm:cxn modelId="{51C6E3B8-7B38-44EB-95A3-A3B6C0247E8D}" srcId="{4A4AA3D9-CDFC-4124-B48A-4248B5C45EA4}" destId="{353A998E-A362-464B-B348-CDEF17532192}" srcOrd="2" destOrd="0" parTransId="{91CD2E73-5B7B-4FE8-B727-DAA375324A14}" sibTransId="{31A2F21F-294E-4C9D-A3D0-1CF4D2CAB3CE}"/>
    <dgm:cxn modelId="{0D8D0495-6A56-43AD-B9CE-7A57B61B37A7}" type="presOf" srcId="{DE25679C-B46B-44EB-9EAB-08320F3D4BEC}" destId="{047248AD-D429-4467-8F22-7566265B2D67}" srcOrd="0" destOrd="0" presId="urn:microsoft.com/office/officeart/2005/8/layout/cycle6"/>
    <dgm:cxn modelId="{13E52070-16EB-4858-BB4C-13ED92A101BF}" type="presOf" srcId="{1862D1E1-F860-4903-8576-18D1B91455A7}" destId="{1F528657-0D28-4221-996B-B31E3A1F7AEC}" srcOrd="0" destOrd="0" presId="urn:microsoft.com/office/officeart/2005/8/layout/cycle6"/>
    <dgm:cxn modelId="{0067282C-E5A8-451C-B41F-7ACC4FE6449E}" srcId="{4A4AA3D9-CDFC-4124-B48A-4248B5C45EA4}" destId="{D03CB327-6421-4B11-90F4-79D5C69741A5}" srcOrd="1" destOrd="0" parTransId="{BBDCB988-820F-4CE3-BBD0-1C9E61980379}" sibTransId="{8EC6B69A-1D96-42A9-B995-F62247A11452}"/>
    <dgm:cxn modelId="{EE7F7655-5FB4-4B5C-A39A-07F095CD58E7}" type="presOf" srcId="{9E6A363E-0274-4814-B1B3-39058C32D39C}" destId="{BD1B43D4-24D5-46B2-9213-7F8C9AEA2843}" srcOrd="0" destOrd="0" presId="urn:microsoft.com/office/officeart/2005/8/layout/cycle6"/>
    <dgm:cxn modelId="{03C687E0-8C82-4C97-AF47-C48CAE4B7D1E}" type="presOf" srcId="{ADC0C96B-8130-4B3B-B6E7-627D8647D666}" destId="{F396C8F7-BB5F-4799-9AB7-F52E934979BD}" srcOrd="0" destOrd="0" presId="urn:microsoft.com/office/officeart/2005/8/layout/cycle6"/>
    <dgm:cxn modelId="{635D1891-2DF2-41FF-BFD2-4D90442D1CBB}" type="presOf" srcId="{31A2F21F-294E-4C9D-A3D0-1CF4D2CAB3CE}" destId="{D277A62E-69A6-487F-9C61-4AF708928BF9}" srcOrd="0" destOrd="0" presId="urn:microsoft.com/office/officeart/2005/8/layout/cycle6"/>
    <dgm:cxn modelId="{1DCD86C7-6299-4331-85E4-78B3DA193C91}" type="presOf" srcId="{BB24FAAA-6A27-4078-8B55-56F3DB563AA7}" destId="{EA2A8ED9-D43C-4291-9AFE-C1182FFE3E4F}" srcOrd="0" destOrd="0" presId="urn:microsoft.com/office/officeart/2005/8/layout/cycle6"/>
    <dgm:cxn modelId="{3CD0306E-329D-42B1-8A05-021A1F6701B0}" srcId="{4A4AA3D9-CDFC-4124-B48A-4248B5C45EA4}" destId="{BB24FAAA-6A27-4078-8B55-56F3DB563AA7}" srcOrd="3" destOrd="0" parTransId="{F83D4EC3-EC03-43AE-AC12-3E51D143D678}" sibTransId="{ADC0C96B-8130-4B3B-B6E7-627D8647D666}"/>
    <dgm:cxn modelId="{8720FD42-616F-4951-8AB5-98665366546D}" type="presOf" srcId="{649DA83C-2FCE-405F-BEF8-940FBFAB180A}" destId="{B1F82EEB-697C-46F3-BDE7-305F60C419E3}" srcOrd="0" destOrd="0" presId="urn:microsoft.com/office/officeart/2005/8/layout/cycle6"/>
    <dgm:cxn modelId="{AA4E25A2-6F84-426D-8E9A-265B28C3F26A}" srcId="{4A4AA3D9-CDFC-4124-B48A-4248B5C45EA4}" destId="{92C4340A-0D6F-470F-8E94-FE2D4C650308}" srcOrd="6" destOrd="0" parTransId="{110150D8-8FE8-470C-A4E8-346B8912100F}" sibTransId="{8B7FDDE6-5E43-4308-ABB6-59DC1489AA13}"/>
    <dgm:cxn modelId="{20A44081-4F1B-4D70-BC59-46751A442C2C}" type="presParOf" srcId="{2BDF1CE6-B1F7-4FD9-9D6A-15FA0C89D0FA}" destId="{047248AD-D429-4467-8F22-7566265B2D67}" srcOrd="0" destOrd="0" presId="urn:microsoft.com/office/officeart/2005/8/layout/cycle6"/>
    <dgm:cxn modelId="{D95C2AAB-F42E-4F82-808C-E072F5BAD363}" type="presParOf" srcId="{2BDF1CE6-B1F7-4FD9-9D6A-15FA0C89D0FA}" destId="{E6667E85-4FC1-47FE-94E2-06E43C3D918E}" srcOrd="1" destOrd="0" presId="urn:microsoft.com/office/officeart/2005/8/layout/cycle6"/>
    <dgm:cxn modelId="{279BFFFF-8E64-4505-B8DD-916493E3DF6D}" type="presParOf" srcId="{2BDF1CE6-B1F7-4FD9-9D6A-15FA0C89D0FA}" destId="{1F528657-0D28-4221-996B-B31E3A1F7AEC}" srcOrd="2" destOrd="0" presId="urn:microsoft.com/office/officeart/2005/8/layout/cycle6"/>
    <dgm:cxn modelId="{4A897F79-3754-472F-8019-5384171AF819}" type="presParOf" srcId="{2BDF1CE6-B1F7-4FD9-9D6A-15FA0C89D0FA}" destId="{1570246C-06B0-4DE8-9F20-359EC0D194B3}" srcOrd="3" destOrd="0" presId="urn:microsoft.com/office/officeart/2005/8/layout/cycle6"/>
    <dgm:cxn modelId="{BC65AF3A-667D-415B-B1DA-F2C812277A81}" type="presParOf" srcId="{2BDF1CE6-B1F7-4FD9-9D6A-15FA0C89D0FA}" destId="{8DA19CA6-FA02-4CBA-8ACF-0C0D32881643}" srcOrd="4" destOrd="0" presId="urn:microsoft.com/office/officeart/2005/8/layout/cycle6"/>
    <dgm:cxn modelId="{7DB3E9AF-BF55-46D4-B281-551575C72422}" type="presParOf" srcId="{2BDF1CE6-B1F7-4FD9-9D6A-15FA0C89D0FA}" destId="{320276F6-B2E2-4799-B9B3-55F172FB6DAB}" srcOrd="5" destOrd="0" presId="urn:microsoft.com/office/officeart/2005/8/layout/cycle6"/>
    <dgm:cxn modelId="{6DE8927A-DE8F-4908-97E3-50F5D0C641AF}" type="presParOf" srcId="{2BDF1CE6-B1F7-4FD9-9D6A-15FA0C89D0FA}" destId="{9ABE7820-6264-4EA0-AF13-2A19520B1E99}" srcOrd="6" destOrd="0" presId="urn:microsoft.com/office/officeart/2005/8/layout/cycle6"/>
    <dgm:cxn modelId="{A00C6CA3-3470-4136-9A06-D69EB81539C4}" type="presParOf" srcId="{2BDF1CE6-B1F7-4FD9-9D6A-15FA0C89D0FA}" destId="{7FA59446-2F7E-4ED0-8647-837070C7FBA2}" srcOrd="7" destOrd="0" presId="urn:microsoft.com/office/officeart/2005/8/layout/cycle6"/>
    <dgm:cxn modelId="{71CB4AF2-65CE-4A20-B861-5EA9D50E991E}" type="presParOf" srcId="{2BDF1CE6-B1F7-4FD9-9D6A-15FA0C89D0FA}" destId="{D277A62E-69A6-487F-9C61-4AF708928BF9}" srcOrd="8" destOrd="0" presId="urn:microsoft.com/office/officeart/2005/8/layout/cycle6"/>
    <dgm:cxn modelId="{6ADF16B3-EE7C-46AB-89FC-92D0B85535C4}" type="presParOf" srcId="{2BDF1CE6-B1F7-4FD9-9D6A-15FA0C89D0FA}" destId="{EA2A8ED9-D43C-4291-9AFE-C1182FFE3E4F}" srcOrd="9" destOrd="0" presId="urn:microsoft.com/office/officeart/2005/8/layout/cycle6"/>
    <dgm:cxn modelId="{A9DEA6C7-0698-4827-9AD9-96AA94ED57E6}" type="presParOf" srcId="{2BDF1CE6-B1F7-4FD9-9D6A-15FA0C89D0FA}" destId="{25A40C9F-5C09-4FA5-92F9-92379719EC8A}" srcOrd="10" destOrd="0" presId="urn:microsoft.com/office/officeart/2005/8/layout/cycle6"/>
    <dgm:cxn modelId="{8CB4F3B6-F985-48BD-8A58-57210A554AEC}" type="presParOf" srcId="{2BDF1CE6-B1F7-4FD9-9D6A-15FA0C89D0FA}" destId="{F396C8F7-BB5F-4799-9AB7-F52E934979BD}" srcOrd="11" destOrd="0" presId="urn:microsoft.com/office/officeart/2005/8/layout/cycle6"/>
    <dgm:cxn modelId="{EA1255FF-33B0-4329-9D50-71D7BF9D4F31}" type="presParOf" srcId="{2BDF1CE6-B1F7-4FD9-9D6A-15FA0C89D0FA}" destId="{64403A72-CCEE-473C-9676-59394BAFD4F9}" srcOrd="12" destOrd="0" presId="urn:microsoft.com/office/officeart/2005/8/layout/cycle6"/>
    <dgm:cxn modelId="{1CFCCBA3-3091-498A-870F-A735C6DE0FF4}" type="presParOf" srcId="{2BDF1CE6-B1F7-4FD9-9D6A-15FA0C89D0FA}" destId="{11A6F439-84F8-4EFC-A019-1B70F6DC6D0A}" srcOrd="13" destOrd="0" presId="urn:microsoft.com/office/officeart/2005/8/layout/cycle6"/>
    <dgm:cxn modelId="{A274BD8D-D7E8-431C-95BF-18F345D9CE01}" type="presParOf" srcId="{2BDF1CE6-B1F7-4FD9-9D6A-15FA0C89D0FA}" destId="{B1F82EEB-697C-46F3-BDE7-305F60C419E3}" srcOrd="14" destOrd="0" presId="urn:microsoft.com/office/officeart/2005/8/layout/cycle6"/>
    <dgm:cxn modelId="{9E252E68-AE3F-4EC1-B472-823AA313A4B6}" type="presParOf" srcId="{2BDF1CE6-B1F7-4FD9-9D6A-15FA0C89D0FA}" destId="{BD1B43D4-24D5-46B2-9213-7F8C9AEA2843}" srcOrd="15" destOrd="0" presId="urn:microsoft.com/office/officeart/2005/8/layout/cycle6"/>
    <dgm:cxn modelId="{AB060C44-C1E3-497E-8EAA-918049E7EF45}" type="presParOf" srcId="{2BDF1CE6-B1F7-4FD9-9D6A-15FA0C89D0FA}" destId="{8B80F817-B7BA-41B7-82B9-FA9CF651B0DD}" srcOrd="16" destOrd="0" presId="urn:microsoft.com/office/officeart/2005/8/layout/cycle6"/>
    <dgm:cxn modelId="{6B1E959B-05AC-4137-BD44-29112C47042E}" type="presParOf" srcId="{2BDF1CE6-B1F7-4FD9-9D6A-15FA0C89D0FA}" destId="{70938834-9206-4C32-849B-AE2A1DF4ECCE}" srcOrd="17" destOrd="0" presId="urn:microsoft.com/office/officeart/2005/8/layout/cycle6"/>
    <dgm:cxn modelId="{6399D91F-A89E-4DA4-9101-EE81E3631442}" type="presParOf" srcId="{2BDF1CE6-B1F7-4FD9-9D6A-15FA0C89D0FA}" destId="{256568F3-BC90-4AC9-BF4A-FF969F6AC35E}" srcOrd="18" destOrd="0" presId="urn:microsoft.com/office/officeart/2005/8/layout/cycle6"/>
    <dgm:cxn modelId="{7E8F6F8F-96DA-4B8E-BC61-D7F7BDD4594C}" type="presParOf" srcId="{2BDF1CE6-B1F7-4FD9-9D6A-15FA0C89D0FA}" destId="{8DD7A373-18B7-455C-BDBF-EBD04E48541A}" srcOrd="19" destOrd="0" presId="urn:microsoft.com/office/officeart/2005/8/layout/cycle6"/>
    <dgm:cxn modelId="{ACA6F7A8-2A0D-413A-B76F-4F380AD1448E}" type="presParOf" srcId="{2BDF1CE6-B1F7-4FD9-9D6A-15FA0C89D0FA}" destId="{7E82D36B-27BF-4C23-A162-7FFF830BCF4E}" srcOrd="20"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248AD-D429-4467-8F22-7566265B2D67}">
      <dsp:nvSpPr>
        <dsp:cNvPr id="0" name=""/>
        <dsp:cNvSpPr/>
      </dsp:nvSpPr>
      <dsp:spPr>
        <a:xfrm>
          <a:off x="5205795" y="1269"/>
          <a:ext cx="1635266" cy="1062923"/>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Metastases </a:t>
          </a:r>
          <a:endParaRPr lang="ar-SA" sz="1600" kern="1200" dirty="0"/>
        </a:p>
      </dsp:txBody>
      <dsp:txXfrm>
        <a:off x="5257683" y="53157"/>
        <a:ext cx="1531490" cy="959147"/>
      </dsp:txXfrm>
    </dsp:sp>
    <dsp:sp modelId="{1F528657-0D28-4221-996B-B31E3A1F7AEC}">
      <dsp:nvSpPr>
        <dsp:cNvPr id="0" name=""/>
        <dsp:cNvSpPr/>
      </dsp:nvSpPr>
      <dsp:spPr>
        <a:xfrm>
          <a:off x="2985898" y="532731"/>
          <a:ext cx="6075059" cy="6075059"/>
        </a:xfrm>
        <a:custGeom>
          <a:avLst/>
          <a:gdLst/>
          <a:ahLst/>
          <a:cxnLst/>
          <a:rect l="0" t="0" r="0" b="0"/>
          <a:pathLst>
            <a:path>
              <a:moveTo>
                <a:pt x="3866021" y="115169"/>
              </a:moveTo>
              <a:arcTo wR="3037529" hR="3037529" stAng="17149685" swAng="12585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70246C-06B0-4DE8-9F20-359EC0D194B3}">
      <dsp:nvSpPr>
        <dsp:cNvPr id="0" name=""/>
        <dsp:cNvSpPr/>
      </dsp:nvSpPr>
      <dsp:spPr>
        <a:xfrm>
          <a:off x="7580631" y="1144930"/>
          <a:ext cx="1635266" cy="1062923"/>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Hypercalcemia 	</a:t>
          </a:r>
          <a:endParaRPr lang="ar-SA" sz="1600" kern="1200" dirty="0"/>
        </a:p>
      </dsp:txBody>
      <dsp:txXfrm>
        <a:off x="7632519" y="1196818"/>
        <a:ext cx="1531490" cy="959147"/>
      </dsp:txXfrm>
    </dsp:sp>
    <dsp:sp modelId="{320276F6-B2E2-4799-B9B3-55F172FB6DAB}">
      <dsp:nvSpPr>
        <dsp:cNvPr id="0" name=""/>
        <dsp:cNvSpPr/>
      </dsp:nvSpPr>
      <dsp:spPr>
        <a:xfrm>
          <a:off x="2985898" y="532731"/>
          <a:ext cx="6075059" cy="6075059"/>
        </a:xfrm>
        <a:custGeom>
          <a:avLst/>
          <a:gdLst/>
          <a:ahLst/>
          <a:cxnLst/>
          <a:rect l="0" t="0" r="0" b="0"/>
          <a:pathLst>
            <a:path>
              <a:moveTo>
                <a:pt x="5759257" y="1688906"/>
              </a:moveTo>
              <a:arcTo wR="3037529" hR="3037529" stAng="20018488" swAng="17276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BE7820-6264-4EA0-AF13-2A19520B1E99}">
      <dsp:nvSpPr>
        <dsp:cNvPr id="0" name=""/>
        <dsp:cNvSpPr/>
      </dsp:nvSpPr>
      <dsp:spPr>
        <a:xfrm>
          <a:off x="8167167" y="3714713"/>
          <a:ext cx="1635266" cy="1062923"/>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Spinal cord compression</a:t>
          </a:r>
          <a:endParaRPr lang="ar-SA" sz="1600" kern="1200" dirty="0"/>
        </a:p>
      </dsp:txBody>
      <dsp:txXfrm>
        <a:off x="8219055" y="3766601"/>
        <a:ext cx="1531490" cy="959147"/>
      </dsp:txXfrm>
    </dsp:sp>
    <dsp:sp modelId="{D277A62E-69A6-487F-9C61-4AF708928BF9}">
      <dsp:nvSpPr>
        <dsp:cNvPr id="0" name=""/>
        <dsp:cNvSpPr/>
      </dsp:nvSpPr>
      <dsp:spPr>
        <a:xfrm>
          <a:off x="2985898" y="532731"/>
          <a:ext cx="6075059" cy="6075059"/>
        </a:xfrm>
        <a:custGeom>
          <a:avLst/>
          <a:gdLst/>
          <a:ahLst/>
          <a:cxnLst/>
          <a:rect l="0" t="0" r="0" b="0"/>
          <a:pathLst>
            <a:path>
              <a:moveTo>
                <a:pt x="5819927" y="4256071"/>
              </a:moveTo>
              <a:arcTo wR="3037529" hR="3037529" stAng="1419051" swAng="13603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2A8ED9-D43C-4291-9AFE-C1182FFE3E4F}">
      <dsp:nvSpPr>
        <dsp:cNvPr id="0" name=""/>
        <dsp:cNvSpPr/>
      </dsp:nvSpPr>
      <dsp:spPr>
        <a:xfrm>
          <a:off x="6523729" y="5775518"/>
          <a:ext cx="1635266" cy="1062923"/>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Brachial plexopathy </a:t>
          </a:r>
          <a:endParaRPr lang="ar-SA" sz="1600" kern="1200" dirty="0"/>
        </a:p>
      </dsp:txBody>
      <dsp:txXfrm>
        <a:off x="6575617" y="5827406"/>
        <a:ext cx="1531490" cy="959147"/>
      </dsp:txXfrm>
    </dsp:sp>
    <dsp:sp modelId="{F396C8F7-BB5F-4799-9AB7-F52E934979BD}">
      <dsp:nvSpPr>
        <dsp:cNvPr id="0" name=""/>
        <dsp:cNvSpPr/>
      </dsp:nvSpPr>
      <dsp:spPr>
        <a:xfrm>
          <a:off x="2985898" y="532731"/>
          <a:ext cx="6075059" cy="6075059"/>
        </a:xfrm>
        <a:custGeom>
          <a:avLst/>
          <a:gdLst/>
          <a:ahLst/>
          <a:cxnLst/>
          <a:rect l="0" t="0" r="0" b="0"/>
          <a:pathLst>
            <a:path>
              <a:moveTo>
                <a:pt x="3527958" y="6035206"/>
              </a:moveTo>
              <a:arcTo wR="3037529" hR="3037529" stAng="4842513" swAng="11149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403A72-CCEE-473C-9676-59394BAFD4F9}">
      <dsp:nvSpPr>
        <dsp:cNvPr id="0" name=""/>
        <dsp:cNvSpPr/>
      </dsp:nvSpPr>
      <dsp:spPr>
        <a:xfrm>
          <a:off x="3887860" y="5775518"/>
          <a:ext cx="1635266" cy="1062923"/>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Pleural effusion </a:t>
          </a:r>
          <a:endParaRPr lang="ar-SA" sz="1600" kern="1200" dirty="0"/>
        </a:p>
      </dsp:txBody>
      <dsp:txXfrm>
        <a:off x="3939748" y="5827406"/>
        <a:ext cx="1531490" cy="959147"/>
      </dsp:txXfrm>
    </dsp:sp>
    <dsp:sp modelId="{B1F82EEB-697C-46F3-BDE7-305F60C419E3}">
      <dsp:nvSpPr>
        <dsp:cNvPr id="0" name=""/>
        <dsp:cNvSpPr/>
      </dsp:nvSpPr>
      <dsp:spPr>
        <a:xfrm>
          <a:off x="2985898" y="532731"/>
          <a:ext cx="6075059" cy="6075059"/>
        </a:xfrm>
        <a:custGeom>
          <a:avLst/>
          <a:gdLst/>
          <a:ahLst/>
          <a:cxnLst/>
          <a:rect l="0" t="0" r="0" b="0"/>
          <a:pathLst>
            <a:path>
              <a:moveTo>
                <a:pt x="939822" y="5234393"/>
              </a:moveTo>
              <a:arcTo wR="3037529" hR="3037529" stAng="8020640" swAng="13603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1B43D4-24D5-46B2-9213-7F8C9AEA2843}">
      <dsp:nvSpPr>
        <dsp:cNvPr id="0" name=""/>
        <dsp:cNvSpPr/>
      </dsp:nvSpPr>
      <dsp:spPr>
        <a:xfrm>
          <a:off x="2244422" y="3714713"/>
          <a:ext cx="1635266" cy="1062923"/>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Pathologic fracture </a:t>
          </a:r>
          <a:endParaRPr lang="ar-SA" sz="1600" kern="1200" dirty="0"/>
        </a:p>
      </dsp:txBody>
      <dsp:txXfrm>
        <a:off x="2296310" y="3766601"/>
        <a:ext cx="1531490" cy="959147"/>
      </dsp:txXfrm>
    </dsp:sp>
    <dsp:sp modelId="{70938834-9206-4C32-849B-AE2A1DF4ECCE}">
      <dsp:nvSpPr>
        <dsp:cNvPr id="0" name=""/>
        <dsp:cNvSpPr/>
      </dsp:nvSpPr>
      <dsp:spPr>
        <a:xfrm>
          <a:off x="2985898" y="532731"/>
          <a:ext cx="6075059" cy="6075059"/>
        </a:xfrm>
        <a:custGeom>
          <a:avLst/>
          <a:gdLst/>
          <a:ahLst/>
          <a:cxnLst/>
          <a:rect l="0" t="0" r="0" b="0"/>
          <a:pathLst>
            <a:path>
              <a:moveTo>
                <a:pt x="2743" y="3166594"/>
              </a:moveTo>
              <a:arcTo wR="3037529" hR="3037529" stAng="10653886" swAng="17276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6568F3-BC90-4AC9-BF4A-FF969F6AC35E}">
      <dsp:nvSpPr>
        <dsp:cNvPr id="0" name=""/>
        <dsp:cNvSpPr/>
      </dsp:nvSpPr>
      <dsp:spPr>
        <a:xfrm>
          <a:off x="2830958" y="1144930"/>
          <a:ext cx="1635266" cy="1062923"/>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Lymphedema </a:t>
          </a:r>
          <a:endParaRPr lang="ar-SA" sz="1600" kern="1200" dirty="0"/>
        </a:p>
      </dsp:txBody>
      <dsp:txXfrm>
        <a:off x="2882846" y="1196818"/>
        <a:ext cx="1531490" cy="959147"/>
      </dsp:txXfrm>
    </dsp:sp>
    <dsp:sp modelId="{7E82D36B-27BF-4C23-A162-7FFF830BCF4E}">
      <dsp:nvSpPr>
        <dsp:cNvPr id="0" name=""/>
        <dsp:cNvSpPr/>
      </dsp:nvSpPr>
      <dsp:spPr>
        <a:xfrm>
          <a:off x="2985898" y="532731"/>
          <a:ext cx="6075059" cy="6075059"/>
        </a:xfrm>
        <a:custGeom>
          <a:avLst/>
          <a:gdLst/>
          <a:ahLst/>
          <a:cxnLst/>
          <a:rect l="0" t="0" r="0" b="0"/>
          <a:pathLst>
            <a:path>
              <a:moveTo>
                <a:pt x="1217790" y="605424"/>
              </a:moveTo>
              <a:arcTo wR="3037529" hR="3037529" stAng="13991735" swAng="12585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8EDA8-15C4-7643-96E7-438EAA2FE946}" type="datetimeFigureOut">
              <a:rPr lang="en-US" smtClean="0"/>
              <a:pPr/>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51A2A-6A27-5E46-AC7E-B61140367AEC}" type="slidenum">
              <a:rPr lang="en-US" smtClean="0"/>
              <a:pPr/>
              <a:t>‹#›</a:t>
            </a:fld>
            <a:endParaRPr lang="en-US"/>
          </a:p>
        </p:txBody>
      </p:sp>
    </p:spTree>
    <p:extLst>
      <p:ext uri="{BB962C8B-B14F-4D97-AF65-F5344CB8AC3E}">
        <p14:creationId xmlns:p14="http://schemas.microsoft.com/office/powerpoint/2010/main" xmlns="" val="4299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Blip>
                <a:blip r:embed="rId3"/>
              </a:buBlip>
            </a:pPr>
            <a:endParaRPr lang="en-US" dirty="0"/>
          </a:p>
        </p:txBody>
      </p:sp>
      <p:sp>
        <p:nvSpPr>
          <p:cNvPr id="4" name="Slide Number Placeholder 3"/>
          <p:cNvSpPr>
            <a:spLocks noGrp="1"/>
          </p:cNvSpPr>
          <p:nvPr>
            <p:ph type="sldNum" sz="quarter" idx="10"/>
          </p:nvPr>
        </p:nvSpPr>
        <p:spPr/>
        <p:txBody>
          <a:bodyPr/>
          <a:lstStyle/>
          <a:p>
            <a:fld id="{24051A2A-6A27-5E46-AC7E-B61140367AEC}" type="slidenum">
              <a:rPr lang="en-US" smtClean="0"/>
              <a:pPr/>
              <a:t>4</a:t>
            </a:fld>
            <a:endParaRPr lang="en-US"/>
          </a:p>
        </p:txBody>
      </p:sp>
    </p:spTree>
    <p:extLst>
      <p:ext uri="{BB962C8B-B14F-4D97-AF65-F5344CB8AC3E}">
        <p14:creationId xmlns:p14="http://schemas.microsoft.com/office/powerpoint/2010/main" xmlns="" val="27483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Well-differentiated cancer cells look more like normal cells and tend to grow and spread more slowly than poorly differentiated or undifferentiated cancer cells</a:t>
            </a:r>
            <a:endParaRPr lang="en-US" dirty="0"/>
          </a:p>
        </p:txBody>
      </p:sp>
      <p:sp>
        <p:nvSpPr>
          <p:cNvPr id="4" name="Slide Number Placeholder 3"/>
          <p:cNvSpPr>
            <a:spLocks noGrp="1"/>
          </p:cNvSpPr>
          <p:nvPr>
            <p:ph type="sldNum" sz="quarter" idx="10"/>
          </p:nvPr>
        </p:nvSpPr>
        <p:spPr/>
        <p:txBody>
          <a:bodyPr/>
          <a:lstStyle/>
          <a:p>
            <a:fld id="{24051A2A-6A27-5E46-AC7E-B61140367AEC}" type="slidenum">
              <a:rPr lang="en-US" smtClean="0"/>
              <a:pPr/>
              <a:t>13</a:t>
            </a:fld>
            <a:endParaRPr lang="en-US"/>
          </a:p>
        </p:txBody>
      </p:sp>
    </p:spTree>
    <p:extLst>
      <p:ext uri="{BB962C8B-B14F-4D97-AF65-F5344CB8AC3E}">
        <p14:creationId xmlns:p14="http://schemas.microsoft.com/office/powerpoint/2010/main" xmlns="" val="314658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051A2A-6A27-5E46-AC7E-B61140367AEC}" type="slidenum">
              <a:rPr lang="en-US" smtClean="0"/>
              <a:pPr/>
              <a:t>17</a:t>
            </a:fld>
            <a:endParaRPr lang="en-US"/>
          </a:p>
        </p:txBody>
      </p:sp>
    </p:spTree>
    <p:extLst>
      <p:ext uri="{BB962C8B-B14F-4D97-AF65-F5344CB8AC3E}">
        <p14:creationId xmlns:p14="http://schemas.microsoft.com/office/powerpoint/2010/main" xmlns="" val="183054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C2841-028E-D74D-936D-0C8A404D69E9}" type="datetime1">
              <a:rPr lang="en-GB" smtClean="0"/>
              <a:pPr/>
              <a:t>21/04/2017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A5AE8-6088-DD44-8039-945646B28C9C}" type="datetime1">
              <a:rPr lang="en-GB" smtClean="0"/>
              <a:pPr/>
              <a:t>21/04/2017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01647-C6B2-5842-A6C4-0826258FE8D2}" type="datetime1">
              <a:rPr lang="en-GB" smtClean="0"/>
              <a:pPr/>
              <a:t>21/04/2017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C6576-453B-4046-8666-57D4B6FE4D64}" type="datetime1">
              <a:rPr lang="en-GB" smtClean="0"/>
              <a:pPr/>
              <a:t>21/04/2017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F5950-45DD-7743-AF87-917E66714A32}" type="datetime1">
              <a:rPr lang="en-GB" smtClean="0"/>
              <a:pPr/>
              <a:t>21/04/2017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488E25-91A4-BE4B-AAF8-0E6985076F27}" type="datetime1">
              <a:rPr lang="en-GB" smtClean="0"/>
              <a:pPr/>
              <a:t>21/04/2017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54554C-A5AF-0042-9FB4-B63017CED023}" type="datetime1">
              <a:rPr lang="en-GB" smtClean="0"/>
              <a:pPr/>
              <a:t>21/04/2017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16B1F-427F-EC4C-8F0F-CEC3A1F8B4B0}" type="datetime1">
              <a:rPr lang="en-GB" smtClean="0"/>
              <a:pPr/>
              <a:t>21/04/2017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E183-8F5E-6543-A2BB-D37E1357A40F}" type="datetime1">
              <a:rPr lang="en-GB" smtClean="0"/>
              <a:pPr/>
              <a:t>21/04/2017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FCB8C-33E5-E348-973C-7DCDC6877560}" type="datetime1">
              <a:rPr lang="en-GB" smtClean="0"/>
              <a:pPr/>
              <a:t>21/04/2017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1AA61-A157-8042-ABF3-A54CC4BC5817}" type="datetime1">
              <a:rPr lang="en-GB" smtClean="0"/>
              <a:pPr/>
              <a:t>21/04/2017</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F8479A59-9D6C-E44A-B5B8-E30B745E0EBB}" type="datetime1">
              <a:rPr lang="en-GB" smtClean="0"/>
              <a:pPr/>
              <a:t>21/04/2017</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nationalbreastcancer.org/early-detection-of-breast-canc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nationalbreastcancer.org/breast-cancer-treatmen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sviAPGfPUo" TargetMode="External"/><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hyperlink" Target="https://www.youtube.com/watch?v=NueGqrKnNc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gif"/></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hs.gov.sa/Ar/HealthRecords/CancerRegistry/CancerRegistryReport202012.pdf" TargetMode="External"/><Relationship Id="rId2" Type="http://schemas.openxmlformats.org/officeDocument/2006/relationships/hyperlink" Target="http://www.cancer.org/acs/groups/cid/documents/webcontent/003037-pdf.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87" y="-207392"/>
            <a:ext cx="9966960" cy="3035808"/>
          </a:xfrm>
        </p:spPr>
        <p:txBody>
          <a:bodyPr/>
          <a:lstStyle/>
          <a:p>
            <a:r>
              <a:rPr lang="en-US" sz="9600" dirty="0" smtClean="0">
                <a:solidFill>
                  <a:schemeClr val="accent2">
                    <a:lumMod val="75000"/>
                  </a:schemeClr>
                </a:solidFill>
                <a:latin typeface="Century" panose="02040604050505020304" pitchFamily="18" charset="0"/>
                <a:cs typeface="Aparajita" panose="020B0604020202020204" pitchFamily="34" charset="0"/>
              </a:rPr>
              <a:t>Cancer..</a:t>
            </a:r>
            <a:endParaRPr lang="en-US" sz="9600" dirty="0">
              <a:solidFill>
                <a:schemeClr val="accent2">
                  <a:lumMod val="75000"/>
                </a:schemeClr>
              </a:solidFill>
              <a:latin typeface="Century" panose="02040604050505020304" pitchFamily="18" charset="0"/>
              <a:cs typeface="Aparajita" panose="020B06040202020202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1</a:t>
            </a:fld>
            <a:endParaRPr lang="en-US" dirty="0"/>
          </a:p>
        </p:txBody>
      </p:sp>
      <p:cxnSp>
        <p:nvCxnSpPr>
          <p:cNvPr id="7" name="Straight Connector 6"/>
          <p:cNvCxnSpPr/>
          <p:nvPr/>
        </p:nvCxnSpPr>
        <p:spPr>
          <a:xfrm>
            <a:off x="215987" y="1481959"/>
            <a:ext cx="0" cy="1229710"/>
          </a:xfrm>
          <a:prstGeom prst="line">
            <a:avLst/>
          </a:prstGeom>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67903" y="2828415"/>
            <a:ext cx="4165535" cy="3146715"/>
          </a:xfrm>
          <a:prstGeom prst="rect">
            <a:avLst/>
          </a:prstGeom>
          <a:ln>
            <a:noFill/>
          </a:ln>
          <a:effectLst>
            <a:outerShdw blurRad="292100" dist="139700" dir="2700000" algn="tl" rotWithShape="0">
              <a:srgbClr val="333333">
                <a:alpha val="65000"/>
              </a:srgbClr>
            </a:outerShdw>
          </a:effectLst>
        </p:spPr>
      </p:pic>
      <p:pic>
        <p:nvPicPr>
          <p:cNvPr id="45060" name="Picture 4" descr="Image result for cancer"/>
          <p:cNvPicPr>
            <a:picLocks noChangeAspect="1" noChangeArrowheads="1"/>
          </p:cNvPicPr>
          <p:nvPr/>
        </p:nvPicPr>
        <p:blipFill>
          <a:blip r:embed="rId3"/>
          <a:srcRect/>
          <a:stretch>
            <a:fillRect/>
          </a:stretch>
        </p:blipFill>
        <p:spPr bwMode="auto">
          <a:xfrm>
            <a:off x="6437368" y="2828416"/>
            <a:ext cx="4996070" cy="3747053"/>
          </a:xfrm>
          <a:prstGeom prst="rect">
            <a:avLst/>
          </a:prstGeom>
          <a:noFill/>
        </p:spPr>
      </p:pic>
      <p:sp>
        <p:nvSpPr>
          <p:cNvPr id="8" name="TextBox 7"/>
          <p:cNvSpPr txBox="1"/>
          <p:nvPr/>
        </p:nvSpPr>
        <p:spPr>
          <a:xfrm>
            <a:off x="874644" y="4012457"/>
            <a:ext cx="5083186" cy="1569660"/>
          </a:xfrm>
          <a:prstGeom prst="rect">
            <a:avLst/>
          </a:prstGeom>
          <a:noFill/>
        </p:spPr>
        <p:txBody>
          <a:bodyPr wrap="none" rtlCol="1">
            <a:spAutoFit/>
          </a:bodyPr>
          <a:lstStyle/>
          <a:p>
            <a:r>
              <a:rPr lang="en-US" sz="3200" cap="all" spc="-100" dirty="0" smtClean="0">
                <a:solidFill>
                  <a:srgbClr val="C00000"/>
                </a:solidFill>
                <a:latin typeface="Century" panose="02040604050505020304" pitchFamily="18" charset="0"/>
                <a:ea typeface="+mj-ea"/>
                <a:cs typeface="Aparajita" panose="020B0604020202020204" pitchFamily="34" charset="0"/>
              </a:rPr>
              <a:t>CHS 232</a:t>
            </a:r>
          </a:p>
          <a:p>
            <a:r>
              <a:rPr lang="en-US" sz="3200" cap="all" spc="-100" dirty="0" smtClean="0">
                <a:solidFill>
                  <a:srgbClr val="C00000"/>
                </a:solidFill>
                <a:latin typeface="Century" panose="02040604050505020304" pitchFamily="18" charset="0"/>
                <a:ea typeface="+mj-ea"/>
                <a:cs typeface="Aparajita" panose="020B0604020202020204" pitchFamily="34" charset="0"/>
              </a:rPr>
              <a:t>Lecture 5</a:t>
            </a:r>
          </a:p>
          <a:p>
            <a:r>
              <a:rPr lang="en-US" sz="3200" cap="all" spc="-100" dirty="0" smtClean="0">
                <a:solidFill>
                  <a:srgbClr val="C00000"/>
                </a:solidFill>
                <a:latin typeface="Century" panose="02040604050505020304" pitchFamily="18" charset="0"/>
                <a:ea typeface="+mj-ea"/>
                <a:cs typeface="Aparajita" panose="020B0604020202020204" pitchFamily="34" charset="0"/>
              </a:rPr>
              <a:t>Mrs. Lamis Al-Sayyari</a:t>
            </a:r>
            <a:endParaRPr lang="ar-SA" sz="3200" cap="all" spc="-100" dirty="0" smtClean="0">
              <a:solidFill>
                <a:srgbClr val="C00000"/>
              </a:solidFill>
              <a:latin typeface="Century" panose="02040604050505020304" pitchFamily="18" charset="0"/>
              <a:ea typeface="+mj-ea"/>
              <a:cs typeface="Aparajita" panose="020B0604020202020204" pitchFamily="34" charset="0"/>
            </a:endParaRPr>
          </a:p>
        </p:txBody>
      </p:sp>
    </p:spTree>
    <p:extLst>
      <p:ext uri="{BB962C8B-B14F-4D97-AF65-F5344CB8AC3E}">
        <p14:creationId xmlns:p14="http://schemas.microsoft.com/office/powerpoint/2010/main" xmlns="" val="180428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2">
                    <a:lumMod val="75000"/>
                  </a:schemeClr>
                </a:solidFill>
                <a:latin typeface="Gabriola" panose="04040605051002020D02" pitchFamily="82" charset="0"/>
                <a:ea typeface="+mn-ea"/>
                <a:cs typeface="+mn-cs"/>
              </a:rPr>
              <a:t>STAGING AND GRADING OF CANCER</a:t>
            </a:r>
            <a:endParaRPr lang="ar-SA" sz="5400" b="1" dirty="0">
              <a:solidFill>
                <a:schemeClr val="accent2">
                  <a:lumMod val="75000"/>
                </a:schemeClr>
              </a:solidFill>
              <a:latin typeface="Gabriola" panose="04040605051002020D02" pitchFamily="82" charset="0"/>
              <a:ea typeface="+mn-ea"/>
              <a:cs typeface="+mn-cs"/>
            </a:endParaRPr>
          </a:p>
        </p:txBody>
      </p:sp>
      <p:sp>
        <p:nvSpPr>
          <p:cNvPr id="3" name="Content Placeholder 2"/>
          <p:cNvSpPr>
            <a:spLocks noGrp="1"/>
          </p:cNvSpPr>
          <p:nvPr>
            <p:ph idx="1"/>
          </p:nvPr>
        </p:nvSpPr>
        <p:spPr>
          <a:xfrm>
            <a:off x="928914" y="1763109"/>
            <a:ext cx="10334171" cy="4415971"/>
          </a:xfrm>
        </p:spPr>
        <p:txBody>
          <a:bodyPr>
            <a:normAutofit fontScale="92500"/>
          </a:bodyPr>
          <a:lstStyle/>
          <a:p>
            <a:pPr>
              <a:buFont typeface="Wingdings" panose="05000000000000000000" pitchFamily="2" charset="2"/>
              <a:buChar char="v"/>
            </a:pPr>
            <a:r>
              <a:rPr lang="en-US" sz="4000" dirty="0">
                <a:solidFill>
                  <a:srgbClr val="002060"/>
                </a:solidFill>
                <a:latin typeface="Gabriola" panose="04040605051002020D02" pitchFamily="82" charset="0"/>
                <a:cs typeface="Aparajita" panose="020B0604020202020204" pitchFamily="34" charset="0"/>
              </a:rPr>
              <a:t>The purpose of cancer </a:t>
            </a:r>
            <a:r>
              <a:rPr lang="en-US" sz="4000" dirty="0">
                <a:solidFill>
                  <a:srgbClr val="FF0000"/>
                </a:solidFill>
                <a:latin typeface="Gabriola" panose="04040605051002020D02" pitchFamily="82" charset="0"/>
                <a:cs typeface="Aparajita" panose="020B0604020202020204" pitchFamily="34" charset="0"/>
              </a:rPr>
              <a:t>staging and grading </a:t>
            </a:r>
            <a:r>
              <a:rPr lang="en-US" sz="4000" dirty="0">
                <a:solidFill>
                  <a:srgbClr val="002060"/>
                </a:solidFill>
                <a:latin typeface="Gabriola" panose="04040605051002020D02" pitchFamily="82" charset="0"/>
                <a:cs typeface="Aparajita" panose="020B0604020202020204" pitchFamily="34" charset="0"/>
              </a:rPr>
              <a:t>is to describe the extent of the malignant so that the physician can plan treatment.</a:t>
            </a:r>
          </a:p>
          <a:p>
            <a:pPr>
              <a:buFont typeface="Wingdings" panose="05000000000000000000" pitchFamily="2" charset="2"/>
              <a:buChar char="v"/>
            </a:pPr>
            <a:r>
              <a:rPr lang="en-US" sz="4000" dirty="0">
                <a:solidFill>
                  <a:srgbClr val="002060"/>
                </a:solidFill>
                <a:latin typeface="Gabriola" panose="04040605051002020D02" pitchFamily="82" charset="0"/>
                <a:cs typeface="Aparajita" panose="020B0604020202020204" pitchFamily="34" charset="0"/>
              </a:rPr>
              <a:t>Staging should be done during the </a:t>
            </a:r>
            <a:r>
              <a:rPr lang="en-US" sz="4000" dirty="0">
                <a:solidFill>
                  <a:srgbClr val="FF0000"/>
                </a:solidFill>
                <a:latin typeface="Gabriola" panose="04040605051002020D02" pitchFamily="82" charset="0"/>
                <a:cs typeface="Aparajita" panose="020B0604020202020204" pitchFamily="34" charset="0"/>
              </a:rPr>
              <a:t>pretreatment phase </a:t>
            </a:r>
            <a:r>
              <a:rPr lang="en-US" sz="4000" dirty="0">
                <a:solidFill>
                  <a:srgbClr val="002060"/>
                </a:solidFill>
                <a:latin typeface="Gabriola" panose="04040605051002020D02" pitchFamily="82" charset="0"/>
                <a:cs typeface="Aparajita" panose="020B0604020202020204" pitchFamily="34" charset="0"/>
              </a:rPr>
              <a:t>of disease and </a:t>
            </a:r>
            <a:r>
              <a:rPr lang="en-US" sz="4000" dirty="0">
                <a:solidFill>
                  <a:srgbClr val="FF0000"/>
                </a:solidFill>
                <a:latin typeface="Gabriola" panose="04040605051002020D02" pitchFamily="82" charset="0"/>
                <a:cs typeface="Aparajita" panose="020B0604020202020204" pitchFamily="34" charset="0"/>
              </a:rPr>
              <a:t>after </a:t>
            </a:r>
            <a:r>
              <a:rPr lang="en-US" sz="4000" dirty="0" smtClean="0">
                <a:solidFill>
                  <a:srgbClr val="FF0000"/>
                </a:solidFill>
                <a:latin typeface="Gabriola" panose="04040605051002020D02" pitchFamily="82" charset="0"/>
                <a:cs typeface="Aparajita" panose="020B0604020202020204" pitchFamily="34" charset="0"/>
              </a:rPr>
              <a:t>surgery </a:t>
            </a:r>
            <a:r>
              <a:rPr lang="en-US" sz="4000" dirty="0">
                <a:solidFill>
                  <a:srgbClr val="002060"/>
                </a:solidFill>
                <a:latin typeface="Gabriola" panose="04040605051002020D02" pitchFamily="82" charset="0"/>
                <a:cs typeface="Aparajita" panose="020B0604020202020204" pitchFamily="34" charset="0"/>
              </a:rPr>
              <a:t>if that </a:t>
            </a:r>
            <a:r>
              <a:rPr lang="en-US" sz="4000" dirty="0" smtClean="0">
                <a:solidFill>
                  <a:srgbClr val="002060"/>
                </a:solidFill>
                <a:latin typeface="Gabriola" panose="04040605051002020D02" pitchFamily="82" charset="0"/>
                <a:cs typeface="Aparajita" panose="020B0604020202020204" pitchFamily="34" charset="0"/>
              </a:rPr>
              <a:t>one </a:t>
            </a:r>
            <a:r>
              <a:rPr lang="en-US" sz="4000" dirty="0">
                <a:solidFill>
                  <a:srgbClr val="002060"/>
                </a:solidFill>
                <a:latin typeface="Gabriola" panose="04040605051002020D02" pitchFamily="82" charset="0"/>
                <a:cs typeface="Aparajita" panose="020B0604020202020204" pitchFamily="34" charset="0"/>
              </a:rPr>
              <a:t>of the prescribed treatments. </a:t>
            </a:r>
          </a:p>
          <a:p>
            <a:pPr>
              <a:buFont typeface="Wingdings" panose="05000000000000000000" pitchFamily="2" charset="2"/>
              <a:buChar char="v"/>
            </a:pPr>
            <a:r>
              <a:rPr lang="en-US" sz="4000" dirty="0">
                <a:solidFill>
                  <a:srgbClr val="002060"/>
                </a:solidFill>
                <a:latin typeface="Gabriola" panose="04040605051002020D02" pitchFamily="82" charset="0"/>
                <a:cs typeface="Aparajita" panose="020B0604020202020204" pitchFamily="34" charset="0"/>
              </a:rPr>
              <a:t>Clinical staging includes physical examination and evaluation of biopsy specimens.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cxnSp>
        <p:nvCxnSpPr>
          <p:cNvPr id="5" name="Straight Connector 4"/>
          <p:cNvCxnSpPr/>
          <p:nvPr/>
        </p:nvCxnSpPr>
        <p:spPr>
          <a:xfrm>
            <a:off x="609600" y="533400"/>
            <a:ext cx="0" cy="12297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294722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2">
                    <a:lumMod val="75000"/>
                  </a:schemeClr>
                </a:solidFill>
                <a:latin typeface="Gabriola" panose="04040605051002020D02" pitchFamily="82" charset="0"/>
                <a:ea typeface="+mn-ea"/>
                <a:cs typeface="+mn-cs"/>
              </a:rPr>
              <a:t>STAGING AND GRADING OF CANCER</a:t>
            </a:r>
            <a:endParaRPr lang="ar-SA" sz="5400" b="1" dirty="0">
              <a:solidFill>
                <a:schemeClr val="accent2">
                  <a:lumMod val="75000"/>
                </a:schemeClr>
              </a:solidFill>
              <a:latin typeface="Gabriola" panose="04040605051002020D02" pitchFamily="82" charset="0"/>
              <a:ea typeface="+mn-ea"/>
              <a:cs typeface="+mn-cs"/>
            </a:endParaRPr>
          </a:p>
        </p:txBody>
      </p:sp>
      <p:sp>
        <p:nvSpPr>
          <p:cNvPr id="3" name="Content Placeholder 2"/>
          <p:cNvSpPr>
            <a:spLocks noGrp="1"/>
          </p:cNvSpPr>
          <p:nvPr>
            <p:ph idx="1"/>
          </p:nvPr>
        </p:nvSpPr>
        <p:spPr>
          <a:xfrm>
            <a:off x="928914" y="1763109"/>
            <a:ext cx="10334171" cy="4415971"/>
          </a:xfrm>
        </p:spPr>
        <p:txBody>
          <a:bodyPr/>
          <a:lstStyle/>
          <a:p>
            <a:pPr>
              <a:buFont typeface="Wingdings" panose="05000000000000000000" pitchFamily="2" charset="2"/>
              <a:buChar char="v"/>
            </a:pPr>
            <a:r>
              <a:rPr lang="en-US" sz="3700" dirty="0" smtClean="0">
                <a:solidFill>
                  <a:srgbClr val="002060"/>
                </a:solidFill>
                <a:latin typeface="Gabriola" panose="04040605051002020D02" pitchFamily="82" charset="0"/>
                <a:cs typeface="Aparajita" panose="020B0604020202020204" pitchFamily="34" charset="0"/>
              </a:rPr>
              <a:t>The generally used staging system (INM) is based on measurement of primary used tumor </a:t>
            </a:r>
            <a:r>
              <a:rPr lang="en-US" sz="3700" dirty="0" smtClean="0">
                <a:solidFill>
                  <a:srgbClr val="FF0000"/>
                </a:solidFill>
                <a:latin typeface="Gabriola" panose="04040605051002020D02" pitchFamily="82" charset="0"/>
                <a:cs typeface="Aparajita" panose="020B0604020202020204" pitchFamily="34" charset="0"/>
              </a:rPr>
              <a:t>(size, depth of penetration, invasion of adjacent structures)</a:t>
            </a:r>
            <a:r>
              <a:rPr lang="en-US" sz="3700" dirty="0" smtClean="0">
                <a:solidFill>
                  <a:srgbClr val="002060"/>
                </a:solidFill>
                <a:latin typeface="Gabriola" panose="04040605051002020D02" pitchFamily="82" charset="0"/>
                <a:cs typeface="Aparajita" panose="020B0604020202020204" pitchFamily="34" charset="0"/>
              </a:rPr>
              <a:t> lymph node involvement </a:t>
            </a:r>
            <a:r>
              <a:rPr lang="en-US" sz="3700" dirty="0" smtClean="0">
                <a:solidFill>
                  <a:srgbClr val="FF0000"/>
                </a:solidFill>
                <a:latin typeface="Gabriola" panose="04040605051002020D02" pitchFamily="82" charset="0"/>
                <a:cs typeface="Aparajita" panose="020B0604020202020204" pitchFamily="34" charset="0"/>
              </a:rPr>
              <a:t>(presence, extent, and location); </a:t>
            </a:r>
            <a:r>
              <a:rPr lang="en-US" sz="3700" dirty="0" smtClean="0">
                <a:solidFill>
                  <a:srgbClr val="002060"/>
                </a:solidFill>
                <a:latin typeface="Gabriola" panose="04040605051002020D02" pitchFamily="82" charset="0"/>
                <a:cs typeface="Aparajita" panose="020B0604020202020204" pitchFamily="34" charset="0"/>
              </a:rPr>
              <a:t>and metastatic spread </a:t>
            </a:r>
            <a:r>
              <a:rPr lang="en-US" sz="3700" dirty="0" smtClean="0">
                <a:solidFill>
                  <a:srgbClr val="FF0000"/>
                </a:solidFill>
                <a:latin typeface="Gabriola" panose="04040605051002020D02" pitchFamily="82" charset="0"/>
                <a:cs typeface="Aparajita" panose="020B0604020202020204" pitchFamily="34" charset="0"/>
              </a:rPr>
              <a:t>(presence of distant metastases)</a:t>
            </a:r>
            <a:r>
              <a:rPr lang="en-US" sz="3700" dirty="0" smtClean="0">
                <a:solidFill>
                  <a:srgbClr val="002060"/>
                </a:solidFill>
                <a:latin typeface="Gabriola" panose="04040605051002020D02" pitchFamily="82" charset="0"/>
                <a:cs typeface="Aparajita" panose="020B0604020202020204" pitchFamily="34" charset="0"/>
              </a:rPr>
              <a:t>.</a:t>
            </a:r>
          </a:p>
          <a:p>
            <a:pPr marL="0" lvl="0" indent="0">
              <a:buClr>
                <a:srgbClr val="629DD1"/>
              </a:buClr>
              <a:buNone/>
            </a:pPr>
            <a:endParaRPr lang="ar-SA" sz="3700" dirty="0" smtClean="0">
              <a:solidFill>
                <a:srgbClr val="002060"/>
              </a:solidFill>
              <a:latin typeface="Gabriola" panose="04040605051002020D02" pitchFamily="82" charset="0"/>
              <a:cs typeface="Aparajita" panose="020B0604020202020204" pitchFamily="34" charset="0"/>
            </a:endParaRPr>
          </a:p>
          <a:p>
            <a:pPr>
              <a:buFont typeface="Wingdings" panose="05000000000000000000" pitchFamily="2" charset="2"/>
              <a:buChar char="v"/>
            </a:pPr>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cxnSp>
        <p:nvCxnSpPr>
          <p:cNvPr id="5" name="Straight Connector 4"/>
          <p:cNvCxnSpPr/>
          <p:nvPr/>
        </p:nvCxnSpPr>
        <p:spPr>
          <a:xfrm>
            <a:off x="609600" y="533400"/>
            <a:ext cx="0" cy="12297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319269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1028" name="Picture 4" descr="http://www.co.ontario.ny.us/images/pages/N584/ea457adccaa9e569cff05de9b4f3b04d_X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7999" y="1165302"/>
            <a:ext cx="6811618" cy="50557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TextBox 4"/>
          <p:cNvSpPr txBox="1"/>
          <p:nvPr/>
        </p:nvSpPr>
        <p:spPr>
          <a:xfrm>
            <a:off x="119270" y="503583"/>
            <a:ext cx="2345633" cy="1323439"/>
          </a:xfrm>
          <a:prstGeom prst="rect">
            <a:avLst/>
          </a:prstGeom>
          <a:noFill/>
        </p:spPr>
        <p:txBody>
          <a:bodyPr wrap="square" rtlCol="0">
            <a:spAutoFit/>
          </a:bodyPr>
          <a:lstStyle/>
          <a:p>
            <a:r>
              <a:rPr lang="en-US" sz="8000" dirty="0" smtClean="0">
                <a:solidFill>
                  <a:schemeClr val="accent1">
                    <a:lumMod val="50000"/>
                  </a:schemeClr>
                </a:solidFill>
                <a:effectLst>
                  <a:outerShdw blurRad="38100" dist="38100" dir="2700000" algn="tl">
                    <a:srgbClr val="000000">
                      <a:alpha val="43137"/>
                    </a:srgbClr>
                  </a:outerShdw>
                </a:effectLst>
                <a:latin typeface="Gabriola" panose="04040605051002020D02" pitchFamily="82" charset="0"/>
              </a:rPr>
              <a:t>Stages</a:t>
            </a:r>
            <a:endParaRPr lang="en-US" sz="8000" dirty="0">
              <a:solidFill>
                <a:schemeClr val="accent1">
                  <a:lumMod val="50000"/>
                </a:schemeClr>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xmlns="" val="356902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2">
                    <a:lumMod val="75000"/>
                  </a:schemeClr>
                </a:solidFill>
                <a:latin typeface="Gabriola" panose="04040605051002020D02" pitchFamily="82" charset="0"/>
                <a:ea typeface="+mn-ea"/>
                <a:cs typeface="+mn-cs"/>
              </a:rPr>
              <a:t>STAGING AND GRADING OF CANCER</a:t>
            </a:r>
            <a:endParaRPr lang="ar-SA" sz="5400" b="1" dirty="0">
              <a:solidFill>
                <a:schemeClr val="accent2">
                  <a:lumMod val="75000"/>
                </a:schemeClr>
              </a:solidFill>
              <a:latin typeface="Gabriola" panose="04040605051002020D02" pitchFamily="82" charset="0"/>
              <a:ea typeface="+mn-ea"/>
              <a:cs typeface="+mn-cs"/>
            </a:endParaRPr>
          </a:p>
        </p:txBody>
      </p:sp>
      <p:sp>
        <p:nvSpPr>
          <p:cNvPr id="3" name="Content Placeholder 2"/>
          <p:cNvSpPr>
            <a:spLocks noGrp="1"/>
          </p:cNvSpPr>
          <p:nvPr>
            <p:ph idx="1"/>
          </p:nvPr>
        </p:nvSpPr>
        <p:spPr>
          <a:xfrm>
            <a:off x="928914" y="1763109"/>
            <a:ext cx="10334171" cy="4415971"/>
          </a:xfrm>
        </p:spPr>
        <p:txBody>
          <a:bodyPr>
            <a:normAutofit/>
          </a:bodyPr>
          <a:lstStyle/>
          <a:p>
            <a:pPr>
              <a:buFont typeface="Wingdings" panose="05000000000000000000" pitchFamily="2" charset="2"/>
              <a:buChar char="v"/>
            </a:pPr>
            <a:r>
              <a:rPr lang="en-US" sz="3700" dirty="0" smtClean="0">
                <a:solidFill>
                  <a:srgbClr val="002060"/>
                </a:solidFill>
                <a:latin typeface="Gabriola" panose="04040605051002020D02" pitchFamily="82" charset="0"/>
                <a:cs typeface="Aparajita" panose="020B0604020202020204" pitchFamily="34" charset="0"/>
              </a:rPr>
              <a:t>Grading </a:t>
            </a:r>
            <a:r>
              <a:rPr lang="en-US" sz="3700" dirty="0">
                <a:solidFill>
                  <a:srgbClr val="002060"/>
                </a:solidFill>
                <a:latin typeface="Gabriola" panose="04040605051002020D02" pitchFamily="82" charset="0"/>
                <a:cs typeface="Aparajita" panose="020B0604020202020204" pitchFamily="34" charset="0"/>
              </a:rPr>
              <a:t>is histologic classification of a tumor, which is useful in determining prognosis. Cancers usually are classified as 1</a:t>
            </a:r>
            <a:r>
              <a:rPr lang="en-US" sz="3700" dirty="0">
                <a:solidFill>
                  <a:srgbClr val="FF0000"/>
                </a:solidFill>
                <a:latin typeface="Gabriola" panose="04040605051002020D02" pitchFamily="82" charset="0"/>
                <a:cs typeface="Aparajita" panose="020B0604020202020204" pitchFamily="34" charset="0"/>
              </a:rPr>
              <a:t> (</a:t>
            </a:r>
            <a:r>
              <a:rPr lang="en-US" sz="3700" dirty="0" smtClean="0">
                <a:solidFill>
                  <a:srgbClr val="FF0000"/>
                </a:solidFill>
                <a:latin typeface="Gabriola" panose="04040605051002020D02" pitchFamily="82" charset="0"/>
                <a:cs typeface="Aparajita" panose="020B0604020202020204" pitchFamily="34" charset="0"/>
              </a:rPr>
              <a:t>well differentiated) </a:t>
            </a:r>
            <a:r>
              <a:rPr lang="en-US" sz="3700" dirty="0">
                <a:solidFill>
                  <a:srgbClr val="002060"/>
                </a:solidFill>
                <a:latin typeface="Gabriola" panose="04040605051002020D02" pitchFamily="82" charset="0"/>
                <a:cs typeface="Aparajita" panose="020B0604020202020204" pitchFamily="34" charset="0"/>
              </a:rPr>
              <a:t>to 4 </a:t>
            </a:r>
            <a:r>
              <a:rPr lang="en-US" sz="3700" dirty="0">
                <a:solidFill>
                  <a:srgbClr val="FF0000"/>
                </a:solidFill>
                <a:latin typeface="Gabriola" panose="04040605051002020D02" pitchFamily="82" charset="0"/>
                <a:cs typeface="Aparajita" panose="020B0604020202020204" pitchFamily="34" charset="0"/>
              </a:rPr>
              <a:t>(poorly differentiated</a:t>
            </a:r>
            <a:r>
              <a:rPr lang="en-US" sz="3700" dirty="0" smtClean="0">
                <a:solidFill>
                  <a:srgbClr val="FF0000"/>
                </a:solidFill>
                <a:latin typeface="Gabriola" panose="04040605051002020D02" pitchFamily="82" charset="0"/>
                <a:cs typeface="Aparajita" panose="020B0604020202020204" pitchFamily="34" charset="0"/>
              </a:rPr>
              <a:t>). </a:t>
            </a:r>
            <a:r>
              <a:rPr lang="en-US" sz="3700" dirty="0">
                <a:solidFill>
                  <a:srgbClr val="002060"/>
                </a:solidFill>
                <a:latin typeface="Gabriola" panose="04040605051002020D02" pitchFamily="82" charset="0"/>
                <a:cs typeface="Aparajita" panose="020B0604020202020204" pitchFamily="34" charset="0"/>
              </a:rPr>
              <a:t>The more poorly </a:t>
            </a:r>
            <a:r>
              <a:rPr lang="en-US" sz="3700" dirty="0" smtClean="0">
                <a:solidFill>
                  <a:srgbClr val="002060"/>
                </a:solidFill>
                <a:latin typeface="Gabriola" panose="04040605051002020D02" pitchFamily="82" charset="0"/>
                <a:cs typeface="Aparajita" panose="020B0604020202020204" pitchFamily="34" charset="0"/>
              </a:rPr>
              <a:t>differentiated </a:t>
            </a:r>
            <a:r>
              <a:rPr lang="en-US" sz="3700" dirty="0">
                <a:solidFill>
                  <a:srgbClr val="002060"/>
                </a:solidFill>
                <a:latin typeface="Gabriola" panose="04040605051002020D02" pitchFamily="82" charset="0"/>
                <a:cs typeface="Aparajita" panose="020B0604020202020204" pitchFamily="34" charset="0"/>
              </a:rPr>
              <a:t>a tumor is, the less it looks like normal cells and the poorer the prognosis.</a:t>
            </a:r>
          </a:p>
          <a:p>
            <a:pPr marL="0" lvl="0" indent="0">
              <a:buClr>
                <a:srgbClr val="629DD1"/>
              </a:buClr>
              <a:buNone/>
            </a:pPr>
            <a:endParaRPr lang="ar-SA" sz="3700" dirty="0">
              <a:solidFill>
                <a:srgbClr val="002060"/>
              </a:solidFill>
              <a:latin typeface="Gabriola" panose="04040605051002020D02" pitchFamily="82" charset="0"/>
              <a:cs typeface="Aparajita" panose="020B0604020202020204" pitchFamily="34" charset="0"/>
            </a:endParaRPr>
          </a:p>
          <a:p>
            <a:pPr>
              <a:buFont typeface="Wingdings" panose="05000000000000000000" pitchFamily="2" charset="2"/>
              <a:buChar char="v"/>
            </a:pPr>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cxnSp>
        <p:nvCxnSpPr>
          <p:cNvPr id="5" name="Straight Connector 4"/>
          <p:cNvCxnSpPr/>
          <p:nvPr/>
        </p:nvCxnSpPr>
        <p:spPr>
          <a:xfrm>
            <a:off x="609600" y="533400"/>
            <a:ext cx="0" cy="12297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735952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4965" y="633184"/>
            <a:ext cx="9753600" cy="1154097"/>
          </a:xfrm>
        </p:spPr>
        <p:txBody>
          <a:bodyPr>
            <a:noAutofit/>
          </a:bodyPr>
          <a:lstStyle/>
          <a:p>
            <a:r>
              <a:rPr lang="en-US" sz="7200" dirty="0" smtClean="0">
                <a:solidFill>
                  <a:schemeClr val="accent2">
                    <a:lumMod val="75000"/>
                  </a:schemeClr>
                </a:solidFill>
                <a:latin typeface="Gabriola" panose="04040605051002020D02" pitchFamily="82" charset="0"/>
              </a:rPr>
              <a:t>Types of Cancer:</a:t>
            </a:r>
            <a:endParaRPr lang="en-US" sz="7200" dirty="0">
              <a:solidFill>
                <a:schemeClr val="accent2">
                  <a:lumMod val="75000"/>
                </a:schemeClr>
              </a:solidFill>
              <a:latin typeface="Gabriola" panose="04040605051002020D02" pitchFamily="82" charset="0"/>
            </a:endParaRPr>
          </a:p>
        </p:txBody>
      </p:sp>
      <p:sp>
        <p:nvSpPr>
          <p:cNvPr id="3" name="Content Placeholder 2"/>
          <p:cNvSpPr>
            <a:spLocks noGrp="1"/>
          </p:cNvSpPr>
          <p:nvPr>
            <p:ph idx="1"/>
          </p:nvPr>
        </p:nvSpPr>
        <p:spPr>
          <a:xfrm>
            <a:off x="599089" y="2183525"/>
            <a:ext cx="10058400" cy="4050792"/>
          </a:xfrm>
        </p:spPr>
        <p:txBody>
          <a:bodyPr>
            <a:normAutofit/>
          </a:bodyPr>
          <a:lstStyle/>
          <a:p>
            <a:r>
              <a:rPr lang="en-US" sz="4400" b="1" dirty="0" smtClean="0">
                <a:solidFill>
                  <a:srgbClr val="4D20BE"/>
                </a:solidFill>
                <a:latin typeface="Gabriola" panose="04040605051002020D02" pitchFamily="82" charset="0"/>
              </a:rPr>
              <a:t>Carcinomas:</a:t>
            </a:r>
            <a:r>
              <a:rPr lang="en-US" sz="4400" dirty="0" smtClean="0">
                <a:solidFill>
                  <a:srgbClr val="002060"/>
                </a:solidFill>
                <a:latin typeface="Gabriola" panose="04040605051002020D02" pitchFamily="82" charset="0"/>
              </a:rPr>
              <a:t> cancers of epithelial cell</a:t>
            </a:r>
          </a:p>
          <a:p>
            <a:r>
              <a:rPr lang="en-US" sz="4400" b="1" dirty="0" smtClean="0">
                <a:solidFill>
                  <a:srgbClr val="4D20BE"/>
                </a:solidFill>
                <a:latin typeface="Gabriola" panose="04040605051002020D02" pitchFamily="82" charset="0"/>
              </a:rPr>
              <a:t>Sarcomas:</a:t>
            </a:r>
            <a:r>
              <a:rPr lang="en-US" sz="4400" dirty="0" smtClean="0">
                <a:solidFill>
                  <a:srgbClr val="002060"/>
                </a:solidFill>
                <a:latin typeface="Gabriola" panose="04040605051002020D02" pitchFamily="82" charset="0"/>
              </a:rPr>
              <a:t> cancer of bone, muscle , or connective tissue.</a:t>
            </a:r>
          </a:p>
          <a:p>
            <a:r>
              <a:rPr lang="en-US" sz="4400" b="1" dirty="0" smtClean="0">
                <a:solidFill>
                  <a:srgbClr val="4D20BE"/>
                </a:solidFill>
                <a:latin typeface="Gabriola" panose="04040605051002020D02" pitchFamily="82" charset="0"/>
              </a:rPr>
              <a:t>Leukemias </a:t>
            </a:r>
            <a:r>
              <a:rPr lang="en-US" sz="4400" dirty="0" smtClean="0">
                <a:solidFill>
                  <a:srgbClr val="002060"/>
                </a:solidFill>
                <a:latin typeface="Gabriola" panose="04040605051002020D02" pitchFamily="82" charset="0"/>
              </a:rPr>
              <a:t>: cancers of blood-forming organs</a:t>
            </a:r>
          </a:p>
          <a:p>
            <a:r>
              <a:rPr lang="en-US" sz="4400" b="1" dirty="0" smtClean="0">
                <a:solidFill>
                  <a:srgbClr val="4D20BE"/>
                </a:solidFill>
                <a:latin typeface="Gabriola" panose="04040605051002020D02" pitchFamily="82" charset="0"/>
              </a:rPr>
              <a:t>Lymphomas:</a:t>
            </a:r>
            <a:r>
              <a:rPr lang="en-US" sz="4400" dirty="0" smtClean="0">
                <a:solidFill>
                  <a:srgbClr val="002060"/>
                </a:solidFill>
                <a:latin typeface="Gabriola" panose="04040605051002020D02" pitchFamily="82" charset="0"/>
              </a:rPr>
              <a:t> cancers of infection-fighting organs</a:t>
            </a:r>
            <a:endParaRPr lang="en-US" sz="4400" dirty="0">
              <a:solidFill>
                <a:srgbClr val="002060"/>
              </a:solidFill>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cxnSp>
        <p:nvCxnSpPr>
          <p:cNvPr id="5" name="Straight Connector 4"/>
          <p:cNvCxnSpPr/>
          <p:nvPr/>
        </p:nvCxnSpPr>
        <p:spPr>
          <a:xfrm>
            <a:off x="903889" y="850549"/>
            <a:ext cx="0" cy="12297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605074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97294" y="347472"/>
            <a:ext cx="10149382" cy="621342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xmlns="" val="3335497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backgroundRemoval t="1584" b="93465" l="30618" r="88577">
                        <a14:backgroundMark x1="38670" y1="6535" x2="25468" y2="28119"/>
                        <a14:backgroundMark x1="35112" y1="16238" x2="40730" y2="1782"/>
                        <a14:backgroundMark x1="36517" y1="15248" x2="40262" y2="7129"/>
                        <a14:backgroundMark x1="37547" y1="14653" x2="45037" y2="792"/>
                        <a14:backgroundMark x1="55150" y1="11089" x2="74813" y2="29901"/>
                        <a14:backgroundMark x1="54682" y1="11089" x2="56648" y2="13267"/>
                        <a14:backgroundMark x1="69101" y1="48317" x2="67416" y2="32277"/>
                        <a14:backgroundMark x1="64045" y1="87327" x2="59363" y2="91089"/>
                        <a14:backgroundMark x1="41199" y1="86337" x2="46536" y2="92079"/>
                      </a14:backgroundRemoval>
                    </a14:imgEffect>
                    <a14:imgEffect>
                      <a14:sharpenSoften amount="500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1276525" y="425669"/>
            <a:ext cx="13570125" cy="4812439"/>
          </a:xfrm>
          <a:prstGeom prst="rect">
            <a:avLst/>
          </a:prstGeom>
        </p:spPr>
      </p:pic>
      <p:sp>
        <p:nvSpPr>
          <p:cNvPr id="5" name="TextBox 4"/>
          <p:cNvSpPr txBox="1"/>
          <p:nvPr/>
        </p:nvSpPr>
        <p:spPr>
          <a:xfrm>
            <a:off x="2096814" y="4713890"/>
            <a:ext cx="7250386" cy="1200329"/>
          </a:xfrm>
          <a:prstGeom prst="rect">
            <a:avLst/>
          </a:prstGeom>
          <a:noFill/>
        </p:spPr>
        <p:txBody>
          <a:bodyPr wrap="square" rtlCol="0">
            <a:spAutoFit/>
          </a:bodyPr>
          <a:lstStyle/>
          <a:p>
            <a:pPr algn="ctr"/>
            <a:r>
              <a:rPr lang="en-US" sz="7200" i="1" dirty="0" smtClean="0">
                <a:solidFill>
                  <a:srgbClr val="FF0066"/>
                </a:solidFill>
                <a:latin typeface="Gabriola" panose="04040605051002020D02" pitchFamily="82" charset="0"/>
              </a:rPr>
              <a:t>Brest cancer..</a:t>
            </a:r>
            <a:endParaRPr lang="en-US" sz="7200" i="1" dirty="0">
              <a:solidFill>
                <a:srgbClr val="FF0066"/>
              </a:solidFill>
              <a:latin typeface="Gabriola" panose="04040605051002020D02" pitchFamily="82" charset="0"/>
            </a:endParaRPr>
          </a:p>
        </p:txBody>
      </p:sp>
      <p:pic>
        <p:nvPicPr>
          <p:cNvPr id="6" name="Picture 2" descr="http://www.logo-designer.co/wp-content/uploads/2015/06/the-clearing-logo-design-Breast-Cancer-Now.png"/>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3427" b="96885" l="0" r="100000"/>
                    </a14:imgEffect>
                  </a14:imgLayer>
                </a14:imgProps>
              </a:ext>
              <a:ext uri="{28A0092B-C50C-407E-A947-70E740481C1C}">
                <a14:useLocalDpi xmlns:a14="http://schemas.microsoft.com/office/drawing/2010/main" xmlns="" val="0"/>
              </a:ext>
            </a:extLst>
          </a:blip>
          <a:srcRect/>
          <a:stretch>
            <a:fillRect/>
          </a:stretch>
        </p:blipFill>
        <p:spPr bwMode="auto">
          <a:xfrm>
            <a:off x="7577700" y="4819783"/>
            <a:ext cx="800688" cy="494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209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2814" y="658851"/>
            <a:ext cx="9753600" cy="1154097"/>
          </a:xfrm>
        </p:spPr>
        <p:txBody>
          <a:bodyPr>
            <a:normAutofit/>
          </a:bodyPr>
          <a:lstStyle/>
          <a:p>
            <a:r>
              <a:rPr lang="en-US" sz="5400" dirty="0" smtClean="0">
                <a:solidFill>
                  <a:schemeClr val="accent2">
                    <a:lumMod val="75000"/>
                  </a:schemeClr>
                </a:solidFill>
                <a:latin typeface="Gabriola" panose="04040605051002020D02" pitchFamily="82" charset="0"/>
                <a:cs typeface="Aparajita" panose="020B0604020202020204" pitchFamily="34" charset="0"/>
              </a:rPr>
              <a:t>What is Brest Cancer..?</a:t>
            </a:r>
            <a:endParaRPr lang="en-US" sz="5400" dirty="0">
              <a:solidFill>
                <a:schemeClr val="accent2">
                  <a:lumMod val="75000"/>
                </a:schemeClr>
              </a:solidFill>
              <a:latin typeface="Gabriola" panose="04040605051002020D02" pitchFamily="82" charset="0"/>
              <a:cs typeface="Aparajita" panose="020B0604020202020204" pitchFamily="34" charset="0"/>
            </a:endParaRPr>
          </a:p>
        </p:txBody>
      </p:sp>
      <p:sp>
        <p:nvSpPr>
          <p:cNvPr id="3" name="Content Placeholder 2"/>
          <p:cNvSpPr>
            <a:spLocks noGrp="1"/>
          </p:cNvSpPr>
          <p:nvPr>
            <p:ph idx="1"/>
          </p:nvPr>
        </p:nvSpPr>
        <p:spPr>
          <a:xfrm>
            <a:off x="572814" y="2121408"/>
            <a:ext cx="6111766" cy="4050792"/>
          </a:xfrm>
        </p:spPr>
        <p:txBody>
          <a:bodyPr>
            <a:normAutofit/>
          </a:bodyPr>
          <a:lstStyle/>
          <a:p>
            <a:r>
              <a:rPr lang="en-US" sz="3200" b="1" dirty="0" smtClean="0">
                <a:solidFill>
                  <a:srgbClr val="FF0066"/>
                </a:solidFill>
                <a:latin typeface="Gabriola" panose="04040605051002020D02" pitchFamily="82" charset="0"/>
              </a:rPr>
              <a:t>Definition :</a:t>
            </a:r>
            <a:r>
              <a:rPr lang="en-US" sz="3200" b="1" dirty="0">
                <a:solidFill>
                  <a:srgbClr val="FF0066"/>
                </a:solidFill>
                <a:latin typeface="Gabriola" panose="04040605051002020D02" pitchFamily="82" charset="0"/>
              </a:rPr>
              <a:t> </a:t>
            </a:r>
            <a:r>
              <a:rPr lang="en-US" sz="3200" dirty="0">
                <a:solidFill>
                  <a:schemeClr val="accent4">
                    <a:lumMod val="75000"/>
                  </a:schemeClr>
                </a:solidFill>
                <a:latin typeface="Gabriola" panose="04040605051002020D02" pitchFamily="82" charset="0"/>
              </a:rPr>
              <a:t>Breast cancer is a disease in which malignant (cancer) cells form in the tissues of the </a:t>
            </a:r>
            <a:r>
              <a:rPr lang="en-US" sz="3200" dirty="0" smtClean="0">
                <a:solidFill>
                  <a:schemeClr val="accent4">
                    <a:lumMod val="75000"/>
                  </a:schemeClr>
                </a:solidFill>
                <a:latin typeface="Gabriola" panose="04040605051002020D02" pitchFamily="82" charset="0"/>
              </a:rPr>
              <a:t>breast and divide and grow without control. </a:t>
            </a:r>
            <a:r>
              <a:rPr lang="en-US" sz="3200" dirty="0">
                <a:solidFill>
                  <a:schemeClr val="accent4">
                    <a:lumMod val="75000"/>
                  </a:schemeClr>
                </a:solidFill>
                <a:latin typeface="Gabriola" panose="04040605051002020D02" pitchFamily="82" charset="0"/>
              </a:rPr>
              <a:t>The damaged cells can invade surrounding tissue, but with </a:t>
            </a:r>
            <a:r>
              <a:rPr lang="en-US" sz="3200" dirty="0">
                <a:solidFill>
                  <a:schemeClr val="accent4">
                    <a:lumMod val="75000"/>
                  </a:schemeClr>
                </a:solidFill>
                <a:latin typeface="Gabriola" panose="04040605051002020D02" pitchFamily="82" charset="0"/>
                <a:hlinkClick r:id="rId3"/>
              </a:rPr>
              <a:t>early detection</a:t>
            </a:r>
            <a:r>
              <a:rPr lang="en-US" sz="3200" dirty="0">
                <a:solidFill>
                  <a:schemeClr val="accent4">
                    <a:lumMod val="75000"/>
                  </a:schemeClr>
                </a:solidFill>
                <a:latin typeface="Gabriola" panose="04040605051002020D02" pitchFamily="82" charset="0"/>
              </a:rPr>
              <a:t> and </a:t>
            </a:r>
            <a:r>
              <a:rPr lang="en-US" sz="3200" dirty="0">
                <a:solidFill>
                  <a:schemeClr val="accent4">
                    <a:lumMod val="75000"/>
                  </a:schemeClr>
                </a:solidFill>
                <a:latin typeface="Gabriola" panose="04040605051002020D02" pitchFamily="82" charset="0"/>
                <a:hlinkClick r:id="rId4"/>
              </a:rPr>
              <a:t>treatment</a:t>
            </a:r>
            <a:r>
              <a:rPr lang="en-US" sz="3200" dirty="0">
                <a:solidFill>
                  <a:schemeClr val="accent4">
                    <a:lumMod val="75000"/>
                  </a:schemeClr>
                </a:solidFill>
                <a:latin typeface="Gabriola" panose="04040605051002020D02" pitchFamily="82" charset="0"/>
              </a:rPr>
              <a:t>, most people continue a normal life.</a:t>
            </a:r>
          </a:p>
          <a:p>
            <a:endParaRPr lang="en-US" sz="2400" dirty="0">
              <a:solidFill>
                <a:srgbClr val="002060"/>
              </a:solidFill>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26468" y="2007266"/>
            <a:ext cx="4982849" cy="3289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7" name="Straight Connector 6"/>
          <p:cNvCxnSpPr/>
          <p:nvPr/>
        </p:nvCxnSpPr>
        <p:spPr>
          <a:xfrm>
            <a:off x="452469" y="891698"/>
            <a:ext cx="0" cy="12297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43701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2">
                    <a:lumMod val="75000"/>
                  </a:schemeClr>
                </a:solidFill>
                <a:latin typeface="Gabriola" panose="04040605051002020D02" pitchFamily="82" charset="0"/>
                <a:cs typeface="Aparajita" panose="020B0604020202020204" pitchFamily="34" charset="0"/>
              </a:rPr>
              <a:t>The normal Breast</a:t>
            </a:r>
            <a:endParaRPr lang="ar-SA" sz="5400" dirty="0" smtClean="0">
              <a:solidFill>
                <a:schemeClr val="accent2">
                  <a:lumMod val="75000"/>
                </a:schemeClr>
              </a:solidFill>
              <a:latin typeface="Gabriola" panose="04040605051002020D02" pitchFamily="82" charset="0"/>
              <a:cs typeface="Aparajita" panose="020B0604020202020204" pitchFamily="34" charset="0"/>
            </a:endParaRPr>
          </a:p>
        </p:txBody>
      </p:sp>
      <p:sp>
        <p:nvSpPr>
          <p:cNvPr id="3" name="Content Placeholder 2"/>
          <p:cNvSpPr>
            <a:spLocks noGrp="1"/>
          </p:cNvSpPr>
          <p:nvPr>
            <p:ph idx="1"/>
          </p:nvPr>
        </p:nvSpPr>
        <p:spPr>
          <a:xfrm>
            <a:off x="503584" y="1600200"/>
            <a:ext cx="4651513" cy="4876800"/>
          </a:xfrm>
        </p:spPr>
        <p:txBody>
          <a:bodyPr>
            <a:normAutofit/>
          </a:bodyPr>
          <a:lstStyle/>
          <a:p>
            <a:r>
              <a:rPr lang="en-US" sz="3200" dirty="0" smtClean="0">
                <a:solidFill>
                  <a:schemeClr val="accent4">
                    <a:lumMod val="75000"/>
                  </a:schemeClr>
                </a:solidFill>
                <a:latin typeface="Gabriola" panose="04040605051002020D02" pitchFamily="82" charset="0"/>
              </a:rPr>
              <a:t>A woman's breast is made up of glands that can make breast milk (lobules), small tubes that carry milk from the lobules to the nipple (ducts), fatty and connective tissue, blood vessels, and lymph vessels.</a:t>
            </a:r>
            <a:endParaRPr lang="ar-SA" sz="3200" dirty="0">
              <a:solidFill>
                <a:schemeClr val="accent4">
                  <a:lumMod val="75000"/>
                </a:schemeClr>
              </a:solidFill>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59394" name="Picture 2" descr="C:\Users\Hp\Desktop\WorK\1st  37 38\CHS 232\Breast .JPG"/>
          <p:cNvPicPr>
            <a:picLocks noChangeAspect="1" noChangeArrowheads="1"/>
          </p:cNvPicPr>
          <p:nvPr/>
        </p:nvPicPr>
        <p:blipFill>
          <a:blip r:embed="rId2"/>
          <a:srcRect/>
          <a:stretch>
            <a:fillRect/>
          </a:stretch>
        </p:blipFill>
        <p:spPr bwMode="auto">
          <a:xfrm>
            <a:off x="5137907" y="1145277"/>
            <a:ext cx="6563761" cy="46823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lymph system of the breast</a:t>
            </a:r>
            <a:endParaRPr lang="ar-SA" dirty="0"/>
          </a:p>
        </p:txBody>
      </p:sp>
      <p:sp>
        <p:nvSpPr>
          <p:cNvPr id="3" name="Content Placeholder 2"/>
          <p:cNvSpPr>
            <a:spLocks noGrp="1"/>
          </p:cNvSpPr>
          <p:nvPr>
            <p:ph idx="1"/>
          </p:nvPr>
        </p:nvSpPr>
        <p:spPr/>
        <p:txBody>
          <a:bodyPr/>
          <a:lstStyle/>
          <a:p>
            <a:pPr>
              <a:buNone/>
            </a:pPr>
            <a:r>
              <a:rPr lang="en-US" dirty="0" smtClean="0"/>
              <a:t>The lymph system is one of the main ways breast cancer spreads. Normally, lymph nodes are small, bean-shaped tissues that contain a certain kind of immune system cell (cells that fight infections). Lymph nodes are connected by vessels (like small veins) that carry a clear fluid called </a:t>
            </a:r>
            <a:r>
              <a:rPr lang="en-US" i="1" dirty="0" smtClean="0"/>
              <a:t>lymph instead of blood.</a:t>
            </a:r>
          </a:p>
          <a:p>
            <a:pPr>
              <a:buNone/>
            </a:pPr>
            <a:r>
              <a:rPr lang="en-US" dirty="0" smtClean="0"/>
              <a:t>Most of the lymph vessels of the breast drain into:</a:t>
            </a:r>
          </a:p>
          <a:p>
            <a:r>
              <a:rPr lang="en-US" dirty="0" smtClean="0"/>
              <a:t>Lymph nodes under the arm (</a:t>
            </a:r>
            <a:r>
              <a:rPr lang="en-US" dirty="0" err="1" smtClean="0"/>
              <a:t>axillary</a:t>
            </a:r>
            <a:r>
              <a:rPr lang="en-US" dirty="0" smtClean="0"/>
              <a:t> nodes</a:t>
            </a:r>
            <a:r>
              <a:rPr lang="en-US" i="1" dirty="0" smtClean="0"/>
              <a:t>)</a:t>
            </a:r>
          </a:p>
          <a:p>
            <a:r>
              <a:rPr lang="en-US" dirty="0" smtClean="0"/>
              <a:t>Lymph nodes around the collar bone (</a:t>
            </a:r>
            <a:r>
              <a:rPr lang="en-US" dirty="0" err="1" smtClean="0"/>
              <a:t>supraclavicular</a:t>
            </a:r>
            <a:r>
              <a:rPr lang="en-US" dirty="0" smtClean="0"/>
              <a:t> and </a:t>
            </a:r>
            <a:r>
              <a:rPr lang="en-US" dirty="0" err="1" smtClean="0"/>
              <a:t>infraclavicular</a:t>
            </a:r>
            <a:r>
              <a:rPr lang="en-US" dirty="0" smtClean="0"/>
              <a:t> lymph nodes)</a:t>
            </a:r>
          </a:p>
          <a:p>
            <a:r>
              <a:rPr lang="en-US" dirty="0" smtClean="0"/>
              <a:t>Lymph nodes inside the chest near the breast bone (internal mammary lymph nodes)</a:t>
            </a:r>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latin typeface="Gabriola" panose="04040605051002020D02" pitchFamily="82" charset="0"/>
              </a:rPr>
              <a:t>Outline..</a:t>
            </a:r>
            <a:endParaRPr lang="en-US" sz="6600" dirty="0">
              <a:latin typeface="Gabriola" panose="04040605051002020D02" pitchFamily="82" charset="0"/>
            </a:endParaRPr>
          </a:p>
        </p:txBody>
      </p:sp>
      <p:sp>
        <p:nvSpPr>
          <p:cNvPr id="3" name="Content Placeholder 2"/>
          <p:cNvSpPr>
            <a:spLocks noGrp="1"/>
          </p:cNvSpPr>
          <p:nvPr>
            <p:ph idx="1"/>
          </p:nvPr>
        </p:nvSpPr>
        <p:spPr/>
        <p:txBody>
          <a:bodyPr/>
          <a:lstStyle/>
          <a:p>
            <a:r>
              <a:rPr lang="en-US" dirty="0" smtClean="0">
                <a:latin typeface="Gabriola" panose="04040605051002020D02" pitchFamily="82" charset="0"/>
              </a:rPr>
              <a:t>Introduction about cancer disease</a:t>
            </a:r>
          </a:p>
          <a:p>
            <a:r>
              <a:rPr lang="en-US" dirty="0" smtClean="0">
                <a:latin typeface="Gabriola" panose="04040605051002020D02" pitchFamily="82" charset="0"/>
              </a:rPr>
              <a:t>What is the cancer</a:t>
            </a:r>
          </a:p>
          <a:p>
            <a:r>
              <a:rPr lang="en-US" dirty="0" smtClean="0">
                <a:latin typeface="Gabriola" panose="04040605051002020D02" pitchFamily="82" charset="0"/>
              </a:rPr>
              <a:t>Type of cancer</a:t>
            </a:r>
          </a:p>
          <a:p>
            <a:r>
              <a:rPr lang="en-US" dirty="0" smtClean="0">
                <a:latin typeface="Gabriola" panose="04040605051002020D02" pitchFamily="82" charset="0"/>
              </a:rPr>
              <a:t> What is Breast cancer</a:t>
            </a:r>
          </a:p>
          <a:p>
            <a:r>
              <a:rPr lang="en-US" dirty="0">
                <a:latin typeface="Gabriola" panose="04040605051002020D02" pitchFamily="82" charset="0"/>
              </a:rPr>
              <a:t>SIGNS AND SYMPTOMS </a:t>
            </a:r>
          </a:p>
          <a:p>
            <a:r>
              <a:rPr lang="en-US" dirty="0">
                <a:latin typeface="Gabriola" panose="04040605051002020D02" pitchFamily="82" charset="0"/>
              </a:rPr>
              <a:t>CAUSES AND RISK FACTORS </a:t>
            </a:r>
          </a:p>
          <a:p>
            <a:r>
              <a:rPr lang="en-US" dirty="0">
                <a:latin typeface="Gabriola" panose="04040605051002020D02" pitchFamily="82" charset="0"/>
              </a:rPr>
              <a:t>Complications </a:t>
            </a:r>
          </a:p>
          <a:p>
            <a:r>
              <a:rPr lang="en-US" dirty="0">
                <a:latin typeface="Gabriola" panose="04040605051002020D02" pitchFamily="82" charset="0"/>
              </a:rPr>
              <a:t>GENERAL  CARE </a:t>
            </a:r>
          </a:p>
          <a:p>
            <a:r>
              <a:rPr lang="en-US" dirty="0">
                <a:latin typeface="Gabriola" panose="04040605051002020D02" pitchFamily="82" charset="0"/>
              </a:rPr>
              <a:t>HOME  CARE </a:t>
            </a:r>
          </a:p>
          <a:p>
            <a:r>
              <a:rPr lang="en-US" dirty="0">
                <a:latin typeface="Gabriola" panose="04040605051002020D02" pitchFamily="82" charset="0"/>
              </a:rPr>
              <a:t>Prevention </a:t>
            </a:r>
          </a:p>
          <a:p>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endParaRPr lang="en-US" b="1" dirty="0" smtClean="0">
              <a:solidFill>
                <a:srgbClr val="297FD5">
                  <a:lumMod val="75000"/>
                </a:srgbClr>
              </a:solidFill>
              <a:latin typeface="Gabriola" panose="04040605051002020D02" pitchFamily="82" charset="0"/>
            </a:endParaRPr>
          </a:p>
          <a:p>
            <a:endParaRPr lang="en-US" dirty="0" smtClean="0">
              <a:latin typeface="Gabriola" panose="04040605051002020D02" pitchFamily="82" charset="0"/>
            </a:endParaRPr>
          </a:p>
          <a:p>
            <a:endParaRPr lang="en-US" dirty="0">
              <a:latin typeface="Gabriola" panose="04040605051002020D02" pitchFamily="82" charset="0"/>
            </a:endParaRPr>
          </a:p>
          <a:p>
            <a:endParaRPr lang="en-US" dirty="0">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xmlns="" val="3051624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5" name="Picture 2" descr="C:\Users\Hp\Desktop\WorK\1st  37 38\CHS 232\lymph and breast.JPG"/>
          <p:cNvPicPr>
            <a:picLocks noChangeAspect="1" noChangeArrowheads="1"/>
          </p:cNvPicPr>
          <p:nvPr/>
        </p:nvPicPr>
        <p:blipFill>
          <a:blip r:embed="rId2"/>
          <a:srcRect/>
          <a:stretch>
            <a:fillRect/>
          </a:stretch>
        </p:blipFill>
        <p:spPr bwMode="auto">
          <a:xfrm>
            <a:off x="3432334" y="590109"/>
            <a:ext cx="5124174" cy="588689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Lymph nodes in relation to the breast</a:t>
            </a:r>
            <a:endParaRPr lang="ar-SA" b="1" dirty="0"/>
          </a:p>
        </p:txBody>
      </p:sp>
      <p:sp>
        <p:nvSpPr>
          <p:cNvPr id="3" name="Content Placeholder 2"/>
          <p:cNvSpPr>
            <a:spLocks noGrp="1"/>
          </p:cNvSpPr>
          <p:nvPr>
            <p:ph idx="1"/>
          </p:nvPr>
        </p:nvSpPr>
        <p:spPr/>
        <p:txBody>
          <a:bodyPr/>
          <a:lstStyle/>
          <a:p>
            <a:endParaRPr lang="en-US" dirty="0" smtClean="0"/>
          </a:p>
          <a:p>
            <a:r>
              <a:rPr lang="en-US" dirty="0" smtClean="0"/>
              <a:t>Most breast cancers begin in the cells that line the ducts.</a:t>
            </a:r>
          </a:p>
          <a:p>
            <a:endParaRPr lang="en-US" dirty="0" smtClean="0"/>
          </a:p>
          <a:p>
            <a:r>
              <a:rPr lang="en-US" dirty="0" smtClean="0"/>
              <a:t>Fewer breast cancers start in the cells lining the lobules</a:t>
            </a:r>
          </a:p>
          <a:p>
            <a:endParaRPr lang="en-US" dirty="0" smtClean="0"/>
          </a:p>
          <a:p>
            <a:r>
              <a:rPr lang="en-US" dirty="0" smtClean="0"/>
              <a:t>Cancers can also start in cells of the other tissues in the breast. These are called </a:t>
            </a:r>
            <a:r>
              <a:rPr lang="en-US" i="1" dirty="0" smtClean="0"/>
              <a:t>sarcomas and lymphomas and are not </a:t>
            </a:r>
            <a:r>
              <a:rPr lang="en-US" dirty="0" smtClean="0"/>
              <a:t>really thought of as breast cancers.</a:t>
            </a:r>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Lymph nodes in relation to the breast</a:t>
            </a:r>
            <a:endParaRPr lang="ar-SA" dirty="0"/>
          </a:p>
        </p:txBody>
      </p:sp>
      <p:sp>
        <p:nvSpPr>
          <p:cNvPr id="3" name="Content Placeholder 2"/>
          <p:cNvSpPr>
            <a:spLocks noGrp="1"/>
          </p:cNvSpPr>
          <p:nvPr>
            <p:ph idx="1"/>
          </p:nvPr>
        </p:nvSpPr>
        <p:spPr/>
        <p:txBody>
          <a:bodyPr/>
          <a:lstStyle/>
          <a:p>
            <a:endParaRPr lang="en-US" dirty="0" smtClean="0"/>
          </a:p>
          <a:p>
            <a:r>
              <a:rPr lang="en-US" dirty="0" smtClean="0"/>
              <a:t>Breast cancer cells can travel in lymphatic vessels and begin to grow in lymph nodes. If cancer cells spread to lymph nodes, there is a greater chance that the cells have also spread to other places in the body. </a:t>
            </a:r>
            <a:r>
              <a:rPr lang="en-US" dirty="0" smtClean="0">
                <a:effectLst>
                  <a:outerShdw blurRad="38100" dist="38100" dir="2700000" algn="tl">
                    <a:srgbClr val="000000">
                      <a:alpha val="43137"/>
                    </a:srgbClr>
                  </a:outerShdw>
                </a:effectLst>
              </a:rPr>
              <a:t>The chance goes up the more lymph nodes with cancer there are</a:t>
            </a:r>
            <a:r>
              <a:rPr lang="en-US" dirty="0" smtClean="0"/>
              <a:t>. Since cancer in lymph nodes doesn’t always cause the nodes to get larger, doctors often remove one or more lymph nodes to check for cancer spread. </a:t>
            </a:r>
          </a:p>
          <a:p>
            <a:r>
              <a:rPr lang="en-US" dirty="0" smtClean="0"/>
              <a:t>The treatment plan will depend on whether or not cancer is found in the lymph nodes.</a:t>
            </a:r>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58" y="332337"/>
            <a:ext cx="10058400" cy="1609344"/>
          </a:xfrm>
        </p:spPr>
        <p:txBody>
          <a:bodyPr>
            <a:normAutofit/>
          </a:bodyPr>
          <a:lstStyle/>
          <a:p>
            <a:r>
              <a:rPr lang="en-US" sz="7200" dirty="0" smtClean="0">
                <a:solidFill>
                  <a:schemeClr val="accent2">
                    <a:lumMod val="75000"/>
                  </a:schemeClr>
                </a:solidFill>
                <a:latin typeface="Gabriola" panose="04040605051002020D02" pitchFamily="82" charset="0"/>
              </a:rPr>
              <a:t>Video..</a:t>
            </a:r>
            <a:endParaRPr lang="en-US" sz="7200" dirty="0">
              <a:solidFill>
                <a:schemeClr val="accent2">
                  <a:lumMod val="75000"/>
                </a:schemeClr>
              </a:solidFill>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cxnSp>
        <p:nvCxnSpPr>
          <p:cNvPr id="7" name="Straight Connector 6"/>
          <p:cNvCxnSpPr/>
          <p:nvPr/>
        </p:nvCxnSpPr>
        <p:spPr>
          <a:xfrm>
            <a:off x="945931" y="2120900"/>
            <a:ext cx="15766" cy="3933059"/>
          </a:xfrm>
          <a:prstGeom prst="line">
            <a:avLst/>
          </a:prstGeom>
          <a:ln w="57150">
            <a:solidFill>
              <a:schemeClr val="accent2">
                <a:lumMod val="50000"/>
              </a:schemeClr>
            </a:solidFill>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103585" y="5341203"/>
            <a:ext cx="772511" cy="830997"/>
          </a:xfrm>
          <a:prstGeom prst="rect">
            <a:avLst/>
          </a:prstGeom>
          <a:noFill/>
        </p:spPr>
        <p:txBody>
          <a:bodyPr wrap="square" rtlCol="0">
            <a:spAutoFit/>
          </a:bodyPr>
          <a:lstStyle/>
          <a:p>
            <a:r>
              <a:rPr lang="en-US" sz="4800" dirty="0" smtClean="0">
                <a:solidFill>
                  <a:schemeClr val="accent2">
                    <a:lumMod val="75000"/>
                  </a:schemeClr>
                </a:solidFill>
              </a:rPr>
              <a:t>..</a:t>
            </a:r>
            <a:endParaRPr lang="en-US" sz="4800" dirty="0">
              <a:solidFill>
                <a:schemeClr val="accent2">
                  <a:lumMod val="75000"/>
                </a:schemeClr>
              </a:solidFill>
            </a:endParaRPr>
          </a:p>
        </p:txBody>
      </p:sp>
      <p:pic>
        <p:nvPicPr>
          <p:cNvPr id="8"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59007" y="0"/>
            <a:ext cx="2532993" cy="1307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idx="1"/>
          </p:nvPr>
        </p:nvSpPr>
        <p:spPr>
          <a:xfrm>
            <a:off x="728868" y="1494184"/>
            <a:ext cx="10972800" cy="4876800"/>
          </a:xfrm>
        </p:spPr>
        <p:txBody>
          <a:bodyPr/>
          <a:lstStyle/>
          <a:p>
            <a:endParaRPr lang="en-US" dirty="0" smtClean="0">
              <a:hlinkClick r:id="rId3"/>
            </a:endParaRPr>
          </a:p>
          <a:p>
            <a:r>
              <a:rPr lang="en-US" dirty="0" smtClean="0">
                <a:hlinkClick r:id="rId4"/>
              </a:rPr>
              <a:t>https://www.youtube.com/watch?v=NueGqrKnNcE</a:t>
            </a:r>
            <a:r>
              <a:rPr lang="en-US" dirty="0" smtClean="0"/>
              <a:t> </a:t>
            </a:r>
            <a:endParaRPr lang="ar-SA" dirty="0" smtClean="0"/>
          </a:p>
          <a:p>
            <a:endParaRPr lang="en-US" dirty="0" smtClean="0">
              <a:hlinkClick r:id="rId3"/>
            </a:endParaRPr>
          </a:p>
          <a:p>
            <a:r>
              <a:rPr lang="en-US" dirty="0" smtClean="0">
                <a:hlinkClick r:id="rId3"/>
              </a:rPr>
              <a:t>https</a:t>
            </a:r>
            <a:r>
              <a:rPr lang="en-US" dirty="0">
                <a:hlinkClick r:id="rId3"/>
              </a:rPr>
              <a:t>://www.youtube.com/watch?v=VsviAPGfPUo</a:t>
            </a:r>
            <a:r>
              <a:rPr lang="en-US" dirty="0"/>
              <a:t> </a:t>
            </a:r>
          </a:p>
          <a:p>
            <a:endParaRPr lang="en-US" dirty="0"/>
          </a:p>
        </p:txBody>
      </p:sp>
    </p:spTree>
    <p:extLst>
      <p:ext uri="{BB962C8B-B14F-4D97-AF65-F5344CB8AC3E}">
        <p14:creationId xmlns:p14="http://schemas.microsoft.com/office/powerpoint/2010/main" xmlns="" val="1470541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822434"/>
            <a:ext cx="4608786" cy="4876800"/>
          </a:xfrm>
        </p:spPr>
        <p:txBody>
          <a:bodyPr>
            <a:noAutofit/>
          </a:bodyPr>
          <a:lstStyle/>
          <a:p>
            <a:r>
              <a:rPr lang="en-US" sz="4400" dirty="0">
                <a:solidFill>
                  <a:srgbClr val="002060"/>
                </a:solidFill>
                <a:latin typeface="Gabriola" panose="04040605051002020D02" pitchFamily="82" charset="0"/>
              </a:rPr>
              <a:t>Breast cancer is believed to be a systemic disease , with the possibility of occult distant metastases occurring early in the disease with or without lymph node involvement.</a:t>
            </a:r>
          </a:p>
          <a:p>
            <a:endParaRPr lang="en-US" sz="4400" dirty="0">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59366" y="1284097"/>
            <a:ext cx="5676398" cy="43284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841723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869114"/>
            <a:ext cx="10972800" cy="990600"/>
          </a:xfrm>
        </p:spPr>
        <p:txBody>
          <a:bodyPr>
            <a:noAutofit/>
          </a:bodyPr>
          <a:lstStyle/>
          <a:p>
            <a:r>
              <a:rPr lang="en-US" sz="7200" dirty="0" smtClean="0">
                <a:solidFill>
                  <a:schemeClr val="accent2">
                    <a:lumMod val="75000"/>
                  </a:schemeClr>
                </a:solidFill>
                <a:latin typeface="Gabriola" panose="04040605051002020D02" pitchFamily="82" charset="0"/>
              </a:rPr>
              <a:t>HOW DO I KNOW IF I HAVE BREAST CANCER?...</a:t>
            </a:r>
            <a:endParaRPr lang="ar-SA" sz="7200" dirty="0">
              <a:solidFill>
                <a:schemeClr val="accent2">
                  <a:lumMod val="75000"/>
                </a:schemeClr>
              </a:solidFill>
              <a:latin typeface="Gabriola" panose="04040605051002020D02" pitchFamily="82"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6" name="Picture 5"/>
          <p:cNvPicPr>
            <a:picLocks noChangeAspect="1"/>
          </p:cNvPicPr>
          <p:nvPr/>
        </p:nvPicPr>
        <p:blipFill>
          <a:blip r:embed="rId2"/>
          <a:stretch>
            <a:fillRect/>
          </a:stretch>
        </p:blipFill>
        <p:spPr>
          <a:xfrm>
            <a:off x="593830" y="623242"/>
            <a:ext cx="166460" cy="172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77029" y="2539928"/>
            <a:ext cx="5399314" cy="4136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7206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3827" y="281356"/>
            <a:ext cx="11902746" cy="830997"/>
          </a:xfrm>
          <a:prstGeom prst="rect">
            <a:avLst/>
          </a:prstGeom>
          <a:noFill/>
        </p:spPr>
        <p:txBody>
          <a:bodyPr wrap="none" lIns="91440" tIns="45720" rIns="91440" bIns="45720">
            <a:spAutoFit/>
          </a:bodyPr>
          <a:lstStyle/>
          <a:p>
            <a:pPr algn="ctr"/>
            <a:r>
              <a:rPr lang="en-US" sz="4800" b="1" u="sng" cap="none" spc="0" dirty="0" smtClean="0">
                <a:ln w="12700">
                  <a:solidFill>
                    <a:schemeClr val="accent1"/>
                  </a:solidFill>
                  <a:prstDash val="solid"/>
                </a:ln>
                <a:solidFill>
                  <a:srgbClr val="FB2DD4"/>
                </a:solidFill>
                <a:effectLst>
                  <a:outerShdw dist="38100" dir="2640000" algn="bl" rotWithShape="0">
                    <a:schemeClr val="accent1"/>
                  </a:outerShdw>
                </a:effectLst>
              </a:rPr>
              <a:t>BREAST CANCER </a:t>
            </a:r>
            <a:r>
              <a:rPr lang="en-US"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SIGNS &amp; SYMPTOMS</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1" r="-128" b="10423"/>
          <a:stretch/>
        </p:blipFill>
        <p:spPr>
          <a:xfrm>
            <a:off x="1444497" y="1228467"/>
            <a:ext cx="9715105" cy="5119324"/>
          </a:xfrm>
          <a:prstGeom prst="rect">
            <a:avLst/>
          </a:prstGeom>
        </p:spPr>
      </p:pic>
    </p:spTree>
    <p:extLst>
      <p:ext uri="{BB962C8B-B14F-4D97-AF65-F5344CB8AC3E}">
        <p14:creationId xmlns:p14="http://schemas.microsoft.com/office/powerpoint/2010/main" xmlns="" val="11507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7" y="1897743"/>
            <a:ext cx="10972800" cy="990600"/>
          </a:xfrm>
        </p:spPr>
        <p:txBody>
          <a:bodyPr>
            <a:noAutofit/>
          </a:bodyPr>
          <a:lstStyle/>
          <a:p>
            <a:r>
              <a:rPr lang="en-US" sz="8000" b="1" dirty="0">
                <a:solidFill>
                  <a:srgbClr val="297FD5">
                    <a:lumMod val="75000"/>
                  </a:srgbClr>
                </a:solidFill>
                <a:latin typeface="Gabriola" panose="04040605051002020D02" pitchFamily="82" charset="0"/>
              </a:rPr>
              <a:t>BUT …… WHY DOES IT HAPPEN ?</a:t>
            </a:r>
            <a:endParaRPr lang="ar-SA" sz="8000" b="1" dirty="0">
              <a:solidFill>
                <a:srgbClr val="297FD5">
                  <a:lumMod val="75000"/>
                </a:srgbClr>
              </a:solidFill>
              <a:latin typeface="Gabriola" panose="04040605051002020D02" pitchFamily="82"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4" name="Picture 3"/>
          <p:cNvPicPr>
            <a:picLocks noChangeAspect="1"/>
          </p:cNvPicPr>
          <p:nvPr/>
        </p:nvPicPr>
        <p:blipFill>
          <a:blip r:embed="rId2"/>
          <a:stretch>
            <a:fillRect/>
          </a:stretch>
        </p:blipFill>
        <p:spPr>
          <a:xfrm>
            <a:off x="536577" y="1897743"/>
            <a:ext cx="131780" cy="1368000"/>
          </a:xfrm>
          <a:prstGeom prst="rect">
            <a:avLst/>
          </a:prstGeom>
        </p:spPr>
      </p:pic>
    </p:spTree>
    <p:extLst>
      <p:ext uri="{BB962C8B-B14F-4D97-AF65-F5344CB8AC3E}">
        <p14:creationId xmlns:p14="http://schemas.microsoft.com/office/powerpoint/2010/main" xmlns="" val="178421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 y="429986"/>
            <a:ext cx="10972800" cy="990600"/>
          </a:xfrm>
        </p:spPr>
        <p:txBody>
          <a:bodyPr>
            <a:noAutofit/>
          </a:bodyPr>
          <a:lstStyle/>
          <a:p>
            <a:r>
              <a:rPr lang="en-US" sz="8000" b="1" dirty="0">
                <a:solidFill>
                  <a:srgbClr val="297FD5">
                    <a:lumMod val="75000"/>
                  </a:srgbClr>
                </a:solidFill>
                <a:latin typeface="Gabriola" panose="04040605051002020D02" pitchFamily="82" charset="0"/>
              </a:rPr>
              <a:t>IT HAPPENS WHEN ….</a:t>
            </a:r>
            <a:endParaRPr lang="ar-SA" sz="8000" b="1" dirty="0">
              <a:solidFill>
                <a:srgbClr val="297FD5">
                  <a:lumMod val="75000"/>
                </a:srgbClr>
              </a:solidFill>
              <a:latin typeface="Gabriola" panose="04040605051002020D02" pitchFamily="82"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33714" y="1625600"/>
            <a:ext cx="9492343" cy="492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985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b="1" dirty="0">
                <a:solidFill>
                  <a:srgbClr val="297FD5">
                    <a:lumMod val="75000"/>
                  </a:srgbClr>
                </a:solidFill>
                <a:latin typeface="Gabriola" panose="04040605051002020D02" pitchFamily="82" charset="0"/>
              </a:rPr>
              <a:t>IT HAPPENS WHEN ….</a:t>
            </a:r>
            <a:endParaRPr lang="ar-SA"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29</a:t>
            </a:fld>
            <a:endParaRPr lang="en-US" dirty="0"/>
          </a:p>
        </p:txBody>
      </p:sp>
      <p:sp>
        <p:nvSpPr>
          <p:cNvPr id="4" name="TextBox 3"/>
          <p:cNvSpPr txBox="1"/>
          <p:nvPr/>
        </p:nvSpPr>
        <p:spPr>
          <a:xfrm>
            <a:off x="224159" y="1709928"/>
            <a:ext cx="4826812" cy="4401205"/>
          </a:xfrm>
          <a:prstGeom prst="rect">
            <a:avLst/>
          </a:prstGeom>
          <a:ln w="76200"/>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en-US" sz="2800" dirty="0">
                <a:solidFill>
                  <a:prstClr val="black">
                    <a:lumMod val="95000"/>
                    <a:lumOff val="5000"/>
                  </a:prstClr>
                </a:solidFill>
                <a:latin typeface="Comic Sans MS" panose="030F0702030302020204" pitchFamily="66" charset="0"/>
              </a:rPr>
              <a:t>Women with certain </a:t>
            </a:r>
            <a:r>
              <a:rPr lang="en-US" sz="2800" dirty="0" smtClean="0">
                <a:solidFill>
                  <a:prstClr val="black">
                    <a:lumMod val="95000"/>
                    <a:lumOff val="5000"/>
                  </a:prstClr>
                </a:solidFill>
                <a:latin typeface="Comic Sans MS" panose="030F0702030302020204" pitchFamily="66" charset="0"/>
              </a:rPr>
              <a:t>risk factors are </a:t>
            </a:r>
            <a:r>
              <a:rPr lang="en-US" sz="2800" dirty="0">
                <a:solidFill>
                  <a:prstClr val="black">
                    <a:lumMod val="95000"/>
                    <a:lumOff val="5000"/>
                  </a:prstClr>
                </a:solidFill>
                <a:latin typeface="Comic Sans MS" panose="030F0702030302020204" pitchFamily="66" charset="0"/>
              </a:rPr>
              <a:t>more likely than others to develop </a:t>
            </a:r>
            <a:r>
              <a:rPr lang="en-US" sz="2800" dirty="0">
                <a:solidFill>
                  <a:srgbClr val="FB2DD4"/>
                </a:solidFill>
                <a:latin typeface="Comic Sans MS" panose="030F0702030302020204" pitchFamily="66" charset="0"/>
              </a:rPr>
              <a:t>breast cancer</a:t>
            </a:r>
            <a:r>
              <a:rPr lang="en-US" sz="2800" dirty="0">
                <a:solidFill>
                  <a:prstClr val="black">
                    <a:lumMod val="95000"/>
                    <a:lumOff val="5000"/>
                  </a:prstClr>
                </a:solidFill>
                <a:latin typeface="Comic Sans MS" panose="030F0702030302020204" pitchFamily="66" charset="0"/>
              </a:rPr>
              <a:t>. A risk factor is something that may increase the chance of getting a disease. Some risk factors </a:t>
            </a:r>
            <a:r>
              <a:rPr lang="en-US" sz="2800" dirty="0" smtClean="0">
                <a:solidFill>
                  <a:prstClr val="black">
                    <a:lumMod val="95000"/>
                    <a:lumOff val="5000"/>
                  </a:prstClr>
                </a:solidFill>
                <a:latin typeface="Comic Sans MS" panose="030F0702030302020204" pitchFamily="66" charset="0"/>
              </a:rPr>
              <a:t>can </a:t>
            </a:r>
            <a:r>
              <a:rPr lang="en-US" sz="2800" dirty="0">
                <a:solidFill>
                  <a:prstClr val="black">
                    <a:lumMod val="95000"/>
                    <a:lumOff val="5000"/>
                  </a:prstClr>
                </a:solidFill>
                <a:latin typeface="Comic Sans MS" panose="030F0702030302020204" pitchFamily="66" charset="0"/>
              </a:rPr>
              <a:t>be avoided. But most risk factors </a:t>
            </a:r>
            <a:r>
              <a:rPr lang="en-US" sz="2800" dirty="0" smtClean="0">
                <a:solidFill>
                  <a:prstClr val="black">
                    <a:lumMod val="95000"/>
                    <a:lumOff val="5000"/>
                  </a:prstClr>
                </a:solidFill>
                <a:latin typeface="Comic Sans MS" panose="030F0702030302020204" pitchFamily="66" charset="0"/>
              </a:rPr>
              <a:t>can’t </a:t>
            </a:r>
            <a:r>
              <a:rPr lang="en-US" sz="2800" dirty="0">
                <a:solidFill>
                  <a:prstClr val="black">
                    <a:lumMod val="95000"/>
                    <a:lumOff val="5000"/>
                  </a:prstClr>
                </a:solidFill>
                <a:latin typeface="Comic Sans MS" panose="030F0702030302020204" pitchFamily="66" charset="0"/>
              </a:rPr>
              <a:t>be </a:t>
            </a:r>
            <a:r>
              <a:rPr lang="en-US" sz="2800" dirty="0" smtClean="0">
                <a:solidFill>
                  <a:prstClr val="black">
                    <a:lumMod val="95000"/>
                    <a:lumOff val="5000"/>
                  </a:prstClr>
                </a:solidFill>
                <a:latin typeface="Comic Sans MS" panose="030F0702030302020204" pitchFamily="66" charset="0"/>
              </a:rPr>
              <a:t>avoided. </a:t>
            </a:r>
            <a:endParaRPr lang="ar-SA" sz="2800" dirty="0">
              <a:solidFill>
                <a:prstClr val="black">
                  <a:lumMod val="95000"/>
                  <a:lumOff val="5000"/>
                </a:prstClr>
              </a:solidFill>
              <a:latin typeface="Comic Sans MS" panose="030F0702030302020204" pitchFamily="66" charset="0"/>
            </a:endParaRPr>
          </a:p>
        </p:txBody>
      </p:sp>
      <p:sp>
        <p:nvSpPr>
          <p:cNvPr id="6" name="Cloud Callout 5"/>
          <p:cNvSpPr/>
          <p:nvPr/>
        </p:nvSpPr>
        <p:spPr>
          <a:xfrm>
            <a:off x="8563425" y="1709928"/>
            <a:ext cx="3628575" cy="3224929"/>
          </a:xfrm>
          <a:prstGeom prst="cloudCallout">
            <a:avLst/>
          </a:prstGeom>
          <a:solidFill>
            <a:srgbClr val="FAACF4"/>
          </a:solidFill>
          <a:ln w="57150">
            <a:solidFill>
              <a:srgbClr val="FB2DD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7" name="TextBox 6"/>
          <p:cNvSpPr txBox="1"/>
          <p:nvPr/>
        </p:nvSpPr>
        <p:spPr>
          <a:xfrm>
            <a:off x="9136741" y="2306729"/>
            <a:ext cx="2481943" cy="2031325"/>
          </a:xfrm>
          <a:prstGeom prst="rect">
            <a:avLst/>
          </a:prstGeom>
          <a:noFill/>
        </p:spPr>
        <p:txBody>
          <a:bodyPr wrap="square" rtlCol="1">
            <a:spAutoFit/>
          </a:bodyPr>
          <a:lstStyle/>
          <a:p>
            <a:r>
              <a:rPr lang="en-US" dirty="0">
                <a:solidFill>
                  <a:prstClr val="black"/>
                </a:solidFill>
              </a:rPr>
              <a:t>Having a risk factor does not mean that a woman will get breast cancer. Many women who have risk factors never develop </a:t>
            </a:r>
            <a:r>
              <a:rPr lang="en-US" b="1" dirty="0">
                <a:solidFill>
                  <a:srgbClr val="FB2DD4"/>
                </a:solidFill>
              </a:rPr>
              <a:t>breast cancer.</a:t>
            </a:r>
            <a:endParaRPr lang="ar-SA" b="1" dirty="0">
              <a:solidFill>
                <a:srgbClr val="FB2DD4"/>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4215" y="1671899"/>
            <a:ext cx="3169210" cy="4439234"/>
          </a:xfrm>
          <a:prstGeom prst="rect">
            <a:avLst/>
          </a:prstGeom>
        </p:spPr>
      </p:pic>
    </p:spTree>
    <p:extLst>
      <p:ext uri="{BB962C8B-B14F-4D97-AF65-F5344CB8AC3E}">
        <p14:creationId xmlns:p14="http://schemas.microsoft.com/office/powerpoint/2010/main" xmlns="" val="22997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069848" y="784176"/>
            <a:ext cx="10058400" cy="1609344"/>
          </a:xfrm>
        </p:spPr>
        <p:txBody>
          <a:bodyPr>
            <a:normAutofit/>
          </a:bodyPr>
          <a:lstStyle/>
          <a:p>
            <a:r>
              <a:rPr lang="en-US" sz="6600" dirty="0">
                <a:solidFill>
                  <a:schemeClr val="accent2">
                    <a:lumMod val="75000"/>
                  </a:schemeClr>
                </a:solidFill>
                <a:latin typeface="Century" panose="02040604050505020304" pitchFamily="18" charset="0"/>
              </a:rPr>
              <a:t>C</a:t>
            </a:r>
            <a:r>
              <a:rPr lang="en-US" sz="6600" dirty="0" smtClean="0">
                <a:solidFill>
                  <a:schemeClr val="accent2">
                    <a:lumMod val="75000"/>
                  </a:schemeClr>
                </a:solidFill>
                <a:latin typeface="Century" panose="02040604050505020304" pitchFamily="18" charset="0"/>
              </a:rPr>
              <a:t>ancer…</a:t>
            </a:r>
            <a:endParaRPr lang="en-US" sz="6600" dirty="0">
              <a:solidFill>
                <a:schemeClr val="accent2">
                  <a:lumMod val="75000"/>
                </a:schemeClr>
              </a:solidFill>
              <a:latin typeface="Century" panose="02040604050505020304" pitchFamily="18" charset="0"/>
            </a:endParaRPr>
          </a:p>
        </p:txBody>
      </p:sp>
      <p:sp>
        <p:nvSpPr>
          <p:cNvPr id="3" name="Content Placeholder 2"/>
          <p:cNvSpPr>
            <a:spLocks noGrp="1"/>
          </p:cNvSpPr>
          <p:nvPr>
            <p:ph idx="1"/>
          </p:nvPr>
        </p:nvSpPr>
        <p:spPr>
          <a:xfrm>
            <a:off x="1069848" y="1790700"/>
            <a:ext cx="10058400" cy="4940300"/>
          </a:xfrm>
        </p:spPr>
        <p:txBody>
          <a:bodyPr>
            <a:normAutofit/>
          </a:bodyPr>
          <a:lstStyle/>
          <a:p>
            <a:pPr algn="ctr"/>
            <a:endParaRPr lang="en-US" sz="4000" b="1" dirty="0" smtClean="0">
              <a:latin typeface="Aparajita" panose="020B0604020202020204" pitchFamily="34" charset="0"/>
              <a:cs typeface="Aparajita" panose="020B0604020202020204" pitchFamily="34" charset="0"/>
            </a:endParaRPr>
          </a:p>
          <a:p>
            <a:pPr algn="ctr"/>
            <a:endParaRPr lang="en-US" sz="4000" b="1" dirty="0">
              <a:latin typeface="Aparajita" panose="020B0604020202020204" pitchFamily="34" charset="0"/>
              <a:cs typeface="Aparajita" panose="020B0604020202020204" pitchFamily="34" charset="0"/>
            </a:endParaRPr>
          </a:p>
          <a:p>
            <a:pPr algn="ctr"/>
            <a:r>
              <a:rPr lang="en-US" sz="4000" b="1" dirty="0" smtClean="0">
                <a:solidFill>
                  <a:srgbClr val="002060"/>
                </a:solidFill>
                <a:latin typeface="Aparajita" panose="020B0604020202020204" pitchFamily="34" charset="0"/>
                <a:cs typeface="Aparajita" panose="020B0604020202020204" pitchFamily="34" charset="0"/>
              </a:rPr>
              <a:t>Cancer </a:t>
            </a:r>
            <a:r>
              <a:rPr lang="en-US" sz="4000" b="1" dirty="0">
                <a:solidFill>
                  <a:srgbClr val="002060"/>
                </a:solidFill>
                <a:latin typeface="Aparajita" panose="020B0604020202020204" pitchFamily="34" charset="0"/>
                <a:cs typeface="Aparajita" panose="020B0604020202020204" pitchFamily="34" charset="0"/>
              </a:rPr>
              <a:t>is a common condition and a serious health problem. More than one in three people will develop some form of cancer during their lifetime.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cxnSp>
        <p:nvCxnSpPr>
          <p:cNvPr id="7" name="Straight Connector 6"/>
          <p:cNvCxnSpPr/>
          <p:nvPr/>
        </p:nvCxnSpPr>
        <p:spPr>
          <a:xfrm>
            <a:off x="1069848" y="1324304"/>
            <a:ext cx="0" cy="12297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918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600" b="1" dirty="0" smtClean="0">
                <a:solidFill>
                  <a:srgbClr val="297FD5">
                    <a:lumMod val="75000"/>
                  </a:srgbClr>
                </a:solidFill>
                <a:latin typeface="Gabriola" panose="04040605051002020D02" pitchFamily="82" charset="0"/>
              </a:rPr>
              <a:t>Risk factors you </a:t>
            </a:r>
            <a:r>
              <a:rPr lang="en-US" sz="6600" b="1" u="sng" dirty="0" smtClean="0">
                <a:solidFill>
                  <a:srgbClr val="297FD5">
                    <a:lumMod val="75000"/>
                  </a:srgbClr>
                </a:solidFill>
                <a:latin typeface="Gabriola" panose="04040605051002020D02" pitchFamily="82" charset="0"/>
              </a:rPr>
              <a:t>cannot</a:t>
            </a:r>
            <a:r>
              <a:rPr lang="en-US" sz="6600" b="1" dirty="0" smtClean="0">
                <a:solidFill>
                  <a:srgbClr val="297FD5">
                    <a:lumMod val="75000"/>
                  </a:srgbClr>
                </a:solidFill>
                <a:latin typeface="Gabriola" panose="04040605051002020D02" pitchFamily="82" charset="0"/>
              </a:rPr>
              <a:t> change</a:t>
            </a:r>
            <a:endParaRPr lang="ar-SA" sz="6600" b="1" dirty="0" smtClean="0">
              <a:solidFill>
                <a:srgbClr val="297FD5">
                  <a:lumMod val="75000"/>
                </a:srgbClr>
              </a:solidFill>
              <a:latin typeface="Gabriola" panose="04040605051002020D02" pitchFamily="82" charset="0"/>
            </a:endParaRPr>
          </a:p>
        </p:txBody>
      </p:sp>
      <p:sp>
        <p:nvSpPr>
          <p:cNvPr id="5" name="Content Placeholder 4"/>
          <p:cNvSpPr>
            <a:spLocks noGrp="1"/>
          </p:cNvSpPr>
          <p:nvPr>
            <p:ph idx="1"/>
          </p:nvPr>
        </p:nvSpPr>
        <p:spPr/>
        <p:txBody>
          <a:bodyPr>
            <a:normAutofit lnSpcReduction="10000"/>
          </a:bodyPr>
          <a:lstStyle/>
          <a:p>
            <a:r>
              <a:rPr lang="en-US" sz="2000" b="1" dirty="0" smtClean="0"/>
              <a:t>Gender: </a:t>
            </a:r>
            <a:r>
              <a:rPr lang="en-US" sz="2000" dirty="0" smtClean="0"/>
              <a:t>Breast cancer is much more common in women than in men</a:t>
            </a:r>
            <a:r>
              <a:rPr lang="en-US" sz="2000" b="1" dirty="0" smtClean="0"/>
              <a:t>.</a:t>
            </a:r>
          </a:p>
          <a:p>
            <a:endParaRPr lang="en-US" sz="2000" b="1" dirty="0" smtClean="0"/>
          </a:p>
          <a:p>
            <a:r>
              <a:rPr lang="en-US" sz="2000" b="1" dirty="0" smtClean="0"/>
              <a:t>Age: </a:t>
            </a:r>
            <a:r>
              <a:rPr lang="en-US" sz="2000" dirty="0" smtClean="0"/>
              <a:t>risk goes up with age</a:t>
            </a:r>
            <a:r>
              <a:rPr lang="en-US" sz="2000" b="1" dirty="0" smtClean="0"/>
              <a:t>.</a:t>
            </a:r>
          </a:p>
          <a:p>
            <a:endParaRPr lang="en-US" sz="2000" b="1" dirty="0" smtClean="0"/>
          </a:p>
          <a:p>
            <a:r>
              <a:rPr lang="en-US" sz="2000" b="1" dirty="0" smtClean="0"/>
              <a:t>Genetic risk factors: </a:t>
            </a:r>
            <a:r>
              <a:rPr lang="en-US" sz="2000" dirty="0" smtClean="0"/>
              <a:t>Inherited changes (mutations) in certain genes like </a:t>
            </a:r>
            <a:r>
              <a:rPr lang="en-US" sz="2000" i="1" dirty="0" smtClean="0"/>
              <a:t>BRCA1 and BRCA2 can increase the risk.</a:t>
            </a:r>
          </a:p>
          <a:p>
            <a:endParaRPr lang="en-US" sz="2000" b="1" dirty="0" smtClean="0"/>
          </a:p>
          <a:p>
            <a:r>
              <a:rPr lang="en-US" sz="2000" b="1" dirty="0" smtClean="0"/>
              <a:t>Family history: </a:t>
            </a:r>
            <a:r>
              <a:rPr lang="en-US" sz="2000" dirty="0" smtClean="0"/>
              <a:t>Breast cancer risk is higher among women whose close blood relatives have this disease.</a:t>
            </a:r>
          </a:p>
          <a:p>
            <a:endParaRPr lang="en-US" sz="2000" b="1" dirty="0" smtClean="0"/>
          </a:p>
          <a:p>
            <a:r>
              <a:rPr lang="en-US" sz="2000" b="1" dirty="0" smtClean="0"/>
              <a:t>Personal history of breast cancer: </a:t>
            </a:r>
            <a:r>
              <a:rPr lang="en-US" sz="2000" dirty="0" smtClean="0"/>
              <a:t>A woman with cancer in one breast has a greater chance of getting another breast cancer (this is different from a return of the first cancer).</a:t>
            </a:r>
          </a:p>
          <a:p>
            <a:endParaRPr lang="en-US" sz="2000" b="1" dirty="0" smtClean="0"/>
          </a:p>
          <a:p>
            <a:r>
              <a:rPr lang="en-US" sz="2000" b="1" dirty="0" smtClean="0"/>
              <a:t>Race: </a:t>
            </a:r>
            <a:r>
              <a:rPr lang="en-US" sz="2000" dirty="0" smtClean="0"/>
              <a:t>Overall, white women are slightly more likely to get breast cancer than African-American women. African-American women, though, are more likely to die of breast cancer.</a:t>
            </a:r>
            <a:endParaRPr lang="ar-SA" sz="2000"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600" b="1" dirty="0" smtClean="0">
                <a:solidFill>
                  <a:srgbClr val="297FD5">
                    <a:lumMod val="75000"/>
                  </a:srgbClr>
                </a:solidFill>
                <a:latin typeface="Gabriola" panose="04040605051002020D02" pitchFamily="82" charset="0"/>
              </a:rPr>
              <a:t>Risk factors you </a:t>
            </a:r>
            <a:r>
              <a:rPr lang="en-US" sz="6600" b="1" u="sng" dirty="0" smtClean="0">
                <a:solidFill>
                  <a:srgbClr val="297FD5">
                    <a:lumMod val="75000"/>
                  </a:srgbClr>
                </a:solidFill>
                <a:latin typeface="Gabriola" panose="04040605051002020D02" pitchFamily="82" charset="0"/>
              </a:rPr>
              <a:t>cannot</a:t>
            </a:r>
            <a:r>
              <a:rPr lang="en-US" sz="6600" b="1" dirty="0" smtClean="0">
                <a:solidFill>
                  <a:srgbClr val="297FD5">
                    <a:lumMod val="75000"/>
                  </a:srgbClr>
                </a:solidFill>
                <a:latin typeface="Gabriola" panose="04040605051002020D02" pitchFamily="82" charset="0"/>
              </a:rPr>
              <a:t> change</a:t>
            </a:r>
            <a:endParaRPr lang="ar-SA" sz="6600" b="1" dirty="0" smtClean="0">
              <a:solidFill>
                <a:srgbClr val="297FD5">
                  <a:lumMod val="75000"/>
                </a:srgbClr>
              </a:solidFill>
              <a:latin typeface="Gabriola" panose="04040605051002020D02" pitchFamily="82" charset="0"/>
            </a:endParaRPr>
          </a:p>
        </p:txBody>
      </p:sp>
      <p:sp>
        <p:nvSpPr>
          <p:cNvPr id="5" name="Content Placeholder 4"/>
          <p:cNvSpPr>
            <a:spLocks noGrp="1"/>
          </p:cNvSpPr>
          <p:nvPr>
            <p:ph idx="1"/>
          </p:nvPr>
        </p:nvSpPr>
        <p:spPr/>
        <p:txBody>
          <a:bodyPr>
            <a:normAutofit/>
          </a:bodyPr>
          <a:lstStyle/>
          <a:p>
            <a:r>
              <a:rPr lang="en-US" sz="2000" b="1" dirty="0" smtClean="0"/>
              <a:t>Dense breast tissue: </a:t>
            </a:r>
            <a:r>
              <a:rPr lang="en-US" sz="2000" dirty="0" smtClean="0"/>
              <a:t>Dense breast tissue means there is more gland tissue and less fatty tissue. Women with denser breast tissue have a higher risk of breast cancer.</a:t>
            </a:r>
          </a:p>
          <a:p>
            <a:endParaRPr lang="en-US" sz="2000" b="1" dirty="0" smtClean="0"/>
          </a:p>
          <a:p>
            <a:r>
              <a:rPr lang="en-US" sz="2000" b="1" dirty="0" smtClean="0"/>
              <a:t>Certain benign (not cancer) breast problems: </a:t>
            </a:r>
            <a:r>
              <a:rPr lang="en-US" sz="2000" dirty="0" smtClean="0"/>
              <a:t>Women who have certain benign breast changes may have an increased risk of breast cancer. Some of these are more closely linked to breast cancer risk than others</a:t>
            </a:r>
            <a:r>
              <a:rPr lang="en-US" sz="2000" smtClean="0"/>
              <a:t>. </a:t>
            </a:r>
            <a:endParaRPr lang="en-US" sz="2000" i="1" dirty="0" smtClean="0"/>
          </a:p>
          <a:p>
            <a:endParaRPr lang="en-US" sz="2000" b="1" dirty="0" smtClean="0"/>
          </a:p>
          <a:p>
            <a:r>
              <a:rPr lang="en-US" sz="2000" b="1" dirty="0" smtClean="0"/>
              <a:t>Lobular carcinoma in situ</a:t>
            </a:r>
            <a:r>
              <a:rPr lang="en-US" sz="2000" dirty="0" smtClean="0"/>
              <a:t>: In this condition, cells that look like cancer cells are in the milk-making glands (lobules), but do not grow through the wall of the lobules and cannot spread to other parts of the body. It is not a true cancer or pre-cancer, but having LCIS increases a woman's risk of getting cancer in either breast later.</a:t>
            </a:r>
            <a:endParaRPr lang="ar-SA" sz="2000"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6600" b="1" dirty="0" smtClean="0">
                <a:solidFill>
                  <a:srgbClr val="297FD5">
                    <a:lumMod val="75000"/>
                  </a:srgbClr>
                </a:solidFill>
                <a:latin typeface="Gabriola" panose="04040605051002020D02" pitchFamily="82" charset="0"/>
              </a:rPr>
              <a:t>Risk factors you </a:t>
            </a:r>
            <a:r>
              <a:rPr lang="en-US" sz="6600" b="1" u="sng" dirty="0" smtClean="0">
                <a:solidFill>
                  <a:srgbClr val="297FD5">
                    <a:lumMod val="75000"/>
                  </a:srgbClr>
                </a:solidFill>
                <a:latin typeface="Gabriola" panose="04040605051002020D02" pitchFamily="82" charset="0"/>
              </a:rPr>
              <a:t>cannot</a:t>
            </a:r>
            <a:r>
              <a:rPr lang="en-US" sz="6600" b="1" dirty="0" smtClean="0">
                <a:solidFill>
                  <a:srgbClr val="297FD5">
                    <a:lumMod val="75000"/>
                  </a:srgbClr>
                </a:solidFill>
                <a:latin typeface="Gabriola" panose="04040605051002020D02" pitchFamily="82" charset="0"/>
              </a:rPr>
              <a:t> change</a:t>
            </a:r>
            <a:endParaRPr lang="ar-SA" sz="6600" b="1" dirty="0" smtClean="0">
              <a:solidFill>
                <a:srgbClr val="297FD5">
                  <a:lumMod val="75000"/>
                </a:srgbClr>
              </a:solidFill>
              <a:latin typeface="Gabriola" panose="04040605051002020D02" pitchFamily="82" charset="0"/>
            </a:endParaRPr>
          </a:p>
        </p:txBody>
      </p:sp>
      <p:sp>
        <p:nvSpPr>
          <p:cNvPr id="6" name="Content Placeholder 5"/>
          <p:cNvSpPr>
            <a:spLocks noGrp="1"/>
          </p:cNvSpPr>
          <p:nvPr>
            <p:ph idx="1"/>
          </p:nvPr>
        </p:nvSpPr>
        <p:spPr/>
        <p:txBody>
          <a:bodyPr>
            <a:normAutofit/>
          </a:bodyPr>
          <a:lstStyle/>
          <a:p>
            <a:r>
              <a:rPr lang="en-US" sz="2000" b="1" dirty="0" smtClean="0"/>
              <a:t>Menstrual periods: Women who began having periods early (before age 12) or who </a:t>
            </a:r>
            <a:r>
              <a:rPr lang="en-US" sz="2000" dirty="0" smtClean="0"/>
              <a:t>went through menopause (stopped having periods) after the age of 55 have a slightly increased risk of breast cancer.</a:t>
            </a:r>
          </a:p>
          <a:p>
            <a:endParaRPr lang="en-US" sz="2000" b="1" dirty="0" smtClean="0"/>
          </a:p>
          <a:p>
            <a:r>
              <a:rPr lang="en-US" sz="2000" b="1" dirty="0" smtClean="0"/>
              <a:t>Breast radiation early in life: Women who have had radiation treatment to the chest </a:t>
            </a:r>
            <a:r>
              <a:rPr lang="en-US" sz="2000" dirty="0" smtClean="0"/>
              <a:t>area (as treatment for another cancer) as a child or young adult have a greatly increased risk of breast cancer.</a:t>
            </a:r>
          </a:p>
          <a:p>
            <a:endParaRPr lang="en-US" sz="2000" b="1" dirty="0" smtClean="0"/>
          </a:p>
          <a:p>
            <a:r>
              <a:rPr lang="en-US" sz="2000" b="1" dirty="0" smtClean="0"/>
              <a:t>Treatment with DES: Women who were given the drug DES (diethylstilbestrol) </a:t>
            </a:r>
            <a:r>
              <a:rPr lang="en-US" sz="2000" dirty="0" smtClean="0"/>
              <a:t>during pregnancy have a slightly increased risk of getting breast cancer. </a:t>
            </a:r>
            <a:endParaRPr lang="ar-SA"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solidFill>
                  <a:srgbClr val="297FD5">
                    <a:lumMod val="75000"/>
                  </a:srgbClr>
                </a:solidFill>
                <a:latin typeface="Gabriola" panose="04040605051002020D02" pitchFamily="82" charset="0"/>
              </a:rPr>
              <a:t>Breast cancer risk and lifestyle choices</a:t>
            </a:r>
            <a:endParaRPr lang="ar-SA" sz="6600" b="1" dirty="0">
              <a:solidFill>
                <a:srgbClr val="297FD5">
                  <a:lumMod val="75000"/>
                </a:srgbClr>
              </a:solidFill>
              <a:latin typeface="Gabriola" panose="04040605051002020D02" pitchFamily="82" charset="0"/>
            </a:endParaRPr>
          </a:p>
        </p:txBody>
      </p:sp>
      <p:sp>
        <p:nvSpPr>
          <p:cNvPr id="10" name="Content Placeholder 9"/>
          <p:cNvSpPr>
            <a:spLocks noGrp="1"/>
          </p:cNvSpPr>
          <p:nvPr>
            <p:ph idx="1"/>
          </p:nvPr>
        </p:nvSpPr>
        <p:spPr/>
        <p:txBody>
          <a:bodyPr>
            <a:normAutofit/>
          </a:bodyPr>
          <a:lstStyle/>
          <a:p>
            <a:r>
              <a:rPr lang="en-US" sz="2000" b="1" dirty="0" smtClean="0">
                <a:solidFill>
                  <a:srgbClr val="800080"/>
                </a:solidFill>
              </a:rPr>
              <a:t>Not having children or having them later in life: </a:t>
            </a:r>
            <a:r>
              <a:rPr lang="en-US" sz="2000" dirty="0" smtClean="0">
                <a:solidFill>
                  <a:srgbClr val="800080"/>
                </a:solidFill>
              </a:rPr>
              <a:t>Women who have not had children, or who had their first child after age 30, have a slightly higher risk of breast cancer. </a:t>
            </a:r>
          </a:p>
          <a:p>
            <a:endParaRPr lang="en-US" sz="2000" b="1" dirty="0" smtClean="0">
              <a:solidFill>
                <a:srgbClr val="800080"/>
              </a:solidFill>
            </a:endParaRPr>
          </a:p>
          <a:p>
            <a:r>
              <a:rPr lang="en-US" sz="2000" b="1" dirty="0" smtClean="0">
                <a:solidFill>
                  <a:srgbClr val="800080"/>
                </a:solidFill>
              </a:rPr>
              <a:t>Certain kinds of birth control: </a:t>
            </a:r>
            <a:r>
              <a:rPr lang="en-US" sz="2000" dirty="0" smtClean="0">
                <a:solidFill>
                  <a:srgbClr val="800080"/>
                </a:solidFill>
              </a:rPr>
              <a:t>Studies have found that women who are using birth control pills or an </a:t>
            </a:r>
            <a:r>
              <a:rPr lang="en-US" sz="2000" dirty="0" err="1" smtClean="0">
                <a:solidFill>
                  <a:srgbClr val="800080"/>
                </a:solidFill>
              </a:rPr>
              <a:t>injectable</a:t>
            </a:r>
            <a:r>
              <a:rPr lang="en-US" sz="2000" dirty="0" smtClean="0">
                <a:solidFill>
                  <a:srgbClr val="800080"/>
                </a:solidFill>
              </a:rPr>
              <a:t> form of birth control called </a:t>
            </a:r>
            <a:r>
              <a:rPr lang="en-US" sz="2000" i="1" dirty="0" smtClean="0">
                <a:solidFill>
                  <a:srgbClr val="800080"/>
                </a:solidFill>
              </a:rPr>
              <a:t>depot-</a:t>
            </a:r>
            <a:r>
              <a:rPr lang="en-US" sz="2000" i="1" dirty="0" err="1" smtClean="0">
                <a:solidFill>
                  <a:srgbClr val="800080"/>
                </a:solidFill>
              </a:rPr>
              <a:t>medroxyprogesterone</a:t>
            </a:r>
            <a:r>
              <a:rPr lang="en-US" sz="2000" i="1" dirty="0" smtClean="0">
                <a:solidFill>
                  <a:srgbClr val="800080"/>
                </a:solidFill>
              </a:rPr>
              <a:t> acetate (DMPA or Depo-Provera®) have a slightly greater risk of breast cancer than </a:t>
            </a:r>
            <a:r>
              <a:rPr lang="en-US" sz="2000" dirty="0" smtClean="0">
                <a:solidFill>
                  <a:srgbClr val="800080"/>
                </a:solidFill>
              </a:rPr>
              <a:t>women who have never used them.</a:t>
            </a:r>
          </a:p>
          <a:p>
            <a:r>
              <a:rPr lang="en-US" sz="2000" dirty="0" smtClean="0">
                <a:solidFill>
                  <a:srgbClr val="800080"/>
                </a:solidFill>
              </a:rPr>
              <a:t> This risk seems to go back to normal over time once the pills are stopped.</a:t>
            </a:r>
          </a:p>
          <a:p>
            <a:endParaRPr lang="en-US" sz="2000" b="1" dirty="0" smtClean="0">
              <a:solidFill>
                <a:srgbClr val="800080"/>
              </a:solidFill>
            </a:endParaRPr>
          </a:p>
          <a:p>
            <a:r>
              <a:rPr lang="en-US" sz="2000" b="1" dirty="0" smtClean="0">
                <a:solidFill>
                  <a:srgbClr val="800080"/>
                </a:solidFill>
              </a:rPr>
              <a:t>Using hormone therapy after menopause: </a:t>
            </a:r>
            <a:r>
              <a:rPr lang="en-US" sz="2000" dirty="0" smtClean="0">
                <a:solidFill>
                  <a:srgbClr val="800080"/>
                </a:solidFill>
              </a:rPr>
              <a:t>Taking estrogen and progesterone after menopause (sometimes called </a:t>
            </a:r>
            <a:r>
              <a:rPr lang="en-US" sz="2000" i="1" dirty="0" smtClean="0">
                <a:solidFill>
                  <a:srgbClr val="800080"/>
                </a:solidFill>
              </a:rPr>
              <a:t>combined hormone therapy) increases the risk of </a:t>
            </a:r>
            <a:r>
              <a:rPr lang="en-US" sz="2000" dirty="0" smtClean="0">
                <a:solidFill>
                  <a:srgbClr val="800080"/>
                </a:solidFill>
              </a:rPr>
              <a:t>getting breast cancer.</a:t>
            </a:r>
          </a:p>
          <a:p>
            <a:r>
              <a:rPr lang="en-US" sz="2000" dirty="0" smtClean="0">
                <a:solidFill>
                  <a:srgbClr val="800080"/>
                </a:solidFill>
              </a:rPr>
              <a:t> This risk seems to go back to normal over time once the hormones are stopped.</a:t>
            </a:r>
            <a:endParaRPr lang="ar-SA" sz="2000" dirty="0">
              <a:solidFill>
                <a:srgbClr val="800080"/>
              </a:solidFill>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4" name="Picture 3"/>
          <p:cNvPicPr>
            <a:picLocks noChangeAspect="1"/>
          </p:cNvPicPr>
          <p:nvPr/>
        </p:nvPicPr>
        <p:blipFill>
          <a:blip r:embed="rId2"/>
          <a:stretch>
            <a:fillRect/>
          </a:stretch>
        </p:blipFill>
        <p:spPr>
          <a:xfrm>
            <a:off x="427370" y="533400"/>
            <a:ext cx="131780" cy="1368000"/>
          </a:xfrm>
          <a:prstGeom prst="rect">
            <a:avLst/>
          </a:prstGeom>
        </p:spPr>
      </p:pic>
    </p:spTree>
    <p:extLst>
      <p:ext uri="{BB962C8B-B14F-4D97-AF65-F5344CB8AC3E}">
        <p14:creationId xmlns:p14="http://schemas.microsoft.com/office/powerpoint/2010/main" xmlns="" val="3315066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solidFill>
                  <a:srgbClr val="297FD5">
                    <a:lumMod val="75000"/>
                  </a:srgbClr>
                </a:solidFill>
                <a:latin typeface="Gabriola" panose="04040605051002020D02" pitchFamily="82" charset="0"/>
              </a:rPr>
              <a:t>Breast cancer risk and lifestyle choices</a:t>
            </a:r>
            <a:endParaRPr lang="ar-SA" sz="6600" b="1" dirty="0">
              <a:solidFill>
                <a:srgbClr val="297FD5">
                  <a:lumMod val="75000"/>
                </a:srgbClr>
              </a:solidFill>
              <a:latin typeface="Gabriola" panose="04040605051002020D02" pitchFamily="82" charset="0"/>
            </a:endParaRPr>
          </a:p>
        </p:txBody>
      </p:sp>
      <p:sp>
        <p:nvSpPr>
          <p:cNvPr id="12" name="Content Placeholder 11"/>
          <p:cNvSpPr>
            <a:spLocks noGrp="1"/>
          </p:cNvSpPr>
          <p:nvPr>
            <p:ph idx="1"/>
          </p:nvPr>
        </p:nvSpPr>
        <p:spPr/>
        <p:txBody>
          <a:bodyPr>
            <a:normAutofit/>
          </a:bodyPr>
          <a:lstStyle/>
          <a:p>
            <a:r>
              <a:rPr lang="en-US" sz="2000" b="1" dirty="0" smtClean="0">
                <a:solidFill>
                  <a:srgbClr val="800080"/>
                </a:solidFill>
              </a:rPr>
              <a:t>Not breastfeeding: </a:t>
            </a:r>
            <a:r>
              <a:rPr lang="en-US" sz="2000" dirty="0" smtClean="0">
                <a:solidFill>
                  <a:srgbClr val="800080"/>
                </a:solidFill>
              </a:rPr>
              <a:t>Some studies have shown that breastfeeding slightly lowers breast cancer risk, especially if breastfeeding lasts 1½ to 2 years.</a:t>
            </a:r>
          </a:p>
          <a:p>
            <a:endParaRPr lang="en-US" sz="2000" b="1" dirty="0" smtClean="0">
              <a:solidFill>
                <a:srgbClr val="800080"/>
              </a:solidFill>
            </a:endParaRPr>
          </a:p>
          <a:p>
            <a:r>
              <a:rPr lang="en-US" sz="2000" b="1" dirty="0" smtClean="0">
                <a:solidFill>
                  <a:srgbClr val="800080"/>
                </a:solidFill>
              </a:rPr>
              <a:t>Alcohol: </a:t>
            </a:r>
            <a:r>
              <a:rPr lang="en-US" sz="2000" dirty="0" smtClean="0">
                <a:solidFill>
                  <a:srgbClr val="800080"/>
                </a:solidFill>
              </a:rPr>
              <a:t>The use of alcohol is clearly linked to an increased risk of getting breast cancer. Even as little as one drink a day can increase risk.</a:t>
            </a:r>
          </a:p>
          <a:p>
            <a:endParaRPr lang="en-US" sz="2000" b="1" dirty="0" smtClean="0">
              <a:solidFill>
                <a:srgbClr val="800080"/>
              </a:solidFill>
            </a:endParaRPr>
          </a:p>
          <a:p>
            <a:r>
              <a:rPr lang="en-US" sz="2000" b="1" dirty="0" smtClean="0">
                <a:solidFill>
                  <a:srgbClr val="800080"/>
                </a:solidFill>
              </a:rPr>
              <a:t>Being overweight or obese: </a:t>
            </a:r>
            <a:r>
              <a:rPr lang="en-US" sz="2000" dirty="0" smtClean="0">
                <a:solidFill>
                  <a:srgbClr val="800080"/>
                </a:solidFill>
              </a:rPr>
              <a:t>Being overweight or obese after menopause (or because of weight gain that took place as an adult) is linked to a higher risk of breast cancer.</a:t>
            </a:r>
            <a:endParaRPr lang="ar-SA" sz="2000" dirty="0">
              <a:solidFill>
                <a:srgbClr val="800080"/>
              </a:solidFill>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4" name="Picture 3"/>
          <p:cNvPicPr>
            <a:picLocks noChangeAspect="1"/>
          </p:cNvPicPr>
          <p:nvPr/>
        </p:nvPicPr>
        <p:blipFill>
          <a:blip r:embed="rId2"/>
          <a:stretch>
            <a:fillRect/>
          </a:stretch>
        </p:blipFill>
        <p:spPr>
          <a:xfrm>
            <a:off x="427370" y="533400"/>
            <a:ext cx="131780" cy="1368000"/>
          </a:xfrm>
          <a:prstGeom prst="rect">
            <a:avLst/>
          </a:prstGeom>
        </p:spPr>
      </p:pic>
    </p:spTree>
    <p:extLst>
      <p:ext uri="{BB962C8B-B14F-4D97-AF65-F5344CB8AC3E}">
        <p14:creationId xmlns:p14="http://schemas.microsoft.com/office/powerpoint/2010/main" xmlns="" val="730091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662213"/>
            <a:ext cx="11582400" cy="990600"/>
          </a:xfrm>
        </p:spPr>
        <p:txBody>
          <a:bodyPr>
            <a:noAutofit/>
          </a:bodyPr>
          <a:lstStyle/>
          <a:p>
            <a:pPr algn="ctr"/>
            <a:r>
              <a:rPr lang="en-US" sz="4400" b="1" dirty="0" smtClean="0">
                <a:solidFill>
                  <a:srgbClr val="297FD5">
                    <a:lumMod val="75000"/>
                  </a:srgbClr>
                </a:solidFill>
                <a:latin typeface="Gabriola" panose="04040605051002020D02" pitchFamily="82" charset="0"/>
              </a:rPr>
              <a:t>Certain factors have been studied without finding a link to breast cancer:</a:t>
            </a:r>
            <a:endParaRPr lang="ar-SA" sz="4400" b="1" dirty="0">
              <a:solidFill>
                <a:srgbClr val="FB2DD4"/>
              </a:solidFill>
              <a:latin typeface="Gabriola" panose="04040605051002020D02" pitchFamily="82"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35</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1" t="11509" r="-433"/>
          <a:stretch/>
        </p:blipFill>
        <p:spPr>
          <a:xfrm>
            <a:off x="261257" y="1857829"/>
            <a:ext cx="11771085" cy="4368800"/>
          </a:xfrm>
          <a:prstGeom prst="rect">
            <a:avLst/>
          </a:prstGeom>
        </p:spPr>
      </p:pic>
      <p:pic>
        <p:nvPicPr>
          <p:cNvPr id="61442" name="Picture 2" descr="Image result for bra types"/>
          <p:cNvPicPr>
            <a:picLocks noChangeAspect="1" noChangeArrowheads="1"/>
          </p:cNvPicPr>
          <p:nvPr/>
        </p:nvPicPr>
        <p:blipFill>
          <a:blip r:embed="rId3"/>
          <a:srcRect/>
          <a:stretch>
            <a:fillRect/>
          </a:stretch>
        </p:blipFill>
        <p:spPr bwMode="auto">
          <a:xfrm>
            <a:off x="1739404" y="5357281"/>
            <a:ext cx="1614155" cy="1202546"/>
          </a:xfrm>
          <a:prstGeom prst="rect">
            <a:avLst/>
          </a:prstGeom>
          <a:noFill/>
        </p:spPr>
      </p:pic>
    </p:spTree>
    <p:extLst>
      <p:ext uri="{BB962C8B-B14F-4D97-AF65-F5344CB8AC3E}">
        <p14:creationId xmlns:p14="http://schemas.microsoft.com/office/powerpoint/2010/main" xmlns="" val="25307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8440"/>
            <a:ext cx="10972800" cy="990600"/>
          </a:xfrm>
        </p:spPr>
        <p:txBody>
          <a:bodyPr>
            <a:noAutofit/>
          </a:bodyPr>
          <a:lstStyle/>
          <a:p>
            <a:r>
              <a:rPr lang="en-US" sz="5400" b="1" dirty="0" smtClean="0">
                <a:solidFill>
                  <a:srgbClr val="297FD5">
                    <a:lumMod val="75000"/>
                  </a:srgbClr>
                </a:solidFill>
                <a:latin typeface="Gabriola" panose="04040605051002020D02" pitchFamily="82" charset="0"/>
              </a:rPr>
              <a:t>Is having a risk factor, or even several mean that a woman will get breast cancer??</a:t>
            </a:r>
            <a:endParaRPr lang="ar-SA" sz="5400" b="1" dirty="0" smtClean="0">
              <a:solidFill>
                <a:srgbClr val="297FD5">
                  <a:lumMod val="75000"/>
                </a:srgbClr>
              </a:solidFill>
              <a:latin typeface="Gabriola" panose="04040605051002020D02" pitchFamily="82" charset="0"/>
            </a:endParaRPr>
          </a:p>
        </p:txBody>
      </p:sp>
      <p:sp>
        <p:nvSpPr>
          <p:cNvPr id="10" name="Content Placeholder 9"/>
          <p:cNvSpPr>
            <a:spLocks noGrp="1"/>
          </p:cNvSpPr>
          <p:nvPr>
            <p:ph idx="1"/>
          </p:nvPr>
        </p:nvSpPr>
        <p:spPr/>
        <p:txBody>
          <a:bodyPr/>
          <a:lstStyle/>
          <a:p>
            <a:endParaRPr lang="en-US" dirty="0" smtClean="0"/>
          </a:p>
          <a:p>
            <a:endParaRPr lang="en-US" dirty="0" smtClean="0"/>
          </a:p>
          <a:p>
            <a:r>
              <a:rPr lang="en-US" dirty="0" smtClean="0">
                <a:latin typeface="Garamond" pitchFamily="18" charset="0"/>
              </a:rPr>
              <a:t>Although many risk factors may increase your chance of having breast cancer, it is not yet known just how some of these risk factors cause cells to become cancer. </a:t>
            </a:r>
            <a:r>
              <a:rPr lang="en-US" b="1" dirty="0" smtClean="0">
                <a:latin typeface="Garamond" pitchFamily="18" charset="0"/>
              </a:rPr>
              <a:t>Hormones</a:t>
            </a:r>
            <a:r>
              <a:rPr lang="en-US" dirty="0" smtClean="0">
                <a:latin typeface="Garamond" pitchFamily="18" charset="0"/>
              </a:rPr>
              <a:t> seem to play a role in many cases of breast cancer, but just how this happens is not fully understood.</a:t>
            </a:r>
          </a:p>
          <a:p>
            <a:endParaRPr lang="en-US" dirty="0" smtClean="0">
              <a:latin typeface="Garamond" pitchFamily="18"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36</a:t>
            </a:fld>
            <a:endParaRPr lang="en-US" dirty="0"/>
          </a:p>
        </p:txBody>
      </p:sp>
      <p:pic>
        <p:nvPicPr>
          <p:cNvPr id="4" name="Picture 3"/>
          <p:cNvPicPr>
            <a:picLocks noChangeAspect="1"/>
          </p:cNvPicPr>
          <p:nvPr/>
        </p:nvPicPr>
        <p:blipFill>
          <a:blip r:embed="rId2"/>
          <a:stretch>
            <a:fillRect/>
          </a:stretch>
        </p:blipFill>
        <p:spPr>
          <a:xfrm>
            <a:off x="427370" y="533400"/>
            <a:ext cx="131780" cy="1368000"/>
          </a:xfrm>
          <a:prstGeom prst="rect">
            <a:avLst/>
          </a:prstGeom>
        </p:spPr>
      </p:pic>
      <p:sp>
        <p:nvSpPr>
          <p:cNvPr id="8" name="TextBox 7"/>
          <p:cNvSpPr txBox="1"/>
          <p:nvPr/>
        </p:nvSpPr>
        <p:spPr>
          <a:xfrm>
            <a:off x="6940081" y="1970781"/>
            <a:ext cx="4642319" cy="584775"/>
          </a:xfrm>
          <a:prstGeom prst="rect">
            <a:avLst/>
          </a:prstGeom>
          <a:noFill/>
        </p:spPr>
        <p:txBody>
          <a:bodyPr wrap="square" rtlCol="1">
            <a:spAutoFit/>
          </a:bodyPr>
          <a:lstStyle/>
          <a:p>
            <a:endParaRPr lang="ar-SA" sz="3200" b="1" dirty="0">
              <a:latin typeface="Arial Black" panose="020B0A04020102020204" pitchFamily="34" charset="0"/>
            </a:endParaRPr>
          </a:p>
        </p:txBody>
      </p:sp>
    </p:spTree>
    <p:extLst>
      <p:ext uri="{BB962C8B-B14F-4D97-AF65-F5344CB8AC3E}">
        <p14:creationId xmlns:p14="http://schemas.microsoft.com/office/powerpoint/2010/main" xmlns="" val="1212556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297FD5">
                    <a:lumMod val="75000"/>
                  </a:srgbClr>
                </a:solidFill>
                <a:latin typeface="Gabriola" panose="04040605051002020D02" pitchFamily="82" charset="0"/>
              </a:rPr>
              <a:t>Types of standard screening techniques of breast cancer </a:t>
            </a:r>
            <a:endParaRPr lang="en-US" sz="4800" b="1" dirty="0">
              <a:solidFill>
                <a:srgbClr val="297FD5">
                  <a:lumMod val="75000"/>
                </a:srgbClr>
              </a:solidFill>
              <a:latin typeface="Gabriola" panose="04040605051002020D02" pitchFamily="82" charset="0"/>
            </a:endParaRPr>
          </a:p>
        </p:txBody>
      </p:sp>
      <p:sp>
        <p:nvSpPr>
          <p:cNvPr id="5" name="Content Placeholder 4"/>
          <p:cNvSpPr>
            <a:spLocks noGrp="1"/>
          </p:cNvSpPr>
          <p:nvPr>
            <p:ph idx="1"/>
          </p:nvPr>
        </p:nvSpPr>
        <p:spPr/>
        <p:txBody>
          <a:bodyPr>
            <a:normAutofit/>
          </a:bodyPr>
          <a:lstStyle/>
          <a:p>
            <a:r>
              <a:rPr lang="en-US" dirty="0" smtClean="0"/>
              <a:t>The term </a:t>
            </a:r>
            <a:r>
              <a:rPr lang="en-US" b="1" dirty="0" smtClean="0"/>
              <a:t>screening</a:t>
            </a:r>
            <a:r>
              <a:rPr lang="en-US" dirty="0" smtClean="0"/>
              <a:t> refers to tests and exams used to find a disease like cancer in people who do not have any symptoms. The goal is to find cancers before they start to cause symptoms.</a:t>
            </a:r>
          </a:p>
          <a:p>
            <a:r>
              <a:rPr lang="en-US" dirty="0" smtClean="0">
                <a:solidFill>
                  <a:schemeClr val="accent4">
                    <a:lumMod val="75000"/>
                  </a:schemeClr>
                </a:solidFill>
              </a:rPr>
              <a:t>Match!:</a:t>
            </a:r>
          </a:p>
          <a:p>
            <a:pPr marL="457200" indent="-457200">
              <a:buFont typeface="+mj-lt"/>
              <a:buAutoNum type="arabicPeriod"/>
            </a:pPr>
            <a:r>
              <a:rPr lang="en-US" dirty="0" smtClean="0"/>
              <a:t>Breast Self exam</a:t>
            </a:r>
          </a:p>
          <a:p>
            <a:pPr marL="457200" indent="-457200">
              <a:buFont typeface="+mj-lt"/>
              <a:buAutoNum type="arabicPeriod"/>
            </a:pPr>
            <a:r>
              <a:rPr lang="en-US" dirty="0" smtClean="0"/>
              <a:t>Clinical breast exam</a:t>
            </a:r>
          </a:p>
          <a:p>
            <a:pPr marL="457200" indent="-457200">
              <a:buFont typeface="+mj-lt"/>
              <a:buAutoNum type="arabicPeriod"/>
            </a:pPr>
            <a:r>
              <a:rPr lang="en-US" dirty="0" smtClean="0"/>
              <a:t>Mammography</a:t>
            </a:r>
          </a:p>
          <a:p>
            <a:pPr marL="457200" indent="-457200">
              <a:buFont typeface="+mj-lt"/>
              <a:buAutoNum type="arabicPeriod"/>
            </a:pPr>
            <a:r>
              <a:rPr lang="en-US" dirty="0" smtClean="0"/>
              <a:t>Ultrasound</a:t>
            </a:r>
          </a:p>
          <a:p>
            <a:pPr marL="457200" indent="-457200">
              <a:buFont typeface="+mj-lt"/>
              <a:buAutoNum type="arabicPeriod"/>
            </a:pPr>
            <a:r>
              <a:rPr lang="en-US" dirty="0" smtClean="0"/>
              <a:t>Magnetic Resonance imaging (MRI)</a:t>
            </a:r>
          </a:p>
          <a:p>
            <a:pPr marL="457200" indent="-457200">
              <a:buFont typeface="+mj-lt"/>
              <a:buAutoNum type="arabicPeriod"/>
            </a:pPr>
            <a:r>
              <a:rPr lang="en-US" dirty="0" smtClean="0"/>
              <a:t>Thermography</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37</a:t>
            </a:fld>
            <a:endParaRPr lang="en-US" dirty="0"/>
          </a:p>
        </p:txBody>
      </p:sp>
      <p:pic>
        <p:nvPicPr>
          <p:cNvPr id="11266" name="Picture 2" descr="Image result for breast self examination"/>
          <p:cNvPicPr>
            <a:picLocks noChangeAspect="1" noChangeArrowheads="1"/>
          </p:cNvPicPr>
          <p:nvPr/>
        </p:nvPicPr>
        <p:blipFill>
          <a:blip r:embed="rId2"/>
          <a:srcRect/>
          <a:stretch>
            <a:fillRect/>
          </a:stretch>
        </p:blipFill>
        <p:spPr bwMode="auto">
          <a:xfrm>
            <a:off x="9117494" y="2374141"/>
            <a:ext cx="2941016" cy="2217251"/>
          </a:xfrm>
          <a:prstGeom prst="rect">
            <a:avLst/>
          </a:prstGeom>
          <a:noFill/>
        </p:spPr>
      </p:pic>
      <p:pic>
        <p:nvPicPr>
          <p:cNvPr id="11268" name="Picture 4" descr="Image result for clinical breast examination"/>
          <p:cNvPicPr>
            <a:picLocks noChangeAspect="1" noChangeArrowheads="1"/>
          </p:cNvPicPr>
          <p:nvPr/>
        </p:nvPicPr>
        <p:blipFill>
          <a:blip r:embed="rId3"/>
          <a:srcRect/>
          <a:stretch>
            <a:fillRect/>
          </a:stretch>
        </p:blipFill>
        <p:spPr bwMode="auto">
          <a:xfrm>
            <a:off x="7111545" y="2374141"/>
            <a:ext cx="1739527" cy="2099694"/>
          </a:xfrm>
          <a:prstGeom prst="rect">
            <a:avLst/>
          </a:prstGeom>
          <a:noFill/>
        </p:spPr>
      </p:pic>
      <p:pic>
        <p:nvPicPr>
          <p:cNvPr id="11270" name="Picture 6" descr="Image result for mammography"/>
          <p:cNvPicPr>
            <a:picLocks noChangeAspect="1" noChangeArrowheads="1"/>
          </p:cNvPicPr>
          <p:nvPr/>
        </p:nvPicPr>
        <p:blipFill>
          <a:blip r:embed="rId4"/>
          <a:srcRect/>
          <a:stretch>
            <a:fillRect/>
          </a:stretch>
        </p:blipFill>
        <p:spPr bwMode="auto">
          <a:xfrm>
            <a:off x="10308388" y="4605130"/>
            <a:ext cx="1750122" cy="1871870"/>
          </a:xfrm>
          <a:prstGeom prst="rect">
            <a:avLst/>
          </a:prstGeom>
          <a:noFill/>
        </p:spPr>
      </p:pic>
      <p:pic>
        <p:nvPicPr>
          <p:cNvPr id="11272" name="Picture 8" descr="Image result for ultrasound  breast cancer"/>
          <p:cNvPicPr>
            <a:picLocks noChangeAspect="1" noChangeArrowheads="1"/>
          </p:cNvPicPr>
          <p:nvPr/>
        </p:nvPicPr>
        <p:blipFill>
          <a:blip r:embed="rId5"/>
          <a:srcRect/>
          <a:stretch>
            <a:fillRect/>
          </a:stretch>
        </p:blipFill>
        <p:spPr bwMode="auto">
          <a:xfrm>
            <a:off x="4455767" y="5479872"/>
            <a:ext cx="3048455" cy="1262168"/>
          </a:xfrm>
          <a:prstGeom prst="rect">
            <a:avLst/>
          </a:prstGeom>
          <a:noFill/>
        </p:spPr>
      </p:pic>
      <p:pic>
        <p:nvPicPr>
          <p:cNvPr id="11282" name="Picture 18" descr="Image result for mri breast cancer"/>
          <p:cNvPicPr>
            <a:picLocks noChangeAspect="1" noChangeArrowheads="1"/>
          </p:cNvPicPr>
          <p:nvPr/>
        </p:nvPicPr>
        <p:blipFill>
          <a:blip r:embed="rId6"/>
          <a:srcRect t="10578" b="6890"/>
          <a:stretch>
            <a:fillRect/>
          </a:stretch>
        </p:blipFill>
        <p:spPr bwMode="auto">
          <a:xfrm>
            <a:off x="4133883" y="2921501"/>
            <a:ext cx="2726187" cy="1698105"/>
          </a:xfrm>
          <a:prstGeom prst="rect">
            <a:avLst/>
          </a:prstGeom>
          <a:noFill/>
        </p:spPr>
      </p:pic>
      <p:pic>
        <p:nvPicPr>
          <p:cNvPr id="11284" name="Picture 20" descr="Image result for thermography breast cancer"/>
          <p:cNvPicPr>
            <a:picLocks noChangeAspect="1" noChangeArrowheads="1"/>
          </p:cNvPicPr>
          <p:nvPr/>
        </p:nvPicPr>
        <p:blipFill>
          <a:blip r:embed="rId7"/>
          <a:srcRect/>
          <a:stretch>
            <a:fillRect/>
          </a:stretch>
        </p:blipFill>
        <p:spPr bwMode="auto">
          <a:xfrm>
            <a:off x="8162649" y="4693118"/>
            <a:ext cx="1997351" cy="1582132"/>
          </a:xfrm>
          <a:prstGeom prst="rect">
            <a:avLst/>
          </a:prstGeom>
          <a:noFill/>
        </p:spPr>
      </p:pic>
    </p:spTree>
    <p:extLst>
      <p:ext uri="{BB962C8B-B14F-4D97-AF65-F5344CB8AC3E}">
        <p14:creationId xmlns:p14="http://schemas.microsoft.com/office/powerpoint/2010/main" xmlns="" val="2452949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297FD5">
                    <a:lumMod val="75000"/>
                  </a:srgbClr>
                </a:solidFill>
                <a:latin typeface="Gabriola" panose="04040605051002020D02" pitchFamily="82" charset="0"/>
              </a:rPr>
              <a:t>Treatment of Cancer</a:t>
            </a:r>
            <a:endParaRPr lang="ar-SA" sz="4800" b="1" dirty="0" smtClean="0">
              <a:solidFill>
                <a:srgbClr val="297FD5">
                  <a:lumMod val="75000"/>
                </a:srgbClr>
              </a:solidFill>
              <a:latin typeface="Gabriola" panose="04040605051002020D02" pitchFamily="82" charset="0"/>
            </a:endParaRPr>
          </a:p>
        </p:txBody>
      </p:sp>
      <p:sp>
        <p:nvSpPr>
          <p:cNvPr id="3" name="Content Placeholder 2"/>
          <p:cNvSpPr>
            <a:spLocks noGrp="1"/>
          </p:cNvSpPr>
          <p:nvPr>
            <p:ph idx="1"/>
          </p:nvPr>
        </p:nvSpPr>
        <p:spPr>
          <a:xfrm>
            <a:off x="609600" y="1600200"/>
            <a:ext cx="7036905" cy="4601817"/>
          </a:xfrm>
        </p:spPr>
        <p:txBody>
          <a:bodyPr/>
          <a:lstStyle/>
          <a:p>
            <a:pPr>
              <a:buNone/>
            </a:pPr>
            <a:r>
              <a:rPr lang="en-US" dirty="0" smtClean="0"/>
              <a:t>The main types of treatment for breast cancer are:</a:t>
            </a:r>
          </a:p>
          <a:p>
            <a:r>
              <a:rPr lang="en-US" dirty="0" smtClean="0"/>
              <a:t>Surgery</a:t>
            </a:r>
          </a:p>
          <a:p>
            <a:r>
              <a:rPr lang="en-US" dirty="0" smtClean="0"/>
              <a:t>Radiation</a:t>
            </a:r>
          </a:p>
          <a:p>
            <a:r>
              <a:rPr lang="en-US" dirty="0" smtClean="0"/>
              <a:t>Chemotherapy </a:t>
            </a:r>
            <a:r>
              <a:rPr lang="en-US" sz="1600" dirty="0" smtClean="0"/>
              <a:t>Chemo can be used either before or after surgery for early-stage breast cancer. This is to kill any cancer cells that may have spread but are too small to be seen by exam or tests.</a:t>
            </a:r>
            <a:endParaRPr lang="en-US" dirty="0" smtClean="0"/>
          </a:p>
          <a:p>
            <a:r>
              <a:rPr lang="en-US" dirty="0" smtClean="0"/>
              <a:t>Hormone therapy</a:t>
            </a:r>
          </a:p>
          <a:p>
            <a:r>
              <a:rPr lang="en-US" dirty="0" smtClean="0"/>
              <a:t>Targeted therapy</a:t>
            </a:r>
          </a:p>
          <a:p>
            <a:r>
              <a:rPr lang="en-US" dirty="0" smtClean="0"/>
              <a:t>Bone-directed therapy</a:t>
            </a:r>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70658" name="Picture 2"/>
          <p:cNvPicPr>
            <a:picLocks noChangeAspect="1" noChangeArrowheads="1"/>
          </p:cNvPicPr>
          <p:nvPr/>
        </p:nvPicPr>
        <p:blipFill>
          <a:blip r:embed="rId2"/>
          <a:srcRect/>
          <a:stretch>
            <a:fillRect/>
          </a:stretch>
        </p:blipFill>
        <p:spPr bwMode="auto">
          <a:xfrm>
            <a:off x="7646505" y="1524000"/>
            <a:ext cx="4450866" cy="333266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Possible side effects of chemotherapy:</a:t>
            </a:r>
            <a:endParaRPr lang="ar-SA" dirty="0"/>
          </a:p>
        </p:txBody>
      </p:sp>
      <p:sp>
        <p:nvSpPr>
          <p:cNvPr id="3" name="Content Placeholder 2"/>
          <p:cNvSpPr>
            <a:spLocks noGrp="1"/>
          </p:cNvSpPr>
          <p:nvPr>
            <p:ph idx="1"/>
          </p:nvPr>
        </p:nvSpPr>
        <p:spPr/>
        <p:txBody>
          <a:bodyPr>
            <a:normAutofit/>
          </a:bodyPr>
          <a:lstStyle/>
          <a:p>
            <a:pPr>
              <a:buNone/>
            </a:pPr>
            <a:r>
              <a:rPr lang="en-US" dirty="0" smtClean="0"/>
              <a:t>The side effects of chemo depend on the type of drugs used, the amount given, and the length of treatment:</a:t>
            </a:r>
          </a:p>
          <a:p>
            <a:pPr>
              <a:buNone/>
            </a:pPr>
            <a:endParaRPr lang="en-US" dirty="0" smtClean="0"/>
          </a:p>
          <a:p>
            <a:r>
              <a:rPr lang="en-US" dirty="0" smtClean="0"/>
              <a:t>Hair loss</a:t>
            </a:r>
          </a:p>
          <a:p>
            <a:r>
              <a:rPr lang="en-US" dirty="0" smtClean="0"/>
              <a:t>Loss of appetite or increased appetite</a:t>
            </a:r>
          </a:p>
          <a:p>
            <a:r>
              <a:rPr lang="en-US" dirty="0" smtClean="0"/>
              <a:t>Nausea and vomiting</a:t>
            </a:r>
          </a:p>
          <a:p>
            <a:r>
              <a:rPr lang="en-US" dirty="0" smtClean="0"/>
              <a:t>A higher risk of infection (from low white blood cell counts)</a:t>
            </a:r>
          </a:p>
          <a:p>
            <a:r>
              <a:rPr lang="en-US" dirty="0" smtClean="0"/>
              <a:t>Stopping of menstrual periods</a:t>
            </a:r>
          </a:p>
          <a:p>
            <a:r>
              <a:rPr lang="en-US" dirty="0" smtClean="0"/>
              <a:t>Easy bruising or bleeding (from low blood platelet counts)</a:t>
            </a:r>
          </a:p>
          <a:p>
            <a:r>
              <a:rPr lang="en-US" dirty="0" smtClean="0"/>
              <a:t>Being very tired (called </a:t>
            </a:r>
            <a:r>
              <a:rPr lang="en-US" i="1" dirty="0" smtClean="0"/>
              <a:t>fatigue, often caused by low red blood cell counts or other </a:t>
            </a:r>
            <a:r>
              <a:rPr lang="en-US" dirty="0" smtClean="0"/>
              <a:t>reasons)</a:t>
            </a:r>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accent2">
                    <a:lumMod val="75000"/>
                  </a:schemeClr>
                </a:solidFill>
                <a:latin typeface="Gabriola" panose="04040605051002020D02" pitchFamily="82" charset="0"/>
                <a:cs typeface="Aparajita" panose="020B0604020202020204" pitchFamily="34" charset="0"/>
              </a:rPr>
              <a:t>What is </a:t>
            </a:r>
            <a:r>
              <a:rPr lang="en-US" sz="6000" b="1" dirty="0" smtClean="0">
                <a:solidFill>
                  <a:schemeClr val="accent2">
                    <a:lumMod val="75000"/>
                  </a:schemeClr>
                </a:solidFill>
                <a:latin typeface="Gabriola" panose="04040605051002020D02" pitchFamily="82" charset="0"/>
                <a:cs typeface="Aparajita" panose="020B0604020202020204" pitchFamily="34" charset="0"/>
              </a:rPr>
              <a:t>Cancer ?..</a:t>
            </a:r>
            <a:endParaRPr lang="en-US" sz="6000" b="1" dirty="0">
              <a:solidFill>
                <a:schemeClr val="accent2">
                  <a:lumMod val="75000"/>
                </a:schemeClr>
              </a:solidFill>
              <a:latin typeface="Gabriola" panose="04040605051002020D02" pitchFamily="82" charset="0"/>
              <a:cs typeface="Aparajita" panose="020B0604020202020204" pitchFamily="34" charset="0"/>
            </a:endParaRPr>
          </a:p>
        </p:txBody>
      </p:sp>
      <p:sp>
        <p:nvSpPr>
          <p:cNvPr id="3" name="Content Placeholder 2"/>
          <p:cNvSpPr>
            <a:spLocks noGrp="1"/>
          </p:cNvSpPr>
          <p:nvPr>
            <p:ph idx="1"/>
          </p:nvPr>
        </p:nvSpPr>
        <p:spPr>
          <a:xfrm>
            <a:off x="609600" y="1981200"/>
            <a:ext cx="10972800" cy="4876800"/>
          </a:xfrm>
        </p:spPr>
        <p:txBody>
          <a:bodyPr>
            <a:noAutofit/>
          </a:bodyPr>
          <a:lstStyle/>
          <a:p>
            <a:pPr>
              <a:buSzPct val="67000"/>
              <a:buBlip>
                <a:blip r:embed="rId3"/>
              </a:buBlip>
            </a:pPr>
            <a:r>
              <a:rPr lang="en-US" sz="4000" b="1" i="1" dirty="0" smtClean="0">
                <a:solidFill>
                  <a:srgbClr val="002060"/>
                </a:solidFill>
                <a:effectLst>
                  <a:outerShdw blurRad="38100" dist="38100" dir="2700000" algn="tl">
                    <a:srgbClr val="000000">
                      <a:alpha val="43137"/>
                    </a:srgbClr>
                  </a:outerShdw>
                </a:effectLst>
                <a:latin typeface="Gabriola" panose="04040605051002020D02" pitchFamily="82" charset="0"/>
                <a:cs typeface="Aparajita" panose="020B0604020202020204" pitchFamily="34" charset="0"/>
              </a:rPr>
              <a:t>Cancer is </a:t>
            </a:r>
            <a:r>
              <a:rPr lang="en-US" sz="4000" dirty="0" smtClean="0">
                <a:solidFill>
                  <a:srgbClr val="002060"/>
                </a:solidFill>
                <a:latin typeface="Gabriola" panose="04040605051002020D02" pitchFamily="82" charset="0"/>
                <a:cs typeface="Aparajita" panose="020B0604020202020204" pitchFamily="34" charset="0"/>
              </a:rPr>
              <a:t>the name given to a collection of related diseases. In all types of cancer, some of the body’s cells begin to divide without stopping and spread into surrounding tissues.</a:t>
            </a:r>
          </a:p>
          <a:p>
            <a:pPr>
              <a:buSzPct val="67000"/>
              <a:buBlip>
                <a:blip r:embed="rId3"/>
              </a:buBlip>
            </a:pPr>
            <a:r>
              <a:rPr lang="en-US" sz="4000" b="1" i="1" dirty="0" smtClean="0">
                <a:solidFill>
                  <a:srgbClr val="002060"/>
                </a:solidFill>
                <a:effectLst>
                  <a:outerShdw blurRad="38100" dist="38100" dir="2700000" algn="tl">
                    <a:srgbClr val="000000">
                      <a:alpha val="43137"/>
                    </a:srgbClr>
                  </a:outerShdw>
                </a:effectLst>
                <a:latin typeface="Gabriola" panose="04040605051002020D02" pitchFamily="82" charset="0"/>
                <a:cs typeface="Aparajita" panose="020B0604020202020204" pitchFamily="34" charset="0"/>
              </a:rPr>
              <a:t>Cancer</a:t>
            </a:r>
            <a:r>
              <a:rPr lang="en-US" sz="4000" dirty="0" smtClean="0">
                <a:solidFill>
                  <a:srgbClr val="002060"/>
                </a:solidFill>
                <a:effectLst>
                  <a:outerShdw blurRad="38100" dist="38100" dir="2700000" algn="tl">
                    <a:srgbClr val="000000">
                      <a:alpha val="43137"/>
                    </a:srgbClr>
                  </a:outerShdw>
                </a:effectLst>
                <a:latin typeface="Gabriola" panose="04040605051002020D02" pitchFamily="82" charset="0"/>
                <a:cs typeface="Aparajita" panose="020B0604020202020204" pitchFamily="34" charset="0"/>
              </a:rPr>
              <a:t> </a:t>
            </a:r>
            <a:r>
              <a:rPr lang="en-US" sz="4000" dirty="0">
                <a:solidFill>
                  <a:srgbClr val="002060"/>
                </a:solidFill>
                <a:latin typeface="Gabriola" panose="04040605051002020D02" pitchFamily="82" charset="0"/>
                <a:cs typeface="Aparajita" panose="020B0604020202020204" pitchFamily="34" charset="0"/>
              </a:rPr>
              <a:t>is </a:t>
            </a:r>
            <a:r>
              <a:rPr lang="en-US" sz="4000" dirty="0" smtClean="0">
                <a:solidFill>
                  <a:srgbClr val="002060"/>
                </a:solidFill>
                <a:latin typeface="Gabriola" panose="04040605051002020D02" pitchFamily="82" charset="0"/>
                <a:cs typeface="Aparajita" panose="020B0604020202020204" pitchFamily="34" charset="0"/>
              </a:rPr>
              <a:t>a universal </a:t>
            </a:r>
            <a:r>
              <a:rPr lang="en-US" sz="4000" dirty="0">
                <a:solidFill>
                  <a:srgbClr val="002060"/>
                </a:solidFill>
                <a:latin typeface="Gabriola" panose="04040605051002020D02" pitchFamily="82" charset="0"/>
                <a:cs typeface="Aparajita" panose="020B0604020202020204" pitchFamily="34" charset="0"/>
              </a:rPr>
              <a:t>disease that affects persons </a:t>
            </a:r>
            <a:r>
              <a:rPr lang="en-US" sz="4000" b="1" dirty="0">
                <a:solidFill>
                  <a:srgbClr val="FF0066"/>
                </a:solidFill>
                <a:latin typeface="Gabriola" panose="04040605051002020D02" pitchFamily="82" charset="0"/>
                <a:cs typeface="Aparajita" panose="020B0604020202020204" pitchFamily="34" charset="0"/>
              </a:rPr>
              <a:t>without regard </a:t>
            </a:r>
            <a:r>
              <a:rPr lang="en-US" sz="4000" dirty="0">
                <a:solidFill>
                  <a:srgbClr val="002060"/>
                </a:solidFill>
                <a:latin typeface="Gabriola" panose="04040605051002020D02" pitchFamily="82" charset="0"/>
                <a:cs typeface="Aparajita" panose="020B0604020202020204" pitchFamily="34" charset="0"/>
              </a:rPr>
              <a:t>to  race, gender, socioeconomic status, or culture.</a:t>
            </a:r>
          </a:p>
          <a:p>
            <a:pPr>
              <a:buSzPct val="67000"/>
              <a:buBlip>
                <a:blip r:embed="rId3"/>
              </a:buBlip>
            </a:pPr>
            <a:r>
              <a:rPr lang="en-US" sz="4000" b="1" dirty="0">
                <a:solidFill>
                  <a:srgbClr val="002060"/>
                </a:solidFill>
                <a:effectLst>
                  <a:outerShdw blurRad="38100" dist="38100" dir="2700000" algn="tl">
                    <a:srgbClr val="000000">
                      <a:alpha val="43137"/>
                    </a:srgbClr>
                  </a:outerShdw>
                </a:effectLst>
                <a:latin typeface="Gabriola" panose="04040605051002020D02" pitchFamily="82" charset="0"/>
                <a:cs typeface="Aparajita" panose="020B0604020202020204" pitchFamily="34" charset="0"/>
              </a:rPr>
              <a:t>D</a:t>
            </a:r>
            <a:r>
              <a:rPr lang="en-US" sz="4000" b="1" dirty="0" smtClean="0">
                <a:solidFill>
                  <a:srgbClr val="002060"/>
                </a:solidFill>
                <a:effectLst>
                  <a:outerShdw blurRad="38100" dist="38100" dir="2700000" algn="tl">
                    <a:srgbClr val="000000">
                      <a:alpha val="43137"/>
                    </a:srgbClr>
                  </a:outerShdw>
                </a:effectLst>
                <a:latin typeface="Gabriola" panose="04040605051002020D02" pitchFamily="82" charset="0"/>
                <a:cs typeface="Aparajita" panose="020B0604020202020204" pitchFamily="34" charset="0"/>
              </a:rPr>
              <a:t>ifferent</a:t>
            </a:r>
            <a:r>
              <a:rPr lang="en-US" sz="4000" dirty="0" smtClean="0">
                <a:solidFill>
                  <a:srgbClr val="002060"/>
                </a:solidFill>
                <a:latin typeface="Gabriola" panose="04040605051002020D02" pitchFamily="82" charset="0"/>
                <a:cs typeface="Aparajita" panose="020B0604020202020204" pitchFamily="34" charset="0"/>
              </a:rPr>
              <a:t> </a:t>
            </a:r>
            <a:r>
              <a:rPr lang="en-US" sz="4000" dirty="0">
                <a:solidFill>
                  <a:srgbClr val="002060"/>
                </a:solidFill>
                <a:latin typeface="Gabriola" panose="04040605051002020D02" pitchFamily="82" charset="0"/>
                <a:cs typeface="Aparajita" panose="020B0604020202020204" pitchFamily="34" charset="0"/>
              </a:rPr>
              <a:t>forms of cancer strike specific age , ethnic, and gender groups with varying frequency and severity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cxnSp>
        <p:nvCxnSpPr>
          <p:cNvPr id="5" name="Straight Connector 4"/>
          <p:cNvCxnSpPr/>
          <p:nvPr/>
        </p:nvCxnSpPr>
        <p:spPr>
          <a:xfrm>
            <a:off x="452469" y="528145"/>
            <a:ext cx="0" cy="1229710"/>
          </a:xfrm>
          <a:prstGeom prst="line">
            <a:avLst/>
          </a:prstGeom>
        </p:spPr>
        <p:style>
          <a:lnRef idx="3">
            <a:schemeClr val="accent2"/>
          </a:lnRef>
          <a:fillRef idx="0">
            <a:schemeClr val="accent2"/>
          </a:fillRef>
          <a:effectRef idx="2">
            <a:schemeClr val="accent2"/>
          </a:effectRef>
          <a:fontRef idx="minor">
            <a:schemeClr val="tx1"/>
          </a:fontRef>
        </p:style>
      </p:cxnSp>
      <p:pic>
        <p:nvPicPr>
          <p:cNvPr id="6150" name="Picture 6" descr="http://www.i2clipart.com/cliparts/c/e/c/7/clipart-light-bulb-256x256-cec7.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44163" y="96565"/>
            <a:ext cx="1312624" cy="1661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9881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40</a:t>
            </a:fld>
            <a:endParaRPr lang="en-US" dirty="0"/>
          </a:p>
        </p:txBody>
      </p:sp>
      <p:graphicFrame>
        <p:nvGraphicFramePr>
          <p:cNvPr id="6" name="Diagram 5"/>
          <p:cNvGraphicFramePr/>
          <p:nvPr>
            <p:extLst>
              <p:ext uri="{D42A27DB-BD31-4B8C-83A1-F6EECF244321}">
                <p14:modId xmlns:p14="http://schemas.microsoft.com/office/powerpoint/2010/main" xmlns="" val="2696040156"/>
              </p:ext>
            </p:extLst>
          </p:nvPr>
        </p:nvGraphicFramePr>
        <p:xfrm>
          <a:off x="0" y="18288"/>
          <a:ext cx="12046857" cy="683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353466" y="2778650"/>
            <a:ext cx="4955203" cy="1754326"/>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Complications</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Of BC</a:t>
            </a: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xmlns="" val="20947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80" y="533400"/>
            <a:ext cx="10972800" cy="990600"/>
          </a:xfrm>
        </p:spPr>
        <p:txBody>
          <a:bodyPr>
            <a:noAutofit/>
          </a:bodyPr>
          <a:lstStyle/>
          <a:p>
            <a:r>
              <a:rPr lang="en-US" sz="7200" b="1" dirty="0" smtClean="0">
                <a:solidFill>
                  <a:srgbClr val="297FD5">
                    <a:lumMod val="75000"/>
                  </a:srgbClr>
                </a:solidFill>
                <a:latin typeface="Gabriola" panose="04040605051002020D02" pitchFamily="82" charset="0"/>
              </a:rPr>
              <a:t>GENERAL  CARE </a:t>
            </a:r>
            <a:endParaRPr lang="ar-SA" sz="7200" b="1" dirty="0">
              <a:solidFill>
                <a:srgbClr val="297FD5">
                  <a:lumMod val="75000"/>
                </a:srgbClr>
              </a:solidFill>
              <a:latin typeface="Gabriola" panose="04040605051002020D02" pitchFamily="82"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68220" y="1337953"/>
            <a:ext cx="4163059" cy="4118950"/>
          </a:xfrm>
          <a:prstGeom prst="ellipse">
            <a:avLst/>
          </a:prstGeom>
          <a:ln>
            <a:noFill/>
          </a:ln>
          <a:effectLst>
            <a:softEdge rad="112500"/>
          </a:effectLst>
        </p:spPr>
      </p:pic>
      <p:sp>
        <p:nvSpPr>
          <p:cNvPr id="5" name="TextBox 4"/>
          <p:cNvSpPr txBox="1"/>
          <p:nvPr/>
        </p:nvSpPr>
        <p:spPr>
          <a:xfrm>
            <a:off x="442452" y="1907841"/>
            <a:ext cx="6740013" cy="4370427"/>
          </a:xfrm>
          <a:prstGeom prst="rect">
            <a:avLst/>
          </a:prstGeom>
          <a:noFill/>
        </p:spPr>
        <p:txBody>
          <a:bodyPr wrap="square" rtlCol="1">
            <a:spAutoFit/>
          </a:bodyPr>
          <a:lstStyle/>
          <a:p>
            <a:r>
              <a:rPr lang="en-US" sz="2000" b="1" dirty="0">
                <a:solidFill>
                  <a:srgbClr val="00B0F0"/>
                </a:solidFill>
              </a:rPr>
              <a:t>General care for cancer patient addresses issues such as </a:t>
            </a:r>
            <a:r>
              <a:rPr lang="en-US" sz="2000" b="1" dirty="0" smtClean="0">
                <a:solidFill>
                  <a:srgbClr val="00B0F0"/>
                </a:solidFill>
              </a:rPr>
              <a:t>:</a:t>
            </a:r>
          </a:p>
          <a:p>
            <a:endParaRPr lang="en-US" sz="2000" b="1" dirty="0">
              <a:solidFill>
                <a:srgbClr val="00B0F0"/>
              </a:solidFill>
            </a:endParaRPr>
          </a:p>
          <a:p>
            <a:pPr marL="342900" indent="-342900" algn="ctr">
              <a:buFont typeface="Wingdings" pitchFamily="2" charset="2"/>
              <a:buChar char="v"/>
            </a:pPr>
            <a:r>
              <a:rPr lang="en-US" sz="2000" b="1" dirty="0">
                <a:solidFill>
                  <a:srgbClr val="00B0F0"/>
                </a:solidFill>
              </a:rPr>
              <a:t>Loss of appetite</a:t>
            </a:r>
          </a:p>
          <a:p>
            <a:pPr marL="342900" indent="-342900" algn="ctr">
              <a:buFont typeface="Wingdings" pitchFamily="2" charset="2"/>
              <a:buChar char="v"/>
            </a:pPr>
            <a:r>
              <a:rPr lang="en-US" sz="2000" b="1" dirty="0">
                <a:solidFill>
                  <a:srgbClr val="00B0F0"/>
                </a:solidFill>
              </a:rPr>
              <a:t>Nausea and vomiting </a:t>
            </a:r>
          </a:p>
          <a:p>
            <a:pPr marL="342900" indent="-342900" algn="ctr">
              <a:buFont typeface="Wingdings" pitchFamily="2" charset="2"/>
              <a:buChar char="v"/>
            </a:pPr>
            <a:r>
              <a:rPr lang="en-US" sz="2000" b="1" dirty="0" smtClean="0">
                <a:solidFill>
                  <a:srgbClr val="00B0F0"/>
                </a:solidFill>
              </a:rPr>
              <a:t>Stomatitis</a:t>
            </a:r>
          </a:p>
          <a:p>
            <a:endParaRPr lang="en-US" sz="2000" b="1" dirty="0" smtClean="0">
              <a:solidFill>
                <a:srgbClr val="00B0F0"/>
              </a:solidFill>
            </a:endParaRPr>
          </a:p>
          <a:p>
            <a:r>
              <a:rPr lang="en-US" sz="2000" b="1" dirty="0">
                <a:solidFill>
                  <a:srgbClr val="00B0F0"/>
                </a:solidFill>
              </a:rPr>
              <a:t>a</a:t>
            </a:r>
            <a:r>
              <a:rPr lang="en-US" sz="2000" b="1" dirty="0" smtClean="0">
                <a:solidFill>
                  <a:srgbClr val="00B0F0"/>
                </a:solidFill>
              </a:rPr>
              <a:t>s a result of cancer and its treatment and the effects of cancer on the mind, body and spirit .</a:t>
            </a:r>
          </a:p>
          <a:p>
            <a:endParaRPr lang="en-US" sz="2000" b="1" dirty="0" smtClean="0">
              <a:solidFill>
                <a:srgbClr val="00B0F0"/>
              </a:solidFill>
            </a:endParaRPr>
          </a:p>
          <a:p>
            <a:endParaRPr lang="en-US" sz="2000" b="1" dirty="0">
              <a:solidFill>
                <a:srgbClr val="00B0F0"/>
              </a:solidFill>
            </a:endParaRPr>
          </a:p>
          <a:p>
            <a:pPr marL="342900" indent="-342900" algn="ctr">
              <a:buFont typeface="Wingdings" pitchFamily="2" charset="2"/>
              <a:buChar char="ü"/>
            </a:pPr>
            <a:r>
              <a:rPr lang="en-US" sz="2000" b="1" dirty="0" smtClean="0">
                <a:solidFill>
                  <a:srgbClr val="00B0F0"/>
                </a:solidFill>
              </a:rPr>
              <a:t>The patient and caregiver should know the problems and how to manage them . </a:t>
            </a:r>
            <a:endParaRPr lang="en-US" sz="2000" b="1" dirty="0">
              <a:solidFill>
                <a:srgbClr val="00B0F0"/>
              </a:solidFill>
            </a:endParaRPr>
          </a:p>
          <a:p>
            <a:endParaRPr lang="ar-SA" dirty="0">
              <a:solidFill>
                <a:srgbClr val="00B0F0"/>
              </a:solidFill>
            </a:endParaRPr>
          </a:p>
        </p:txBody>
      </p:sp>
    </p:spTree>
    <p:extLst>
      <p:ext uri="{BB962C8B-B14F-4D97-AF65-F5344CB8AC3E}">
        <p14:creationId xmlns:p14="http://schemas.microsoft.com/office/powerpoint/2010/main" xmlns="" val="232524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1000"/>
                                        <p:tgtEl>
                                          <p:spTgt spid="5">
                                            <p:txEl>
                                              <p:pRg st="9" end="9"/>
                                            </p:txEl>
                                          </p:spTgt>
                                        </p:tgtEl>
                                      </p:cBhvr>
                                    </p:animEffect>
                                    <p:anim calcmode="lin" valueType="num">
                                      <p:cBhvr>
                                        <p:cTn id="3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42</a:t>
            </a:fld>
            <a:endParaRPr lang="en-US" dirty="0"/>
          </a:p>
        </p:txBody>
      </p:sp>
      <p:sp>
        <p:nvSpPr>
          <p:cNvPr id="4" name="TextBox 3"/>
          <p:cNvSpPr txBox="1"/>
          <p:nvPr/>
        </p:nvSpPr>
        <p:spPr>
          <a:xfrm>
            <a:off x="899652" y="1468861"/>
            <a:ext cx="4424516" cy="4647426"/>
          </a:xfrm>
          <a:prstGeom prst="rect">
            <a:avLst/>
          </a:prstGeom>
          <a:noFill/>
        </p:spPr>
        <p:txBody>
          <a:bodyPr wrap="square" rtlCol="1">
            <a:spAutoFit/>
          </a:bodyPr>
          <a:lstStyle/>
          <a:p>
            <a:r>
              <a:rPr lang="en-US" sz="4400" b="1" dirty="0">
                <a:solidFill>
                  <a:srgbClr val="4D20BE"/>
                </a:solidFill>
                <a:latin typeface="Gabriola" panose="04040605051002020D02" pitchFamily="82" charset="0"/>
              </a:rPr>
              <a:t>Loss of appetite </a:t>
            </a:r>
          </a:p>
          <a:p>
            <a:endParaRPr lang="en-US" dirty="0"/>
          </a:p>
          <a:p>
            <a:pPr marL="285750" indent="-285750">
              <a:lnSpc>
                <a:spcPct val="200000"/>
              </a:lnSpc>
              <a:buFont typeface="Wingdings" pitchFamily="2" charset="2"/>
              <a:buChar char="v"/>
            </a:pPr>
            <a:r>
              <a:rPr lang="en-US" b="1" dirty="0" smtClean="0">
                <a:solidFill>
                  <a:schemeClr val="accent1"/>
                </a:solidFill>
              </a:rPr>
              <a:t>Talk a walk before mealtime</a:t>
            </a:r>
          </a:p>
          <a:p>
            <a:pPr marL="285750" indent="-285750">
              <a:lnSpc>
                <a:spcPct val="200000"/>
              </a:lnSpc>
              <a:buFont typeface="Wingdings" pitchFamily="2" charset="2"/>
              <a:buChar char="v"/>
            </a:pPr>
            <a:r>
              <a:rPr lang="en-US" b="1" dirty="0" smtClean="0">
                <a:solidFill>
                  <a:schemeClr val="accent1"/>
                </a:solidFill>
              </a:rPr>
              <a:t>Avoid drinking liquids before meals</a:t>
            </a:r>
          </a:p>
          <a:p>
            <a:pPr marL="285750" indent="-285750">
              <a:lnSpc>
                <a:spcPct val="200000"/>
              </a:lnSpc>
              <a:buFont typeface="Wingdings" pitchFamily="2" charset="2"/>
              <a:buChar char="v"/>
            </a:pPr>
            <a:r>
              <a:rPr lang="en-US" b="1" dirty="0" smtClean="0">
                <a:solidFill>
                  <a:schemeClr val="accent1"/>
                </a:solidFill>
              </a:rPr>
              <a:t>Eat with family and friends</a:t>
            </a:r>
          </a:p>
          <a:p>
            <a:pPr marL="285750" indent="-285750">
              <a:lnSpc>
                <a:spcPct val="200000"/>
              </a:lnSpc>
              <a:buFont typeface="Wingdings" pitchFamily="2" charset="2"/>
              <a:buChar char="v"/>
            </a:pPr>
            <a:r>
              <a:rPr lang="en-US" b="1" dirty="0" smtClean="0">
                <a:solidFill>
                  <a:schemeClr val="accent1"/>
                </a:solidFill>
              </a:rPr>
              <a:t>Eat a variety of food</a:t>
            </a:r>
          </a:p>
          <a:p>
            <a:pPr marL="285750" indent="-285750">
              <a:lnSpc>
                <a:spcPct val="200000"/>
              </a:lnSpc>
              <a:buFont typeface="Wingdings" pitchFamily="2" charset="2"/>
              <a:buChar char="v"/>
            </a:pPr>
            <a:r>
              <a:rPr lang="en-US" b="1" dirty="0" smtClean="0">
                <a:solidFill>
                  <a:schemeClr val="accent1"/>
                </a:solidFill>
              </a:rPr>
              <a:t>Eat small and frequent meals</a:t>
            </a:r>
          </a:p>
          <a:p>
            <a:pPr marL="285750" indent="-285750">
              <a:lnSpc>
                <a:spcPct val="200000"/>
              </a:lnSpc>
              <a:buFont typeface="Wingdings" pitchFamily="2" charset="2"/>
              <a:buChar char="v"/>
            </a:pPr>
            <a:r>
              <a:rPr lang="en-US" b="1" dirty="0" smtClean="0">
                <a:solidFill>
                  <a:schemeClr val="accent1"/>
                </a:solidFill>
              </a:rPr>
              <a:t>Supplements  </a:t>
            </a:r>
          </a:p>
          <a:p>
            <a:endParaRPr lang="ar-SA" dirty="0"/>
          </a:p>
        </p:txBody>
      </p:sp>
      <p:pic>
        <p:nvPicPr>
          <p:cNvPr id="5" name="Picture 4"/>
          <p:cNvPicPr>
            <a:picLocks noChangeAspect="1"/>
          </p:cNvPicPr>
          <p:nvPr/>
        </p:nvPicPr>
        <p:blipFill>
          <a:blip r:embed="rId2"/>
          <a:stretch>
            <a:fillRect/>
          </a:stretch>
        </p:blipFill>
        <p:spPr>
          <a:xfrm>
            <a:off x="5776797" y="1739167"/>
            <a:ext cx="454304" cy="4716000"/>
          </a:xfrm>
          <a:prstGeom prst="rect">
            <a:avLst/>
          </a:prstGeom>
        </p:spPr>
      </p:pic>
      <p:sp>
        <p:nvSpPr>
          <p:cNvPr id="7" name="TextBox 6"/>
          <p:cNvSpPr txBox="1"/>
          <p:nvPr/>
        </p:nvSpPr>
        <p:spPr>
          <a:xfrm>
            <a:off x="7093974" y="991808"/>
            <a:ext cx="4488426" cy="5601533"/>
          </a:xfrm>
          <a:prstGeom prst="rect">
            <a:avLst/>
          </a:prstGeom>
          <a:noFill/>
        </p:spPr>
        <p:txBody>
          <a:bodyPr wrap="square" rtlCol="1">
            <a:spAutoFit/>
          </a:bodyPr>
          <a:lstStyle/>
          <a:p>
            <a:pPr>
              <a:lnSpc>
                <a:spcPct val="200000"/>
              </a:lnSpc>
            </a:pPr>
            <a:r>
              <a:rPr lang="en-US" sz="4400" b="1" dirty="0">
                <a:solidFill>
                  <a:srgbClr val="4D20BE"/>
                </a:solidFill>
                <a:latin typeface="Gabriola" panose="04040605051002020D02" pitchFamily="82" charset="0"/>
              </a:rPr>
              <a:t>Nausea and vomiting </a:t>
            </a:r>
            <a:endParaRPr lang="en-US" dirty="0"/>
          </a:p>
          <a:p>
            <a:pPr marL="285750" indent="-285750">
              <a:lnSpc>
                <a:spcPct val="200000"/>
              </a:lnSpc>
              <a:buFont typeface="Wingdings" pitchFamily="2" charset="2"/>
              <a:buChar char="v"/>
            </a:pPr>
            <a:r>
              <a:rPr lang="en-US" b="1" dirty="0">
                <a:solidFill>
                  <a:schemeClr val="accent1"/>
                </a:solidFill>
              </a:rPr>
              <a:t>Eat crackers </a:t>
            </a:r>
          </a:p>
          <a:p>
            <a:pPr marL="285750" indent="-285750">
              <a:lnSpc>
                <a:spcPct val="200000"/>
              </a:lnSpc>
              <a:buFont typeface="Wingdings" pitchFamily="2" charset="2"/>
              <a:buChar char="v"/>
            </a:pPr>
            <a:r>
              <a:rPr lang="en-US" b="1" dirty="0">
                <a:solidFill>
                  <a:schemeClr val="accent1"/>
                </a:solidFill>
              </a:rPr>
              <a:t>Choose cold food</a:t>
            </a:r>
          </a:p>
          <a:p>
            <a:pPr marL="285750" indent="-285750">
              <a:lnSpc>
                <a:spcPct val="200000"/>
              </a:lnSpc>
              <a:buFont typeface="Wingdings" pitchFamily="2" charset="2"/>
              <a:buChar char="v"/>
            </a:pPr>
            <a:r>
              <a:rPr lang="en-US" b="1" dirty="0">
                <a:solidFill>
                  <a:schemeClr val="accent1"/>
                </a:solidFill>
              </a:rPr>
              <a:t>Avoid salty, sweet and spicy food</a:t>
            </a:r>
          </a:p>
          <a:p>
            <a:pPr marL="285750" indent="-285750">
              <a:lnSpc>
                <a:spcPct val="200000"/>
              </a:lnSpc>
              <a:buFont typeface="Wingdings" pitchFamily="2" charset="2"/>
              <a:buChar char="v"/>
            </a:pPr>
            <a:r>
              <a:rPr lang="en-US" b="1" dirty="0">
                <a:solidFill>
                  <a:schemeClr val="accent1"/>
                </a:solidFill>
              </a:rPr>
              <a:t>Stay away from food odors</a:t>
            </a:r>
          </a:p>
          <a:p>
            <a:pPr marL="285750" indent="-285750">
              <a:lnSpc>
                <a:spcPct val="200000"/>
              </a:lnSpc>
              <a:buFont typeface="Wingdings" pitchFamily="2" charset="2"/>
              <a:buChar char="v"/>
            </a:pPr>
            <a:r>
              <a:rPr lang="en-US" b="1" dirty="0">
                <a:solidFill>
                  <a:schemeClr val="accent1"/>
                </a:solidFill>
              </a:rPr>
              <a:t>Eat lightly </a:t>
            </a:r>
          </a:p>
          <a:p>
            <a:pPr marL="285750" indent="-285750">
              <a:lnSpc>
                <a:spcPct val="200000"/>
              </a:lnSpc>
              <a:buFont typeface="Wingdings" pitchFamily="2" charset="2"/>
              <a:buChar char="v"/>
            </a:pPr>
            <a:r>
              <a:rPr lang="en-US" b="1" dirty="0">
                <a:solidFill>
                  <a:schemeClr val="accent1"/>
                </a:solidFill>
              </a:rPr>
              <a:t>Try relaxation therapy </a:t>
            </a:r>
          </a:p>
          <a:p>
            <a:pPr marL="285750" indent="-285750">
              <a:lnSpc>
                <a:spcPct val="200000"/>
              </a:lnSpc>
              <a:buFont typeface="Wingdings" pitchFamily="2" charset="2"/>
              <a:buChar char="v"/>
            </a:pPr>
            <a:r>
              <a:rPr lang="en-US" b="1" dirty="0">
                <a:solidFill>
                  <a:schemeClr val="accent1"/>
                </a:solidFill>
              </a:rPr>
              <a:t>Take antiemetic as prescribed </a:t>
            </a:r>
          </a:p>
          <a:p>
            <a:endParaRPr lang="ar-SA" dirty="0"/>
          </a:p>
        </p:txBody>
      </p:sp>
    </p:spTree>
    <p:extLst>
      <p:ext uri="{BB962C8B-B14F-4D97-AF65-F5344CB8AC3E}">
        <p14:creationId xmlns:p14="http://schemas.microsoft.com/office/powerpoint/2010/main" xmlns="" val="28683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circle(in)">
                                      <p:cBhvr>
                                        <p:cTn id="37" dur="2000"/>
                                        <p:tgtEl>
                                          <p:spTgt spid="7">
                                            <p:txEl>
                                              <p:pRg st="1" end="1"/>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circle(in)">
                                      <p:cBhvr>
                                        <p:cTn id="40" dur="2000"/>
                                        <p:tgtEl>
                                          <p:spTgt spid="7">
                                            <p:txEl>
                                              <p:pRg st="2" end="2"/>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circle(in)">
                                      <p:cBhvr>
                                        <p:cTn id="43" dur="2000"/>
                                        <p:tgtEl>
                                          <p:spTgt spid="7">
                                            <p:txEl>
                                              <p:pRg st="3" end="3"/>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circle(in)">
                                      <p:cBhvr>
                                        <p:cTn id="49" dur="2000"/>
                                        <p:tgtEl>
                                          <p:spTgt spid="7">
                                            <p:txEl>
                                              <p:pRg st="5" end="5"/>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circle(in)">
                                      <p:cBhvr>
                                        <p:cTn id="52" dur="2000"/>
                                        <p:tgtEl>
                                          <p:spTgt spid="7">
                                            <p:txEl>
                                              <p:pRg st="6" end="6"/>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circle(in)">
                                      <p:cBhvr>
                                        <p:cTn id="55"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59" y="347472"/>
            <a:ext cx="10972800" cy="990600"/>
          </a:xfrm>
        </p:spPr>
        <p:txBody>
          <a:bodyPr>
            <a:noAutofit/>
          </a:bodyPr>
          <a:lstStyle/>
          <a:p>
            <a:pPr algn="ctr"/>
            <a:r>
              <a:rPr lang="en-US" sz="9600" b="1" dirty="0">
                <a:solidFill>
                  <a:srgbClr val="4D20BE"/>
                </a:solidFill>
                <a:latin typeface="Gabriola" panose="04040605051002020D02" pitchFamily="82" charset="0"/>
                <a:ea typeface="+mn-ea"/>
                <a:cs typeface="+mn-cs"/>
              </a:rPr>
              <a:t>Stomatitis</a:t>
            </a:r>
            <a:r>
              <a:rPr lang="en-US" sz="4400" b="1" dirty="0" smtClean="0">
                <a:solidFill>
                  <a:schemeClr val="tx2">
                    <a:lumMod val="75000"/>
                  </a:schemeClr>
                </a:solidFill>
              </a:rPr>
              <a:t> </a:t>
            </a:r>
            <a:endParaRPr lang="ar-SA" sz="4400"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43</a:t>
            </a:fld>
            <a:endParaRPr lang="en-US" dirty="0"/>
          </a:p>
        </p:txBody>
      </p:sp>
      <p:sp>
        <p:nvSpPr>
          <p:cNvPr id="5" name="TextBox 4"/>
          <p:cNvSpPr txBox="1"/>
          <p:nvPr/>
        </p:nvSpPr>
        <p:spPr>
          <a:xfrm>
            <a:off x="467034" y="1553113"/>
            <a:ext cx="6902245" cy="5632311"/>
          </a:xfrm>
          <a:prstGeom prst="rect">
            <a:avLst/>
          </a:prstGeom>
          <a:noFill/>
        </p:spPr>
        <p:txBody>
          <a:bodyPr wrap="square" rtlCol="1">
            <a:spAutoFit/>
          </a:bodyPr>
          <a:lstStyle/>
          <a:p>
            <a:pPr>
              <a:lnSpc>
                <a:spcPct val="150000"/>
              </a:lnSpc>
            </a:pPr>
            <a:r>
              <a:rPr lang="en-US" sz="2400" b="1" dirty="0">
                <a:solidFill>
                  <a:schemeClr val="accent1"/>
                </a:solidFill>
              </a:rPr>
              <a:t>It is </a:t>
            </a:r>
            <a:r>
              <a:rPr lang="en-US" sz="2400" b="1" dirty="0">
                <a:solidFill>
                  <a:srgbClr val="FF0000"/>
                </a:solidFill>
              </a:rPr>
              <a:t>inflammation</a:t>
            </a:r>
            <a:r>
              <a:rPr lang="en-US" sz="2400" b="1" dirty="0">
                <a:solidFill>
                  <a:schemeClr val="accent1"/>
                </a:solidFill>
              </a:rPr>
              <a:t> of the lining of the mouth may occur 7 to 14 days after the beginning of cancer chemotherapy or radiation therapy . </a:t>
            </a:r>
          </a:p>
          <a:p>
            <a:pPr algn="ctr">
              <a:lnSpc>
                <a:spcPct val="150000"/>
              </a:lnSpc>
            </a:pPr>
            <a:endParaRPr lang="en-US" sz="2400" b="1" dirty="0">
              <a:solidFill>
                <a:schemeClr val="accent1"/>
              </a:solidFill>
            </a:endParaRPr>
          </a:p>
          <a:p>
            <a:pPr marL="285750" indent="-285750" algn="ctr">
              <a:lnSpc>
                <a:spcPct val="150000"/>
              </a:lnSpc>
              <a:buFont typeface="Wingdings" pitchFamily="2" charset="2"/>
              <a:buChar char="v"/>
            </a:pPr>
            <a:r>
              <a:rPr lang="en-US" sz="2400" b="1" dirty="0">
                <a:solidFill>
                  <a:schemeClr val="accent1"/>
                </a:solidFill>
              </a:rPr>
              <a:t>Can be prevented or alleviated </a:t>
            </a:r>
          </a:p>
          <a:p>
            <a:pPr marL="285750" indent="-285750" algn="ctr">
              <a:lnSpc>
                <a:spcPct val="150000"/>
              </a:lnSpc>
              <a:buFont typeface="Wingdings" pitchFamily="2" charset="2"/>
              <a:buChar char="v"/>
            </a:pPr>
            <a:r>
              <a:rPr lang="en-US" sz="2400" b="1" dirty="0">
                <a:solidFill>
                  <a:schemeClr val="accent1"/>
                </a:solidFill>
              </a:rPr>
              <a:t>Use cocoa butter</a:t>
            </a:r>
          </a:p>
          <a:p>
            <a:pPr marL="285750" indent="-285750" algn="ctr">
              <a:lnSpc>
                <a:spcPct val="150000"/>
              </a:lnSpc>
              <a:buFont typeface="Wingdings" pitchFamily="2" charset="2"/>
              <a:buChar char="v"/>
            </a:pPr>
            <a:r>
              <a:rPr lang="en-US" sz="2400" b="1" dirty="0">
                <a:solidFill>
                  <a:schemeClr val="accent1"/>
                </a:solidFill>
              </a:rPr>
              <a:t>Drink cool beverages </a:t>
            </a:r>
          </a:p>
          <a:p>
            <a:pPr marL="285750" indent="-285750" algn="ctr">
              <a:lnSpc>
                <a:spcPct val="150000"/>
              </a:lnSpc>
              <a:buFont typeface="Wingdings" pitchFamily="2" charset="2"/>
              <a:buChar char="v"/>
            </a:pPr>
            <a:r>
              <a:rPr lang="en-US" sz="2400" b="1" dirty="0">
                <a:solidFill>
                  <a:schemeClr val="accent1"/>
                </a:solidFill>
              </a:rPr>
              <a:t>Wear dentures only during meals</a:t>
            </a:r>
          </a:p>
          <a:p>
            <a:pPr marL="285750" indent="-285750" algn="ctr">
              <a:lnSpc>
                <a:spcPct val="150000"/>
              </a:lnSpc>
              <a:buFont typeface="Wingdings" pitchFamily="2" charset="2"/>
              <a:buChar char="v"/>
            </a:pPr>
            <a:r>
              <a:rPr lang="en-US" sz="2400" b="1" dirty="0">
                <a:solidFill>
                  <a:schemeClr val="accent1"/>
                </a:solidFill>
              </a:rPr>
              <a:t>Maintain good oral hygiene</a:t>
            </a:r>
          </a:p>
          <a:p>
            <a:pPr algn="ctr">
              <a:lnSpc>
                <a:spcPct val="200000"/>
              </a:lnSpc>
            </a:pPr>
            <a:endParaRPr lang="ar-SA"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79061" y="3085370"/>
            <a:ext cx="3729598" cy="2481878"/>
          </a:xfrm>
          <a:prstGeom prst="rect">
            <a:avLst/>
          </a:prstGeom>
        </p:spPr>
      </p:pic>
    </p:spTree>
    <p:extLst>
      <p:ext uri="{BB962C8B-B14F-4D97-AF65-F5344CB8AC3E}">
        <p14:creationId xmlns:p14="http://schemas.microsoft.com/office/powerpoint/2010/main" xmlns="" val="25999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circle(in)">
                                      <p:cBhvr>
                                        <p:cTn id="25" dur="2000"/>
                                        <p:tgtEl>
                                          <p:spTgt spid="5">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circle(in)">
                                      <p:cBhvr>
                                        <p:cTn id="28" dur="2000"/>
                                        <p:tgtEl>
                                          <p:spTgt spid="5">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circle(in)">
                                      <p:cBhvr>
                                        <p:cTn id="31" dur="2000"/>
                                        <p:tgtEl>
                                          <p:spTgt spid="5">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circle(in)">
                                      <p:cBhvr>
                                        <p:cTn id="34"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rgbClr val="297FD5">
                    <a:lumMod val="75000"/>
                  </a:srgbClr>
                </a:solidFill>
                <a:latin typeface="Gabriola" panose="04040605051002020D02" pitchFamily="82" charset="0"/>
              </a:rPr>
              <a:t>HOME  CARE </a:t>
            </a:r>
            <a:endParaRPr lang="ar-SA" sz="7200" b="1" dirty="0">
              <a:solidFill>
                <a:srgbClr val="297FD5">
                  <a:lumMod val="75000"/>
                </a:srgbClr>
              </a:solidFill>
              <a:latin typeface="Gabriola" panose="04040605051002020D02" pitchFamily="82"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00040" y="742950"/>
            <a:ext cx="4048125" cy="2686050"/>
          </a:xfrm>
          <a:prstGeom prst="rect">
            <a:avLst/>
          </a:prstGeom>
        </p:spPr>
      </p:pic>
      <p:sp>
        <p:nvSpPr>
          <p:cNvPr id="5" name="TextBox 4"/>
          <p:cNvSpPr txBox="1"/>
          <p:nvPr/>
        </p:nvSpPr>
        <p:spPr>
          <a:xfrm>
            <a:off x="501445" y="2690336"/>
            <a:ext cx="6931742" cy="2523768"/>
          </a:xfrm>
          <a:prstGeom prst="rect">
            <a:avLst/>
          </a:prstGeom>
          <a:noFill/>
        </p:spPr>
        <p:txBody>
          <a:bodyPr wrap="square" rtlCol="1">
            <a:spAutoFit/>
          </a:bodyPr>
          <a:lstStyle/>
          <a:p>
            <a:r>
              <a:rPr lang="en-US" sz="4400" b="1" dirty="0">
                <a:solidFill>
                  <a:srgbClr val="4D20BE"/>
                </a:solidFill>
                <a:latin typeface="Gabriola" panose="04040605051002020D02" pitchFamily="82" charset="0"/>
              </a:rPr>
              <a:t>General information :</a:t>
            </a:r>
          </a:p>
          <a:p>
            <a:endParaRPr lang="en-US" dirty="0" smtClean="0"/>
          </a:p>
          <a:p>
            <a:r>
              <a:rPr lang="en-US" sz="2400" b="1" dirty="0">
                <a:solidFill>
                  <a:schemeClr val="accent1"/>
                </a:solidFill>
              </a:rPr>
              <a:t>Give the patient and the caregiver </a:t>
            </a:r>
            <a:r>
              <a:rPr lang="en-US" sz="2400" b="1" dirty="0">
                <a:solidFill>
                  <a:srgbClr val="FF0000"/>
                </a:solidFill>
              </a:rPr>
              <a:t>verbal and written</a:t>
            </a:r>
            <a:r>
              <a:rPr lang="en-US" sz="2400" b="1" dirty="0">
                <a:solidFill>
                  <a:schemeClr val="accent1"/>
                </a:solidFill>
              </a:rPr>
              <a:t> instructions .</a:t>
            </a:r>
          </a:p>
          <a:p>
            <a:r>
              <a:rPr lang="en-US" sz="2400" b="1" dirty="0">
                <a:solidFill>
                  <a:schemeClr val="accent1"/>
                </a:solidFill>
              </a:rPr>
              <a:t>Provide them with the name and telephone number of a physician or nurse to call .</a:t>
            </a:r>
            <a:endParaRPr lang="ar-SA" sz="2400" b="1" dirty="0">
              <a:solidFill>
                <a:schemeClr val="accent1"/>
              </a:solidFill>
            </a:endParaRPr>
          </a:p>
        </p:txBody>
      </p:sp>
    </p:spTree>
    <p:extLst>
      <p:ext uri="{BB962C8B-B14F-4D97-AF65-F5344CB8AC3E}">
        <p14:creationId xmlns:p14="http://schemas.microsoft.com/office/powerpoint/2010/main" xmlns="" val="14122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solidFill>
                  <a:srgbClr val="297FD5">
                    <a:lumMod val="75000"/>
                  </a:srgbClr>
                </a:solidFill>
                <a:latin typeface="Gabriola" panose="04040605051002020D02" pitchFamily="82" charset="0"/>
              </a:rPr>
              <a:t>HOME  CARE </a:t>
            </a:r>
            <a:endParaRPr lang="ar-SA" sz="6000" b="1" dirty="0">
              <a:solidFill>
                <a:srgbClr val="297FD5">
                  <a:lumMod val="75000"/>
                </a:srgbClr>
              </a:solidFill>
              <a:latin typeface="Gabriola" panose="04040605051002020D02" pitchFamily="82"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pPr/>
              <a:t>45</a:t>
            </a:fld>
            <a:endParaRPr lang="en-US" dirty="0"/>
          </a:p>
        </p:txBody>
      </p:sp>
      <p:pic>
        <p:nvPicPr>
          <p:cNvPr id="4" name="Picture 3"/>
          <p:cNvPicPr>
            <a:picLocks noChangeAspect="1"/>
          </p:cNvPicPr>
          <p:nvPr/>
        </p:nvPicPr>
        <p:blipFill>
          <a:blip r:embed="rId2"/>
          <a:stretch>
            <a:fillRect/>
          </a:stretch>
        </p:blipFill>
        <p:spPr>
          <a:xfrm>
            <a:off x="5776797" y="1621180"/>
            <a:ext cx="454304" cy="4716000"/>
          </a:xfrm>
          <a:prstGeom prst="rect">
            <a:avLst/>
          </a:prstGeom>
        </p:spPr>
      </p:pic>
      <p:sp>
        <p:nvSpPr>
          <p:cNvPr id="5" name="TextBox 4"/>
          <p:cNvSpPr txBox="1"/>
          <p:nvPr/>
        </p:nvSpPr>
        <p:spPr>
          <a:xfrm>
            <a:off x="609598" y="1716210"/>
            <a:ext cx="4847303" cy="4939814"/>
          </a:xfrm>
          <a:prstGeom prst="rect">
            <a:avLst/>
          </a:prstGeom>
          <a:noFill/>
        </p:spPr>
        <p:txBody>
          <a:bodyPr wrap="square" rtlCol="1">
            <a:spAutoFit/>
          </a:bodyPr>
          <a:lstStyle/>
          <a:p>
            <a:r>
              <a:rPr lang="en-US" sz="4400" b="1" dirty="0">
                <a:solidFill>
                  <a:srgbClr val="4D20BE"/>
                </a:solidFill>
                <a:latin typeface="Gabriola" panose="04040605051002020D02" pitchFamily="82" charset="0"/>
              </a:rPr>
              <a:t>Psychological care </a:t>
            </a:r>
            <a:endParaRPr lang="en-US" sz="4400" b="1" dirty="0" smtClean="0">
              <a:solidFill>
                <a:srgbClr val="4D20BE"/>
              </a:solidFill>
              <a:latin typeface="Gabriola" panose="04040605051002020D02" pitchFamily="82" charset="0"/>
            </a:endParaRPr>
          </a:p>
          <a:p>
            <a:endParaRPr lang="en-US" sz="2000" b="1" dirty="0">
              <a:solidFill>
                <a:srgbClr val="4D20BE"/>
              </a:solidFill>
              <a:latin typeface="Gabriola" panose="04040605051002020D02" pitchFamily="82" charset="0"/>
            </a:endParaRPr>
          </a:p>
          <a:p>
            <a:pPr marL="285750" indent="-285750">
              <a:lnSpc>
                <a:spcPct val="150000"/>
              </a:lnSpc>
              <a:buFont typeface="Wingdings" pitchFamily="2" charset="2"/>
              <a:buChar char="v"/>
            </a:pPr>
            <a:r>
              <a:rPr lang="en-US" b="1" dirty="0">
                <a:solidFill>
                  <a:schemeClr val="accent1"/>
                </a:solidFill>
              </a:rPr>
              <a:t>Encourage discussion of feelings and emotions </a:t>
            </a:r>
          </a:p>
          <a:p>
            <a:pPr marL="285750" indent="-285750">
              <a:lnSpc>
                <a:spcPct val="150000"/>
              </a:lnSpc>
              <a:buFont typeface="Wingdings" pitchFamily="2" charset="2"/>
              <a:buChar char="v"/>
            </a:pPr>
            <a:r>
              <a:rPr lang="en-US" b="1" dirty="0">
                <a:solidFill>
                  <a:schemeClr val="accent1"/>
                </a:solidFill>
              </a:rPr>
              <a:t>Encourage discussion about side effects of the treatments </a:t>
            </a:r>
          </a:p>
          <a:p>
            <a:pPr marL="285750" indent="-285750">
              <a:lnSpc>
                <a:spcPct val="150000"/>
              </a:lnSpc>
              <a:buFont typeface="Wingdings" pitchFamily="2" charset="2"/>
              <a:buChar char="v"/>
            </a:pPr>
            <a:r>
              <a:rPr lang="en-US" b="1" dirty="0">
                <a:solidFill>
                  <a:schemeClr val="accent1"/>
                </a:solidFill>
              </a:rPr>
              <a:t>Stress the importance of verbalizing feelings about the impact of losing a body part </a:t>
            </a:r>
          </a:p>
          <a:p>
            <a:pPr marL="285750" indent="-285750">
              <a:lnSpc>
                <a:spcPct val="150000"/>
              </a:lnSpc>
              <a:buFont typeface="Wingdings" pitchFamily="2" charset="2"/>
              <a:buChar char="v"/>
            </a:pPr>
            <a:r>
              <a:rPr lang="en-US" b="1" dirty="0">
                <a:solidFill>
                  <a:schemeClr val="accent1"/>
                </a:solidFill>
              </a:rPr>
              <a:t>Encourage the patient to seek counseling </a:t>
            </a:r>
            <a:endParaRPr lang="ar-SA" b="1" dirty="0">
              <a:solidFill>
                <a:schemeClr val="accent1"/>
              </a:solidFill>
            </a:endParaRPr>
          </a:p>
        </p:txBody>
      </p:sp>
      <p:sp>
        <p:nvSpPr>
          <p:cNvPr id="6" name="TextBox 5"/>
          <p:cNvSpPr txBox="1"/>
          <p:nvPr/>
        </p:nvSpPr>
        <p:spPr>
          <a:xfrm>
            <a:off x="6489290" y="1858297"/>
            <a:ext cx="5093110" cy="2985433"/>
          </a:xfrm>
          <a:prstGeom prst="rect">
            <a:avLst/>
          </a:prstGeom>
          <a:noFill/>
        </p:spPr>
        <p:txBody>
          <a:bodyPr wrap="square" rtlCol="1">
            <a:spAutoFit/>
          </a:bodyPr>
          <a:lstStyle/>
          <a:p>
            <a:r>
              <a:rPr lang="en-US" sz="4400" b="1" dirty="0">
                <a:solidFill>
                  <a:srgbClr val="4D20BE"/>
                </a:solidFill>
                <a:latin typeface="Gabriola" panose="04040605051002020D02" pitchFamily="82" charset="0"/>
              </a:rPr>
              <a:t>Follow-up </a:t>
            </a:r>
            <a:r>
              <a:rPr lang="en-US" sz="4400" b="1" dirty="0" smtClean="0">
                <a:solidFill>
                  <a:srgbClr val="4D20BE"/>
                </a:solidFill>
                <a:latin typeface="Gabriola" panose="04040605051002020D02" pitchFamily="82" charset="0"/>
              </a:rPr>
              <a:t>care</a:t>
            </a:r>
          </a:p>
          <a:p>
            <a:endParaRPr lang="en-US" sz="3200" b="1" dirty="0">
              <a:solidFill>
                <a:srgbClr val="4D20BE"/>
              </a:solidFill>
              <a:latin typeface="Gabriola" panose="04040605051002020D02" pitchFamily="82" charset="0"/>
            </a:endParaRPr>
          </a:p>
          <a:p>
            <a:pPr marL="285750" indent="-285750">
              <a:lnSpc>
                <a:spcPct val="200000"/>
              </a:lnSpc>
              <a:buFont typeface="Wingdings" pitchFamily="2" charset="2"/>
              <a:buChar char="v"/>
            </a:pPr>
            <a:r>
              <a:rPr lang="en-US" b="1" dirty="0">
                <a:solidFill>
                  <a:schemeClr val="accent1"/>
                </a:solidFill>
              </a:rPr>
              <a:t>Stress the importance of regular visits</a:t>
            </a:r>
          </a:p>
          <a:p>
            <a:pPr marL="285750" indent="-285750">
              <a:lnSpc>
                <a:spcPct val="200000"/>
              </a:lnSpc>
              <a:buFont typeface="Wingdings" pitchFamily="2" charset="2"/>
              <a:buChar char="v"/>
            </a:pPr>
            <a:r>
              <a:rPr lang="en-US" b="1" dirty="0">
                <a:solidFill>
                  <a:schemeClr val="accent1"/>
                </a:solidFill>
              </a:rPr>
              <a:t>Encourage the patient to talk with another cancer survivor </a:t>
            </a:r>
            <a:endParaRPr lang="ar-SA" b="1" dirty="0">
              <a:solidFill>
                <a:schemeClr val="accent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51520" y="4834105"/>
            <a:ext cx="4527758" cy="1689184"/>
          </a:xfrm>
          <a:prstGeom prst="rect">
            <a:avLst/>
          </a:prstGeom>
        </p:spPr>
      </p:pic>
    </p:spTree>
    <p:extLst>
      <p:ext uri="{BB962C8B-B14F-4D97-AF65-F5344CB8AC3E}">
        <p14:creationId xmlns:p14="http://schemas.microsoft.com/office/powerpoint/2010/main" xmlns="" val="21772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circle(in)">
                                      <p:cBhvr>
                                        <p:cTn id="35" dur="2000"/>
                                        <p:tgtEl>
                                          <p:spTgt spid="5">
                                            <p:txEl>
                                              <p:pRg st="2" end="2"/>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circle(in)">
                                      <p:cBhvr>
                                        <p:cTn id="38" dur="2000"/>
                                        <p:tgtEl>
                                          <p:spTgt spid="5">
                                            <p:txEl>
                                              <p:pRg st="3" end="3"/>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circle(in)">
                                      <p:cBhvr>
                                        <p:cTn id="41" dur="2000"/>
                                        <p:tgtEl>
                                          <p:spTgt spid="5">
                                            <p:txEl>
                                              <p:pRg st="4" end="4"/>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circle(in)">
                                      <p:cBhvr>
                                        <p:cTn id="44" dur="2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circle(in)">
                                      <p:cBhvr>
                                        <p:cTn id="49" dur="2000"/>
                                        <p:tgtEl>
                                          <p:spTgt spid="6">
                                            <p:txEl>
                                              <p:pRg st="2" end="2"/>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circle(in)">
                                      <p:cBhvr>
                                        <p:cTn id="5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800" b="1" dirty="0">
                <a:solidFill>
                  <a:srgbClr val="297FD5">
                    <a:lumMod val="75000"/>
                  </a:srgbClr>
                </a:solidFill>
                <a:latin typeface="Gabriola" panose="04040605051002020D02" pitchFamily="82" charset="0"/>
              </a:rPr>
              <a:t>Prevention</a:t>
            </a:r>
            <a:r>
              <a:rPr lang="en-US" dirty="0" smtClean="0"/>
              <a:t> </a:t>
            </a:r>
            <a:endParaRPr lang="ar-SA"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46</a:t>
            </a:fld>
            <a:endParaRPr lang="en-US" dirty="0"/>
          </a:p>
        </p:txBody>
      </p:sp>
      <p:sp>
        <p:nvSpPr>
          <p:cNvPr id="5" name="TextBox 4"/>
          <p:cNvSpPr txBox="1"/>
          <p:nvPr/>
        </p:nvSpPr>
        <p:spPr>
          <a:xfrm>
            <a:off x="206478" y="2212258"/>
            <a:ext cx="3790335" cy="3293209"/>
          </a:xfrm>
          <a:prstGeom prst="rect">
            <a:avLst/>
          </a:prstGeom>
          <a:noFill/>
        </p:spPr>
        <p:txBody>
          <a:bodyPr wrap="square" rtlCol="1">
            <a:spAutoFit/>
          </a:bodyPr>
          <a:lstStyle/>
          <a:p>
            <a:r>
              <a:rPr lang="en-US" sz="2400" b="1" dirty="0">
                <a:solidFill>
                  <a:schemeClr val="accent1"/>
                </a:solidFill>
              </a:rPr>
              <a:t>Assess the patient level of knowledge about :</a:t>
            </a:r>
          </a:p>
          <a:p>
            <a:endParaRPr lang="en-US" sz="2400" b="1" dirty="0">
              <a:solidFill>
                <a:schemeClr val="accent1"/>
              </a:solidFill>
            </a:endParaRPr>
          </a:p>
          <a:p>
            <a:pPr marL="285750" indent="-285750">
              <a:buFont typeface="Wingdings" pitchFamily="2" charset="2"/>
              <a:buChar char="v"/>
            </a:pPr>
            <a:r>
              <a:rPr lang="en-US" sz="2400" b="1" dirty="0">
                <a:solidFill>
                  <a:schemeClr val="accent1"/>
                </a:solidFill>
              </a:rPr>
              <a:t>Risk factor</a:t>
            </a:r>
          </a:p>
          <a:p>
            <a:pPr marL="285750" indent="-285750">
              <a:buFont typeface="Wingdings" pitchFamily="2" charset="2"/>
              <a:buChar char="v"/>
            </a:pPr>
            <a:r>
              <a:rPr lang="en-US" sz="2400" b="1" dirty="0">
                <a:solidFill>
                  <a:schemeClr val="accent1"/>
                </a:solidFill>
              </a:rPr>
              <a:t>Preventive measures </a:t>
            </a:r>
          </a:p>
          <a:p>
            <a:pPr marL="285750" indent="-285750">
              <a:buFont typeface="Wingdings" pitchFamily="2" charset="2"/>
              <a:buChar char="v"/>
            </a:pPr>
            <a:r>
              <a:rPr lang="en-US" sz="2400" b="1" dirty="0">
                <a:solidFill>
                  <a:schemeClr val="accent1"/>
                </a:solidFill>
              </a:rPr>
              <a:t>Sign and symptoms </a:t>
            </a:r>
          </a:p>
          <a:p>
            <a:endParaRPr lang="en-US" sz="2400" b="1" dirty="0">
              <a:solidFill>
                <a:schemeClr val="accent1"/>
              </a:solidFill>
            </a:endParaRPr>
          </a:p>
          <a:p>
            <a:pPr marL="285750" indent="-285750" algn="ctr">
              <a:buFont typeface="Wingdings" pitchFamily="2" charset="2"/>
              <a:buChar char="ü"/>
            </a:pPr>
            <a:r>
              <a:rPr lang="en-US" sz="2000" b="1" dirty="0">
                <a:solidFill>
                  <a:srgbClr val="FF0000"/>
                </a:solidFill>
              </a:rPr>
              <a:t>Clarify any myths or misconceptions </a:t>
            </a:r>
          </a:p>
        </p:txBody>
      </p:sp>
      <p:sp>
        <p:nvSpPr>
          <p:cNvPr id="6" name="TextBox 5"/>
          <p:cNvSpPr txBox="1"/>
          <p:nvPr/>
        </p:nvSpPr>
        <p:spPr>
          <a:xfrm>
            <a:off x="7344697" y="2212258"/>
            <a:ext cx="4630992" cy="3416320"/>
          </a:xfrm>
          <a:prstGeom prst="rect">
            <a:avLst/>
          </a:prstGeom>
          <a:noFill/>
        </p:spPr>
        <p:txBody>
          <a:bodyPr wrap="square" rtlCol="1">
            <a:spAutoFit/>
          </a:bodyPr>
          <a:lstStyle/>
          <a:p>
            <a:r>
              <a:rPr lang="en-US" sz="2400" b="1" dirty="0">
                <a:solidFill>
                  <a:schemeClr val="accent1"/>
                </a:solidFill>
              </a:rPr>
              <a:t>Review primary prevention guidelines </a:t>
            </a:r>
            <a:r>
              <a:rPr lang="en-US" sz="2400" b="1" dirty="0" smtClean="0">
                <a:solidFill>
                  <a:schemeClr val="accent1"/>
                </a:solidFill>
              </a:rPr>
              <a:t>:</a:t>
            </a:r>
          </a:p>
          <a:p>
            <a:endParaRPr lang="en-US" sz="2400" b="1" dirty="0">
              <a:solidFill>
                <a:schemeClr val="accent1"/>
              </a:solidFill>
            </a:endParaRPr>
          </a:p>
          <a:p>
            <a:pPr marL="285750" indent="-285750">
              <a:buFont typeface="Arial" pitchFamily="34" charset="0"/>
              <a:buChar char="•"/>
            </a:pPr>
            <a:r>
              <a:rPr lang="en-US" sz="2400" b="1" dirty="0">
                <a:solidFill>
                  <a:schemeClr val="accent1"/>
                </a:solidFill>
              </a:rPr>
              <a:t>Smoking</a:t>
            </a:r>
          </a:p>
          <a:p>
            <a:pPr marL="285750" indent="-285750">
              <a:buFont typeface="Arial" pitchFamily="34" charset="0"/>
              <a:buChar char="•"/>
            </a:pPr>
            <a:r>
              <a:rPr lang="en-US" sz="2400" b="1" dirty="0">
                <a:solidFill>
                  <a:schemeClr val="accent1"/>
                </a:solidFill>
              </a:rPr>
              <a:t>Sunlight</a:t>
            </a:r>
          </a:p>
          <a:p>
            <a:pPr marL="285750" indent="-285750">
              <a:buFont typeface="Arial" pitchFamily="34" charset="0"/>
              <a:buChar char="•"/>
            </a:pPr>
            <a:r>
              <a:rPr lang="en-US" sz="2400" b="1" dirty="0">
                <a:solidFill>
                  <a:schemeClr val="accent1"/>
                </a:solidFill>
              </a:rPr>
              <a:t>Radiation</a:t>
            </a:r>
          </a:p>
          <a:p>
            <a:pPr marL="285750" indent="-285750">
              <a:buFont typeface="Arial" pitchFamily="34" charset="0"/>
              <a:buChar char="•"/>
            </a:pPr>
            <a:r>
              <a:rPr lang="en-US" sz="2400" b="1" dirty="0">
                <a:solidFill>
                  <a:schemeClr val="accent1"/>
                </a:solidFill>
              </a:rPr>
              <a:t>Occupational hazard </a:t>
            </a:r>
          </a:p>
          <a:p>
            <a:pPr marL="285750" indent="-285750">
              <a:buFont typeface="Arial" pitchFamily="34" charset="0"/>
              <a:buChar char="•"/>
            </a:pPr>
            <a:r>
              <a:rPr lang="en-US" sz="2400" b="1" dirty="0">
                <a:solidFill>
                  <a:schemeClr val="accent1"/>
                </a:solidFill>
              </a:rPr>
              <a:t>Alcohol</a:t>
            </a:r>
          </a:p>
          <a:p>
            <a:pPr marL="285750" indent="-285750">
              <a:buFont typeface="Arial" pitchFamily="34" charset="0"/>
              <a:buChar char="•"/>
            </a:pPr>
            <a:r>
              <a:rPr lang="en-US" sz="2400" b="1" dirty="0">
                <a:solidFill>
                  <a:schemeClr val="accent1"/>
                </a:solidFill>
              </a:rPr>
              <a:t>Nutrition </a:t>
            </a:r>
            <a:endParaRPr lang="ar-SA" sz="2400" b="1" dirty="0">
              <a:solidFill>
                <a:schemeClr val="accent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1957" y="2610678"/>
            <a:ext cx="2645511" cy="2789092"/>
          </a:xfrm>
          <a:prstGeom prst="rect">
            <a:avLst/>
          </a:prstGeom>
        </p:spPr>
      </p:pic>
      <p:sp>
        <p:nvSpPr>
          <p:cNvPr id="7" name="Rectangle 6"/>
          <p:cNvSpPr/>
          <p:nvPr/>
        </p:nvSpPr>
        <p:spPr>
          <a:xfrm>
            <a:off x="4692368" y="1139279"/>
            <a:ext cx="5304657" cy="769441"/>
          </a:xfrm>
          <a:prstGeom prst="rect">
            <a:avLst/>
          </a:prstGeom>
        </p:spPr>
        <p:txBody>
          <a:bodyPr wrap="none">
            <a:spAutoFit/>
          </a:bodyPr>
          <a:lstStyle/>
          <a:p>
            <a:r>
              <a:rPr lang="en-US" sz="4400" b="1" spc="-100" dirty="0" smtClean="0">
                <a:solidFill>
                  <a:srgbClr val="297FD5">
                    <a:lumMod val="75000"/>
                  </a:srgbClr>
                </a:solidFill>
                <a:latin typeface="Gabriola" panose="04040605051002020D02" pitchFamily="82" charset="0"/>
              </a:rPr>
              <a:t>Can breast cancer be prevented?</a:t>
            </a:r>
            <a:endParaRPr lang="ar-SA" sz="4400" b="1" spc="-100" dirty="0" smtClean="0">
              <a:solidFill>
                <a:srgbClr val="297FD5">
                  <a:lumMod val="75000"/>
                </a:srgbClr>
              </a:solidFill>
              <a:latin typeface="Gabriola" panose="04040605051002020D02" pitchFamily="82" charset="0"/>
            </a:endParaRPr>
          </a:p>
        </p:txBody>
      </p:sp>
    </p:spTree>
    <p:extLst>
      <p:ext uri="{BB962C8B-B14F-4D97-AF65-F5344CB8AC3E}">
        <p14:creationId xmlns:p14="http://schemas.microsoft.com/office/powerpoint/2010/main" xmlns="" val="129306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7472"/>
            <a:ext cx="10972800" cy="990600"/>
          </a:xfrm>
        </p:spPr>
        <p:txBody>
          <a:bodyPr>
            <a:normAutofit fontScale="90000"/>
          </a:bodyPr>
          <a:lstStyle/>
          <a:p>
            <a:pPr algn="ctr"/>
            <a:r>
              <a:rPr lang="en-US" sz="9600" b="1" dirty="0">
                <a:solidFill>
                  <a:srgbClr val="297FD5">
                    <a:lumMod val="75000"/>
                  </a:srgbClr>
                </a:solidFill>
                <a:latin typeface="Gabriola" panose="04040605051002020D02" pitchFamily="82" charset="0"/>
              </a:rPr>
              <a:t>Prevention</a:t>
            </a:r>
            <a:endParaRPr lang="ar-SA"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47</a:t>
            </a:fld>
            <a:endParaRPr lang="en-US" dirty="0"/>
          </a:p>
        </p:txBody>
      </p:sp>
      <p:sp>
        <p:nvSpPr>
          <p:cNvPr id="4" name="TextBox 3"/>
          <p:cNvSpPr txBox="1"/>
          <p:nvPr/>
        </p:nvSpPr>
        <p:spPr>
          <a:xfrm>
            <a:off x="424070" y="1377828"/>
            <a:ext cx="9104244" cy="3046988"/>
          </a:xfrm>
          <a:prstGeom prst="rect">
            <a:avLst/>
          </a:prstGeom>
          <a:noFill/>
        </p:spPr>
        <p:txBody>
          <a:bodyPr wrap="square" rtlCol="1">
            <a:spAutoFit/>
          </a:bodyPr>
          <a:lstStyle/>
          <a:p>
            <a:pPr marL="285750" indent="-285750">
              <a:buFont typeface="Wingdings" pitchFamily="2" charset="2"/>
              <a:buChar char="Ø"/>
            </a:pPr>
            <a:endParaRPr lang="en-US" sz="2400" b="1" dirty="0" smtClean="0">
              <a:solidFill>
                <a:srgbClr val="FF0000"/>
              </a:solidFill>
            </a:endParaRPr>
          </a:p>
          <a:p>
            <a:r>
              <a:rPr lang="en-US" sz="2400" b="1" dirty="0" smtClean="0">
                <a:solidFill>
                  <a:schemeClr val="bg2">
                    <a:lumMod val="75000"/>
                  </a:schemeClr>
                </a:solidFill>
              </a:rPr>
              <a:t>-perform monthly self-examination after menstrual period</a:t>
            </a:r>
          </a:p>
          <a:p>
            <a:endParaRPr lang="en-US" sz="2400" b="1" dirty="0" smtClean="0">
              <a:solidFill>
                <a:schemeClr val="bg2">
                  <a:lumMod val="75000"/>
                </a:schemeClr>
              </a:solidFill>
            </a:endParaRPr>
          </a:p>
          <a:p>
            <a:r>
              <a:rPr lang="en-US" sz="2400" b="1" dirty="0" smtClean="0">
                <a:solidFill>
                  <a:schemeClr val="bg2">
                    <a:lumMod val="75000"/>
                  </a:schemeClr>
                </a:solidFill>
              </a:rPr>
              <a:t>-regular clinical breast examination every 3 years for women age 20-39, and every year for women 40 and older </a:t>
            </a:r>
          </a:p>
          <a:p>
            <a:endParaRPr lang="en-US" sz="2400" b="1" dirty="0" smtClean="0">
              <a:solidFill>
                <a:schemeClr val="bg2">
                  <a:lumMod val="75000"/>
                </a:schemeClr>
              </a:solidFill>
            </a:endParaRPr>
          </a:p>
          <a:p>
            <a:r>
              <a:rPr lang="en-US" sz="2400" b="1" dirty="0" smtClean="0">
                <a:solidFill>
                  <a:schemeClr val="bg2">
                    <a:lumMod val="75000"/>
                  </a:schemeClr>
                </a:solidFill>
              </a:rPr>
              <a:t>-mammography every 1 to 2 years for ages 40-49, and every year for ages 50 and older</a:t>
            </a:r>
          </a:p>
        </p:txBody>
      </p:sp>
    </p:spTree>
    <p:extLst>
      <p:ext uri="{BB962C8B-B14F-4D97-AF65-F5344CB8AC3E}">
        <p14:creationId xmlns:p14="http://schemas.microsoft.com/office/powerpoint/2010/main" xmlns="" val="2566516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800" b="1" dirty="0">
                <a:solidFill>
                  <a:srgbClr val="297FD5">
                    <a:lumMod val="75000"/>
                  </a:srgbClr>
                </a:solidFill>
                <a:latin typeface="Gabriola" panose="04040605051002020D02" pitchFamily="82" charset="0"/>
              </a:rPr>
              <a:t>Prevention</a:t>
            </a:r>
            <a:r>
              <a:rPr lang="en-US" sz="4400" dirty="0"/>
              <a:t> </a:t>
            </a:r>
            <a:endParaRPr lang="ar-SA" dirty="0"/>
          </a:p>
        </p:txBody>
      </p:sp>
      <p:sp>
        <p:nvSpPr>
          <p:cNvPr id="3" name="Slide Number Placeholder 2"/>
          <p:cNvSpPr>
            <a:spLocks noGrp="1"/>
          </p:cNvSpPr>
          <p:nvPr>
            <p:ph type="sldNum" sz="quarter" idx="12"/>
          </p:nvPr>
        </p:nvSpPr>
        <p:spPr/>
        <p:txBody>
          <a:bodyPr/>
          <a:lstStyle/>
          <a:p>
            <a:fld id="{6D22F896-40B5-4ADD-8801-0D06FADFA095}" type="slidenum">
              <a:rPr lang="en-US" smtClean="0"/>
              <a:pPr/>
              <a:t>48</a:t>
            </a:fld>
            <a:endParaRPr lang="en-US" dirty="0"/>
          </a:p>
        </p:txBody>
      </p:sp>
      <p:sp>
        <p:nvSpPr>
          <p:cNvPr id="4" name="TextBox 3"/>
          <p:cNvSpPr txBox="1"/>
          <p:nvPr/>
        </p:nvSpPr>
        <p:spPr>
          <a:xfrm>
            <a:off x="6179573" y="1703126"/>
            <a:ext cx="3598607" cy="923330"/>
          </a:xfrm>
          <a:prstGeom prst="rect">
            <a:avLst/>
          </a:prstGeom>
          <a:noFill/>
        </p:spPr>
        <p:txBody>
          <a:bodyPr wrap="square" rtlCol="1">
            <a:spAutoFit/>
          </a:bodyPr>
          <a:lstStyle/>
          <a:p>
            <a:r>
              <a:rPr lang="en-US" sz="5400" b="1" dirty="0">
                <a:solidFill>
                  <a:srgbClr val="4D20BE"/>
                </a:solidFill>
                <a:latin typeface="Gabriola" panose="04040605051002020D02" pitchFamily="82" charset="0"/>
              </a:rPr>
              <a:t>Breast cancer </a:t>
            </a:r>
            <a:endParaRPr lang="ar-SA" sz="5400" b="1" dirty="0">
              <a:solidFill>
                <a:srgbClr val="4D20BE"/>
              </a:solidFill>
              <a:latin typeface="Gabriola" panose="04040605051002020D02" pitchFamily="82" charset="0"/>
            </a:endParaRPr>
          </a:p>
        </p:txBody>
      </p:sp>
      <p:sp>
        <p:nvSpPr>
          <p:cNvPr id="5" name="TextBox 4"/>
          <p:cNvSpPr txBox="1"/>
          <p:nvPr/>
        </p:nvSpPr>
        <p:spPr>
          <a:xfrm>
            <a:off x="4940710" y="2798708"/>
            <a:ext cx="6990736" cy="2308324"/>
          </a:xfrm>
          <a:prstGeom prst="rect">
            <a:avLst/>
          </a:prstGeom>
          <a:noFill/>
        </p:spPr>
        <p:txBody>
          <a:bodyPr wrap="square" rtlCol="1">
            <a:spAutoFit/>
          </a:bodyPr>
          <a:lstStyle/>
          <a:p>
            <a:pPr marL="285750" indent="-285750">
              <a:lnSpc>
                <a:spcPct val="200000"/>
              </a:lnSpc>
              <a:buFont typeface="Wingdings" pitchFamily="2" charset="2"/>
              <a:buChar char="v"/>
            </a:pPr>
            <a:r>
              <a:rPr lang="en-US" sz="2400" b="1" dirty="0">
                <a:solidFill>
                  <a:schemeClr val="accent1"/>
                </a:solidFill>
              </a:rPr>
              <a:t>Yearly mammograms after age </a:t>
            </a:r>
            <a:r>
              <a:rPr lang="en-US" sz="2400" b="1" dirty="0">
                <a:solidFill>
                  <a:srgbClr val="FF0000"/>
                </a:solidFill>
              </a:rPr>
              <a:t>40</a:t>
            </a:r>
          </a:p>
          <a:p>
            <a:pPr marL="285750" indent="-285750">
              <a:lnSpc>
                <a:spcPct val="200000"/>
              </a:lnSpc>
              <a:buFont typeface="Wingdings" pitchFamily="2" charset="2"/>
              <a:buChar char="v"/>
            </a:pPr>
            <a:r>
              <a:rPr lang="en-US" sz="2400" b="1" dirty="0">
                <a:solidFill>
                  <a:schemeClr val="accent1"/>
                </a:solidFill>
              </a:rPr>
              <a:t>Monthly breast self examination </a:t>
            </a:r>
          </a:p>
          <a:p>
            <a:pPr marL="285750" indent="-285750">
              <a:lnSpc>
                <a:spcPct val="200000"/>
              </a:lnSpc>
              <a:buFont typeface="Wingdings" pitchFamily="2" charset="2"/>
              <a:buChar char="v"/>
            </a:pPr>
            <a:r>
              <a:rPr lang="en-US" sz="2400" b="1" dirty="0">
                <a:solidFill>
                  <a:schemeClr val="accent1"/>
                </a:solidFill>
              </a:rPr>
              <a:t>Yearly clinical breast examination</a:t>
            </a:r>
            <a:endParaRPr lang="ar-SA" sz="2400" b="1" dirty="0">
              <a:solidFill>
                <a:schemeClr val="accent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6412" y="2626456"/>
            <a:ext cx="3306711" cy="3306711"/>
          </a:xfrm>
          <a:prstGeom prst="rect">
            <a:avLst/>
          </a:prstGeom>
          <a:ln>
            <a:noFill/>
          </a:ln>
          <a:effectLst>
            <a:softEdge rad="112500"/>
          </a:effectLst>
        </p:spPr>
      </p:pic>
    </p:spTree>
    <p:extLst>
      <p:ext uri="{BB962C8B-B14F-4D97-AF65-F5344CB8AC3E}">
        <p14:creationId xmlns:p14="http://schemas.microsoft.com/office/powerpoint/2010/main" xmlns="" val="23733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468039"/>
            <a:ext cx="9753600" cy="3539527"/>
          </a:xfrm>
        </p:spPr>
        <p:txBody>
          <a:bodyPr>
            <a:normAutofit/>
          </a:bodyPr>
          <a:lstStyle/>
          <a:p>
            <a:r>
              <a:rPr lang="en-US" sz="3200" dirty="0">
                <a:solidFill>
                  <a:srgbClr val="002060"/>
                </a:solidFill>
                <a:latin typeface="Gabriola" panose="04040605051002020D02" pitchFamily="82" charset="0"/>
              </a:rPr>
              <a:t>:  </a:t>
            </a:r>
            <a:r>
              <a:rPr lang="en-US" sz="3200" dirty="0" smtClean="0">
                <a:solidFill>
                  <a:srgbClr val="002060"/>
                </a:solidFill>
                <a:latin typeface="Gabriola" panose="04040605051002020D02" pitchFamily="82" charset="0"/>
              </a:rPr>
              <a:t>Breast </a:t>
            </a:r>
            <a:r>
              <a:rPr lang="en-US" sz="3200" dirty="0">
                <a:solidFill>
                  <a:srgbClr val="002060"/>
                </a:solidFill>
                <a:latin typeface="Gabriola" panose="04040605051002020D02" pitchFamily="82" charset="0"/>
              </a:rPr>
              <a:t>cancer, or cancer of breast, is the most common malignancy among American women. One of seven women  will have  breast cancer in her lifetime.</a:t>
            </a:r>
            <a:endParaRPr lang="en-US" sz="3200" dirty="0">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47595" y="4237803"/>
            <a:ext cx="6210300" cy="2733675"/>
          </a:xfrm>
          <a:prstGeom prst="rect">
            <a:avLst/>
          </a:prstGeom>
        </p:spPr>
      </p:pic>
      <p:sp>
        <p:nvSpPr>
          <p:cNvPr id="6" name="TextBox 5"/>
          <p:cNvSpPr txBox="1"/>
          <p:nvPr/>
        </p:nvSpPr>
        <p:spPr>
          <a:xfrm>
            <a:off x="788275" y="551793"/>
            <a:ext cx="4288222" cy="1200329"/>
          </a:xfrm>
          <a:prstGeom prst="rect">
            <a:avLst/>
          </a:prstGeom>
          <a:noFill/>
        </p:spPr>
        <p:txBody>
          <a:bodyPr wrap="square" rtlCol="0">
            <a:spAutoFit/>
          </a:bodyPr>
          <a:lstStyle/>
          <a:p>
            <a:r>
              <a:rPr lang="en-US" sz="3600" b="1" dirty="0">
                <a:solidFill>
                  <a:schemeClr val="accent2">
                    <a:lumMod val="75000"/>
                  </a:schemeClr>
                </a:solidFill>
                <a:latin typeface="Gabriola" panose="04040605051002020D02" pitchFamily="82" charset="0"/>
              </a:rPr>
              <a:t>Facts about Breast Cancer in the United States</a:t>
            </a:r>
            <a:endParaRPr lang="en-US" sz="3600" dirty="0">
              <a:solidFill>
                <a:schemeClr val="accent2">
                  <a:lumMod val="75000"/>
                </a:schemeClr>
              </a:solidFill>
              <a:latin typeface="Gabriola" panose="04040605051002020D02" pitchFamily="82" charset="0"/>
            </a:endParaRPr>
          </a:p>
        </p:txBody>
      </p:sp>
      <p:cxnSp>
        <p:nvCxnSpPr>
          <p:cNvPr id="7" name="Straight Connector 6"/>
          <p:cNvCxnSpPr/>
          <p:nvPr/>
        </p:nvCxnSpPr>
        <p:spPr>
          <a:xfrm>
            <a:off x="673187" y="548797"/>
            <a:ext cx="0" cy="122971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4091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
        <p:nvSpPr>
          <p:cNvPr id="6" name="AutoShape 4" descr="http://www.clker.com/cliparts/B/M/j/Y/R/2/1-in-5-wome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www.clker.com/cliparts/B/M/j/Y/R/2/1-in-5-wome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60375" y="1992527"/>
            <a:ext cx="2932386" cy="4154984"/>
          </a:xfrm>
          <a:prstGeom prst="rect">
            <a:avLst/>
          </a:prstGeom>
          <a:noFill/>
        </p:spPr>
        <p:txBody>
          <a:bodyPr wrap="square" rtlCol="0">
            <a:spAutoFit/>
          </a:bodyPr>
          <a:lstStyle/>
          <a:p>
            <a:r>
              <a:rPr lang="en-US" sz="4400" dirty="0" smtClean="0">
                <a:solidFill>
                  <a:srgbClr val="FF0066"/>
                </a:solidFill>
                <a:latin typeface="Gabriola" panose="04040605051002020D02" pitchFamily="82" charset="0"/>
              </a:rPr>
              <a:t>Women:</a:t>
            </a:r>
          </a:p>
          <a:p>
            <a:pPr marL="571500" indent="-571500">
              <a:buClr>
                <a:srgbClr val="FF0066"/>
              </a:buClr>
              <a:buFont typeface="Wingdings" panose="05000000000000000000" pitchFamily="2" charset="2"/>
              <a:buChar char="v"/>
            </a:pPr>
            <a:r>
              <a:rPr lang="en-US" sz="4400" dirty="0" smtClean="0">
                <a:solidFill>
                  <a:srgbClr val="FF0066"/>
                </a:solidFill>
                <a:latin typeface="Gabriola" panose="04040605051002020D02" pitchFamily="82" charset="0"/>
              </a:rPr>
              <a:t>Lungs</a:t>
            </a:r>
          </a:p>
          <a:p>
            <a:pPr marL="571500" indent="-571500">
              <a:buClr>
                <a:srgbClr val="FF0066"/>
              </a:buClr>
              <a:buFont typeface="Wingdings" panose="05000000000000000000" pitchFamily="2" charset="2"/>
              <a:buChar char="v"/>
            </a:pPr>
            <a:r>
              <a:rPr lang="en-US" sz="4400" dirty="0" smtClean="0">
                <a:solidFill>
                  <a:srgbClr val="FF0066"/>
                </a:solidFill>
                <a:latin typeface="Gabriola" panose="04040605051002020D02" pitchFamily="82" charset="0"/>
              </a:rPr>
              <a:t>Breasts</a:t>
            </a:r>
          </a:p>
          <a:p>
            <a:pPr marL="571500" indent="-571500">
              <a:buClr>
                <a:srgbClr val="FF0066"/>
              </a:buClr>
              <a:buFont typeface="Wingdings" panose="05000000000000000000" pitchFamily="2" charset="2"/>
              <a:buChar char="v"/>
            </a:pPr>
            <a:r>
              <a:rPr lang="en-US" sz="4400" dirty="0" smtClean="0">
                <a:solidFill>
                  <a:srgbClr val="FF0066"/>
                </a:solidFill>
                <a:latin typeface="Gabriola" panose="04040605051002020D02" pitchFamily="82" charset="0"/>
              </a:rPr>
              <a:t>Colon</a:t>
            </a:r>
          </a:p>
          <a:p>
            <a:pPr marL="571500" indent="-571500">
              <a:buClr>
                <a:srgbClr val="FF0066"/>
              </a:buClr>
              <a:buFont typeface="Wingdings" panose="05000000000000000000" pitchFamily="2" charset="2"/>
              <a:buChar char="v"/>
            </a:pPr>
            <a:r>
              <a:rPr lang="en-US" sz="4400" dirty="0" smtClean="0">
                <a:solidFill>
                  <a:srgbClr val="FF0066"/>
                </a:solidFill>
                <a:latin typeface="Gabriola" panose="04040605051002020D02" pitchFamily="82" charset="0"/>
              </a:rPr>
              <a:t>Rectum</a:t>
            </a:r>
          </a:p>
          <a:p>
            <a:endParaRPr lang="en-US" sz="4400" dirty="0" smtClean="0">
              <a:solidFill>
                <a:srgbClr val="FF0066"/>
              </a:solidFill>
              <a:latin typeface="Gabriola" panose="04040605051002020D02" pitchFamily="82" charset="0"/>
            </a:endParaRPr>
          </a:p>
        </p:txBody>
      </p:sp>
      <p:sp>
        <p:nvSpPr>
          <p:cNvPr id="10" name="TextBox 9"/>
          <p:cNvSpPr txBox="1"/>
          <p:nvPr/>
        </p:nvSpPr>
        <p:spPr>
          <a:xfrm>
            <a:off x="6376276" y="2014109"/>
            <a:ext cx="3720662" cy="4154984"/>
          </a:xfrm>
          <a:prstGeom prst="rect">
            <a:avLst/>
          </a:prstGeom>
          <a:noFill/>
        </p:spPr>
        <p:txBody>
          <a:bodyPr wrap="square" rtlCol="0">
            <a:spAutoFit/>
          </a:bodyPr>
          <a:lstStyle/>
          <a:p>
            <a:r>
              <a:rPr lang="en-US" sz="4400" dirty="0" smtClean="0">
                <a:solidFill>
                  <a:schemeClr val="bg2">
                    <a:lumMod val="50000"/>
                  </a:schemeClr>
                </a:solidFill>
                <a:latin typeface="Gabriola" panose="04040605051002020D02" pitchFamily="82" charset="0"/>
              </a:rPr>
              <a:t>Men:</a:t>
            </a:r>
          </a:p>
          <a:p>
            <a:pPr marL="571500" indent="-571500">
              <a:buClr>
                <a:schemeClr val="accent2"/>
              </a:buClr>
              <a:buFont typeface="Wingdings" panose="05000000000000000000" pitchFamily="2" charset="2"/>
              <a:buChar char="v"/>
            </a:pPr>
            <a:r>
              <a:rPr lang="en-US" sz="4400" dirty="0">
                <a:solidFill>
                  <a:schemeClr val="bg2">
                    <a:lumMod val="50000"/>
                  </a:schemeClr>
                </a:solidFill>
                <a:latin typeface="Gabriola" panose="04040605051002020D02" pitchFamily="82" charset="0"/>
              </a:rPr>
              <a:t>Lung</a:t>
            </a:r>
          </a:p>
          <a:p>
            <a:pPr marL="571500" indent="-571500">
              <a:buClr>
                <a:schemeClr val="accent2"/>
              </a:buClr>
              <a:buFont typeface="Wingdings" panose="05000000000000000000" pitchFamily="2" charset="2"/>
              <a:buChar char="v"/>
            </a:pPr>
            <a:r>
              <a:rPr lang="en-US" sz="4400" dirty="0">
                <a:solidFill>
                  <a:schemeClr val="bg2">
                    <a:lumMod val="50000"/>
                  </a:schemeClr>
                </a:solidFill>
                <a:latin typeface="Gabriola" panose="04040605051002020D02" pitchFamily="82" charset="0"/>
              </a:rPr>
              <a:t>Prostate</a:t>
            </a:r>
          </a:p>
          <a:p>
            <a:pPr marL="571500" indent="-571500">
              <a:buClr>
                <a:schemeClr val="accent2"/>
              </a:buClr>
              <a:buFont typeface="Wingdings" panose="05000000000000000000" pitchFamily="2" charset="2"/>
              <a:buChar char="v"/>
            </a:pPr>
            <a:r>
              <a:rPr lang="en-US" sz="4400" dirty="0">
                <a:solidFill>
                  <a:schemeClr val="bg2">
                    <a:lumMod val="50000"/>
                  </a:schemeClr>
                </a:solidFill>
                <a:latin typeface="Gabriola" panose="04040605051002020D02" pitchFamily="82" charset="0"/>
              </a:rPr>
              <a:t>Colon</a:t>
            </a:r>
          </a:p>
          <a:p>
            <a:pPr marL="571500" indent="-571500">
              <a:buClr>
                <a:schemeClr val="accent2"/>
              </a:buClr>
              <a:buFont typeface="Wingdings" panose="05000000000000000000" pitchFamily="2" charset="2"/>
              <a:buChar char="v"/>
            </a:pPr>
            <a:r>
              <a:rPr lang="en-US" sz="4400" dirty="0">
                <a:solidFill>
                  <a:schemeClr val="bg2">
                    <a:lumMod val="50000"/>
                  </a:schemeClr>
                </a:solidFill>
                <a:latin typeface="Gabriola" panose="04040605051002020D02" pitchFamily="82" charset="0"/>
              </a:rPr>
              <a:t>rectum</a:t>
            </a:r>
          </a:p>
          <a:p>
            <a:pPr marL="571500" indent="-571500">
              <a:buClr>
                <a:schemeClr val="accent2"/>
              </a:buClr>
              <a:buFont typeface="Wingdings" panose="05000000000000000000" pitchFamily="2" charset="2"/>
              <a:buChar char="v"/>
            </a:pPr>
            <a:endParaRPr lang="en-US" sz="4400" dirty="0">
              <a:solidFill>
                <a:srgbClr val="002060"/>
              </a:solidFill>
              <a:latin typeface="Gabriola" panose="04040605051002020D02" pitchFamily="82" charset="0"/>
            </a:endParaRPr>
          </a:p>
        </p:txBody>
      </p:sp>
      <p:sp>
        <p:nvSpPr>
          <p:cNvPr id="11" name="TextBox 10"/>
          <p:cNvSpPr txBox="1"/>
          <p:nvPr/>
        </p:nvSpPr>
        <p:spPr>
          <a:xfrm>
            <a:off x="976925" y="529614"/>
            <a:ext cx="8673115" cy="923330"/>
          </a:xfrm>
          <a:prstGeom prst="rect">
            <a:avLst/>
          </a:prstGeom>
          <a:noFill/>
        </p:spPr>
        <p:txBody>
          <a:bodyPr wrap="square" rtlCol="0">
            <a:spAutoFit/>
          </a:bodyPr>
          <a:lstStyle/>
          <a:p>
            <a:r>
              <a:rPr lang="en-US" sz="5400" b="1" dirty="0" smtClean="0">
                <a:solidFill>
                  <a:schemeClr val="accent2">
                    <a:lumMod val="75000"/>
                  </a:schemeClr>
                </a:solidFill>
                <a:latin typeface="Gabriola" panose="04040605051002020D02" pitchFamily="82" charset="0"/>
              </a:rPr>
              <a:t>The most common sites of  </a:t>
            </a:r>
            <a:r>
              <a:rPr lang="en-US" sz="5400" b="1" dirty="0" smtClean="0">
                <a:solidFill>
                  <a:srgbClr val="FF0066"/>
                </a:solidFill>
                <a:latin typeface="Gabriola" panose="04040605051002020D02" pitchFamily="82" charset="0"/>
              </a:rPr>
              <a:t>fatal</a:t>
            </a:r>
            <a:r>
              <a:rPr lang="en-US" sz="5400" b="1" dirty="0" smtClean="0">
                <a:solidFill>
                  <a:schemeClr val="accent2">
                    <a:lumMod val="75000"/>
                  </a:schemeClr>
                </a:solidFill>
                <a:latin typeface="Gabriola" panose="04040605051002020D02" pitchFamily="82" charset="0"/>
              </a:rPr>
              <a:t> cancer ..</a:t>
            </a:r>
            <a:endParaRPr lang="en-US" sz="5400" b="1" dirty="0">
              <a:solidFill>
                <a:schemeClr val="accent2">
                  <a:lumMod val="75000"/>
                </a:schemeClr>
              </a:solidFill>
              <a:latin typeface="Gabriola" panose="04040605051002020D02" pitchFamily="82" charset="0"/>
            </a:endParaRPr>
          </a:p>
        </p:txBody>
      </p:sp>
      <p:pic>
        <p:nvPicPr>
          <p:cNvPr id="2056" name="Picture 8" descr="http://www.clker.com/cliparts/8/f/a/7/11954224901309633631FEN_Young_man.svg.m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59310" y="2174582"/>
            <a:ext cx="2027205" cy="256608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7" name="Straight Connector 16"/>
          <p:cNvCxnSpPr/>
          <p:nvPr/>
        </p:nvCxnSpPr>
        <p:spPr>
          <a:xfrm>
            <a:off x="460375" y="504064"/>
            <a:ext cx="0" cy="1229710"/>
          </a:xfrm>
          <a:prstGeom prst="line">
            <a:avLst/>
          </a:prstGeom>
        </p:spPr>
        <p:style>
          <a:lnRef idx="3">
            <a:schemeClr val="accent2"/>
          </a:lnRef>
          <a:fillRef idx="0">
            <a:schemeClr val="accent2"/>
          </a:fillRef>
          <a:effectRef idx="2">
            <a:schemeClr val="accent2"/>
          </a:effectRef>
          <a:fontRef idx="minor">
            <a:schemeClr val="tx1"/>
          </a:fontRef>
        </p:style>
      </p:cxnSp>
      <p:sp>
        <p:nvSpPr>
          <p:cNvPr id="2" name="AutoShape 2" descr="data:image/png;base64,iVBORw0KGgoAAAANSUhEUgAAAOEAAADhCAMAAAAJbSJIAAAAkFBMVEX///8AAAAICAgEBATv7+8JCQn7+/vp6enz8/P8/PyOjo6Li4v39/eSkpLV1dXf3991dXWfn5/Nzc3IyMi8vLxiYmJXV1c2NjZvb29NTU0/Pz8SEhJISEjk5OTLy8tdXV2vr6+ysrIsLCyDg4MkJCQuLi5oaGiampoYGBhBQUE4ODgWFhZycnJ+fn4eHh7BwcEWzUJ/AAAL+0lEQVR4nO1d55bqvA4d0xImkEIJfQh9mDkM7/92JwWnOE7iFhTWYv+4J9/FeLRj2ZZkyXx8vPHGG2+88cYbb7zxho/ewPQuxtldLNz50Jh/DufB49S4eOagBy2cPCzPPqFizGzHghZRBqbxE/JotSI+7VabeAjwY5jQgoqh5+wxHZJgi3w4Oa+nrvoQD1GeYJ6pj6EOLTIXeg7iIPho8krjOPb1s8VMMJ6m+zG04IwYzNNrC+sI+g8I/XuJYbSOggSDh+ML7B0OkiDow4MmUIVPPoL5tugTmkI55pIj6D+gf9AkyvBPmGC6iQ1NoxicI1jYtrGjWD4Hc6YaTUUfTYbQVOjw5Ocgbos8aDI0mMoIBv9HA92N/p+aOfhocoTmk0faVOvKjWD4MIcmROKuTkUfDxNoSlkM/lQTRMcBNKkMDirn4KOJAU0qDSuwtlSOYPhJk/wMl8PhZSMYPGyhaSUwayHYpEFcI/UqGmABTQzDVE3w0bbdGMtmXg9Bv0lD/KgNM0F+z6MDTS7Ep9oRzDRphhv1x0+wZJCzbRthgI+UjiDRFo2g6fmwmYeHV0UDV7gBAY2+yhHMNUEImt/Hx7g+FQ2bfEET/LjVs03ETQ7QBD9OJSe8kioafjKDJpj2m9SraABo89tBNRNEDjDDKaoiKDEHUQP2i8GxiGAMiTkY7hd72FNTrZjg9LYzTfMT/yeHqUa01UAZ7gqkXzlYLs2oHsFyu3UHytCgE8yEyTq3jCLyqGj4AHtkuqYRXJGuuWbndJV5BKFjGTSJZpt8O+ufMEFY01SnSNSmrwybsyDBFqijP6YIXRg9slysq+xzMGwCmUjkoZxEl5Lmpss/gi3Y49IDIiValn9htBAIb0AupljvklWh0k7+mpG6Wul9QUb3TyTBM8OX7lf2OQjuQK0I0RhdnckPVwTut2YWJegQErHr0+Q71u9igl2sGXDbhUW8cnRn/67HGmZl1ow6MCIIrrgcHe9IMVcpRgHkAc2YkIjzIGXgdFE1wRZkvI00aTiUNIJ+YSEIaNQkJk0kkUAXvc9IEcsIIk+x3OwYooxEa6FOOgYidZW0W8sswXpxQxmJRI/CtEM5QcCosJ2VSDyLqWOndDV/ng93FPwvK5FMyEibY13Nu1aAAcVzRiIkl6ZlnbMEk1AzYBbfOSWRfVnIBjatbWoy4jkeWD0s9nw9mCYE1SShmQusq05kEkZm3VRJ5yLYJjqlyjgeRS6n9xHN8shuhXMQ3Xj9U/iWv9aPIHBy9grH0MY7vtpAwz2y/qx4Ob2p7J0LTrza1ZHQq//i5dSroXc2jOLFoI6kkMEfXnbgUk6seLWrlyGcB9zv4sWgDi3tPKJAaFVD56zY49WuDut/gyf5vobOWeHi1a4O29iMCLZB46UHvNq5NXTuPQiCJu17eC2oI+A3x1aqp75vZkziDVH9YtqbYTOcO/yjEGa8Iap3w63Yz4DM9h7EG6L6g9pbbPSCppvEBJGnuGc9yNWPoLhnPqwSl1VxIVZi1QMezPi4JuEitY74PT57FQxSqsI5FU2x+z1KFoYAdO1jh3ch8Pp8Ixakrc5VHce7bNgvbMbQJUNQ0cY/jxeZsF+4iHcAJ0sQeQr61FfZ/AcVfYpjkiHYUpKh5REJHrAFwV+IOG9Q4Kwus3MbuKjEIg9U5N0okyAInOjdyZ0YSW/8W4IgcP1aJ3diJFtttiEItoEZ6njjioPfK8l71+wsQf9f2IvcdJJgS3L70giCLdSFZTj4Jgi2UEtKIpsg2EZ/sHcrRNUI2XRKGSuLzEHyH/awDHunHEGps2A3RxDNYOstej95ghIHUTkDwscSlmF/SUksELezVpSMjGVfpcDcCBjmMn6FC3kMWsoJ8Bj2lihHsCWaAGPSCEKPYQ/nNBMZvyKZaP09LWkIXYEZnqgEhczTOT3H/QdWSwenvIqG4D/I2BWkfQHvFtkdP11mzrvvW6m0r256dQa+L0pv0VQ0HAy+ojp9VZTXJmvKS0Knj2Cbd7XxLYfCxD1Yhp2ysgKOE5VFSWYirH+olVVhs1PcFhOE9oBHZXdgsQaRei7FMMLddYGvUsKRv6K6CZbDzcG1ZARb9WQjseOCSgmy3BdgHcsJAl85cKgg6LtSFRv2riT9OeoX9tzCrSDof/JbNo/0aZ5gag4CZyYGqCQYPNiFq6GXOmFF9BFEqPtMQiR6hQQvmfDGkOofjH/S6nxBdIKw5/jFFwzde9eUj4fQjYzN62HxWkLw/lFAsA1a6XwpVNFOsI1n1G5pjLTHaHQsZ5r9UneEby+g3BUFuZiui8rrrsGnh+yo+Ji52+nWva4Q8aV9cDxeeFs24KUKOiq6fydSrAl9XmHEXzqH07S3KqoNhvOf7kUEcQlIZ40YrjbFftYkORoV91LUYksOxuPhmrx0B9GFTh7OSQDZKGgLVlHSKSC4THt02r9SgsfM+Bj0tmDuxZAuNFk7EBT7FKjzkQwEBDOXclcUUDqGThV6QfGYrNsv2Tb416V4Hnr+Kht/v1jBrDU3CsFpQVGyPrHxFvGA6xQkUG1sSr8gacIjiiBl4af+xvt0Zz7P48J2xiWDsqOpPoAbbNEIKql/2qb7VVK+yY+O6djfNIIq3rVJ7Rf92p71pCV1ZKxzVlciyEm6/1OBn+ljtTZqTx/aGCnTiyqI7O58pvcbeyltQ02KJx3mNnmfhYLIldLdygg+bIFpXcuOdk79lRJBZBK/bAaCPs61jKOT/SslquSKOuV9l4lgu5YAXGfJTLAl+gt41h+1uzzB4GGt+DhjVB74zUqExF6xU9pvzvtfKV1Wd4j8K+UEfU3lnSkbt7Rf2rGIwksx43pfZoKI15T8ZOw3Mxk9QILh9cnM77jvVfRbdBWxIoqeCMHw4bRjWQ5078ROkGii5NRmJEzQx1+lBWId/qr6LblMWkUSuFbUOeNcQdddsaek73DaOvs2kWmrIMDRn8kQfHxyHY7ygnTMYRgD5hhBWpOKqyircVBAMPxnMb/cTdPaaBvLMnfD+YL4kiBBafd/rIJgsoOheMwU9IubSE3F3rdCgvHyU/wLZlxzED/w3fRH4KaUYKXQPG1TZrCEv2bRO5ciqOhlZLoTr6pZswmiiGBORdnaIokbvydPHRX+VTT504KmTbAVNkNFS7qLHmZiWba7phCsVmdBR+oIOQdZF5noE7Hf9pq8yByM2orMxBmDSdWEORi1/eEnaKoi2FX6MgrVmT+GOq3+ESDojT7ThDvW/ijlfA0VDcF7OIVzsJo6grm2vAHMh+Pb+G0i1YTTFTZVEqx1m0ia8K01B4UEa5+DjyZ8zj4QQUF1fnzCQ/CLVZAu/DYRN+G6nP5Qg9DVL0M23sWjpsdXm4PhfsFhfpvSQj/JVCO6Y19NncZu9OXdsW/608pfKwAiWKHOzPlK/WUu1v4SBNmLoju5jKDGmmrZh1/WYxpNBUHlgd/q7tj9C/ISnNdQ0WDtYGVI3hGjdumvY5uIxGQfw853jULXpaJB2z/m49IlzBwseV9sba+sBP398GVMtUwT9liNU1X0KEowH61Wp6KIJ/kkynBWT7DOORiA45Tt5+kE5VWULyq8i75Z8zahah/EYnIdz3wLCg1gqsVtv3kIBmGMZmwT7AR5K9wOhYXHzZyD/Pnlffy7RA031WKCC/5jYDJpqcnbhGCywvwpBNWo6FnsIN9BDCWukNtETFD40lTzqIJgzaYaQkeZCpNLW3pU6p6DbckCUz286a/yNcKp6EG+oK1D3CzfKIKGmoK9vrMXJVifqeb/z8lReOGgaeMf0n6GqVbZ1sfxprqCTb/bXYlXrpbg6lZWSCyO/mi4j98hnKl2HH7VWbyuTW5REkNOEK7zQYE5GGJ2mzyjGHjzZWzx79o9TUXR39b4qrNAloSuTYbnePWpbZt4kDsPJxuY6xMHo50z3adkUbNNJNhvnR3snXsRtNHdsd31qUsKyEcwRve0dm/OffRMpWRCT7OssTc82Ofr6Rvx4ve0PtuHoTe2LA32UlYm9AYDXd+Y953nOZfL0LDn/87Tresu1uvFwg1uiwrYDC8Xx/EmY1PT9cEA9jbdN95444033njjjTdA8R/PFsTACCEzIQ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OEAAADhCAMAAAAJbSJIAAAAkFBMVEX///8AAAAICAgEBATv7+8JCQn7+/vp6enz8/P8/PyOjo6Li4v39/eSkpLV1dXf3991dXWfn5/Nzc3IyMi8vLxiYmJXV1c2NjZvb29NTU0/Pz8SEhJISEjk5OTLy8tdXV2vr6+ysrIsLCyDg4MkJCQuLi5oaGiampoYGBhBQUE4ODgWFhZycnJ+fn4eHh7BwcEWzUJ/AAAL+0lEQVR4nO1d55bqvA4d0xImkEIJfQh9mDkM7/92JwWnOE7iFhTWYv+4J9/FeLRj2ZZkyXx8vPHGG2+88cYbb7zxho/ewPQuxtldLNz50Jh/DufB49S4eOagBy2cPCzPPqFizGzHghZRBqbxE/JotSI+7VabeAjwY5jQgoqh5+wxHZJgi3w4Oa+nrvoQD1GeYJ6pj6EOLTIXeg7iIPho8krjOPb1s8VMMJ6m+zG04IwYzNNrC+sI+g8I/XuJYbSOggSDh+ML7B0OkiDow4MmUIVPPoL5tugTmkI55pIj6D+gf9AkyvBPmGC6iQ1NoxicI1jYtrGjWD4Hc6YaTUUfTYbQVOjw5Ocgbos8aDI0mMoIBv9HA92N/p+aOfhocoTmk0faVOvKjWD4MIcmROKuTkUfDxNoSlkM/lQTRMcBNKkMDirn4KOJAU0qDSuwtlSOYPhJk/wMl8PhZSMYPGyhaSUwayHYpEFcI/UqGmABTQzDVE3w0bbdGMtmXg9Bv0lD/KgNM0F+z6MDTS7Ep9oRzDRphhv1x0+wZJCzbRthgI+UjiDRFo2g6fmwmYeHV0UDV7gBAY2+yhHMNUEImt/Hx7g+FQ2bfEET/LjVs03ETQ7QBD9OJSe8kioafjKDJpj2m9SraABo89tBNRNEDjDDKaoiKDEHUQP2i8GxiGAMiTkY7hd72FNTrZjg9LYzTfMT/yeHqUa01UAZ7gqkXzlYLs2oHsFyu3UHytCgE8yEyTq3jCLyqGj4AHtkuqYRXJGuuWbndJV5BKFjGTSJZpt8O+ufMEFY01SnSNSmrwybsyDBFqijP6YIXRg9slysq+xzMGwCmUjkoZxEl5Lmpss/gi3Y49IDIiValn9htBAIb0AupljvklWh0k7+mpG6Wul9QUb3TyTBM8OX7lf2OQjuQK0I0RhdnckPVwTut2YWJegQErHr0+Q71u9igl2sGXDbhUW8cnRn/67HGmZl1ow6MCIIrrgcHe9IMVcpRgHkAc2YkIjzIGXgdFE1wRZkvI00aTiUNIJ+YSEIaNQkJk0kkUAXvc9IEcsIIk+x3OwYooxEa6FOOgYidZW0W8sswXpxQxmJRI/CtEM5QcCosJ2VSDyLqWOndDV/ng93FPwvK5FMyEibY13Nu1aAAcVzRiIkl6ZlnbMEk1AzYBbfOSWRfVnIBjatbWoy4jkeWD0s9nw9mCYE1SShmQusq05kEkZm3VRJ5yLYJjqlyjgeRS6n9xHN8shuhXMQ3Xj9U/iWv9aPIHBy9grH0MY7vtpAwz2y/qx4Ob2p7J0LTrza1ZHQq//i5dSroXc2jOLFoI6kkMEfXnbgUk6seLWrlyGcB9zv4sWgDi3tPKJAaFVD56zY49WuDut/gyf5vobOWeHi1a4O29iMCLZB46UHvNq5NXTuPQiCJu17eC2oI+A3x1aqp75vZkziDVH9YtqbYTOcO/yjEGa8Iap3w63Yz4DM9h7EG6L6g9pbbPSCppvEBJGnuGc9yNWPoLhnPqwSl1VxIVZi1QMezPi4JuEitY74PT57FQxSqsI5FU2x+z1KFoYAdO1jh3ch8Pp8Ixakrc5VHce7bNgvbMbQJUNQ0cY/jxeZsF+4iHcAJ0sQeQr61FfZ/AcVfYpjkiHYUpKh5REJHrAFwV+IOG9Q4Kwus3MbuKjEIg9U5N0okyAInOjdyZ0YSW/8W4IgcP1aJ3diJFtttiEItoEZ6njjioPfK8l71+wsQf9f2IvcdJJgS3L70giCLdSFZTj4Jgi2UEtKIpsg2EZ/sHcrRNUI2XRKGSuLzEHyH/awDHunHEGps2A3RxDNYOstej95ghIHUTkDwscSlmF/SUksELezVpSMjGVfpcDcCBjmMn6FC3kMWsoJ8Bj2lihHsCWaAGPSCEKPYQ/nNBMZvyKZaP09LWkIXYEZnqgEhczTOT3H/QdWSwenvIqG4D/I2BWkfQHvFtkdP11mzrvvW6m0r256dQa+L0pv0VQ0HAy+ojp9VZTXJmvKS0Knj2Cbd7XxLYfCxD1Yhp2ysgKOE5VFSWYirH+olVVhs1PcFhOE9oBHZXdgsQaRei7FMMLddYGvUsKRv6K6CZbDzcG1ZARb9WQjseOCSgmy3BdgHcsJAl85cKgg6LtSFRv2riT9OeoX9tzCrSDof/JbNo/0aZ5gag4CZyYGqCQYPNiFq6GXOmFF9BFEqPtMQiR6hQQvmfDGkOofjH/S6nxBdIKw5/jFFwzde9eUj4fQjYzN62HxWkLw/lFAsA1a6XwpVNFOsI1n1G5pjLTHaHQsZ5r9UneEby+g3BUFuZiui8rrrsGnh+yo+Ji52+nWva4Q8aV9cDxeeFs24KUKOiq6fydSrAl9XmHEXzqH07S3KqoNhvOf7kUEcQlIZ40YrjbFftYkORoV91LUYksOxuPhmrx0B9GFTh7OSQDZKGgLVlHSKSC4THt02r9SgsfM+Bj0tmDuxZAuNFk7EBT7FKjzkQwEBDOXclcUUDqGThV6QfGYrNsv2Tb416V4Hnr+Kht/v1jBrDU3CsFpQVGyPrHxFvGA6xQkUG1sSr8gacIjiiBl4af+xvt0Zz7P48J2xiWDsqOpPoAbbNEIKql/2qb7VVK+yY+O6djfNIIq3rVJ7Rf92p71pCV1ZKxzVlciyEm6/1OBn+ljtTZqTx/aGCnTiyqI7O58pvcbeyltQ02KJx3mNnmfhYLIldLdygg+bIFpXcuOdk79lRJBZBK/bAaCPs61jKOT/SslquSKOuV9l4lgu5YAXGfJTLAl+gt41h+1uzzB4GGt+DhjVB74zUqExF6xU9pvzvtfKV1Wd4j8K+UEfU3lnSkbt7Rf2rGIwksx43pfZoKI15T8ZOw3Mxk9QILh9cnM77jvVfRbdBWxIoqeCMHw4bRjWQ5078ROkGii5NRmJEzQx1+lBWId/qr6LblMWkUSuFbUOeNcQdddsaek73DaOvs2kWmrIMDRn8kQfHxyHY7ygnTMYRgD5hhBWpOKqyircVBAMPxnMb/cTdPaaBvLMnfD+YL4kiBBafd/rIJgsoOheMwU9IubSE3F3rdCgvHyU/wLZlxzED/w3fRH4KaUYKXQPG1TZrCEv2bRO5ciqOhlZLoTr6pZswmiiGBORdnaIokbvydPHRX+VTT504KmTbAVNkNFS7qLHmZiWba7phCsVmdBR+oIOQdZF5noE7Hf9pq8yByM2orMxBmDSdWEORi1/eEnaKoi2FX6MgrVmT+GOq3+ESDojT7ThDvW/ijlfA0VDcF7OIVzsJo6grm2vAHMh+Pb+G0i1YTTFTZVEqx1m0ia8K01B4UEa5+DjyZ8zj4QQUF1fnzCQ/CLVZAu/DYRN+G6nP5Qg9DVL0M23sWjpsdXm4PhfsFhfpvSQj/JVCO6Y19NncZu9OXdsW/608pfKwAiWKHOzPlK/WUu1v4SBNmLoju5jKDGmmrZh1/WYxpNBUHlgd/q7tj9C/ISnNdQ0WDtYGVI3hGjdumvY5uIxGQfw853jULXpaJB2z/m49IlzBwseV9sba+sBP398GVMtUwT9liNU1X0KEowH61Wp6KIJ/kkynBWT7DOORiA45Tt5+kE5VWULyq8i75Z8zahah/EYnIdz3wLCg1gqsVtv3kIBmGMZmwT7AR5K9wOhYXHzZyD/Pnlffy7RA031WKCC/5jYDJpqcnbhGCywvwpBNWo6FnsIN9BDCWukNtETFD40lTzqIJgzaYaQkeZCpNLW3pU6p6DbckCUz286a/yNcKp6EG+oK1D3CzfKIKGmoK9vrMXJVifqeb/z8lReOGgaeMf0n6GqVbZ1sfxprqCTb/bXYlXrpbg6lZWSCyO/mi4j98hnKl2HH7VWbyuTW5REkNOEK7zQYE5GGJ2mzyjGHjzZWzx79o9TUXR39b4qrNAloSuTYbnePWpbZt4kDsPJxuY6xMHo50z3adkUbNNJNhvnR3snXsRtNHdsd31qUsKyEcwRve0dm/OffRMpWRCT7OssTc82Ofr6Rvx4ve0PtuHoTe2LA32UlYm9AYDXd+Y953nOZfL0LDn/87Tresu1uvFwg1uiwrYDC8Xx/EmY1PT9cEA9jbdN95444033njjjTdA8R/PFsTACCEzIQ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OEAAADhCAMAAAAJbSJIAAAAkFBMVEX///8AAAAICAgEBATv7+8JCQn7+/vp6enz8/P8/PyOjo6Li4v39/eSkpLV1dXf3991dXWfn5/Nzc3IyMi8vLxiYmJXV1c2NjZvb29NTU0/Pz8SEhJISEjk5OTLy8tdXV2vr6+ysrIsLCyDg4MkJCQuLi5oaGiampoYGBhBQUE4ODgWFhZycnJ+fn4eHh7BwcEWzUJ/AAAL+0lEQVR4nO1d55bqvA4d0xImkEIJfQh9mDkM7/92JwWnOE7iFhTWYv+4J9/FeLRj2ZZkyXx8vPHGG2+88cYbb7zxho/ewPQuxtldLNz50Jh/DufB49S4eOagBy2cPCzPPqFizGzHghZRBqbxE/JotSI+7VabeAjwY5jQgoqh5+wxHZJgi3w4Oa+nrvoQD1GeYJ6pj6EOLTIXeg7iIPho8krjOPb1s8VMMJ6m+zG04IwYzNNrC+sI+g8I/XuJYbSOggSDh+ML7B0OkiDow4MmUIVPPoL5tugTmkI55pIj6D+gf9AkyvBPmGC6iQ1NoxicI1jYtrGjWD4Hc6YaTUUfTYbQVOjw5Ocgbos8aDI0mMoIBv9HA92N/p+aOfhocoTmk0faVOvKjWD4MIcmROKuTkUfDxNoSlkM/lQTRMcBNKkMDirn4KOJAU0qDSuwtlSOYPhJk/wMl8PhZSMYPGyhaSUwayHYpEFcI/UqGmABTQzDVE3w0bbdGMtmXg9Bv0lD/KgNM0F+z6MDTS7Ep9oRzDRphhv1x0+wZJCzbRthgI+UjiDRFo2g6fmwmYeHV0UDV7gBAY2+yhHMNUEImt/Hx7g+FQ2bfEET/LjVs03ETQ7QBD9OJSe8kioafjKDJpj2m9SraABo89tBNRNEDjDDKaoiKDEHUQP2i8GxiGAMiTkY7hd72FNTrZjg9LYzTfMT/yeHqUa01UAZ7gqkXzlYLs2oHsFyu3UHytCgE8yEyTq3jCLyqGj4AHtkuqYRXJGuuWbndJV5BKFjGTSJZpt8O+ufMEFY01SnSNSmrwybsyDBFqijP6YIXRg9slysq+xzMGwCmUjkoZxEl5Lmpss/gi3Y49IDIiValn9htBAIb0AupljvklWh0k7+mpG6Wul9QUb3TyTBM8OX7lf2OQjuQK0I0RhdnckPVwTut2YWJegQErHr0+Q71u9igl2sGXDbhUW8cnRn/67HGmZl1ow6MCIIrrgcHe9IMVcpRgHkAc2YkIjzIGXgdFE1wRZkvI00aTiUNIJ+YSEIaNQkJk0kkUAXvc9IEcsIIk+x3OwYooxEa6FOOgYidZW0W8sswXpxQxmJRI/CtEM5QcCosJ2VSDyLqWOndDV/ng93FPwvK5FMyEibY13Nu1aAAcVzRiIkl6ZlnbMEk1AzYBbfOSWRfVnIBjatbWoy4jkeWD0s9nw9mCYE1SShmQusq05kEkZm3VRJ5yLYJjqlyjgeRS6n9xHN8shuhXMQ3Xj9U/iWv9aPIHBy9grH0MY7vtpAwz2y/qx4Ob2p7J0LTrza1ZHQq//i5dSroXc2jOLFoI6kkMEfXnbgUk6seLWrlyGcB9zv4sWgDi3tPKJAaFVD56zY49WuDut/gyf5vobOWeHi1a4O29iMCLZB46UHvNq5NXTuPQiCJu17eC2oI+A3x1aqp75vZkziDVH9YtqbYTOcO/yjEGa8Iap3w63Yz4DM9h7EG6L6g9pbbPSCppvEBJGnuGc9yNWPoLhnPqwSl1VxIVZi1QMezPi4JuEitY74PT57FQxSqsI5FU2x+z1KFoYAdO1jh3ch8Pp8Ixakrc5VHce7bNgvbMbQJUNQ0cY/jxeZsF+4iHcAJ0sQeQr61FfZ/AcVfYpjkiHYUpKh5REJHrAFwV+IOG9Q4Kwus3MbuKjEIg9U5N0okyAInOjdyZ0YSW/8W4IgcP1aJ3diJFtttiEItoEZ6njjioPfK8l71+wsQf9f2IvcdJJgS3L70giCLdSFZTj4Jgi2UEtKIpsg2EZ/sHcrRNUI2XRKGSuLzEHyH/awDHunHEGps2A3RxDNYOstej95ghIHUTkDwscSlmF/SUksELezVpSMjGVfpcDcCBjmMn6FC3kMWsoJ8Bj2lihHsCWaAGPSCEKPYQ/nNBMZvyKZaP09LWkIXYEZnqgEhczTOT3H/QdWSwenvIqG4D/I2BWkfQHvFtkdP11mzrvvW6m0r256dQa+L0pv0VQ0HAy+ojp9VZTXJmvKS0Knj2Cbd7XxLYfCxD1Yhp2ysgKOE5VFSWYirH+olVVhs1PcFhOE9oBHZXdgsQaRei7FMMLddYGvUsKRv6K6CZbDzcG1ZARb9WQjseOCSgmy3BdgHcsJAl85cKgg6LtSFRv2riT9OeoX9tzCrSDof/JbNo/0aZ5gag4CZyYGqCQYPNiFq6GXOmFF9BFEqPtMQiR6hQQvmfDGkOofjH/S6nxBdIKw5/jFFwzde9eUj4fQjYzN62HxWkLw/lFAsA1a6XwpVNFOsI1n1G5pjLTHaHQsZ5r9UneEby+g3BUFuZiui8rrrsGnh+yo+Ji52+nWva4Q8aV9cDxeeFs24KUKOiq6fydSrAl9XmHEXzqH07S3KqoNhvOf7kUEcQlIZ40YrjbFftYkORoV91LUYksOxuPhmrx0B9GFTh7OSQDZKGgLVlHSKSC4THt02r9SgsfM+Bj0tmDuxZAuNFk7EBT7FKjzkQwEBDOXclcUUDqGThV6QfGYrNsv2Tb416V4Hnr+Kht/v1jBrDU3CsFpQVGyPrHxFvGA6xQkUG1sSr8gacIjiiBl4af+xvt0Zz7P48J2xiWDsqOpPoAbbNEIKql/2qb7VVK+yY+O6djfNIIq3rVJ7Rf92p71pCV1ZKxzVlciyEm6/1OBn+ljtTZqTx/aGCnTiyqI7O58pvcbeyltQ02KJx3mNnmfhYLIldLdygg+bIFpXcuOdk79lRJBZBK/bAaCPs61jKOT/SslquSKOuV9l4lgu5YAXGfJTLAl+gt41h+1uzzB4GGt+DhjVB74zUqExF6xU9pvzvtfKV1Wd4j8K+UEfU3lnSkbt7Rf2rGIwksx43pfZoKI15T8ZOw3Mxk9QILh9cnM77jvVfRbdBWxIoqeCMHw4bRjWQ5078ROkGii5NRmJEzQx1+lBWId/qr6LblMWkUSuFbUOeNcQdddsaek73DaOvs2kWmrIMDRn8kQfHxyHY7ygnTMYRgD5hhBWpOKqyircVBAMPxnMb/cTdPaaBvLMnfD+YL4kiBBafd/rIJgsoOheMwU9IubSE3F3rdCgvHyU/wLZlxzED/w3fRH4KaUYKXQPG1TZrCEv2bRO5ciqOhlZLoTr6pZswmiiGBORdnaIokbvydPHRX+VTT504KmTbAVNkNFS7qLHmZiWba7phCsVmdBR+oIOQdZF5noE7Hf9pq8yByM2orMxBmDSdWEORi1/eEnaKoi2FX6MgrVmT+GOq3+ESDojT7ThDvW/ijlfA0VDcF7OIVzsJo6grm2vAHMh+Pb+G0i1YTTFTZVEqx1m0ia8K01B4UEa5+DjyZ8zj4QQUF1fnzCQ/CLVZAu/DYRN+G6nP5Qg9DVL0M23sWjpsdXm4PhfsFhfpvSQj/JVCO6Y19NncZu9OXdsW/608pfKwAiWKHOzPlK/WUu1v4SBNmLoju5jKDGmmrZh1/WYxpNBUHlgd/q7tj9C/ISnNdQ0WDtYGVI3hGjdumvY5uIxGQfw853jULXpaJB2z/m49IlzBwseV9sba+sBP398GVMtUwT9liNU1X0KEowH61Wp6KIJ/kkynBWT7DOORiA45Tt5+kE5VWULyq8i75Z8zahah/EYnIdz3wLCg1gqsVtv3kIBmGMZmwT7AR5K9wOhYXHzZyD/Pnlffy7RA031WKCC/5jYDJpqcnbhGCywvwpBNWo6FnsIN9BDCWukNtETFD40lTzqIJgzaYaQkeZCpNLW3pU6p6DbckCUz286a/yNcKp6EG+oK1D3CzfKIKGmoK9vrMXJVifqeb/z8lReOGgaeMf0n6GqVbZ1sfxprqCTb/bXYlXrpbg6lZWSCyO/mi4j98hnKl2HH7VWbyuTW5REkNOEK7zQYE5GGJ2mzyjGHjzZWzx79o9TUXR39b4qrNAloSuTYbnePWpbZt4kDsPJxuY6xMHo50z3adkUbNNJNhvnR3snXsRtNHdsd31qUsKyEcwRve0dm/OffRMpWRCT7OssTc82Ofr6Rvx4ve0PtuHoTe2LA32UlYm9AYDXd+Y953nOZfL0LDn/87Tresu1uvFwg1uiwrYDC8Xx/EmY1PT9cEA9jbdN95444033njjjTdA8R/PFsTACCEzIQ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BEBA8EAE-BF5A-486C-A8C5-ECC9F3942E4B}">
                <a14:imgProps xmlns:a14="http://schemas.microsoft.com/office/drawing/2010/main" xmlns="">
                  <a14:imgLayer r:embed="rId4">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2768089" y="2300706"/>
            <a:ext cx="2495715" cy="2566081"/>
          </a:xfrm>
          <a:prstGeom prst="rect">
            <a:avLst/>
          </a:prstGeom>
        </p:spPr>
      </p:pic>
    </p:spTree>
    <p:extLst>
      <p:ext uri="{BB962C8B-B14F-4D97-AF65-F5344CB8AC3E}">
        <p14:creationId xmlns:p14="http://schemas.microsoft.com/office/powerpoint/2010/main" xmlns="" val="1733954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Capلاture.JPG"/>
          <p:cNvPicPr>
            <a:picLocks noGrp="1" noChangeAspect="1"/>
          </p:cNvPicPr>
          <p:nvPr>
            <p:ph idx="1"/>
          </p:nvPr>
        </p:nvPicPr>
        <p:blipFill>
          <a:blip r:embed="rId2"/>
          <a:stretch>
            <a:fillRect/>
          </a:stretch>
        </p:blipFill>
        <p:spPr>
          <a:xfrm>
            <a:off x="1868555" y="648382"/>
            <a:ext cx="7482177" cy="5868374"/>
          </a:xfrm>
        </p:spPr>
      </p:pic>
      <p:sp>
        <p:nvSpPr>
          <p:cNvPr id="4" name="Slide Number Placeholder 3"/>
          <p:cNvSpPr>
            <a:spLocks noGrp="1"/>
          </p:cNvSpPr>
          <p:nvPr>
            <p:ph type="sldNum" sz="quarter" idx="12"/>
          </p:nvPr>
        </p:nvSpPr>
        <p:spPr/>
        <p:txBody>
          <a:bodyPr/>
          <a:lstStyle/>
          <a:p>
            <a:fld id="{6D22F896-40B5-4ADD-8801-0D06FADFA095}"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Capييture.JPG"/>
          <p:cNvPicPr>
            <a:picLocks noGrp="1" noChangeAspect="1"/>
          </p:cNvPicPr>
          <p:nvPr>
            <p:ph idx="1"/>
          </p:nvPr>
        </p:nvPicPr>
        <p:blipFill>
          <a:blip r:embed="rId2"/>
          <a:stretch>
            <a:fillRect/>
          </a:stretch>
        </p:blipFill>
        <p:spPr>
          <a:xfrm>
            <a:off x="2044771" y="795130"/>
            <a:ext cx="7212965" cy="5681870"/>
          </a:xfrm>
        </p:spPr>
      </p:pic>
      <p:sp>
        <p:nvSpPr>
          <p:cNvPr id="4" name="Slide Number Placeholder 3"/>
          <p:cNvSpPr>
            <a:spLocks noGrp="1"/>
          </p:cNvSpPr>
          <p:nvPr>
            <p:ph type="sldNum" sz="quarter" idx="12"/>
          </p:nvPr>
        </p:nvSpPr>
        <p:spPr/>
        <p:txBody>
          <a:bodyPr/>
          <a:lstStyle/>
          <a:p>
            <a:fld id="{6D22F896-40B5-4ADD-8801-0D06FADFA095}"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ي.JPG"/>
          <p:cNvPicPr>
            <a:picLocks noGrp="1" noChangeAspect="1"/>
          </p:cNvPicPr>
          <p:nvPr>
            <p:ph idx="1"/>
          </p:nvPr>
        </p:nvPicPr>
        <p:blipFill>
          <a:blip r:embed="rId2"/>
          <a:stretch>
            <a:fillRect/>
          </a:stretch>
        </p:blipFill>
        <p:spPr>
          <a:xfrm>
            <a:off x="2710791" y="1139687"/>
            <a:ext cx="6410637" cy="5323025"/>
          </a:xfrm>
        </p:spPr>
      </p:pic>
      <p:sp>
        <p:nvSpPr>
          <p:cNvPr id="4" name="Slide Number Placeholder 3"/>
          <p:cNvSpPr>
            <a:spLocks noGrp="1"/>
          </p:cNvSpPr>
          <p:nvPr>
            <p:ph type="sldNum" sz="quarter" idx="12"/>
          </p:nvPr>
        </p:nvSpPr>
        <p:spPr/>
        <p:txBody>
          <a:bodyPr/>
          <a:lstStyle/>
          <a:p>
            <a:fld id="{6D22F896-40B5-4ADD-8801-0D06FADFA095}"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قثق.JPG"/>
          <p:cNvPicPr>
            <a:picLocks noGrp="1" noChangeAspect="1"/>
          </p:cNvPicPr>
          <p:nvPr>
            <p:ph idx="1"/>
          </p:nvPr>
        </p:nvPicPr>
        <p:blipFill>
          <a:blip r:embed="rId2"/>
          <a:stretch>
            <a:fillRect/>
          </a:stretch>
        </p:blipFill>
        <p:spPr>
          <a:xfrm>
            <a:off x="2491407" y="1020375"/>
            <a:ext cx="6697317" cy="5370900"/>
          </a:xfrm>
        </p:spPr>
      </p:pic>
      <p:sp>
        <p:nvSpPr>
          <p:cNvPr id="4" name="Slide Number Placeholder 3"/>
          <p:cNvSpPr>
            <a:spLocks noGrp="1"/>
          </p:cNvSpPr>
          <p:nvPr>
            <p:ph type="sldNum" sz="quarter" idx="12"/>
          </p:nvPr>
        </p:nvSpPr>
        <p:spPr/>
        <p:txBody>
          <a:bodyPr/>
          <a:lstStyle/>
          <a:p>
            <a:fld id="{6D22F896-40B5-4ADD-8801-0D06FADFA095}"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charset="0"/>
                <a:ea typeface="Century Gothic" charset="0"/>
                <a:cs typeface="Century Gothic" charset="0"/>
              </a:rPr>
              <a:t>IN KSA:</a:t>
            </a:r>
            <a:endParaRPr lang="en-US" sz="4000" b="1" dirty="0">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a:bodyPr>
          <a:lstStyle/>
          <a:p>
            <a:pPr>
              <a:lnSpc>
                <a:spcPct val="150000"/>
              </a:lnSpc>
              <a:buFont typeface="Wingdings" charset="2"/>
              <a:buChar char="v"/>
            </a:pPr>
            <a:r>
              <a:rPr lang="en-US" b="1" dirty="0">
                <a:solidFill>
                  <a:srgbClr val="C00000"/>
                </a:solidFill>
                <a:latin typeface="Century Gothic" charset="0"/>
                <a:ea typeface="Century Gothic" charset="0"/>
                <a:cs typeface="Century Gothic" charset="0"/>
              </a:rPr>
              <a:t>The most common malignancy seen at </a:t>
            </a:r>
            <a:r>
              <a:rPr lang="en-US" b="1" dirty="0" smtClean="0">
                <a:solidFill>
                  <a:srgbClr val="C00000"/>
                </a:solidFill>
                <a:latin typeface="Century Gothic" charset="0"/>
                <a:ea typeface="Century Gothic" charset="0"/>
                <a:cs typeface="Century Gothic" charset="0"/>
              </a:rPr>
              <a:t>KFSH&amp;RC for female  </a:t>
            </a:r>
            <a:r>
              <a:rPr lang="en-US" b="1" dirty="0">
                <a:latin typeface="Century Gothic" charset="0"/>
                <a:ea typeface="Century Gothic" charset="0"/>
                <a:cs typeface="Century Gothic" charset="0"/>
              </a:rPr>
              <a:t>is breast </a:t>
            </a:r>
            <a:r>
              <a:rPr lang="en-US" b="1" dirty="0" smtClean="0">
                <a:latin typeface="Century Gothic" charset="0"/>
                <a:ea typeface="Century Gothic" charset="0"/>
                <a:cs typeface="Century Gothic" charset="0"/>
              </a:rPr>
              <a:t>cancer. comprising </a:t>
            </a:r>
            <a:r>
              <a:rPr lang="en-US" b="1" dirty="0">
                <a:latin typeface="Century Gothic" charset="0"/>
                <a:ea typeface="Century Gothic" charset="0"/>
                <a:cs typeface="Century Gothic" charset="0"/>
              </a:rPr>
              <a:t>15.4% of all cases, as compared to 13.9% of all neoplasms diagnosed in the U.S.A. It affects mostly women under the age of 50, while in the U.S.A., those more than 50 years of age are most frequently affected. </a:t>
            </a:r>
            <a:endParaRPr lang="en-US" b="1" dirty="0" smtClean="0">
              <a:latin typeface="Century Gothic" charset="0"/>
              <a:ea typeface="Century Gothic" charset="0"/>
              <a:cs typeface="Century Gothic" charset="0"/>
            </a:endParaRPr>
          </a:p>
          <a:p>
            <a:pPr>
              <a:lnSpc>
                <a:spcPct val="150000"/>
              </a:lnSpc>
              <a:buFont typeface="Wingdings" charset="2"/>
              <a:buChar char="v"/>
            </a:pPr>
            <a:r>
              <a:rPr lang="en-US" b="1" dirty="0" smtClean="0">
                <a:latin typeface="Century Gothic" charset="0"/>
                <a:ea typeface="Century Gothic" charset="0"/>
                <a:cs typeface="Century Gothic" charset="0"/>
              </a:rPr>
              <a:t>Colorectal cancer is ranked </a:t>
            </a:r>
            <a:r>
              <a:rPr lang="en-US" b="1" dirty="0">
                <a:latin typeface="Century Gothic" charset="0"/>
                <a:ea typeface="Century Gothic" charset="0"/>
                <a:cs typeface="Century Gothic" charset="0"/>
              </a:rPr>
              <a:t>the 1st among </a:t>
            </a:r>
            <a:r>
              <a:rPr lang="en-US" b="1" dirty="0" smtClean="0">
                <a:latin typeface="Century Gothic" charset="0"/>
                <a:ea typeface="Century Gothic" charset="0"/>
                <a:cs typeface="Century Gothic" charset="0"/>
              </a:rPr>
              <a:t> Saudi males.  </a:t>
            </a:r>
          </a:p>
        </p:txBody>
      </p:sp>
      <p:sp>
        <p:nvSpPr>
          <p:cNvPr id="4" name="Slide Number Placeholder 3"/>
          <p:cNvSpPr>
            <a:spLocks noGrp="1"/>
          </p:cNvSpPr>
          <p:nvPr>
            <p:ph type="sldNum" sz="quarter" idx="12"/>
          </p:nvPr>
        </p:nvSpPr>
        <p:spPr/>
        <p:txBody>
          <a:bodyPr/>
          <a:lstStyle/>
          <a:p>
            <a:fld id="{629637A9-119A-49DA-BD12-AAC58B377D80}" type="slidenum">
              <a:rPr lang="en-US" smtClean="0"/>
              <a:pPr/>
              <a:t>54</a:t>
            </a:fld>
            <a:endParaRPr lang="en-US" dirty="0"/>
          </a:p>
        </p:txBody>
      </p:sp>
    </p:spTree>
    <p:extLst>
      <p:ext uri="{BB962C8B-B14F-4D97-AF65-F5344CB8AC3E}">
        <p14:creationId xmlns:p14="http://schemas.microsoft.com/office/powerpoint/2010/main" xmlns="" val="14169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charset="0"/>
                <a:ea typeface="Century Gothic" charset="0"/>
                <a:cs typeface="Century Gothic" charset="0"/>
              </a:rPr>
              <a:t>IN KSA:</a:t>
            </a:r>
            <a:endParaRPr lang="en-US" sz="4000" b="1" dirty="0">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lnSpcReduction="10000"/>
          </a:bodyPr>
          <a:lstStyle/>
          <a:p>
            <a:pPr>
              <a:buFont typeface="Wingdings" charset="2"/>
              <a:buChar char="v"/>
            </a:pPr>
            <a:r>
              <a:rPr lang="en-US" dirty="0">
                <a:latin typeface="Century Gothic" charset="0"/>
                <a:ea typeface="Century Gothic" charset="0"/>
                <a:cs typeface="Century Gothic" charset="0"/>
              </a:rPr>
              <a:t>For all sites, the age-specific incidence rate (AIR) increased with age for both Saudi males and females. The median age at diagnosis for men was 58 years; range (0 -122) and 51 years for women; range (0-112</a:t>
            </a:r>
            <a:r>
              <a:rPr lang="en-US" dirty="0" smtClean="0">
                <a:latin typeface="Century Gothic" charset="0"/>
                <a:ea typeface="Century Gothic" charset="0"/>
                <a:cs typeface="Century Gothic" charset="0"/>
              </a:rPr>
              <a:t>).</a:t>
            </a:r>
          </a:p>
          <a:p>
            <a:pPr>
              <a:buFont typeface="Wingdings" charset="2"/>
              <a:buChar char="v"/>
            </a:pPr>
            <a:r>
              <a:rPr lang="en-US" dirty="0">
                <a:latin typeface="Century Gothic" charset="0"/>
                <a:ea typeface="Century Gothic" charset="0"/>
                <a:cs typeface="Century Gothic" charset="0"/>
              </a:rPr>
              <a:t>B</a:t>
            </a:r>
            <a:r>
              <a:rPr lang="en-US" dirty="0" smtClean="0">
                <a:latin typeface="Century Gothic" charset="0"/>
                <a:ea typeface="Century Gothic" charset="0"/>
                <a:cs typeface="Century Gothic" charset="0"/>
              </a:rPr>
              <a:t>etween </a:t>
            </a:r>
            <a:r>
              <a:rPr lang="en-US" dirty="0">
                <a:latin typeface="Century Gothic" charset="0"/>
                <a:ea typeface="Century Gothic" charset="0"/>
                <a:cs typeface="Century Gothic" charset="0"/>
              </a:rPr>
              <a:t>January 01 and December 31, 2012, the total number of cancer incident cases reported to the Saudi Cancer Registry (SCR) was 14,846. </a:t>
            </a:r>
            <a:r>
              <a:rPr lang="en-US" dirty="0">
                <a:solidFill>
                  <a:srgbClr val="C00000"/>
                </a:solidFill>
                <a:latin typeface="Century Gothic" charset="0"/>
                <a:ea typeface="Century Gothic" charset="0"/>
                <a:cs typeface="Century Gothic" charset="0"/>
              </a:rPr>
              <a:t>Overall cancer was more among women than men; </a:t>
            </a:r>
            <a:r>
              <a:rPr lang="en-US" dirty="0">
                <a:latin typeface="Century Gothic" charset="0"/>
                <a:ea typeface="Century Gothic" charset="0"/>
                <a:cs typeface="Century Gothic" charset="0"/>
              </a:rPr>
              <a:t>it affected 7,048 (47.5%) males and 7,798 (52.5%) females. </a:t>
            </a:r>
          </a:p>
          <a:p>
            <a:pPr marL="0" indent="0">
              <a:buNone/>
            </a:pPr>
            <a:endParaRPr lang="en-US" dirty="0">
              <a:latin typeface="Century Gothic" charset="0"/>
              <a:ea typeface="Century Gothic" charset="0"/>
              <a:cs typeface="Century Gothic" charset="0"/>
            </a:endParaRPr>
          </a:p>
          <a:p>
            <a:pPr>
              <a:buFont typeface="Wingdings" charset="2"/>
              <a:buChar char="v"/>
            </a:pPr>
            <a:r>
              <a:rPr lang="en-US" dirty="0" smtClean="0">
                <a:latin typeface="Century Gothic" charset="0"/>
                <a:ea typeface="Century Gothic" charset="0"/>
                <a:cs typeface="Century Gothic" charset="0"/>
              </a:rPr>
              <a:t>The </a:t>
            </a:r>
            <a:r>
              <a:rPr lang="en-US" dirty="0">
                <a:latin typeface="Century Gothic" charset="0"/>
                <a:ea typeface="Century Gothic" charset="0"/>
                <a:cs typeface="Century Gothic" charset="0"/>
              </a:rPr>
              <a:t>total incident cases reported among children (0-14 years) between January and December 2012 were 851. The reported incidents show that cancer was more common among boys than </a:t>
            </a:r>
            <a:r>
              <a:rPr lang="en-US" dirty="0" smtClean="0">
                <a:latin typeface="Century Gothic" charset="0"/>
                <a:ea typeface="Century Gothic" charset="0"/>
                <a:cs typeface="Century Gothic" charset="0"/>
              </a:rPr>
              <a:t>girls. The </a:t>
            </a:r>
            <a:r>
              <a:rPr lang="en-US" dirty="0">
                <a:latin typeface="Century Gothic" charset="0"/>
                <a:ea typeface="Century Gothic" charset="0"/>
                <a:cs typeface="Century Gothic" charset="0"/>
              </a:rPr>
              <a:t>leading cancer among Saudi children was </a:t>
            </a:r>
            <a:r>
              <a:rPr lang="en-US" dirty="0" smtClean="0">
                <a:latin typeface="Century Gothic" charset="0"/>
                <a:ea typeface="Century Gothic" charset="0"/>
                <a:cs typeface="Century Gothic" charset="0"/>
              </a:rPr>
              <a:t>Leukemia.</a:t>
            </a:r>
            <a:endParaRPr lang="en-US" dirty="0">
              <a:latin typeface="Century Gothic" charset="0"/>
              <a:ea typeface="Century Gothic" charset="0"/>
              <a:cs typeface="Century Gothic" charset="0"/>
            </a:endParaRPr>
          </a:p>
        </p:txBody>
      </p:sp>
      <p:sp>
        <p:nvSpPr>
          <p:cNvPr id="4" name="Slide Number Placeholder 3"/>
          <p:cNvSpPr>
            <a:spLocks noGrp="1"/>
          </p:cNvSpPr>
          <p:nvPr>
            <p:ph type="sldNum" sz="quarter" idx="12"/>
          </p:nvPr>
        </p:nvSpPr>
        <p:spPr/>
        <p:txBody>
          <a:bodyPr/>
          <a:lstStyle/>
          <a:p>
            <a:fld id="{629637A9-119A-49DA-BD12-AAC58B377D80}" type="slidenum">
              <a:rPr lang="en-US" smtClean="0"/>
              <a:pPr/>
              <a:t>55</a:t>
            </a:fld>
            <a:endParaRPr lang="en-US" dirty="0"/>
          </a:p>
        </p:txBody>
      </p:sp>
    </p:spTree>
    <p:extLst>
      <p:ext uri="{BB962C8B-B14F-4D97-AF65-F5344CB8AC3E}">
        <p14:creationId xmlns:p14="http://schemas.microsoft.com/office/powerpoint/2010/main" xmlns="" val="15779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2180"/>
            <a:ext cx="10972800" cy="990600"/>
          </a:xfrm>
        </p:spPr>
        <p:txBody>
          <a:bodyPr>
            <a:normAutofit fontScale="90000"/>
          </a:bodyPr>
          <a:lstStyle/>
          <a:p>
            <a:r>
              <a:rPr lang="en-US" sz="4000" b="1" dirty="0"/>
              <a:t>Ten Most Common Cancers among Saudis by sex, 2012 </a:t>
            </a:r>
            <a:r>
              <a:rPr lang="en-US" sz="4000" dirty="0"/>
              <a:t/>
            </a:r>
            <a:br>
              <a:rPr lang="en-US" sz="4000" dirty="0"/>
            </a:br>
            <a:endParaRPr lang="en-US" sz="4000"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56</a:t>
            </a:fld>
            <a:endParaRPr lang="en-US" dirty="0"/>
          </a:p>
        </p:txBody>
      </p:sp>
      <p:pic>
        <p:nvPicPr>
          <p:cNvPr id="19" name="Picture 18"/>
          <p:cNvPicPr>
            <a:picLocks noChangeAspect="1"/>
          </p:cNvPicPr>
          <p:nvPr/>
        </p:nvPicPr>
        <p:blipFill>
          <a:blip r:embed="rId2"/>
          <a:stretch>
            <a:fillRect/>
          </a:stretch>
        </p:blipFill>
        <p:spPr>
          <a:xfrm>
            <a:off x="2231661" y="1803399"/>
            <a:ext cx="8063806" cy="4327745"/>
          </a:xfrm>
          <a:prstGeom prst="rect">
            <a:avLst/>
          </a:prstGeom>
        </p:spPr>
      </p:pic>
    </p:spTree>
    <p:extLst>
      <p:ext uri="{BB962C8B-B14F-4D97-AF65-F5344CB8AC3E}">
        <p14:creationId xmlns:p14="http://schemas.microsoft.com/office/powerpoint/2010/main" xmlns="" val="3697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2180"/>
            <a:ext cx="10972800" cy="990600"/>
          </a:xfrm>
        </p:spPr>
        <p:txBody>
          <a:bodyPr>
            <a:normAutofit fontScale="90000"/>
          </a:bodyPr>
          <a:lstStyle/>
          <a:p>
            <a:r>
              <a:rPr lang="en-US" sz="4000" b="1" dirty="0"/>
              <a:t>Percentage Distribution of Cancer Incidence among Saudis by Sex according to Age </a:t>
            </a:r>
            <a:r>
              <a:rPr lang="en-US" sz="4000" b="1" dirty="0" smtClean="0"/>
              <a:t>Group</a:t>
            </a:r>
            <a:r>
              <a:rPr lang="en-US" sz="4000" dirty="0"/>
              <a:t/>
            </a:r>
            <a:br>
              <a:rPr lang="en-US" sz="4000" dirty="0"/>
            </a:br>
            <a:endParaRPr lang="en-US" sz="4000" dirty="0"/>
          </a:p>
        </p:txBody>
      </p:sp>
      <p:sp>
        <p:nvSpPr>
          <p:cNvPr id="4" name="Slide Number Placeholder 3"/>
          <p:cNvSpPr>
            <a:spLocks noGrp="1"/>
          </p:cNvSpPr>
          <p:nvPr>
            <p:ph type="sldNum" sz="quarter" idx="12"/>
          </p:nvPr>
        </p:nvSpPr>
        <p:spPr/>
        <p:txBody>
          <a:bodyPr/>
          <a:lstStyle/>
          <a:p>
            <a:fld id="{629637A9-119A-49DA-BD12-AAC58B377D80}" type="slidenum">
              <a:rPr lang="en-US" smtClean="0"/>
              <a:pPr/>
              <a:t>57</a:t>
            </a:fld>
            <a:endParaRPr lang="en-US" dirty="0"/>
          </a:p>
        </p:txBody>
      </p:sp>
      <p:pic>
        <p:nvPicPr>
          <p:cNvPr id="9" name="Picture 8"/>
          <p:cNvPicPr>
            <a:picLocks noChangeAspect="1"/>
          </p:cNvPicPr>
          <p:nvPr/>
        </p:nvPicPr>
        <p:blipFill>
          <a:blip r:embed="rId2"/>
          <a:stretch>
            <a:fillRect/>
          </a:stretch>
        </p:blipFill>
        <p:spPr>
          <a:xfrm>
            <a:off x="2099732" y="1913467"/>
            <a:ext cx="7399867" cy="4426706"/>
          </a:xfrm>
          <a:prstGeom prst="rect">
            <a:avLst/>
          </a:prstGeom>
        </p:spPr>
      </p:pic>
    </p:spTree>
    <p:extLst>
      <p:ext uri="{BB962C8B-B14F-4D97-AF65-F5344CB8AC3E}">
        <p14:creationId xmlns:p14="http://schemas.microsoft.com/office/powerpoint/2010/main" xmlns="" val="80663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1214" y="1085193"/>
            <a:ext cx="11377448" cy="1311166"/>
          </a:xfrm>
        </p:spPr>
        <p:txBody>
          <a:bodyPr>
            <a:noAutofit/>
          </a:bodyPr>
          <a:lstStyle/>
          <a:p>
            <a:r>
              <a:rPr lang="en-US" sz="9600" b="1" i="1" dirty="0" smtClean="0">
                <a:solidFill>
                  <a:schemeClr val="accent5">
                    <a:lumMod val="60000"/>
                    <a:lumOff val="40000"/>
                  </a:schemeClr>
                </a:solidFill>
                <a:latin typeface="Edwardian Script ITC" panose="030303020407070D0804" pitchFamily="66" charset="0"/>
              </a:rPr>
              <a:t>Thank You </a:t>
            </a:r>
            <a:r>
              <a:rPr lang="en-US" sz="9600" b="1" i="1" dirty="0" smtClean="0">
                <a:solidFill>
                  <a:srgbClr val="FF0066"/>
                </a:solidFill>
                <a:latin typeface="Edwardian Script ITC" panose="030303020407070D0804" pitchFamily="66" charset="0"/>
              </a:rPr>
              <a:t>..</a:t>
            </a:r>
            <a:endParaRPr lang="en-US" sz="9600" b="1" i="1" dirty="0">
              <a:solidFill>
                <a:srgbClr val="FF0066"/>
              </a:solidFill>
              <a:latin typeface="Edwardian Script ITC" panose="030303020407070D0804" pitchFamily="66"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58</a:t>
            </a:fld>
            <a:endParaRPr lang="en-US" dirty="0"/>
          </a:p>
        </p:txBody>
      </p:sp>
      <p:pic>
        <p:nvPicPr>
          <p:cNvPr id="5" name="Picture 2" descr="http://lordsai.com/wpimages/wpdf5c5a1e_06.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799489" y="2538248"/>
            <a:ext cx="3755985" cy="4089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985431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ar-SA" dirty="0"/>
          </a:p>
        </p:txBody>
      </p:sp>
      <p:sp>
        <p:nvSpPr>
          <p:cNvPr id="3" name="Content Placeholder 2"/>
          <p:cNvSpPr>
            <a:spLocks noGrp="1"/>
          </p:cNvSpPr>
          <p:nvPr>
            <p:ph idx="1"/>
          </p:nvPr>
        </p:nvSpPr>
        <p:spPr/>
        <p:txBody>
          <a:bodyPr/>
          <a:lstStyle/>
          <a:p>
            <a:r>
              <a:rPr lang="en-US" dirty="0" smtClean="0">
                <a:hlinkClick r:id="rId2"/>
              </a:rPr>
              <a:t>http://www.cancer.org/acs/groups/cid/documents/webcontent/003037-pdf.pdf</a:t>
            </a:r>
            <a:endParaRPr lang="en-US" dirty="0" smtClean="0"/>
          </a:p>
          <a:p>
            <a:pPr>
              <a:buNone/>
            </a:pPr>
            <a:endParaRPr lang="en-US" dirty="0" smtClean="0"/>
          </a:p>
          <a:p>
            <a:r>
              <a:rPr lang="en-US" dirty="0" smtClean="0">
                <a:hlinkClick r:id="rId3"/>
              </a:rPr>
              <a:t>http://www.chs.gov.sa/Ar/HealthRecords/CancerRegistry/CancerRegistryReport202012.pdf</a:t>
            </a:r>
            <a:r>
              <a:rPr lang="en-US" dirty="0" smtClean="0"/>
              <a:t>  </a:t>
            </a:r>
          </a:p>
          <a:p>
            <a:endParaRPr lang="ar-SA"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78792" y="260757"/>
            <a:ext cx="8032311" cy="6377152"/>
          </a:xfrm>
        </p:spPr>
      </p:pic>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xmlns="" val="840964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231228" y="788119"/>
            <a:ext cx="8029903" cy="5139869"/>
          </a:xfrm>
          <a:prstGeom prst="rect">
            <a:avLst/>
          </a:prstGeom>
          <a:noFill/>
        </p:spPr>
        <p:txBody>
          <a:bodyPr wrap="square" rtlCol="0">
            <a:spAutoFit/>
          </a:bodyPr>
          <a:lstStyle/>
          <a:p>
            <a:pPr marL="285750" indent="-285750">
              <a:buClr>
                <a:srgbClr val="FF0066"/>
              </a:buClr>
              <a:buFont typeface="Wingdings" panose="05000000000000000000" pitchFamily="2" charset="2"/>
              <a:buChar char="v"/>
            </a:pPr>
            <a:r>
              <a:rPr lang="en-US" sz="4000" dirty="0" smtClean="0">
                <a:solidFill>
                  <a:srgbClr val="002060"/>
                </a:solidFill>
                <a:latin typeface="Gabriola" panose="04040605051002020D02" pitchFamily="82" charset="0"/>
                <a:cs typeface="Aparajita" panose="020B0604020202020204" pitchFamily="34" charset="0"/>
              </a:rPr>
              <a:t> Some cancers </a:t>
            </a:r>
            <a:r>
              <a:rPr lang="en-US" sz="4000" dirty="0">
                <a:solidFill>
                  <a:srgbClr val="002060"/>
                </a:solidFill>
                <a:latin typeface="Gabriola" panose="04040605051002020D02" pitchFamily="82" charset="0"/>
                <a:cs typeface="Aparajita" panose="020B0604020202020204" pitchFamily="34" charset="0"/>
              </a:rPr>
              <a:t>like : stomach, breast cancer, rectum, uterus, and </a:t>
            </a:r>
            <a:r>
              <a:rPr lang="en-US" sz="4000" dirty="0" smtClean="0">
                <a:solidFill>
                  <a:srgbClr val="002060"/>
                </a:solidFill>
                <a:latin typeface="Gabriola" panose="04040605051002020D02" pitchFamily="82" charset="0"/>
                <a:cs typeface="Aparajita" panose="020B0604020202020204" pitchFamily="34" charset="0"/>
              </a:rPr>
              <a:t>lung occur in a familial pattern.</a:t>
            </a:r>
            <a:endParaRPr lang="en-US" sz="4000" dirty="0">
              <a:solidFill>
                <a:srgbClr val="002060"/>
              </a:solidFill>
              <a:latin typeface="Gabriola" panose="04040605051002020D02" pitchFamily="82" charset="0"/>
              <a:cs typeface="Aparajita" panose="020B0604020202020204" pitchFamily="34" charset="0"/>
            </a:endParaRPr>
          </a:p>
          <a:p>
            <a:pPr marL="285750" indent="-285750">
              <a:buClr>
                <a:srgbClr val="FF0066"/>
              </a:buClr>
              <a:buFont typeface="Wingdings" panose="05000000000000000000" pitchFamily="2" charset="2"/>
              <a:buChar char="v"/>
            </a:pPr>
            <a:r>
              <a:rPr lang="en-US" sz="4000" dirty="0" smtClean="0">
                <a:solidFill>
                  <a:srgbClr val="002060"/>
                </a:solidFill>
                <a:latin typeface="Gabriola" panose="04040605051002020D02" pitchFamily="82" charset="0"/>
                <a:cs typeface="Aparajita" panose="020B0604020202020204" pitchFamily="34" charset="0"/>
              </a:rPr>
              <a:t> The </a:t>
            </a:r>
            <a:r>
              <a:rPr lang="en-US" sz="4000" dirty="0">
                <a:solidFill>
                  <a:srgbClr val="002060"/>
                </a:solidFill>
                <a:latin typeface="Gabriola" panose="04040605051002020D02" pitchFamily="82" charset="0"/>
                <a:cs typeface="Aparajita" panose="020B0604020202020204" pitchFamily="34" charset="0"/>
              </a:rPr>
              <a:t>causes of cancer include immunosupperssive drugs and </a:t>
            </a:r>
            <a:r>
              <a:rPr lang="en-US" sz="4000" dirty="0" smtClean="0">
                <a:solidFill>
                  <a:srgbClr val="002060"/>
                </a:solidFill>
                <a:latin typeface="Gabriola" panose="04040605051002020D02" pitchFamily="82" charset="0"/>
                <a:cs typeface="Aparajita" panose="020B0604020202020204" pitchFamily="34" charset="0"/>
              </a:rPr>
              <a:t>viruses (adenoviruses</a:t>
            </a:r>
            <a:r>
              <a:rPr lang="en-US" sz="4000" dirty="0">
                <a:solidFill>
                  <a:srgbClr val="002060"/>
                </a:solidFill>
                <a:latin typeface="Gabriola" panose="04040605051002020D02" pitchFamily="82" charset="0"/>
                <a:cs typeface="Aparajita" panose="020B0604020202020204" pitchFamily="34" charset="0"/>
              </a:rPr>
              <a:t>, papovaviruses, herpes viruses, human T-cell lymphoma-leukemia virus, </a:t>
            </a:r>
            <a:r>
              <a:rPr lang="en-US" sz="4000" dirty="0" smtClean="0">
                <a:solidFill>
                  <a:srgbClr val="002060"/>
                </a:solidFill>
                <a:latin typeface="Gabriola" panose="04040605051002020D02" pitchFamily="82" charset="0"/>
                <a:cs typeface="Aparajita" panose="020B0604020202020204" pitchFamily="34" charset="0"/>
              </a:rPr>
              <a:t>Epsteinbarr </a:t>
            </a:r>
            <a:r>
              <a:rPr lang="en-US" sz="4000" dirty="0">
                <a:solidFill>
                  <a:srgbClr val="002060"/>
                </a:solidFill>
                <a:latin typeface="Gabriola" panose="04040605051002020D02" pitchFamily="82" charset="0"/>
                <a:cs typeface="Aparajita" panose="020B0604020202020204" pitchFamily="34" charset="0"/>
              </a:rPr>
              <a:t>virus, and hepatitis B virus)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2050" name="Picture 2" descr="http://www.dnaforensics.com/images/familial_search.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64991" y="977462"/>
            <a:ext cx="3337975" cy="47611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1475129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225287"/>
            <a:ext cx="11198087" cy="1298713"/>
          </a:xfrm>
        </p:spPr>
        <p:txBody>
          <a:bodyPr>
            <a:noAutofit/>
          </a:bodyPr>
          <a:lstStyle/>
          <a:p>
            <a:r>
              <a:rPr lang="en-US" sz="6000" dirty="0" smtClean="0">
                <a:effectLst>
                  <a:outerShdw blurRad="38100" dist="38100" dir="2700000" algn="tl">
                    <a:srgbClr val="000000">
                      <a:alpha val="43137"/>
                    </a:srgbClr>
                  </a:outerShdw>
                </a:effectLst>
                <a:latin typeface="Gabriola" panose="04040605051002020D02" pitchFamily="82" charset="0"/>
              </a:rPr>
              <a:t>Terminology…</a:t>
            </a:r>
            <a:endParaRPr lang="en-US" sz="6000" dirty="0">
              <a:effectLst>
                <a:outerShdw blurRad="38100" dist="38100" dir="2700000" algn="tl">
                  <a:srgbClr val="000000">
                    <a:alpha val="43137"/>
                  </a:srgbClr>
                </a:outerShdw>
              </a:effectLst>
              <a:latin typeface="Gabriola" panose="04040605051002020D02" pitchFamily="82" charset="0"/>
            </a:endParaRPr>
          </a:p>
        </p:txBody>
      </p:sp>
      <p:sp>
        <p:nvSpPr>
          <p:cNvPr id="3" name="Content Placeholder 2"/>
          <p:cNvSpPr>
            <a:spLocks noGrp="1"/>
          </p:cNvSpPr>
          <p:nvPr>
            <p:ph idx="1"/>
          </p:nvPr>
        </p:nvSpPr>
        <p:spPr>
          <a:xfrm>
            <a:off x="384313" y="1851992"/>
            <a:ext cx="10972800" cy="4876800"/>
          </a:xfrm>
        </p:spPr>
        <p:txBody>
          <a:bodyPr>
            <a:normAutofit/>
          </a:bodyPr>
          <a:lstStyle/>
          <a:p>
            <a:pPr>
              <a:buSzPct val="71000"/>
              <a:buBlip>
                <a:blip r:embed="rId2"/>
              </a:buBlip>
            </a:pPr>
            <a:r>
              <a:rPr lang="en-US" sz="3200" b="1" dirty="0" smtClean="0">
                <a:solidFill>
                  <a:srgbClr val="FF0066"/>
                </a:solidFill>
                <a:latin typeface="Gabriola" panose="04040605051002020D02" pitchFamily="82" charset="0"/>
              </a:rPr>
              <a:t>Doubling </a:t>
            </a:r>
            <a:r>
              <a:rPr lang="en-US" sz="3200" b="1" dirty="0">
                <a:solidFill>
                  <a:srgbClr val="FF0066"/>
                </a:solidFill>
                <a:latin typeface="Gabriola" panose="04040605051002020D02" pitchFamily="82" charset="0"/>
              </a:rPr>
              <a:t>time</a:t>
            </a:r>
            <a:r>
              <a:rPr lang="en-US" sz="3200" dirty="0">
                <a:latin typeface="Gabriola" panose="04040605051002020D02" pitchFamily="82" charset="0"/>
              </a:rPr>
              <a:t>: </a:t>
            </a:r>
            <a:r>
              <a:rPr lang="en-US" sz="3200" dirty="0" smtClean="0">
                <a:latin typeface="Gabriola" panose="04040605051002020D02" pitchFamily="82" charset="0"/>
              </a:rPr>
              <a:t>means </a:t>
            </a:r>
            <a:r>
              <a:rPr lang="en-US" sz="3200" dirty="0">
                <a:latin typeface="Gabriola" panose="04040605051002020D02" pitchFamily="82" charset="0"/>
              </a:rPr>
              <a:t>length of time for division of all tumor cells present</a:t>
            </a:r>
            <a:r>
              <a:rPr lang="en-US" sz="3200" dirty="0" smtClean="0">
                <a:latin typeface="Gabriola" panose="04040605051002020D02" pitchFamily="82" charset="0"/>
              </a:rPr>
              <a:t>.</a:t>
            </a:r>
          </a:p>
          <a:p>
            <a:pPr>
              <a:buSzPct val="71000"/>
              <a:buBlip>
                <a:blip r:embed="rId2"/>
              </a:buBlip>
            </a:pPr>
            <a:r>
              <a:rPr lang="en-US" sz="3200" b="1" dirty="0" smtClean="0">
                <a:solidFill>
                  <a:srgbClr val="FF0066"/>
                </a:solidFill>
                <a:latin typeface="Gabriola" panose="04040605051002020D02" pitchFamily="82" charset="0"/>
              </a:rPr>
              <a:t>Direct </a:t>
            </a:r>
            <a:r>
              <a:rPr lang="en-US" sz="3200" b="1" dirty="0">
                <a:solidFill>
                  <a:srgbClr val="FF0066"/>
                </a:solidFill>
                <a:latin typeface="Gabriola" panose="04040605051002020D02" pitchFamily="82" charset="0"/>
              </a:rPr>
              <a:t>invasion of contiguous organs or local spread:</a:t>
            </a:r>
            <a:r>
              <a:rPr lang="en-US" sz="3200" dirty="0">
                <a:latin typeface="Gabriola" panose="04040605051002020D02" pitchFamily="82" charset="0"/>
              </a:rPr>
              <a:t> tumor cell can </a:t>
            </a:r>
            <a:r>
              <a:rPr lang="en-US" sz="3200" dirty="0" smtClean="0">
                <a:latin typeface="Gabriola" panose="04040605051002020D02" pitchFamily="82" charset="0"/>
              </a:rPr>
              <a:t>invade </a:t>
            </a:r>
            <a:r>
              <a:rPr lang="en-US" sz="3200" dirty="0">
                <a:latin typeface="Gabriola" panose="04040605051002020D02" pitchFamily="82" charset="0"/>
              </a:rPr>
              <a:t>a structure such as uterus ; </a:t>
            </a:r>
            <a:r>
              <a:rPr lang="en-US" sz="3200" dirty="0" smtClean="0">
                <a:latin typeface="Gabriola" panose="04040605051002020D02" pitchFamily="82" charset="0"/>
              </a:rPr>
              <a:t>spreading </a:t>
            </a:r>
            <a:r>
              <a:rPr lang="en-US" sz="3200" dirty="0">
                <a:latin typeface="Gabriola" panose="04040605051002020D02" pitchFamily="82" charset="0"/>
              </a:rPr>
              <a:t>from one organ to another</a:t>
            </a:r>
            <a:r>
              <a:rPr lang="en-US" sz="3200" dirty="0" smtClean="0">
                <a:latin typeface="Gabriola" panose="04040605051002020D02" pitchFamily="82" charset="0"/>
              </a:rPr>
              <a:t>.</a:t>
            </a:r>
            <a:endParaRPr lang="en-US" sz="3200" dirty="0">
              <a:latin typeface="Gabriola" panose="04040605051002020D02" pitchFamily="82" charset="0"/>
            </a:endParaRPr>
          </a:p>
          <a:p>
            <a:pPr>
              <a:buSzPct val="71000"/>
              <a:buBlip>
                <a:blip r:embed="rId2"/>
              </a:buBlip>
            </a:pPr>
            <a:r>
              <a:rPr lang="en-US" sz="3200" b="1" dirty="0" smtClean="0">
                <a:solidFill>
                  <a:srgbClr val="FF0066"/>
                </a:solidFill>
                <a:latin typeface="Gabriola" panose="04040605051002020D02" pitchFamily="82" charset="0"/>
              </a:rPr>
              <a:t>Metastasis</a:t>
            </a:r>
            <a:r>
              <a:rPr lang="en-US" sz="3200" dirty="0" smtClean="0">
                <a:latin typeface="Gabriola" panose="04040605051002020D02" pitchFamily="82" charset="0"/>
              </a:rPr>
              <a:t> </a:t>
            </a:r>
            <a:r>
              <a:rPr lang="en-US" sz="3200" dirty="0">
                <a:latin typeface="Gabriola" panose="04040605051002020D02" pitchFamily="82" charset="0"/>
              </a:rPr>
              <a:t>: spread of cancer from a primary site of origin to distant </a:t>
            </a:r>
            <a:r>
              <a:rPr lang="en-US" sz="3200" dirty="0" smtClean="0">
                <a:latin typeface="Gabriola" panose="04040605051002020D02" pitchFamily="82" charset="0"/>
              </a:rPr>
              <a:t>organs </a:t>
            </a:r>
            <a:r>
              <a:rPr lang="en-US" sz="3200" dirty="0">
                <a:latin typeface="Gabriola" panose="04040605051002020D02" pitchFamily="82" charset="0"/>
              </a:rPr>
              <a:t>by lymphatics or blood </a:t>
            </a:r>
            <a:r>
              <a:rPr lang="en-US" sz="3200" dirty="0" smtClean="0">
                <a:latin typeface="Gabriola" panose="04040605051002020D02" pitchFamily="82" charset="0"/>
              </a:rPr>
              <a:t>vessels</a:t>
            </a:r>
            <a:endParaRPr lang="en-US" sz="3200" dirty="0">
              <a:latin typeface="Gabriola" panose="04040605051002020D02" pitchFamily="82" charset="0"/>
            </a:endParaRPr>
          </a:p>
          <a:p>
            <a:pPr>
              <a:buSzPct val="71000"/>
              <a:buBlip>
                <a:blip r:embed="rId2"/>
              </a:buBlip>
            </a:pPr>
            <a:r>
              <a:rPr lang="en-US" sz="3200" dirty="0" smtClean="0">
                <a:latin typeface="Gabriola" panose="04040605051002020D02" pitchFamily="82" charset="0"/>
              </a:rPr>
              <a:t>Common </a:t>
            </a:r>
            <a:r>
              <a:rPr lang="en-US" sz="3200" dirty="0">
                <a:latin typeface="Gabriola" panose="04040605051002020D02" pitchFamily="82" charset="0"/>
              </a:rPr>
              <a:t>sites of  metastasis are the  </a:t>
            </a:r>
            <a:r>
              <a:rPr lang="en-US" sz="3200" b="1" dirty="0">
                <a:solidFill>
                  <a:srgbClr val="00B050"/>
                </a:solidFill>
                <a:latin typeface="Gabriola" panose="04040605051002020D02" pitchFamily="82" charset="0"/>
              </a:rPr>
              <a:t>lung , </a:t>
            </a:r>
            <a:r>
              <a:rPr lang="en-US" sz="3200" b="1" dirty="0" smtClean="0">
                <a:solidFill>
                  <a:srgbClr val="00B050"/>
                </a:solidFill>
                <a:latin typeface="Gabriola" panose="04040605051002020D02" pitchFamily="82" charset="0"/>
              </a:rPr>
              <a:t>liver , bones, brain </a:t>
            </a:r>
            <a:endParaRPr lang="en-US" sz="3200" b="1" dirty="0">
              <a:solidFill>
                <a:srgbClr val="00B050"/>
              </a:solidFill>
              <a:latin typeface="Gabriola" panose="04040605051002020D02" pitchFamily="82" charset="0"/>
            </a:endParaRPr>
          </a:p>
          <a:p>
            <a:pPr>
              <a:buSzPct val="71000"/>
              <a:buBlip>
                <a:blip r:embed="rId2"/>
              </a:buBlip>
            </a:pPr>
            <a:endParaRPr lang="en-US" sz="3200" dirty="0">
              <a:latin typeface="Gabriola" panose="04040605051002020D02" pitchFamily="82" charset="0"/>
            </a:endParaRPr>
          </a:p>
          <a:p>
            <a:pPr>
              <a:buSzPct val="71000"/>
              <a:buBlip>
                <a:blip r:embed="rId2"/>
              </a:buBlip>
            </a:pPr>
            <a:endParaRPr lang="en-US" sz="3200" dirty="0">
              <a:latin typeface="Gabriola" panose="04040605051002020D02" pitchFamily="82"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2050" name="Picture 2" descr="http://cdn2.hubspot.net/hub/349389/hubfs/blog-files/terminology.png?t=1457552462128&amp;width=40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99246" y="18288"/>
            <a:ext cx="2392754" cy="185199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Image result for cancer"/>
          <p:cNvPicPr>
            <a:picLocks noChangeAspect="1" noChangeArrowheads="1"/>
          </p:cNvPicPr>
          <p:nvPr/>
        </p:nvPicPr>
        <p:blipFill>
          <a:blip r:embed="rId4"/>
          <a:srcRect/>
          <a:stretch>
            <a:fillRect/>
          </a:stretch>
        </p:blipFill>
        <p:spPr bwMode="auto">
          <a:xfrm>
            <a:off x="8168392" y="5181689"/>
            <a:ext cx="3506765" cy="1547103"/>
          </a:xfrm>
          <a:prstGeom prst="rect">
            <a:avLst/>
          </a:prstGeom>
          <a:noFill/>
        </p:spPr>
      </p:pic>
    </p:spTree>
    <p:extLst>
      <p:ext uri="{BB962C8B-B14F-4D97-AF65-F5344CB8AC3E}">
        <p14:creationId xmlns:p14="http://schemas.microsoft.com/office/powerpoint/2010/main" xmlns="" val="210496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1748061"/>
              </p:ext>
            </p:extLst>
          </p:nvPr>
        </p:nvGraphicFramePr>
        <p:xfrm>
          <a:off x="503583" y="583095"/>
          <a:ext cx="9939129" cy="6066376"/>
        </p:xfrm>
        <a:graphic>
          <a:graphicData uri="http://schemas.openxmlformats.org/drawingml/2006/table">
            <a:tbl>
              <a:tblPr firstRow="1" bandRow="1">
                <a:tableStyleId>{5C22544A-7EE6-4342-B048-85BDC9FD1C3A}</a:tableStyleId>
              </a:tblPr>
              <a:tblGrid>
                <a:gridCol w="3313043"/>
                <a:gridCol w="3313043"/>
                <a:gridCol w="3313043"/>
              </a:tblGrid>
              <a:tr h="633290">
                <a:tc>
                  <a:txBody>
                    <a:bodyPr/>
                    <a:lstStyle/>
                    <a:p>
                      <a:r>
                        <a:rPr lang="en-US" sz="2000" dirty="0" smtClean="0">
                          <a:latin typeface="Times New Roman" pitchFamily="18" charset="0"/>
                          <a:cs typeface="Times New Roman" pitchFamily="18" charset="0"/>
                        </a:rPr>
                        <a:t>characteristic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Benign</a:t>
                      </a:r>
                      <a:r>
                        <a:rPr lang="en-US" sz="2000" baseline="0" dirty="0" smtClean="0">
                          <a:latin typeface="Times New Roman" pitchFamily="18" charset="0"/>
                          <a:cs typeface="Times New Roman" pitchFamily="18" charset="0"/>
                        </a:rPr>
                        <a:t> tumor</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Malignant</a:t>
                      </a:r>
                      <a:r>
                        <a:rPr lang="en-US" sz="2000" baseline="0" dirty="0" smtClean="0">
                          <a:latin typeface="Times New Roman" pitchFamily="18" charset="0"/>
                          <a:cs typeface="Times New Roman" pitchFamily="18" charset="0"/>
                        </a:rPr>
                        <a:t> tumor</a:t>
                      </a:r>
                      <a:endParaRPr lang="en-US" sz="2000" dirty="0">
                        <a:latin typeface="Times New Roman" pitchFamily="18" charset="0"/>
                        <a:cs typeface="Times New Roman" pitchFamily="18" charset="0"/>
                      </a:endParaRPr>
                    </a:p>
                  </a:txBody>
                  <a:tcPr/>
                </a:tc>
              </a:tr>
              <a:tr h="633290">
                <a:tc>
                  <a:txBody>
                    <a:bodyPr/>
                    <a:lstStyle/>
                    <a:p>
                      <a:r>
                        <a:rPr lang="en-US" sz="2000" dirty="0" smtClean="0">
                          <a:latin typeface="Times New Roman" pitchFamily="18" charset="0"/>
                          <a:cs typeface="Times New Roman" pitchFamily="18" charset="0"/>
                        </a:rPr>
                        <a:t>Structure and differention</a:t>
                      </a:r>
                      <a:endParaRPr lang="en-US" sz="2000" dirty="0">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000" dirty="0" smtClean="0">
                          <a:latin typeface="Times New Roman" pitchFamily="18" charset="0"/>
                          <a:cs typeface="Times New Roman" pitchFamily="18" charset="0"/>
                        </a:rPr>
                        <a:t>Typical</a:t>
                      </a:r>
                      <a:r>
                        <a:rPr lang="en-US" sz="2000" baseline="0" dirty="0" smtClean="0">
                          <a:latin typeface="Times New Roman" pitchFamily="18" charset="0"/>
                          <a:cs typeface="Times New Roman" pitchFamily="18" charset="0"/>
                        </a:rPr>
                        <a:t> of tissue origin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Atypical of tissue origin</a:t>
                      </a:r>
                      <a:endParaRPr lang="en-US" sz="2000" dirty="0">
                        <a:latin typeface="Times New Roman" pitchFamily="18" charset="0"/>
                        <a:cs typeface="Times New Roman" pitchFamily="18" charset="0"/>
                      </a:endParaRPr>
                    </a:p>
                  </a:txBody>
                  <a:tcPr/>
                </a:tc>
              </a:tr>
              <a:tr h="841914">
                <a:tc>
                  <a:txBody>
                    <a:bodyPr/>
                    <a:lstStyle/>
                    <a:p>
                      <a:r>
                        <a:rPr lang="en-US" sz="2000" dirty="0" smtClean="0">
                          <a:latin typeface="Times New Roman" pitchFamily="18" charset="0"/>
                          <a:cs typeface="Times New Roman" pitchFamily="18" charset="0"/>
                        </a:rPr>
                        <a:t>Rate of growth</a:t>
                      </a:r>
                      <a:endParaRPr lang="en-US" sz="2000" dirty="0">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000" dirty="0" smtClean="0">
                          <a:latin typeface="Times New Roman" pitchFamily="18" charset="0"/>
                          <a:cs typeface="Times New Roman" pitchFamily="18" charset="0"/>
                        </a:rPr>
                        <a:t>Usually slow</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May be slow, rapid, or very rapid</a:t>
                      </a:r>
                      <a:endParaRPr lang="en-US" sz="2000" dirty="0">
                        <a:latin typeface="Times New Roman" pitchFamily="18" charset="0"/>
                        <a:cs typeface="Times New Roman" pitchFamily="18" charset="0"/>
                      </a:endParaRPr>
                    </a:p>
                  </a:txBody>
                  <a:tcPr/>
                </a:tc>
              </a:tr>
              <a:tr h="1216098">
                <a:tc>
                  <a:txBody>
                    <a:bodyPr/>
                    <a:lstStyle/>
                    <a:p>
                      <a:r>
                        <a:rPr lang="en-US" sz="2000" dirty="0" smtClean="0">
                          <a:latin typeface="Times New Roman" pitchFamily="18" charset="0"/>
                          <a:cs typeface="Times New Roman" pitchFamily="18" charset="0"/>
                        </a:rPr>
                        <a:t>progression</a:t>
                      </a:r>
                      <a:endParaRPr lang="en-US" sz="2000" dirty="0">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000" dirty="0" smtClean="0">
                          <a:latin typeface="Times New Roman" pitchFamily="18" charset="0"/>
                          <a:cs typeface="Times New Roman" pitchFamily="18" charset="0"/>
                        </a:rPr>
                        <a:t>Slowly progressive  ( may remain stationary; may regress); rarely fatal if treated</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Usually</a:t>
                      </a:r>
                      <a:r>
                        <a:rPr lang="en-US" sz="2000" baseline="0" dirty="0" smtClean="0">
                          <a:latin typeface="Times New Roman" pitchFamily="18" charset="0"/>
                          <a:cs typeface="Times New Roman" pitchFamily="18" charset="0"/>
                        </a:rPr>
                        <a:t> progressive; almost always fatal if untreated</a:t>
                      </a:r>
                      <a:endParaRPr lang="en-US" sz="2000" dirty="0">
                        <a:latin typeface="Times New Roman" pitchFamily="18" charset="0"/>
                        <a:cs typeface="Times New Roman" pitchFamily="18" charset="0"/>
                      </a:endParaRPr>
                    </a:p>
                  </a:txBody>
                  <a:tcPr/>
                </a:tc>
              </a:tr>
              <a:tr h="633290">
                <a:tc>
                  <a:txBody>
                    <a:bodyPr/>
                    <a:lstStyle/>
                    <a:p>
                      <a:r>
                        <a:rPr lang="en-US" sz="2000" dirty="0" smtClean="0">
                          <a:latin typeface="Times New Roman" pitchFamily="18" charset="0"/>
                          <a:cs typeface="Times New Roman" pitchFamily="18" charset="0"/>
                        </a:rPr>
                        <a:t>Mode of growth</a:t>
                      </a:r>
                      <a:endParaRPr lang="en-US" sz="2000" dirty="0">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000" dirty="0" smtClean="0">
                          <a:latin typeface="Times New Roman" pitchFamily="18" charset="0"/>
                          <a:cs typeface="Times New Roman" pitchFamily="18" charset="0"/>
                        </a:rPr>
                        <a:t>Expansion (encapsulated)</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Infiltration</a:t>
                      </a:r>
                      <a:r>
                        <a:rPr lang="en-US" sz="2000" baseline="0" dirty="0" smtClean="0">
                          <a:latin typeface="Times New Roman" pitchFamily="18" charset="0"/>
                          <a:cs typeface="Times New Roman" pitchFamily="18" charset="0"/>
                        </a:rPr>
                        <a:t> and/or metastasis</a:t>
                      </a:r>
                      <a:endParaRPr lang="en-US" sz="2000" dirty="0">
                        <a:latin typeface="Times New Roman" pitchFamily="18" charset="0"/>
                        <a:cs typeface="Times New Roman" pitchFamily="18" charset="0"/>
                      </a:endParaRPr>
                    </a:p>
                  </a:txBody>
                  <a:tcPr/>
                </a:tc>
              </a:tr>
              <a:tr h="841914">
                <a:tc>
                  <a:txBody>
                    <a:bodyPr/>
                    <a:lstStyle/>
                    <a:p>
                      <a:r>
                        <a:rPr lang="en-US" sz="2000" dirty="0" smtClean="0">
                          <a:latin typeface="Times New Roman" pitchFamily="18" charset="0"/>
                          <a:cs typeface="Times New Roman" pitchFamily="18" charset="0"/>
                        </a:rPr>
                        <a:t>Tissue destruction</a:t>
                      </a:r>
                      <a:endParaRPr lang="en-US" sz="2000" dirty="0">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000" dirty="0" smtClean="0">
                          <a:latin typeface="Times New Roman" pitchFamily="18" charset="0"/>
                          <a:cs typeface="Times New Roman" pitchFamily="18" charset="0"/>
                        </a:rPr>
                        <a:t>No</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Common (ulceration and necrosis)</a:t>
                      </a:r>
                      <a:endParaRPr lang="en-US" sz="2000" dirty="0">
                        <a:latin typeface="Times New Roman" pitchFamily="18" charset="0"/>
                        <a:cs typeface="Times New Roman" pitchFamily="18" charset="0"/>
                      </a:endParaRPr>
                    </a:p>
                  </a:txBody>
                  <a:tcPr/>
                </a:tc>
              </a:tr>
              <a:tr h="633290">
                <a:tc>
                  <a:txBody>
                    <a:bodyPr/>
                    <a:lstStyle/>
                    <a:p>
                      <a:r>
                        <a:rPr lang="en-US" sz="2000" dirty="0" smtClean="0">
                          <a:latin typeface="Times New Roman" pitchFamily="18" charset="0"/>
                          <a:cs typeface="Times New Roman" pitchFamily="18" charset="0"/>
                        </a:rPr>
                        <a:t>Recurrence</a:t>
                      </a:r>
                      <a:endParaRPr lang="en-US" sz="2000" dirty="0">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000" dirty="0" smtClean="0">
                          <a:latin typeface="Times New Roman" pitchFamily="18" charset="0"/>
                          <a:cs typeface="Times New Roman" pitchFamily="18" charset="0"/>
                        </a:rPr>
                        <a:t>Rare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Common</a:t>
                      </a:r>
                      <a:endParaRPr lang="en-US" sz="2000" dirty="0">
                        <a:latin typeface="Times New Roman" pitchFamily="18" charset="0"/>
                        <a:cs typeface="Times New Roman" pitchFamily="18" charset="0"/>
                      </a:endParaRPr>
                    </a:p>
                  </a:txBody>
                  <a:tcPr/>
                </a:tc>
              </a:tr>
              <a:tr h="633290">
                <a:tc>
                  <a:txBody>
                    <a:bodyPr/>
                    <a:lstStyle/>
                    <a:p>
                      <a:r>
                        <a:rPr lang="en-US" sz="2000" dirty="0" smtClean="0">
                          <a:latin typeface="Times New Roman" pitchFamily="18" charset="0"/>
                          <a:cs typeface="Times New Roman" pitchFamily="18" charset="0"/>
                        </a:rPr>
                        <a:t>Prognosis</a:t>
                      </a:r>
                      <a:endParaRPr lang="en-US" sz="2000" dirty="0">
                        <a:latin typeface="Times New Roman" pitchFamily="18" charset="0"/>
                        <a:cs typeface="Times New Roman" pitchFamily="18" charset="0"/>
                      </a:endParaRPr>
                    </a:p>
                  </a:txBody>
                  <a:tcPr>
                    <a:solidFill>
                      <a:schemeClr val="accent2">
                        <a:lumMod val="40000"/>
                        <a:lumOff val="60000"/>
                      </a:schemeClr>
                    </a:solidFill>
                  </a:tcPr>
                </a:tc>
                <a:tc>
                  <a:txBody>
                    <a:bodyPr/>
                    <a:lstStyle/>
                    <a:p>
                      <a:r>
                        <a:rPr lang="en-US" sz="2000" dirty="0" smtClean="0">
                          <a:latin typeface="Times New Roman" pitchFamily="18" charset="0"/>
                          <a:cs typeface="Times New Roman" pitchFamily="18" charset="0"/>
                        </a:rPr>
                        <a:t>May be fatal if inaccessible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Fatal if uncontrolled</a:t>
                      </a:r>
                      <a:endParaRPr lang="en-US" sz="2000" dirty="0">
                        <a:latin typeface="Times New Roman" pitchFamily="18" charset="0"/>
                        <a:cs typeface="Times New Roman" pitchFamily="18" charset="0"/>
                      </a:endParaRPr>
                    </a:p>
                  </a:txBody>
                  <a:tcPr/>
                </a:tc>
              </a:tr>
            </a:tbl>
          </a:graphicData>
        </a:graphic>
      </p:graphicFrame>
      <p:pic>
        <p:nvPicPr>
          <p:cNvPr id="1026" name="Picture 2" descr="https://contentequalsmoney.com/wp-content/uploads/media/2013/10/magnifying-glass-298x3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88083" y="583095"/>
            <a:ext cx="1311380" cy="1320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227412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16046</TotalTime>
  <Words>2760</Words>
  <Application>Microsoft Office PowerPoint</Application>
  <PresentationFormat>Custom</PresentationFormat>
  <Paragraphs>355</Paragraphs>
  <Slides>59</Slides>
  <Notes>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Clarity</vt:lpstr>
      <vt:lpstr>Cancer..</vt:lpstr>
      <vt:lpstr>Outline..</vt:lpstr>
      <vt:lpstr>Cancer…</vt:lpstr>
      <vt:lpstr>What is Cancer ?..</vt:lpstr>
      <vt:lpstr>Slide 5</vt:lpstr>
      <vt:lpstr>Slide 6</vt:lpstr>
      <vt:lpstr>Slide 7</vt:lpstr>
      <vt:lpstr>Terminology…</vt:lpstr>
      <vt:lpstr>Slide 9</vt:lpstr>
      <vt:lpstr>STAGING AND GRADING OF CANCER</vt:lpstr>
      <vt:lpstr>STAGING AND GRADING OF CANCER</vt:lpstr>
      <vt:lpstr>Slide 12</vt:lpstr>
      <vt:lpstr>STAGING AND GRADING OF CANCER</vt:lpstr>
      <vt:lpstr>Types of Cancer:</vt:lpstr>
      <vt:lpstr>Slide 15</vt:lpstr>
      <vt:lpstr>Slide 16</vt:lpstr>
      <vt:lpstr>What is Brest Cancer..?</vt:lpstr>
      <vt:lpstr>The normal Breast</vt:lpstr>
      <vt:lpstr>The lymph system of the breast</vt:lpstr>
      <vt:lpstr>Slide 20</vt:lpstr>
      <vt:lpstr>Lymph nodes in relation to the breast</vt:lpstr>
      <vt:lpstr>Lymph nodes in relation to the breast</vt:lpstr>
      <vt:lpstr>Video..</vt:lpstr>
      <vt:lpstr>Slide 24</vt:lpstr>
      <vt:lpstr>HOW DO I KNOW IF I HAVE BREAST CANCER?...</vt:lpstr>
      <vt:lpstr>Slide 26</vt:lpstr>
      <vt:lpstr>BUT …… WHY DOES IT HAPPEN ?</vt:lpstr>
      <vt:lpstr>IT HAPPENS WHEN ….</vt:lpstr>
      <vt:lpstr>IT HAPPENS WHEN ….</vt:lpstr>
      <vt:lpstr>Risk factors you cannot change</vt:lpstr>
      <vt:lpstr>Risk factors you cannot change</vt:lpstr>
      <vt:lpstr>Risk factors you cannot change</vt:lpstr>
      <vt:lpstr>Breast cancer risk and lifestyle choices</vt:lpstr>
      <vt:lpstr>Breast cancer risk and lifestyle choices</vt:lpstr>
      <vt:lpstr>Certain factors have been studied without finding a link to breast cancer:</vt:lpstr>
      <vt:lpstr>Is having a risk factor, or even several mean that a woman will get breast cancer??</vt:lpstr>
      <vt:lpstr>Types of standard screening techniques of breast cancer </vt:lpstr>
      <vt:lpstr>Treatment of Cancer</vt:lpstr>
      <vt:lpstr>Possible side effects of chemotherapy:</vt:lpstr>
      <vt:lpstr>Slide 40</vt:lpstr>
      <vt:lpstr>GENERAL  CARE </vt:lpstr>
      <vt:lpstr>Slide 42</vt:lpstr>
      <vt:lpstr>Stomatitis </vt:lpstr>
      <vt:lpstr>HOME  CARE </vt:lpstr>
      <vt:lpstr>HOME  CARE </vt:lpstr>
      <vt:lpstr>Prevention </vt:lpstr>
      <vt:lpstr>Prevention</vt:lpstr>
      <vt:lpstr>Prevention </vt:lpstr>
      <vt:lpstr>Slide 49</vt:lpstr>
      <vt:lpstr>Slide 50</vt:lpstr>
      <vt:lpstr>Slide 51</vt:lpstr>
      <vt:lpstr>Slide 52</vt:lpstr>
      <vt:lpstr>Slide 53</vt:lpstr>
      <vt:lpstr>IN KSA:</vt:lpstr>
      <vt:lpstr>IN KSA:</vt:lpstr>
      <vt:lpstr>Ten Most Common Cancers among Saudis by sex, 2012  </vt:lpstr>
      <vt:lpstr>Percentage Distribution of Cancer Incidence among Saudis by Sex according to Age Group </vt:lpstr>
      <vt:lpstr>Thank You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Hp</cp:lastModifiedBy>
  <cp:revision>426</cp:revision>
  <dcterms:created xsi:type="dcterms:W3CDTF">2016-01-18T21:54:16Z</dcterms:created>
  <dcterms:modified xsi:type="dcterms:W3CDTF">2017-04-21T15:28:40Z</dcterms:modified>
</cp:coreProperties>
</file>