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256" r:id="rId2"/>
    <p:sldId id="268" r:id="rId3"/>
    <p:sldId id="331" r:id="rId4"/>
    <p:sldId id="269" r:id="rId5"/>
    <p:sldId id="270" r:id="rId6"/>
    <p:sldId id="310" r:id="rId7"/>
    <p:sldId id="271" r:id="rId8"/>
    <p:sldId id="272" r:id="rId9"/>
    <p:sldId id="314" r:id="rId10"/>
    <p:sldId id="316" r:id="rId11"/>
    <p:sldId id="274" r:id="rId12"/>
    <p:sldId id="279" r:id="rId13"/>
    <p:sldId id="311" r:id="rId14"/>
    <p:sldId id="275" r:id="rId15"/>
    <p:sldId id="313" r:id="rId16"/>
    <p:sldId id="276" r:id="rId17"/>
    <p:sldId id="281" r:id="rId18"/>
    <p:sldId id="317" r:id="rId19"/>
    <p:sldId id="318" r:id="rId20"/>
    <p:sldId id="319" r:id="rId21"/>
    <p:sldId id="320" r:id="rId22"/>
    <p:sldId id="329" r:id="rId23"/>
    <p:sldId id="330" r:id="rId24"/>
    <p:sldId id="333" r:id="rId25"/>
    <p:sldId id="335" r:id="rId26"/>
    <p:sldId id="336" r:id="rId27"/>
    <p:sldId id="337" r:id="rId28"/>
    <p:sldId id="278" r:id="rId29"/>
    <p:sldId id="309" r:id="rId30"/>
    <p:sldId id="283" r:id="rId31"/>
    <p:sldId id="321" r:id="rId32"/>
    <p:sldId id="322" r:id="rId33"/>
    <p:sldId id="323" r:id="rId34"/>
    <p:sldId id="325" r:id="rId35"/>
    <p:sldId id="324" r:id="rId36"/>
    <p:sldId id="326" r:id="rId37"/>
    <p:sldId id="327" r:id="rId38"/>
    <p:sldId id="328" r:id="rId39"/>
    <p:sldId id="332" r:id="rId40"/>
    <p:sldId id="296" r:id="rId41"/>
    <p:sldId id="307" r:id="rId42"/>
    <p:sldId id="305"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26"/>
      </p:cViewPr>
      <p:guideLst>
        <p:guide orient="horz" pos="2160"/>
        <p:guide pos="2880"/>
      </p:guideLst>
    </p:cSldViewPr>
  </p:slideViewPr>
  <p:notesTextViewPr>
    <p:cViewPr>
      <p:scale>
        <a:sx n="1" d="1"/>
        <a:sy n="1" d="1"/>
      </p:scale>
      <p:origin x="0" y="0"/>
    </p:cViewPr>
  </p:notesTextViewPr>
  <p:sorterViewPr>
    <p:cViewPr>
      <p:scale>
        <a:sx n="66" d="100"/>
        <a:sy n="66" d="100"/>
      </p:scale>
      <p:origin x="0" y="4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FE5920A-88F2-45C0-9C16-3FD6204BF82F}" type="datetimeFigureOut">
              <a:rPr lang="ar-SA" smtClean="0"/>
              <a:pPr/>
              <a:t>22/06/38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BB1E89-4AAA-4E11-91D5-7963EE43CC7C}" type="slidenum">
              <a:rPr lang="ar-SA" smtClean="0"/>
              <a:pPr/>
              <a:t>‹#›</a:t>
            </a:fld>
            <a:endParaRPr lang="ar-SA"/>
          </a:p>
        </p:txBody>
      </p:sp>
    </p:spTree>
    <p:extLst>
      <p:ext uri="{BB962C8B-B14F-4D97-AF65-F5344CB8AC3E}">
        <p14:creationId xmlns="" xmlns:p14="http://schemas.microsoft.com/office/powerpoint/2010/main" val="36477306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DC9F65-463A-447A-9804-DEBE6D03854E}" type="datetimeFigureOut">
              <a:rPr lang="en-US" smtClean="0"/>
              <a:pPr/>
              <a:t>3/20/2017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8AA8D35-BDF7-4F3A-89B3-E35494FD339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C9F65-463A-447A-9804-DEBE6D0385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8D35-BDF7-4F3A-89B3-E35494FD33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C9F65-463A-447A-9804-DEBE6D0385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8D35-BDF7-4F3A-89B3-E35494FD33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DC9F65-463A-447A-9804-DEBE6D0385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8D35-BDF7-4F3A-89B3-E35494FD339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DC9F65-463A-447A-9804-DEBE6D03854E}" type="datetimeFigureOut">
              <a:rPr lang="en-US" smtClean="0"/>
              <a:pPr/>
              <a:t>3/20/2017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8AA8D35-BDF7-4F3A-89B3-E35494FD33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DC9F65-463A-447A-9804-DEBE6D03854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A8D35-BDF7-4F3A-89B3-E35494FD339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DC9F65-463A-447A-9804-DEBE6D03854E}"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A8D35-BDF7-4F3A-89B3-E35494FD339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DC9F65-463A-447A-9804-DEBE6D03854E}"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A8D35-BDF7-4F3A-89B3-E35494FD33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C9F65-463A-447A-9804-DEBE6D03854E}"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A8D35-BDF7-4F3A-89B3-E35494FD33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DC9F65-463A-447A-9804-DEBE6D03854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A8D35-BDF7-4F3A-89B3-E35494FD339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DC9F65-463A-447A-9804-DEBE6D03854E}" type="datetimeFigureOut">
              <a:rPr lang="en-US" smtClean="0"/>
              <a:pPr/>
              <a:t>3/20/2017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8AA8D35-BDF7-4F3A-89B3-E35494FD339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DC9F65-463A-447A-9804-DEBE6D03854E}" type="datetimeFigureOut">
              <a:rPr lang="en-US" smtClean="0"/>
              <a:pPr/>
              <a:t>3/20/2017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8AA8D35-BDF7-4F3A-89B3-E35494FD33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liffsnotes.com/study-guides/psychology/psychology/developmental-psychology-age-13-to-65/development-in-early--middle-adulthood" TargetMode="External"/><Relationship Id="rId2" Type="http://schemas.openxmlformats.org/officeDocument/2006/relationships/hyperlink" Target="http://www.amchp.org/AboutAMCHP/Newsletters/Pulse/Archive/2014/JulyAugust2014/Pages/Feature-4.aspx" TargetMode="External"/><Relationship Id="rId1" Type="http://schemas.openxmlformats.org/officeDocument/2006/relationships/slideLayout" Target="../slideLayouts/slideLayout2.xml"/><Relationship Id="rId6" Type="http://schemas.openxmlformats.org/officeDocument/2006/relationships/hyperlink" Target="http://www.mayoclinic.org/diseases-conditions/menopause/basics/definition/con-20019726" TargetMode="External"/><Relationship Id="rId5" Type="http://schemas.openxmlformats.org/officeDocument/2006/relationships/hyperlink" Target="http://www.mayoclinic.org/" TargetMode="External"/><Relationship Id="rId4" Type="http://schemas.openxmlformats.org/officeDocument/2006/relationships/hyperlink" Target="http://www.webmd.com/menopause/guide/menopause-basics?page=2"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2000" dirty="0" smtClean="0"/>
          </a:p>
          <a:p>
            <a:r>
              <a:rPr lang="en-US" sz="2400" dirty="0" smtClean="0"/>
              <a:t>CHS 232 Lecture </a:t>
            </a:r>
            <a:r>
              <a:rPr lang="en-US" sz="2400" dirty="0" smtClean="0"/>
              <a:t>7</a:t>
            </a:r>
            <a:endParaRPr lang="en-US" sz="2400" dirty="0" smtClean="0"/>
          </a:p>
          <a:p>
            <a:r>
              <a:rPr lang="en-US" sz="2400" dirty="0" smtClean="0"/>
              <a:t>Mrs. Lamis Al-Sayyari</a:t>
            </a:r>
            <a:endParaRPr lang="en-US" sz="2400" dirty="0"/>
          </a:p>
        </p:txBody>
      </p:sp>
      <p:sp>
        <p:nvSpPr>
          <p:cNvPr id="2" name="Title 1"/>
          <p:cNvSpPr>
            <a:spLocks noGrp="1"/>
          </p:cNvSpPr>
          <p:nvPr>
            <p:ph type="ctrTitle"/>
          </p:nvPr>
        </p:nvSpPr>
        <p:spPr>
          <a:xfrm>
            <a:off x="685800" y="1530347"/>
            <a:ext cx="7772400" cy="1470025"/>
          </a:xfrm>
        </p:spPr>
        <p:txBody>
          <a:bodyPr>
            <a:normAutofit fontScale="90000"/>
          </a:bodyPr>
          <a:lstStyle/>
          <a:p>
            <a:r>
              <a:rPr lang="en-US" dirty="0" smtClean="0"/>
              <a:t>Health Needs and Problems of Childhood, </a:t>
            </a:r>
            <a:r>
              <a:rPr lang="en-US" dirty="0" smtClean="0"/>
              <a:t>adolescence &amp; </a:t>
            </a:r>
            <a:r>
              <a:rPr lang="en-US" b="1" dirty="0" smtClean="0"/>
              <a:t>adulthood</a:t>
            </a:r>
            <a:endParaRPr lang="en-US" b="1" dirty="0"/>
          </a:p>
        </p:txBody>
      </p:sp>
    </p:spTree>
    <p:extLst>
      <p:ext uri="{BB962C8B-B14F-4D97-AF65-F5344CB8AC3E}">
        <p14:creationId xmlns="" xmlns:p14="http://schemas.microsoft.com/office/powerpoint/2010/main" val="127272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Psychological and Emotional Development of Adults</a:t>
            </a:r>
            <a:endParaRPr lang="ar-SA" dirty="0"/>
          </a:p>
        </p:txBody>
      </p:sp>
      <p:sp>
        <p:nvSpPr>
          <p:cNvPr id="5" name="Text Placeholder 4"/>
          <p:cNvSpPr>
            <a:spLocks noGrp="1"/>
          </p:cNvSpPr>
          <p:nvPr>
            <p:ph type="body" idx="1"/>
          </p:nvPr>
        </p:nvSpPr>
        <p:spPr/>
        <p:txBody>
          <a:bodyPr/>
          <a:lstStyle/>
          <a:p>
            <a:endParaRPr lang="ar-SA"/>
          </a:p>
        </p:txBody>
      </p:sp>
      <p:pic>
        <p:nvPicPr>
          <p:cNvPr id="84994" name="Picture 2" descr="Image result for emotional adults"/>
          <p:cNvPicPr>
            <a:picLocks noChangeAspect="1" noChangeArrowheads="1"/>
          </p:cNvPicPr>
          <p:nvPr/>
        </p:nvPicPr>
        <p:blipFill>
          <a:blip r:embed="rId2"/>
          <a:srcRect/>
          <a:stretch>
            <a:fillRect/>
          </a:stretch>
        </p:blipFill>
        <p:spPr bwMode="auto">
          <a:xfrm>
            <a:off x="4357686" y="3643314"/>
            <a:ext cx="2857500" cy="21431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Psychological and Emotional Development of Adults</a:t>
            </a:r>
            <a:endParaRPr lang="en-US" dirty="0"/>
          </a:p>
        </p:txBody>
      </p:sp>
      <p:sp>
        <p:nvSpPr>
          <p:cNvPr id="3" name="Content Placeholder 2"/>
          <p:cNvSpPr>
            <a:spLocks noGrp="1"/>
          </p:cNvSpPr>
          <p:nvPr>
            <p:ph sz="quarter" idx="1"/>
          </p:nvPr>
        </p:nvSpPr>
        <p:spPr/>
        <p:txBody>
          <a:bodyPr>
            <a:normAutofit/>
          </a:bodyPr>
          <a:lstStyle/>
          <a:p>
            <a:pPr algn="l" rtl="0"/>
            <a:r>
              <a:rPr lang="en-US" dirty="0" smtClean="0"/>
              <a:t>In </a:t>
            </a:r>
            <a:r>
              <a:rPr lang="en-US" b="1" dirty="0" smtClean="0"/>
              <a:t>early adulthood</a:t>
            </a:r>
            <a:r>
              <a:rPr lang="en-US" dirty="0" smtClean="0"/>
              <a:t>, these changes are going to be more noticeable than the physical ones.</a:t>
            </a:r>
          </a:p>
          <a:p>
            <a:pPr algn="l" rtl="0"/>
            <a:endParaRPr lang="en-US" dirty="0" smtClean="0"/>
          </a:p>
          <a:p>
            <a:pPr algn="l" rtl="0"/>
            <a:r>
              <a:rPr lang="en-US" dirty="0" smtClean="0"/>
              <a:t>Finding one’s place in the world. </a:t>
            </a:r>
          </a:p>
          <a:p>
            <a:pPr algn="l" rtl="0"/>
            <a:endParaRPr lang="en-US" dirty="0" smtClean="0"/>
          </a:p>
          <a:p>
            <a:pPr algn="l" rtl="0"/>
            <a:r>
              <a:rPr lang="en-US" dirty="0" smtClean="0"/>
              <a:t>Independence -&gt; independent choices -&gt; emotional consequences -&gt;  impact on one’s view of who he is.</a:t>
            </a:r>
          </a:p>
          <a:p>
            <a:pPr algn="l" rtl="0"/>
            <a:endParaRPr lang="en-US" dirty="0" smtClean="0"/>
          </a:p>
        </p:txBody>
      </p:sp>
    </p:spTree>
    <p:extLst>
      <p:ext uri="{BB962C8B-B14F-4D97-AF65-F5344CB8AC3E}">
        <p14:creationId xmlns="" xmlns:p14="http://schemas.microsoft.com/office/powerpoint/2010/main" val="54014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Psychological and Emotional Development of Adults</a:t>
            </a:r>
            <a:endParaRPr lang="en-US" dirty="0"/>
          </a:p>
        </p:txBody>
      </p:sp>
      <p:sp>
        <p:nvSpPr>
          <p:cNvPr id="3" name="Content Placeholder 2"/>
          <p:cNvSpPr>
            <a:spLocks noGrp="1"/>
          </p:cNvSpPr>
          <p:nvPr>
            <p:ph sz="quarter" idx="1"/>
          </p:nvPr>
        </p:nvSpPr>
        <p:spPr/>
        <p:txBody>
          <a:bodyPr>
            <a:normAutofit/>
          </a:bodyPr>
          <a:lstStyle/>
          <a:p>
            <a:pPr algn="l" rtl="0"/>
            <a:r>
              <a:rPr lang="en-US" dirty="0" smtClean="0"/>
              <a:t>Important life decisions are made about collage and career.</a:t>
            </a:r>
          </a:p>
          <a:p>
            <a:pPr algn="l" rtl="0"/>
            <a:endParaRPr lang="en-US" dirty="0" smtClean="0"/>
          </a:p>
          <a:p>
            <a:pPr algn="l" rtl="0"/>
            <a:r>
              <a:rPr lang="en-US" dirty="0" smtClean="0"/>
              <a:t>Marriage and family formation typically occurs during early adulthood. </a:t>
            </a:r>
          </a:p>
          <a:p>
            <a:pPr algn="l" rtl="0"/>
            <a:endParaRPr lang="en-US" dirty="0" smtClean="0"/>
          </a:p>
          <a:p>
            <a:pPr algn="l" rtl="0"/>
            <a:r>
              <a:rPr lang="en-US" dirty="0" smtClean="0"/>
              <a:t>Emotional and psychological well-being is often tied to how successful they are at forming these relationships. </a:t>
            </a:r>
            <a:endParaRPr lang="en-US" dirty="0"/>
          </a:p>
        </p:txBody>
      </p:sp>
    </p:spTree>
    <p:extLst>
      <p:ext uri="{BB962C8B-B14F-4D97-AF65-F5344CB8AC3E}">
        <p14:creationId xmlns="" xmlns:p14="http://schemas.microsoft.com/office/powerpoint/2010/main" val="86296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a:r>
              <a:rPr lang="en-US" i="1" dirty="0" smtClean="0"/>
              <a:t>What are young adult health issues</a:t>
            </a:r>
            <a:endParaRPr lang="ar-SA" dirty="0"/>
          </a:p>
        </p:txBody>
      </p:sp>
      <p:sp>
        <p:nvSpPr>
          <p:cNvPr id="3" name="Content Placeholder 2"/>
          <p:cNvSpPr>
            <a:spLocks noGrp="1"/>
          </p:cNvSpPr>
          <p:nvPr>
            <p:ph sz="quarter" idx="1"/>
          </p:nvPr>
        </p:nvSpPr>
        <p:spPr/>
        <p:txBody>
          <a:bodyPr>
            <a:normAutofit/>
          </a:bodyPr>
          <a:lstStyle/>
          <a:p>
            <a:pPr algn="l" rtl="0"/>
            <a:endParaRPr lang="en-US" dirty="0" smtClean="0"/>
          </a:p>
          <a:p>
            <a:pPr algn="l" rtl="0"/>
            <a:r>
              <a:rPr lang="en-US" dirty="0" smtClean="0"/>
              <a:t>Compared to adolescents, for example, young adults have higher rates of substance use, including alcohol, tobacco and marijuana use, and drinking and driving, as well as higher rates of obesity, motor vehicle crash mortality. </a:t>
            </a:r>
          </a:p>
          <a:p>
            <a:pPr algn="l" rtl="0"/>
            <a:endParaRPr lang="ar-SA" dirty="0"/>
          </a:p>
        </p:txBody>
      </p:sp>
      <p:pic>
        <p:nvPicPr>
          <p:cNvPr id="51202" name="Picture 2" descr="Image result for tobacco use"/>
          <p:cNvPicPr>
            <a:picLocks noChangeAspect="1" noChangeArrowheads="1"/>
          </p:cNvPicPr>
          <p:nvPr/>
        </p:nvPicPr>
        <p:blipFill>
          <a:blip r:embed="rId2"/>
          <a:srcRect/>
          <a:stretch>
            <a:fillRect/>
          </a:stretch>
        </p:blipFill>
        <p:spPr bwMode="auto">
          <a:xfrm>
            <a:off x="3857620" y="3967183"/>
            <a:ext cx="3810000" cy="25336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rtl="0"/>
            <a:r>
              <a:rPr lang="en-US" b="1" dirty="0" smtClean="0"/>
              <a:t>Psychological and Emotional Development of Adults</a:t>
            </a:r>
            <a:endParaRPr lang="en-US" dirty="0"/>
          </a:p>
        </p:txBody>
      </p:sp>
      <p:sp>
        <p:nvSpPr>
          <p:cNvPr id="3" name="Content Placeholder 2"/>
          <p:cNvSpPr>
            <a:spLocks noGrp="1"/>
          </p:cNvSpPr>
          <p:nvPr>
            <p:ph sz="quarter" idx="1"/>
          </p:nvPr>
        </p:nvSpPr>
        <p:spPr>
          <a:xfrm>
            <a:off x="914400" y="1643082"/>
            <a:ext cx="7772400" cy="4572000"/>
          </a:xfrm>
        </p:spPr>
        <p:txBody>
          <a:bodyPr/>
          <a:lstStyle/>
          <a:p>
            <a:pPr algn="l" rtl="0"/>
            <a:r>
              <a:rPr lang="en-US" dirty="0" smtClean="0"/>
              <a:t>Now that we are leaving early adulthood, it is time to face that midlife crisis! </a:t>
            </a:r>
          </a:p>
          <a:p>
            <a:pPr algn="l" rtl="0"/>
            <a:endParaRPr lang="en-US" dirty="0" smtClean="0"/>
          </a:p>
          <a:p>
            <a:pPr algn="l" rtl="0"/>
            <a:r>
              <a:rPr lang="en-US" dirty="0" smtClean="0"/>
              <a:t>During </a:t>
            </a:r>
            <a:r>
              <a:rPr lang="en-US" b="1" dirty="0" smtClean="0"/>
              <a:t>middle adulthood</a:t>
            </a:r>
            <a:r>
              <a:rPr lang="en-US" dirty="0" smtClean="0"/>
              <a:t>, adults go through a whole other set of stressors: Perception of who they have become. </a:t>
            </a:r>
            <a:endParaRPr lang="en-US" dirty="0"/>
          </a:p>
        </p:txBody>
      </p:sp>
    </p:spTree>
    <p:extLst>
      <p:ext uri="{BB962C8B-B14F-4D97-AF65-F5344CB8AC3E}">
        <p14:creationId xmlns="" xmlns:p14="http://schemas.microsoft.com/office/powerpoint/2010/main" val="234508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Psychological and Emotional Development of Adults</a:t>
            </a:r>
            <a:endParaRPr lang="ar-SA" dirty="0"/>
          </a:p>
        </p:txBody>
      </p:sp>
      <p:pic>
        <p:nvPicPr>
          <p:cNvPr id="4" name="Picture 2" descr="Image result for middle adulthood"/>
          <p:cNvPicPr>
            <a:picLocks noGrp="1" noChangeAspect="1" noChangeArrowheads="1"/>
          </p:cNvPicPr>
          <p:nvPr>
            <p:ph sz="quarter" idx="1"/>
          </p:nvPr>
        </p:nvPicPr>
        <p:blipFill>
          <a:blip r:embed="rId2"/>
          <a:stretch>
            <a:fillRect/>
          </a:stretch>
        </p:blipFill>
        <p:spPr bwMode="auto">
          <a:xfrm>
            <a:off x="914400" y="1905000"/>
            <a:ext cx="7772400"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b="1" dirty="0" smtClean="0"/>
              <a:t>Psychological and Emotional Development of Adults</a:t>
            </a:r>
            <a:endParaRPr lang="en-US" dirty="0"/>
          </a:p>
        </p:txBody>
      </p:sp>
      <p:sp>
        <p:nvSpPr>
          <p:cNvPr id="3" name="Content Placeholder 2"/>
          <p:cNvSpPr>
            <a:spLocks noGrp="1"/>
          </p:cNvSpPr>
          <p:nvPr>
            <p:ph sz="quarter" idx="1"/>
          </p:nvPr>
        </p:nvSpPr>
        <p:spPr/>
        <p:txBody>
          <a:bodyPr>
            <a:normAutofit/>
          </a:bodyPr>
          <a:lstStyle/>
          <a:p>
            <a:pPr algn="l" rtl="0"/>
            <a:endParaRPr lang="en-US" dirty="0" smtClean="0"/>
          </a:p>
          <a:p>
            <a:pPr algn="l" rtl="0"/>
            <a:r>
              <a:rPr lang="en-US" dirty="0" smtClean="0"/>
              <a:t>Parent-child relationships begin to change as children grow up, and becoming caregivers to aging parents.</a:t>
            </a:r>
          </a:p>
          <a:p>
            <a:pPr algn="l" rtl="0">
              <a:buNone/>
            </a:pPr>
            <a:r>
              <a:rPr lang="en-US" dirty="0" smtClean="0"/>
              <a:t> </a:t>
            </a:r>
          </a:p>
          <a:p>
            <a:pPr algn="l" rtl="0"/>
            <a:r>
              <a:rPr lang="en-US" dirty="0" smtClean="0"/>
              <a:t>The realization of having less time ahead to make life turn the way they want it to</a:t>
            </a:r>
          </a:p>
          <a:p>
            <a:pPr algn="l" rtl="0">
              <a:buNone/>
            </a:pPr>
            <a:endParaRPr lang="en-US" dirty="0"/>
          </a:p>
        </p:txBody>
      </p:sp>
    </p:spTree>
    <p:extLst>
      <p:ext uri="{BB962C8B-B14F-4D97-AF65-F5344CB8AC3E}">
        <p14:creationId xmlns="" xmlns:p14="http://schemas.microsoft.com/office/powerpoint/2010/main" val="1806358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Psychological and Emotional Development of Adults</a:t>
            </a:r>
            <a:endParaRPr lang="ar-SA" dirty="0"/>
          </a:p>
        </p:txBody>
      </p:sp>
      <p:sp>
        <p:nvSpPr>
          <p:cNvPr id="3" name="Content Placeholder 2"/>
          <p:cNvSpPr>
            <a:spLocks noGrp="1"/>
          </p:cNvSpPr>
          <p:nvPr>
            <p:ph sz="quarter" idx="1"/>
          </p:nvPr>
        </p:nvSpPr>
        <p:spPr/>
        <p:txBody>
          <a:bodyPr>
            <a:normAutofit/>
          </a:bodyPr>
          <a:lstStyle/>
          <a:p>
            <a:pPr algn="l" rtl="0"/>
            <a:r>
              <a:rPr lang="en-US" dirty="0" smtClean="0"/>
              <a:t>Past regrets plays an important role in the emotional and psychological well-being during middle adulthood. </a:t>
            </a:r>
          </a:p>
          <a:p>
            <a:pPr algn="l" rtl="0"/>
            <a:endParaRPr lang="en-US" dirty="0" smtClean="0"/>
          </a:p>
          <a:p>
            <a:pPr algn="l" rtl="0">
              <a:buNone/>
            </a:pPr>
            <a:r>
              <a:rPr lang="en-US" b="1" dirty="0" smtClean="0"/>
              <a:t>The good news:</a:t>
            </a:r>
          </a:p>
          <a:p>
            <a:pPr algn="l" rtl="0"/>
            <a:r>
              <a:rPr lang="en-US" dirty="0" smtClean="0"/>
              <a:t>More life experience,</a:t>
            </a:r>
          </a:p>
          <a:p>
            <a:pPr algn="l" rtl="0"/>
            <a:r>
              <a:rPr lang="en-US" dirty="0" smtClean="0"/>
              <a:t>Concern for the world around us, </a:t>
            </a:r>
          </a:p>
          <a:p>
            <a:pPr algn="l" rtl="0"/>
            <a:r>
              <a:rPr lang="en-US" dirty="0" smtClean="0"/>
              <a:t>Understanding of one’s self, leading to:</a:t>
            </a:r>
          </a:p>
          <a:p>
            <a:pPr algn="l" rtl="0"/>
            <a:r>
              <a:rPr lang="en-US" i="1" dirty="0" smtClean="0"/>
              <a:t> Stability and confidence to face these challenges head-on. </a:t>
            </a:r>
          </a:p>
          <a:p>
            <a:pPr algn="l" rtl="0"/>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0"/>
            <a:r>
              <a:rPr lang="en-US" b="1" dirty="0" smtClean="0"/>
              <a:t>Common Health and Developmental Problems of the Middle Aged Adult</a:t>
            </a:r>
            <a:endParaRPr lang="ar-SA" dirty="0"/>
          </a:p>
        </p:txBody>
      </p:sp>
      <p:sp>
        <p:nvSpPr>
          <p:cNvPr id="3" name="Content Placeholder 2"/>
          <p:cNvSpPr>
            <a:spLocks noGrp="1"/>
          </p:cNvSpPr>
          <p:nvPr>
            <p:ph sz="quarter" idx="1"/>
          </p:nvPr>
        </p:nvSpPr>
        <p:spPr/>
        <p:txBody>
          <a:bodyPr/>
          <a:lstStyle/>
          <a:p>
            <a:pPr algn="l" rtl="0"/>
            <a:endParaRPr lang="en-US" dirty="0" smtClean="0"/>
          </a:p>
          <a:p>
            <a:pPr algn="l" rtl="0"/>
            <a:endParaRPr lang="en-US" dirty="0" smtClean="0"/>
          </a:p>
          <a:p>
            <a:pPr algn="l" rtl="0"/>
            <a:r>
              <a:rPr lang="en-US" dirty="0" smtClean="0"/>
              <a:t>Middle adults are faced with </a:t>
            </a:r>
            <a:r>
              <a:rPr lang="en-US" b="1" dirty="0" smtClean="0"/>
              <a:t>stressors,</a:t>
            </a:r>
            <a:r>
              <a:rPr lang="en-US" dirty="0" smtClean="0"/>
              <a:t> such as the challenges of raising a family, paying their mortgages, facing layoffs at the office, learning to use technology that is continually changing, or dealing with chronic health ailments.</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Common Health and Developmental Problems of the Middle Aged Adult</a:t>
            </a:r>
            <a:endParaRPr lang="ar-SA" dirty="0"/>
          </a:p>
        </p:txBody>
      </p:sp>
      <p:sp>
        <p:nvSpPr>
          <p:cNvPr id="3" name="Content Placeholder 2"/>
          <p:cNvSpPr>
            <a:spLocks noGrp="1"/>
          </p:cNvSpPr>
          <p:nvPr>
            <p:ph sz="quarter" idx="1"/>
          </p:nvPr>
        </p:nvSpPr>
        <p:spPr/>
        <p:txBody>
          <a:bodyPr>
            <a:normAutofit/>
          </a:bodyPr>
          <a:lstStyle/>
          <a:p>
            <a:pPr algn="l" rtl="0">
              <a:buNone/>
            </a:pPr>
            <a:endParaRPr lang="en-US" b="1" dirty="0" smtClean="0"/>
          </a:p>
          <a:p>
            <a:pPr algn="l" rtl="0">
              <a:buNone/>
            </a:pPr>
            <a:r>
              <a:rPr lang="en-US" b="1" dirty="0" smtClean="0"/>
              <a:t>Circulatory diseases</a:t>
            </a:r>
          </a:p>
          <a:p>
            <a:pPr algn="l" rtl="0"/>
            <a:r>
              <a:rPr lang="en-US" dirty="0" smtClean="0"/>
              <a:t>Diseases of the heart and circulation cardiovascular and cerebrovascular are for most adults the biggest risks to life.</a:t>
            </a:r>
          </a:p>
          <a:p>
            <a:pPr algn="l" rtl="0"/>
            <a:r>
              <a:rPr lang="en-US" dirty="0" smtClean="0"/>
              <a:t> They account for at least around 30% of the annual total, every year. Many who die of circulatory diseases are under the age of 65.</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Adulthood</a:t>
            </a:r>
            <a:endParaRPr lang="en-US" dirty="0"/>
          </a:p>
        </p:txBody>
      </p:sp>
      <p:sp>
        <p:nvSpPr>
          <p:cNvPr id="3" name="Content Placeholder 2"/>
          <p:cNvSpPr>
            <a:spLocks noGrp="1"/>
          </p:cNvSpPr>
          <p:nvPr>
            <p:ph sz="quarter" idx="1"/>
          </p:nvPr>
        </p:nvSpPr>
        <p:spPr/>
        <p:txBody>
          <a:bodyPr/>
          <a:lstStyle/>
          <a:p>
            <a:pPr marL="0" indent="0" algn="l" rtl="0">
              <a:buNone/>
            </a:pPr>
            <a:r>
              <a:rPr lang="en-US" b="1" dirty="0" smtClean="0"/>
              <a:t>Definition of the word adult:</a:t>
            </a:r>
          </a:p>
          <a:p>
            <a:pPr algn="l" rtl="0"/>
            <a:r>
              <a:rPr lang="en-US" dirty="0" smtClean="0"/>
              <a:t>Having attained full size and strength; grown up; mature</a:t>
            </a:r>
          </a:p>
          <a:p>
            <a:pPr algn="l" rtl="0"/>
            <a:r>
              <a:rPr lang="en-US" dirty="0" smtClean="0"/>
              <a:t>A person who is fully grown or developed.</a:t>
            </a:r>
          </a:p>
          <a:p>
            <a:pPr algn="l" rtl="0"/>
            <a:endParaRPr lang="en-US" dirty="0" smtClean="0"/>
          </a:p>
          <a:p>
            <a:pPr lvl="1" algn="l" rtl="0">
              <a:buNone/>
            </a:pPr>
            <a:r>
              <a:rPr lang="en-US" b="1" dirty="0" smtClean="0"/>
              <a:t>There are three stages of adulthood</a:t>
            </a:r>
            <a:r>
              <a:rPr lang="en-US" dirty="0" smtClean="0"/>
              <a:t>: early adulthood, middle adulthood, and late adulthood</a:t>
            </a:r>
            <a:endParaRPr lang="en-US" dirty="0"/>
          </a:p>
        </p:txBody>
      </p:sp>
    </p:spTree>
    <p:extLst>
      <p:ext uri="{BB962C8B-B14F-4D97-AF65-F5344CB8AC3E}">
        <p14:creationId xmlns="" xmlns:p14="http://schemas.microsoft.com/office/powerpoint/2010/main" val="426582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Common Health and Developmental Problems of the Middle Aged Adult</a:t>
            </a:r>
            <a:endParaRPr lang="ar-SA" dirty="0"/>
          </a:p>
        </p:txBody>
      </p:sp>
      <p:sp>
        <p:nvSpPr>
          <p:cNvPr id="3" name="Content Placeholder 2"/>
          <p:cNvSpPr>
            <a:spLocks noGrp="1"/>
          </p:cNvSpPr>
          <p:nvPr>
            <p:ph sz="quarter" idx="1"/>
          </p:nvPr>
        </p:nvSpPr>
        <p:spPr/>
        <p:txBody>
          <a:bodyPr>
            <a:normAutofit/>
          </a:bodyPr>
          <a:lstStyle/>
          <a:p>
            <a:pPr algn="l" rtl="0">
              <a:buNone/>
            </a:pPr>
            <a:r>
              <a:rPr lang="en-US" b="1" dirty="0" smtClean="0"/>
              <a:t>Obesity</a:t>
            </a:r>
          </a:p>
          <a:p>
            <a:pPr algn="l" rtl="0"/>
            <a:r>
              <a:rPr lang="en-US" dirty="0" smtClean="0"/>
              <a:t>Obesity is becoming one of the most important contributors to ill-health.</a:t>
            </a:r>
            <a:r>
              <a:rPr lang="en-US" b="1" dirty="0" smtClean="0"/>
              <a:t> </a:t>
            </a:r>
            <a:endParaRPr lang="en-US" dirty="0" smtClean="0"/>
          </a:p>
          <a:p>
            <a:pPr algn="l" rtl="0"/>
            <a:r>
              <a:rPr lang="en-US" dirty="0" smtClean="0"/>
              <a:t>Excessive eating and decreased physical activity are the two leading causes of obesity among middle aged adults</a:t>
            </a:r>
          </a:p>
          <a:p>
            <a:pPr algn="l" rtl="0"/>
            <a:r>
              <a:rPr lang="en-US" dirty="0" smtClean="0"/>
              <a:t>Obesity in middle adulthood is casually related to diabetes mellitus, hypertension, and osteoarthritis, and should any of these health problems already exist, obesity can intensity their effect</a:t>
            </a:r>
            <a:endParaRPr lang="ar-SA" dirty="0"/>
          </a:p>
        </p:txBody>
      </p:sp>
      <p:pic>
        <p:nvPicPr>
          <p:cNvPr id="81922" name="Picture 2" descr="Image result for obese adults"/>
          <p:cNvPicPr>
            <a:picLocks noChangeAspect="1" noChangeArrowheads="1"/>
          </p:cNvPicPr>
          <p:nvPr/>
        </p:nvPicPr>
        <p:blipFill>
          <a:blip r:embed="rId2"/>
          <a:srcRect/>
          <a:stretch>
            <a:fillRect/>
          </a:stretch>
        </p:blipFill>
        <p:spPr bwMode="auto">
          <a:xfrm>
            <a:off x="4572000" y="5143512"/>
            <a:ext cx="2320875" cy="13925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Common Health and Developmental Problems of the Middle Aged Adult</a:t>
            </a:r>
            <a:endParaRPr lang="ar-SA" dirty="0"/>
          </a:p>
        </p:txBody>
      </p:sp>
      <p:sp>
        <p:nvSpPr>
          <p:cNvPr id="3" name="Content Placeholder 2"/>
          <p:cNvSpPr>
            <a:spLocks noGrp="1"/>
          </p:cNvSpPr>
          <p:nvPr>
            <p:ph sz="quarter" idx="1"/>
          </p:nvPr>
        </p:nvSpPr>
        <p:spPr/>
        <p:txBody>
          <a:bodyPr/>
          <a:lstStyle/>
          <a:p>
            <a:pPr algn="l" rtl="0">
              <a:buNone/>
            </a:pPr>
            <a:r>
              <a:rPr lang="en-US" b="1" dirty="0" smtClean="0"/>
              <a:t>Hypertension: </a:t>
            </a:r>
            <a:endParaRPr lang="en-US" dirty="0" smtClean="0"/>
          </a:p>
          <a:p>
            <a:pPr algn="l" rtl="0"/>
            <a:r>
              <a:rPr lang="en-US" dirty="0" smtClean="0"/>
              <a:t>	Hypertension, a persistent elevation of the systolic pressure above 140 mm Hg and the diastolic above 90 mm Hg, tends to occur more frequently among older people, and is primarily attributable to inelasticity of the arteries</a:t>
            </a:r>
            <a:endParaRPr lang="ar-SA" dirty="0"/>
          </a:p>
        </p:txBody>
      </p:sp>
      <p:pic>
        <p:nvPicPr>
          <p:cNvPr id="80898" name="Picture 2" descr="Image result for hypertension"/>
          <p:cNvPicPr>
            <a:picLocks noChangeAspect="1" noChangeArrowheads="1"/>
          </p:cNvPicPr>
          <p:nvPr/>
        </p:nvPicPr>
        <p:blipFill>
          <a:blip r:embed="rId2"/>
          <a:srcRect/>
          <a:stretch>
            <a:fillRect/>
          </a:stretch>
        </p:blipFill>
        <p:spPr bwMode="auto">
          <a:xfrm>
            <a:off x="2071670" y="4143380"/>
            <a:ext cx="5200650" cy="23431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Health and Developmental Problems of the Middle Aged Adult</a:t>
            </a:r>
            <a:endParaRPr lang="ar-SA" dirty="0"/>
          </a:p>
        </p:txBody>
      </p:sp>
      <p:sp>
        <p:nvSpPr>
          <p:cNvPr id="3" name="Content Placeholder 2"/>
          <p:cNvSpPr>
            <a:spLocks noGrp="1"/>
          </p:cNvSpPr>
          <p:nvPr>
            <p:ph sz="quarter" idx="1"/>
          </p:nvPr>
        </p:nvSpPr>
        <p:spPr/>
        <p:txBody>
          <a:bodyPr>
            <a:normAutofit/>
          </a:bodyPr>
          <a:lstStyle/>
          <a:p>
            <a:pPr algn="l" rtl="0">
              <a:buNone/>
            </a:pPr>
            <a:endParaRPr lang="en-US" b="1" dirty="0" smtClean="0"/>
          </a:p>
          <a:p>
            <a:pPr algn="l" rtl="0">
              <a:buNone/>
            </a:pPr>
            <a:r>
              <a:rPr lang="en-US" b="1" dirty="0" smtClean="0"/>
              <a:t>Menopause </a:t>
            </a:r>
          </a:p>
          <a:p>
            <a:pPr algn="l" rtl="0"/>
            <a:r>
              <a:rPr lang="en-US" dirty="0" smtClean="0"/>
              <a:t>Menopause is the time in a woman's life when her period stops. It usually occurs naturally.</a:t>
            </a:r>
          </a:p>
          <a:p>
            <a:pPr algn="l" rtl="0"/>
            <a:r>
              <a:rPr lang="en-US" dirty="0" smtClean="0"/>
              <a:t> It is defined as occurring 12 months after the last menstrual period and marks the end of menstrual cycles.</a:t>
            </a:r>
          </a:p>
          <a:p>
            <a:pPr algn="l" rtl="0"/>
            <a:r>
              <a:rPr lang="en-US" dirty="0" smtClean="0"/>
              <a:t> Menopause can happen in age 40s or 50s, but the average age is 51 in the United States.</a:t>
            </a:r>
          </a:p>
          <a:p>
            <a:pPr algn="l" rtl="0">
              <a:buNone/>
            </a:pPr>
            <a:endParaRPr lang="en-US" dirty="0" smtClean="0"/>
          </a:p>
          <a:p>
            <a:pPr algn="l" rtl="0"/>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Health and Developmental Problems of the Middle Aged Adult</a:t>
            </a:r>
            <a:endParaRPr lang="ar-SA" dirty="0"/>
          </a:p>
        </p:txBody>
      </p:sp>
      <p:sp>
        <p:nvSpPr>
          <p:cNvPr id="3" name="Content Placeholder 2"/>
          <p:cNvSpPr>
            <a:spLocks noGrp="1"/>
          </p:cNvSpPr>
          <p:nvPr>
            <p:ph sz="quarter" idx="1"/>
          </p:nvPr>
        </p:nvSpPr>
        <p:spPr>
          <a:xfrm>
            <a:off x="914400" y="1447800"/>
            <a:ext cx="7772400" cy="5195910"/>
          </a:xfrm>
        </p:spPr>
        <p:txBody>
          <a:bodyPr>
            <a:normAutofit fontScale="92500" lnSpcReduction="10000"/>
          </a:bodyPr>
          <a:lstStyle/>
          <a:p>
            <a:pPr algn="l" rtl="0" fontAlgn="base">
              <a:buNone/>
            </a:pPr>
            <a:r>
              <a:rPr lang="en-US" b="1" dirty="0" smtClean="0"/>
              <a:t>Menopause Symptoms include:</a:t>
            </a:r>
          </a:p>
          <a:p>
            <a:pPr algn="l" rtl="0" fontAlgn="base"/>
            <a:r>
              <a:rPr lang="en-US" dirty="0" smtClean="0"/>
              <a:t>A change in periods - shorter or longer, lighter or heavier, with more or less time in between (despite irregular periods, pregnancy is possible).</a:t>
            </a:r>
          </a:p>
          <a:p>
            <a:pPr algn="l" rtl="0" fontAlgn="base"/>
            <a:r>
              <a:rPr lang="en-US" dirty="0" smtClean="0"/>
              <a:t>Hot flashes and/or night sweats</a:t>
            </a:r>
          </a:p>
          <a:p>
            <a:pPr algn="l" rtl="0" fontAlgn="base"/>
            <a:r>
              <a:rPr lang="en-US" dirty="0" smtClean="0"/>
              <a:t>Trouble sleeping</a:t>
            </a:r>
          </a:p>
          <a:p>
            <a:pPr algn="l" rtl="0" fontAlgn="base"/>
            <a:r>
              <a:rPr lang="en-US" dirty="0" smtClean="0"/>
              <a:t>Vaginal dryness</a:t>
            </a:r>
          </a:p>
          <a:p>
            <a:pPr algn="l" rtl="0" fontAlgn="base"/>
            <a:r>
              <a:rPr lang="en-US" dirty="0" smtClean="0"/>
              <a:t>Mood swings</a:t>
            </a:r>
          </a:p>
          <a:p>
            <a:pPr algn="l" rtl="0" fontAlgn="base"/>
            <a:r>
              <a:rPr lang="en-US" dirty="0" smtClean="0"/>
              <a:t>Night sweats</a:t>
            </a:r>
          </a:p>
          <a:p>
            <a:pPr algn="l" rtl="0" fontAlgn="base"/>
            <a:r>
              <a:rPr lang="en-US" dirty="0" smtClean="0"/>
              <a:t>Trouble focusing</a:t>
            </a:r>
          </a:p>
          <a:p>
            <a:pPr algn="l" rtl="0" fontAlgn="base"/>
            <a:r>
              <a:rPr lang="en-US" dirty="0" smtClean="0"/>
              <a:t>Less hair on head, more on face</a:t>
            </a:r>
          </a:p>
          <a:p>
            <a:pPr algn="l" rtl="0"/>
            <a:r>
              <a:rPr lang="en-US" dirty="0" smtClean="0"/>
              <a:t>Thinning hair and dry skin</a:t>
            </a:r>
          </a:p>
          <a:p>
            <a:pPr algn="l" rtl="0"/>
            <a:r>
              <a:rPr lang="en-US" dirty="0" smtClean="0"/>
              <a:t>Loss of breast fullness</a:t>
            </a:r>
          </a:p>
          <a:p>
            <a:pPr algn="l" rtl="0"/>
            <a:endParaRPr lang="ar-SA" dirty="0"/>
          </a:p>
        </p:txBody>
      </p:sp>
      <p:pic>
        <p:nvPicPr>
          <p:cNvPr id="5" name="Content Placeholder 3" descr="download.jpg"/>
          <p:cNvPicPr>
            <a:picLocks noChangeAspect="1"/>
          </p:cNvPicPr>
          <p:nvPr/>
        </p:nvPicPr>
        <p:blipFill>
          <a:blip r:embed="rId2"/>
          <a:stretch>
            <a:fillRect/>
          </a:stretch>
        </p:blipFill>
        <p:spPr>
          <a:xfrm>
            <a:off x="5310211" y="3334183"/>
            <a:ext cx="2976565" cy="19807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Menopause </a:t>
            </a:r>
            <a:endParaRPr lang="ar-SA" b="1" dirty="0"/>
          </a:p>
        </p:txBody>
      </p:sp>
      <p:sp>
        <p:nvSpPr>
          <p:cNvPr id="3" name="Content Placeholder 2"/>
          <p:cNvSpPr>
            <a:spLocks noGrp="1"/>
          </p:cNvSpPr>
          <p:nvPr>
            <p:ph sz="quarter" idx="1"/>
          </p:nvPr>
        </p:nvSpPr>
        <p:spPr>
          <a:xfrm>
            <a:off x="428596" y="1285860"/>
            <a:ext cx="7772400" cy="5195910"/>
          </a:xfrm>
        </p:spPr>
        <p:txBody>
          <a:bodyPr>
            <a:normAutofit/>
          </a:bodyPr>
          <a:lstStyle/>
          <a:p>
            <a:pPr algn="l" rtl="0">
              <a:buNone/>
            </a:pPr>
            <a:endParaRPr lang="en-US" sz="1000" dirty="0" smtClean="0"/>
          </a:p>
          <a:p>
            <a:pPr algn="l" rtl="0"/>
            <a:endParaRPr lang="en-US" dirty="0" smtClean="0"/>
          </a:p>
          <a:p>
            <a:pPr algn="l" rtl="0"/>
            <a:r>
              <a:rPr lang="en-US" dirty="0" smtClean="0"/>
              <a:t>Menopause is a natural biological process. Although it also ends fertility, a lady can stay healthy, vital and sexual.</a:t>
            </a:r>
          </a:p>
          <a:p>
            <a:pPr algn="l" rtl="0">
              <a:buNone/>
            </a:pPr>
            <a:endParaRPr lang="en-US" dirty="0" smtClean="0"/>
          </a:p>
          <a:p>
            <a:pPr algn="l" rtl="0"/>
            <a:r>
              <a:rPr lang="en-US" dirty="0" smtClean="0"/>
              <a:t>Even so, the physical symptoms, such as hot flashes, and emotional symptoms of menopause may </a:t>
            </a:r>
            <a:r>
              <a:rPr lang="en-US" b="1" dirty="0" smtClean="0"/>
              <a:t>disrupt sleep</a:t>
            </a:r>
            <a:r>
              <a:rPr lang="en-US" dirty="0" smtClean="0"/>
              <a:t>, </a:t>
            </a:r>
            <a:r>
              <a:rPr lang="en-US" b="1" dirty="0" smtClean="0"/>
              <a:t>lower energy </a:t>
            </a:r>
            <a:r>
              <a:rPr lang="en-US" dirty="0" smtClean="0"/>
              <a:t>or — for some women — trigger </a:t>
            </a:r>
            <a:r>
              <a:rPr lang="en-US" b="1" dirty="0" smtClean="0"/>
              <a:t>anxiety or feelings of sadness and loss.</a:t>
            </a:r>
          </a:p>
          <a:p>
            <a:pPr algn="l" rtl="0"/>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r>
              <a:rPr lang="en-US" dirty="0" smtClean="0"/>
              <a:t> of menopause</a:t>
            </a:r>
            <a:endParaRPr lang="ar-SA" dirty="0"/>
          </a:p>
        </p:txBody>
      </p:sp>
      <p:sp>
        <p:nvSpPr>
          <p:cNvPr id="3" name="Content Placeholder 2"/>
          <p:cNvSpPr>
            <a:spLocks noGrp="1"/>
          </p:cNvSpPr>
          <p:nvPr>
            <p:ph sz="quarter" idx="1"/>
          </p:nvPr>
        </p:nvSpPr>
        <p:spPr/>
        <p:txBody>
          <a:bodyPr/>
          <a:lstStyle/>
          <a:p>
            <a:pPr algn="l" rtl="0">
              <a:buNone/>
            </a:pPr>
            <a:r>
              <a:rPr lang="en-US" b="1" dirty="0" smtClean="0"/>
              <a:t>1. Natural decline of reproductive hormones.</a:t>
            </a:r>
            <a:r>
              <a:rPr lang="en-US" dirty="0" smtClean="0"/>
              <a:t> </a:t>
            </a:r>
          </a:p>
          <a:p>
            <a:pPr algn="l" rtl="0"/>
            <a:r>
              <a:rPr lang="en-US" dirty="0" smtClean="0"/>
              <a:t>As women approach their late 30s, their ovaries start making less estrogen and progesterone — the hormones that regulate menstruation — and fertility declines.</a:t>
            </a:r>
          </a:p>
          <a:p>
            <a:pPr algn="l" rtl="0"/>
            <a:r>
              <a:rPr lang="en-US" dirty="0" smtClean="0"/>
              <a:t>In their 40s, their menstrual periods may become longer or shorter, heavier or lighter, and more or less frequent, until eventually — on average, by age 51 — they have no more periods.</a:t>
            </a:r>
          </a:p>
          <a:p>
            <a:pPr algn="l" rtl="0"/>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r>
              <a:rPr lang="en-US" dirty="0" smtClean="0"/>
              <a:t> of menopause</a:t>
            </a:r>
            <a:endParaRPr lang="ar-SA" dirty="0"/>
          </a:p>
        </p:txBody>
      </p:sp>
      <p:sp>
        <p:nvSpPr>
          <p:cNvPr id="3" name="Content Placeholder 2"/>
          <p:cNvSpPr>
            <a:spLocks noGrp="1"/>
          </p:cNvSpPr>
          <p:nvPr>
            <p:ph sz="quarter" idx="1"/>
          </p:nvPr>
        </p:nvSpPr>
        <p:spPr/>
        <p:txBody>
          <a:bodyPr/>
          <a:lstStyle/>
          <a:p>
            <a:pPr algn="l" rtl="0">
              <a:buNone/>
            </a:pPr>
            <a:r>
              <a:rPr lang="en-US" b="1" dirty="0" smtClean="0"/>
              <a:t>2. Hysterectomy</a:t>
            </a:r>
          </a:p>
          <a:p>
            <a:pPr algn="l" rtl="0">
              <a:buNone/>
            </a:pPr>
            <a:r>
              <a:rPr lang="en-US" b="1" dirty="0" smtClean="0"/>
              <a:t>3. Chemotherapy and radiation therapy</a:t>
            </a:r>
          </a:p>
          <a:p>
            <a:pPr algn="l" rtl="0">
              <a:buNone/>
            </a:pPr>
            <a:r>
              <a:rPr lang="en-US" b="1" dirty="0" smtClean="0"/>
              <a:t>4. Primary ovarian insufficiency:</a:t>
            </a:r>
          </a:p>
          <a:p>
            <a:pPr algn="l" rtl="0">
              <a:buNone/>
            </a:pPr>
            <a:r>
              <a:rPr lang="en-US" dirty="0" smtClean="0"/>
              <a:t>About 1 percent of women experience menopause before age 40 (premature menopause). Menopause may result from primary ovarian insufficiency; when your ovaries fail to produce normal levels of reproductive hormones .</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Complications of menopause</a:t>
            </a:r>
            <a:endParaRPr lang="ar-SA" dirty="0"/>
          </a:p>
        </p:txBody>
      </p:sp>
      <p:sp>
        <p:nvSpPr>
          <p:cNvPr id="3" name="Content Placeholder 2"/>
          <p:cNvSpPr>
            <a:spLocks noGrp="1"/>
          </p:cNvSpPr>
          <p:nvPr>
            <p:ph sz="quarter" idx="1"/>
          </p:nvPr>
        </p:nvSpPr>
        <p:spPr/>
        <p:txBody>
          <a:bodyPr>
            <a:normAutofit/>
          </a:bodyPr>
          <a:lstStyle/>
          <a:p>
            <a:pPr algn="l" rtl="0">
              <a:buNone/>
            </a:pPr>
            <a:r>
              <a:rPr lang="en-US" dirty="0" smtClean="0"/>
              <a:t>After menopause, the risk of certain medical conditions increases. Examples include:</a:t>
            </a:r>
          </a:p>
          <a:p>
            <a:pPr algn="l" rtl="0"/>
            <a:r>
              <a:rPr lang="en-US" b="1" dirty="0" smtClean="0"/>
              <a:t>Heart and blood vessel (cardiovascular) disease.</a:t>
            </a:r>
          </a:p>
          <a:p>
            <a:pPr algn="l" rtl="0"/>
            <a:r>
              <a:rPr lang="en-US" b="1" dirty="0" smtClean="0"/>
              <a:t>Osteoporosis: </a:t>
            </a:r>
            <a:r>
              <a:rPr lang="en-US" dirty="0" smtClean="0"/>
              <a:t>Due to loss of bone density at a rapid rate. Postmenopausal women with osteoporosis are especially susceptible to fractures of their hips, wrists and spine.</a:t>
            </a:r>
            <a:endParaRPr lang="en-US" b="1" dirty="0" smtClean="0"/>
          </a:p>
          <a:p>
            <a:pPr algn="l" rtl="0"/>
            <a:r>
              <a:rPr lang="en-US" b="1" dirty="0" smtClean="0"/>
              <a:t>Urinary incontinence</a:t>
            </a:r>
          </a:p>
          <a:p>
            <a:pPr algn="l" rtl="0"/>
            <a:r>
              <a:rPr lang="en-US" b="1" dirty="0" smtClean="0"/>
              <a:t>Sexual function</a:t>
            </a:r>
          </a:p>
          <a:p>
            <a:pPr algn="l" rtl="0"/>
            <a:r>
              <a:rPr lang="en-US" b="1" dirty="0" smtClean="0"/>
              <a:t>Weight gain </a:t>
            </a:r>
            <a:r>
              <a:rPr lang="en-US" dirty="0" smtClean="0"/>
              <a:t>because metabolism slows.</a:t>
            </a:r>
            <a:br>
              <a:rPr lang="en-US" dirty="0" smtClean="0"/>
            </a:b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b="1" dirty="0" smtClean="0"/>
              <a:t>Psychological and Emotional Development of Adults</a:t>
            </a:r>
            <a:endParaRPr lang="en-US" dirty="0"/>
          </a:p>
        </p:txBody>
      </p:sp>
      <p:sp>
        <p:nvSpPr>
          <p:cNvPr id="3" name="Content Placeholder 2"/>
          <p:cNvSpPr>
            <a:spLocks noGrp="1"/>
          </p:cNvSpPr>
          <p:nvPr>
            <p:ph sz="quarter" idx="1"/>
          </p:nvPr>
        </p:nvSpPr>
        <p:spPr/>
        <p:txBody>
          <a:bodyPr>
            <a:normAutofit/>
          </a:bodyPr>
          <a:lstStyle/>
          <a:p>
            <a:pPr algn="l" rtl="0"/>
            <a:endParaRPr lang="en-US" dirty="0" smtClean="0"/>
          </a:p>
          <a:p>
            <a:pPr algn="l" rtl="0"/>
            <a:r>
              <a:rPr lang="en-US" dirty="0" smtClean="0"/>
              <a:t>Finally, we enter </a:t>
            </a:r>
            <a:r>
              <a:rPr lang="en-US" b="1" dirty="0" smtClean="0"/>
              <a:t>late adulthood</a:t>
            </a:r>
            <a:r>
              <a:rPr lang="en-US" dirty="0" smtClean="0"/>
              <a:t>, which comes with its own unique set of emotional and psychological strain.</a:t>
            </a:r>
          </a:p>
        </p:txBody>
      </p:sp>
      <p:pic>
        <p:nvPicPr>
          <p:cNvPr id="23554" name="Picture 2" descr="Image result for late adulthood"/>
          <p:cNvPicPr>
            <a:picLocks noChangeAspect="1" noChangeArrowheads="1"/>
          </p:cNvPicPr>
          <p:nvPr/>
        </p:nvPicPr>
        <p:blipFill>
          <a:blip r:embed="rId2"/>
          <a:srcRect/>
          <a:stretch>
            <a:fillRect/>
          </a:stretch>
        </p:blipFill>
        <p:spPr bwMode="auto">
          <a:xfrm>
            <a:off x="4286248" y="3643314"/>
            <a:ext cx="3333750" cy="2286001"/>
          </a:xfrm>
          <a:prstGeom prst="rect">
            <a:avLst/>
          </a:prstGeom>
          <a:noFill/>
        </p:spPr>
      </p:pic>
    </p:spTree>
    <p:extLst>
      <p:ext uri="{BB962C8B-B14F-4D97-AF65-F5344CB8AC3E}">
        <p14:creationId xmlns="" xmlns:p14="http://schemas.microsoft.com/office/powerpoint/2010/main" val="247744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Psychological and Emotional Development of Adults</a:t>
            </a:r>
            <a:endParaRPr lang="ar-SA" dirty="0"/>
          </a:p>
        </p:txBody>
      </p:sp>
      <p:sp>
        <p:nvSpPr>
          <p:cNvPr id="3" name="Content Placeholder 2"/>
          <p:cNvSpPr>
            <a:spLocks noGrp="1"/>
          </p:cNvSpPr>
          <p:nvPr>
            <p:ph sz="quarter" idx="1"/>
          </p:nvPr>
        </p:nvSpPr>
        <p:spPr/>
        <p:txBody>
          <a:bodyPr/>
          <a:lstStyle/>
          <a:p>
            <a:pPr algn="l" rtl="0"/>
            <a:endParaRPr lang="en-US" dirty="0" smtClean="0"/>
          </a:p>
          <a:p>
            <a:pPr algn="l" rtl="0"/>
            <a:r>
              <a:rPr lang="en-US" dirty="0" smtClean="0"/>
              <a:t> </a:t>
            </a:r>
            <a:r>
              <a:rPr lang="en-US" b="1" dirty="0" smtClean="0"/>
              <a:t>Late adulthood </a:t>
            </a:r>
            <a:r>
              <a:rPr lang="en-US" dirty="0" smtClean="0"/>
              <a:t>involves a mixture of gains and losses. </a:t>
            </a:r>
          </a:p>
          <a:p>
            <a:endParaRPr lang="ar-SA" dirty="0"/>
          </a:p>
        </p:txBody>
      </p:sp>
      <p:pic>
        <p:nvPicPr>
          <p:cNvPr id="1026" name="Picture 2" descr="Image result for one hand"/>
          <p:cNvPicPr>
            <a:picLocks noChangeAspect="1" noChangeArrowheads="1"/>
          </p:cNvPicPr>
          <p:nvPr/>
        </p:nvPicPr>
        <p:blipFill rotWithShape="1">
          <a:blip r:embed="rId2"/>
          <a:srcRect b="13007"/>
          <a:stretch/>
        </p:blipFill>
        <p:spPr bwMode="auto">
          <a:xfrm>
            <a:off x="4929190" y="3286124"/>
            <a:ext cx="3697949" cy="2462215"/>
          </a:xfrm>
          <a:prstGeom prst="rect">
            <a:avLst/>
          </a:prstGeom>
          <a:noFill/>
        </p:spPr>
      </p:pic>
      <p:pic>
        <p:nvPicPr>
          <p:cNvPr id="1030" name="Picture 6" descr="Image result for one open hand"/>
          <p:cNvPicPr>
            <a:picLocks noChangeAspect="1" noChangeArrowheads="1"/>
          </p:cNvPicPr>
          <p:nvPr/>
        </p:nvPicPr>
        <p:blipFill>
          <a:blip r:embed="rId3"/>
          <a:srcRect/>
          <a:stretch>
            <a:fillRect/>
          </a:stretch>
        </p:blipFill>
        <p:spPr bwMode="auto">
          <a:xfrm>
            <a:off x="642910" y="3500438"/>
            <a:ext cx="4000500" cy="2247901"/>
          </a:xfrm>
          <a:prstGeom prst="rect">
            <a:avLst/>
          </a:prstGeom>
          <a:noFill/>
        </p:spPr>
      </p:pic>
      <p:sp>
        <p:nvSpPr>
          <p:cNvPr id="8" name="TextBox 7"/>
          <p:cNvSpPr txBox="1"/>
          <p:nvPr/>
        </p:nvSpPr>
        <p:spPr>
          <a:xfrm>
            <a:off x="1000100" y="2786058"/>
            <a:ext cx="2928926" cy="1200329"/>
          </a:xfrm>
          <a:prstGeom prst="rect">
            <a:avLst/>
          </a:prstGeom>
          <a:noFill/>
        </p:spPr>
        <p:txBody>
          <a:bodyPr wrap="square" rtlCol="1">
            <a:spAutoFit/>
          </a:bodyPr>
          <a:lstStyle/>
          <a:p>
            <a:r>
              <a:rPr lang="en-US" b="1" dirty="0" smtClean="0">
                <a:solidFill>
                  <a:srgbClr val="0070C0"/>
                </a:solidFill>
              </a:rPr>
              <a:t>On one hand, there's the freedom of retirement, grown children, and fewer responsibilities.</a:t>
            </a:r>
          </a:p>
        </p:txBody>
      </p:sp>
      <p:sp>
        <p:nvSpPr>
          <p:cNvPr id="9" name="Rectangle 8"/>
          <p:cNvSpPr/>
          <p:nvPr/>
        </p:nvSpPr>
        <p:spPr>
          <a:xfrm>
            <a:off x="5000628" y="2786058"/>
            <a:ext cx="3786214" cy="1200329"/>
          </a:xfrm>
          <a:prstGeom prst="rect">
            <a:avLst/>
          </a:prstGeom>
        </p:spPr>
        <p:txBody>
          <a:bodyPr wrap="square">
            <a:spAutoFit/>
          </a:bodyPr>
          <a:lstStyle/>
          <a:p>
            <a:r>
              <a:rPr lang="en-US" b="1" dirty="0" smtClean="0">
                <a:solidFill>
                  <a:srgbClr val="0070C0"/>
                </a:solidFill>
              </a:rPr>
              <a:t>On the other hand, there's concern about physical health, and the realization of one's mortality and the potential for social isolation. </a:t>
            </a:r>
            <a:endParaRPr lang="ar-SA" b="1"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Development of Adults</a:t>
            </a:r>
            <a:endParaRPr lang="ar-SA" dirty="0"/>
          </a:p>
        </p:txBody>
      </p:sp>
      <p:sp>
        <p:nvSpPr>
          <p:cNvPr id="5" name="Text Placeholder 4"/>
          <p:cNvSpPr>
            <a:spLocks noGrp="1"/>
          </p:cNvSpPr>
          <p:nvPr>
            <p:ph type="body" idx="1"/>
          </p:nvPr>
        </p:nvSpPr>
        <p:spPr/>
        <p:txBody>
          <a:bodyPr/>
          <a:lstStyle/>
          <a:p>
            <a:endParaRPr lang="ar-SA" dirty="0"/>
          </a:p>
        </p:txBody>
      </p:sp>
      <p:pic>
        <p:nvPicPr>
          <p:cNvPr id="69634" name="Picture 2" descr="Image result for adults clipart"/>
          <p:cNvPicPr>
            <a:picLocks noChangeAspect="1" noChangeArrowheads="1"/>
          </p:cNvPicPr>
          <p:nvPr/>
        </p:nvPicPr>
        <p:blipFill>
          <a:blip r:embed="rId2"/>
          <a:srcRect/>
          <a:stretch>
            <a:fillRect/>
          </a:stretch>
        </p:blipFill>
        <p:spPr bwMode="auto">
          <a:xfrm>
            <a:off x="2786050" y="3571876"/>
            <a:ext cx="4286250" cy="185737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lstStyle/>
          <a:p>
            <a:pPr algn="ctr"/>
            <a:r>
              <a:rPr lang="en-US" b="1" dirty="0" smtClean="0"/>
              <a:t>Cycle of Life</a:t>
            </a:r>
            <a:endParaRPr lang="ar-SA" b="1" dirty="0"/>
          </a:p>
        </p:txBody>
      </p:sp>
      <p:sp>
        <p:nvSpPr>
          <p:cNvPr id="3" name="Content Placeholder 2"/>
          <p:cNvSpPr>
            <a:spLocks noGrp="1"/>
          </p:cNvSpPr>
          <p:nvPr>
            <p:ph sz="quarter" idx="1"/>
          </p:nvPr>
        </p:nvSpPr>
        <p:spPr/>
        <p:txBody>
          <a:bodyPr/>
          <a:lstStyle/>
          <a:p>
            <a:endParaRPr lang="ar-SA"/>
          </a:p>
        </p:txBody>
      </p:sp>
      <p:pic>
        <p:nvPicPr>
          <p:cNvPr id="1026" name="Picture 2" descr="Image result for money time and energy"/>
          <p:cNvPicPr>
            <a:picLocks noChangeAspect="1" noChangeArrowheads="1"/>
          </p:cNvPicPr>
          <p:nvPr/>
        </p:nvPicPr>
        <p:blipFill>
          <a:blip r:embed="rId2"/>
          <a:srcRect/>
          <a:stretch>
            <a:fillRect/>
          </a:stretch>
        </p:blipFill>
        <p:spPr bwMode="auto">
          <a:xfrm>
            <a:off x="357158" y="1094321"/>
            <a:ext cx="8486730" cy="562082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smtClean="0"/>
              <a:t>7 Health Challenges of Aging</a:t>
            </a:r>
            <a:endParaRPr lang="ar-SA" b="1" dirty="0"/>
          </a:p>
        </p:txBody>
      </p:sp>
      <p:sp>
        <p:nvSpPr>
          <p:cNvPr id="3" name="Content Placeholder 2"/>
          <p:cNvSpPr>
            <a:spLocks noGrp="1"/>
          </p:cNvSpPr>
          <p:nvPr>
            <p:ph sz="quarter" idx="1"/>
          </p:nvPr>
        </p:nvSpPr>
        <p:spPr>
          <a:xfrm>
            <a:off x="914400" y="1142984"/>
            <a:ext cx="7772400" cy="4572000"/>
          </a:xfrm>
        </p:spPr>
        <p:txBody>
          <a:bodyPr/>
          <a:lstStyle/>
          <a:p>
            <a:pPr algn="l" rtl="0">
              <a:buNone/>
            </a:pPr>
            <a:endParaRPr lang="en-US" b="1" dirty="0" smtClean="0"/>
          </a:p>
          <a:p>
            <a:pPr algn="l" rtl="0">
              <a:buNone/>
            </a:pPr>
            <a:endParaRPr lang="en-US" b="1" dirty="0" smtClean="0"/>
          </a:p>
          <a:p>
            <a:pPr algn="l" rtl="0">
              <a:buNone/>
            </a:pPr>
            <a:r>
              <a:rPr lang="en-US" b="1" dirty="0" smtClean="0"/>
              <a:t>Obesity and Metabolic Syndrome</a:t>
            </a:r>
          </a:p>
          <a:p>
            <a:pPr algn="l" rtl="0">
              <a:buNone/>
            </a:pPr>
            <a:endParaRPr lang="en-US" b="1" dirty="0" smtClean="0"/>
          </a:p>
          <a:p>
            <a:pPr algn="l" rtl="0"/>
            <a:r>
              <a:rPr lang="en-US" dirty="0" smtClean="0"/>
              <a:t>About three-fourths of adults aged 60 and older are overweight or obese. </a:t>
            </a:r>
          </a:p>
          <a:p>
            <a:pPr algn="l" rtl="0"/>
            <a:r>
              <a:rPr lang="en-US" dirty="0" smtClean="0"/>
              <a:t>Obesity  is related to type 2 diabetes, cardiovascular disease, breast and colon cancer, gall bladder disease, and high blood pressure</a:t>
            </a:r>
            <a:br>
              <a:rPr lang="en-US" dirty="0" smtClean="0"/>
            </a:b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smtClean="0"/>
              <a:t>7 Health Challenges of Aging</a:t>
            </a:r>
            <a:endParaRPr lang="ar-SA" dirty="0"/>
          </a:p>
        </p:txBody>
      </p:sp>
      <p:sp>
        <p:nvSpPr>
          <p:cNvPr id="3" name="Content Placeholder 2"/>
          <p:cNvSpPr>
            <a:spLocks noGrp="1"/>
          </p:cNvSpPr>
          <p:nvPr>
            <p:ph sz="quarter" idx="1"/>
          </p:nvPr>
        </p:nvSpPr>
        <p:spPr/>
        <p:txBody>
          <a:bodyPr>
            <a:normAutofit/>
          </a:bodyPr>
          <a:lstStyle/>
          <a:p>
            <a:pPr algn="l" rtl="0">
              <a:buNone/>
            </a:pPr>
            <a:r>
              <a:rPr lang="en-US" b="1" dirty="0" smtClean="0"/>
              <a:t>Arthritis</a:t>
            </a:r>
          </a:p>
          <a:p>
            <a:pPr algn="l" rtl="0"/>
            <a:r>
              <a:rPr lang="en-US" dirty="0" smtClean="0"/>
              <a:t>Arthritis affects nearly half the elderly population and is a leading cause of disability.</a:t>
            </a:r>
          </a:p>
          <a:p>
            <a:pPr algn="l" rtl="0"/>
            <a:r>
              <a:rPr lang="en-US" dirty="0" smtClean="0"/>
              <a:t> "Old injuries from playing weekend warrior or high school football, and years of wearing high-heeled shoes catch up with us," says Brangman*.</a:t>
            </a:r>
          </a:p>
          <a:p>
            <a:pPr algn="l" rtl="0"/>
            <a:r>
              <a:rPr lang="en-US" dirty="0" smtClean="0"/>
              <a:t> "And arthritis in the knees is the price we pay for walking upright on two legs.“</a:t>
            </a:r>
          </a:p>
          <a:p>
            <a:pPr algn="l" rtl="0">
              <a:buNone/>
            </a:pPr>
            <a:endParaRPr lang="en-US" dirty="0" smtClean="0"/>
          </a:p>
          <a:p>
            <a:pPr algn="l" rtl="0"/>
            <a:endParaRPr lang="ar-SA" dirty="0"/>
          </a:p>
        </p:txBody>
      </p:sp>
      <p:sp>
        <p:nvSpPr>
          <p:cNvPr id="4" name="Rectangle 3"/>
          <p:cNvSpPr/>
          <p:nvPr/>
        </p:nvSpPr>
        <p:spPr>
          <a:xfrm>
            <a:off x="1643042" y="6131502"/>
            <a:ext cx="7286676" cy="492443"/>
          </a:xfrm>
          <a:prstGeom prst="rect">
            <a:avLst/>
          </a:prstGeom>
        </p:spPr>
        <p:txBody>
          <a:bodyPr wrap="square">
            <a:spAutoFit/>
          </a:bodyPr>
          <a:lstStyle/>
          <a:p>
            <a:r>
              <a:rPr lang="en-US" sz="2600" dirty="0" smtClean="0">
                <a:solidFill>
                  <a:prstClr val="black"/>
                </a:solidFill>
              </a:rPr>
              <a:t>*</a:t>
            </a:r>
            <a:r>
              <a:rPr lang="en-US" dirty="0" smtClean="0">
                <a:solidFill>
                  <a:schemeClr val="tx2"/>
                </a:solidFill>
              </a:rPr>
              <a:t>Sharon Brangman, MD, AGSF, spokeswoman for the American Geriatrics Society</a:t>
            </a:r>
            <a:endParaRPr lang="ar-SA" dirty="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smtClean="0"/>
              <a:t>7 Health Challenges of Aging</a:t>
            </a:r>
            <a:endParaRPr lang="ar-SA" dirty="0"/>
          </a:p>
        </p:txBody>
      </p:sp>
      <p:sp>
        <p:nvSpPr>
          <p:cNvPr id="3" name="Content Placeholder 2"/>
          <p:cNvSpPr>
            <a:spLocks noGrp="1"/>
          </p:cNvSpPr>
          <p:nvPr>
            <p:ph sz="quarter" idx="1"/>
          </p:nvPr>
        </p:nvSpPr>
        <p:spPr/>
        <p:txBody>
          <a:bodyPr>
            <a:normAutofit/>
          </a:bodyPr>
          <a:lstStyle/>
          <a:p>
            <a:pPr algn="l" rtl="0">
              <a:buNone/>
            </a:pPr>
            <a:r>
              <a:rPr lang="en-US" b="1" dirty="0" smtClean="0"/>
              <a:t>Osteoporosis and Falls</a:t>
            </a:r>
          </a:p>
          <a:p>
            <a:pPr algn="l" rtl="0"/>
            <a:r>
              <a:rPr lang="en-US" dirty="0" smtClean="0"/>
              <a:t>Osteoporosis and low bone mass affect almost 44 million adults age 50 and older, most of them women. </a:t>
            </a:r>
          </a:p>
          <a:p>
            <a:pPr algn="l" rtl="0"/>
            <a:r>
              <a:rPr lang="en-US" dirty="0" smtClean="0"/>
              <a:t>According to the National Osteoporosis Association, osteoporosis is not part of normal aging. Healthy behaviors and treatment, when appropriate, can prevent or minimize the condition.</a:t>
            </a:r>
          </a:p>
          <a:p>
            <a:pPr algn="l" rtl="0"/>
            <a:r>
              <a:rPr lang="en-US" dirty="0" smtClean="0"/>
              <a:t>In a given year, more than one-third of adults age 65 and older experience a fall</a:t>
            </a:r>
          </a:p>
          <a:p>
            <a:pPr algn="l" rtl="0"/>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smtClean="0"/>
              <a:t>7 Health Challenges of Aging</a:t>
            </a:r>
            <a:endParaRPr lang="ar-SA" dirty="0"/>
          </a:p>
        </p:txBody>
      </p:sp>
      <p:sp>
        <p:nvSpPr>
          <p:cNvPr id="3" name="Content Placeholder 2"/>
          <p:cNvSpPr>
            <a:spLocks noGrp="1"/>
          </p:cNvSpPr>
          <p:nvPr>
            <p:ph sz="quarter" idx="1"/>
          </p:nvPr>
        </p:nvSpPr>
        <p:spPr/>
        <p:txBody>
          <a:bodyPr/>
          <a:lstStyle/>
          <a:p>
            <a:pPr algn="l" rtl="0">
              <a:buNone/>
            </a:pPr>
            <a:r>
              <a:rPr lang="en-US" b="1" dirty="0" smtClean="0"/>
              <a:t>Cancer</a:t>
            </a:r>
          </a:p>
          <a:p>
            <a:pPr algn="l" rtl="0">
              <a:buNone/>
            </a:pPr>
            <a:endParaRPr lang="en-US" b="1" dirty="0" smtClean="0"/>
          </a:p>
          <a:p>
            <a:pPr algn="l" rtl="0"/>
            <a:r>
              <a:rPr lang="en-US" dirty="0" smtClean="0"/>
              <a:t>Risk for developing most types of cancer increases with age.</a:t>
            </a:r>
          </a:p>
          <a:p>
            <a:pPr algn="l" rtl="0"/>
            <a:r>
              <a:rPr lang="en-US" dirty="0" smtClean="0"/>
              <a:t>Lung cancer accounts for more deaths than breast cancer, prostate cancer, and colon cancer combined. Brangman's advice: "Stop smoking."</a:t>
            </a:r>
          </a:p>
          <a:p>
            <a:pPr algn="l" rtl="0"/>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smtClean="0"/>
              <a:t>7 Health Challenges of Aging</a:t>
            </a:r>
            <a:endParaRPr lang="ar-SA" dirty="0"/>
          </a:p>
        </p:txBody>
      </p:sp>
      <p:sp>
        <p:nvSpPr>
          <p:cNvPr id="3" name="Content Placeholder 2"/>
          <p:cNvSpPr>
            <a:spLocks noGrp="1"/>
          </p:cNvSpPr>
          <p:nvPr>
            <p:ph sz="quarter" idx="1"/>
          </p:nvPr>
        </p:nvSpPr>
        <p:spPr/>
        <p:txBody>
          <a:bodyPr>
            <a:normAutofit/>
          </a:bodyPr>
          <a:lstStyle/>
          <a:p>
            <a:pPr algn="l" rtl="0">
              <a:buNone/>
            </a:pPr>
            <a:r>
              <a:rPr lang="en-US" b="1" dirty="0" smtClean="0"/>
              <a:t>Cardiovascular Disease (CVD)</a:t>
            </a:r>
          </a:p>
          <a:p>
            <a:pPr algn="l" rtl="0"/>
            <a:r>
              <a:rPr lang="en-US" dirty="0" smtClean="0"/>
              <a:t>Leading cause of death</a:t>
            </a:r>
          </a:p>
          <a:p>
            <a:pPr algn="l" rtl="0">
              <a:buNone/>
            </a:pPr>
            <a:endParaRPr lang="en-US" dirty="0" smtClean="0"/>
          </a:p>
          <a:p>
            <a:pPr algn="l" rtl="0"/>
            <a:r>
              <a:rPr lang="en-US" dirty="0" smtClean="0"/>
              <a:t>Affects more than one-third of men and women in the 45- to 54-year age group, and the incidence increases with age. </a:t>
            </a:r>
          </a:p>
          <a:p>
            <a:pPr algn="l" rtl="0"/>
            <a:endParaRPr lang="en-US" dirty="0" smtClean="0"/>
          </a:p>
          <a:p>
            <a:pPr algn="l" rtl="0"/>
            <a:r>
              <a:rPr lang="en-US" dirty="0" smtClean="0"/>
              <a:t>A healthy lifestyle can reduce the risk of heart disease by as much as 80%</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smtClean="0"/>
              <a:t>7 Health Challenges of Aging</a:t>
            </a:r>
            <a:endParaRPr lang="ar-SA" dirty="0"/>
          </a:p>
        </p:txBody>
      </p:sp>
      <p:sp>
        <p:nvSpPr>
          <p:cNvPr id="3" name="Content Placeholder 2"/>
          <p:cNvSpPr>
            <a:spLocks noGrp="1"/>
          </p:cNvSpPr>
          <p:nvPr>
            <p:ph sz="quarter" idx="1"/>
          </p:nvPr>
        </p:nvSpPr>
        <p:spPr/>
        <p:txBody>
          <a:bodyPr/>
          <a:lstStyle/>
          <a:p>
            <a:pPr algn="l" rtl="0">
              <a:buNone/>
            </a:pPr>
            <a:endParaRPr lang="en-US" b="1" dirty="0" smtClean="0"/>
          </a:p>
          <a:p>
            <a:pPr algn="l" rtl="0">
              <a:buNone/>
            </a:pPr>
            <a:r>
              <a:rPr lang="en-US" b="1" dirty="0" smtClean="0"/>
              <a:t>Vision and Hearing Loss</a:t>
            </a:r>
          </a:p>
          <a:p>
            <a:pPr algn="l" rtl="0"/>
            <a:r>
              <a:rPr lang="en-US" dirty="0" smtClean="0"/>
              <a:t>Age-related eye diseases -- macular degeneration, cataract, diabetic retinopathy, and glaucoma</a:t>
            </a:r>
          </a:p>
          <a:p>
            <a:pPr algn="l" rtl="0"/>
            <a:endParaRPr lang="ar-SA" dirty="0"/>
          </a:p>
        </p:txBody>
      </p:sp>
      <p:pic>
        <p:nvPicPr>
          <p:cNvPr id="4" name="Picture 2" descr="Image result for eyeglasses on seniors"/>
          <p:cNvPicPr>
            <a:picLocks noChangeAspect="1" noChangeArrowheads="1"/>
          </p:cNvPicPr>
          <p:nvPr/>
        </p:nvPicPr>
        <p:blipFill>
          <a:blip r:embed="rId2"/>
          <a:srcRect/>
          <a:stretch>
            <a:fillRect/>
          </a:stretch>
        </p:blipFill>
        <p:spPr bwMode="auto">
          <a:xfrm>
            <a:off x="4143372" y="4000504"/>
            <a:ext cx="3571900" cy="238424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a:r>
              <a:rPr lang="en-US" b="1" dirty="0" smtClean="0"/>
              <a:t>7 Health Challenges of Aging</a:t>
            </a:r>
            <a:endParaRPr lang="ar-SA" dirty="0"/>
          </a:p>
        </p:txBody>
      </p:sp>
      <p:sp>
        <p:nvSpPr>
          <p:cNvPr id="3" name="Content Placeholder 2"/>
          <p:cNvSpPr>
            <a:spLocks noGrp="1"/>
          </p:cNvSpPr>
          <p:nvPr>
            <p:ph sz="quarter" idx="1"/>
          </p:nvPr>
        </p:nvSpPr>
        <p:spPr/>
        <p:txBody>
          <a:bodyPr/>
          <a:lstStyle/>
          <a:p>
            <a:pPr algn="l" rtl="0">
              <a:buNone/>
            </a:pPr>
            <a:endParaRPr lang="en-US" b="1" dirty="0" smtClean="0"/>
          </a:p>
          <a:p>
            <a:pPr algn="l" rtl="0">
              <a:buNone/>
            </a:pPr>
            <a:r>
              <a:rPr lang="en-US" b="1" dirty="0" smtClean="0"/>
              <a:t>Teeth</a:t>
            </a:r>
          </a:p>
          <a:p>
            <a:pPr algn="l" rtl="0"/>
            <a:r>
              <a:rPr lang="en-US" dirty="0" smtClean="0"/>
              <a:t>Unfortunately, the people who haven't had a lifetime of good health care and healthy practices are at risk for losing their teeth."</a:t>
            </a:r>
            <a:endParaRPr lang="ar-SA" dirty="0"/>
          </a:p>
        </p:txBody>
      </p:sp>
      <p:pic>
        <p:nvPicPr>
          <p:cNvPr id="73730" name="Picture 2" descr="Image result for senior teeth"/>
          <p:cNvPicPr>
            <a:picLocks noChangeAspect="1" noChangeArrowheads="1"/>
          </p:cNvPicPr>
          <p:nvPr/>
        </p:nvPicPr>
        <p:blipFill>
          <a:blip r:embed="rId2"/>
          <a:srcRect/>
          <a:stretch>
            <a:fillRect/>
          </a:stretch>
        </p:blipFill>
        <p:spPr bwMode="auto">
          <a:xfrm>
            <a:off x="3786182" y="3747568"/>
            <a:ext cx="3643338" cy="253895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Mental Challenges of Aging</a:t>
            </a:r>
            <a:endParaRPr lang="ar-SA" dirty="0"/>
          </a:p>
        </p:txBody>
      </p:sp>
      <p:sp>
        <p:nvSpPr>
          <p:cNvPr id="3" name="Content Placeholder 2"/>
          <p:cNvSpPr>
            <a:spLocks noGrp="1"/>
          </p:cNvSpPr>
          <p:nvPr>
            <p:ph sz="quarter" idx="1"/>
          </p:nvPr>
        </p:nvSpPr>
        <p:spPr/>
        <p:txBody>
          <a:bodyPr>
            <a:normAutofit/>
          </a:bodyPr>
          <a:lstStyle/>
          <a:p>
            <a:pPr algn="l" rtl="0">
              <a:buNone/>
            </a:pPr>
            <a:r>
              <a:rPr lang="en-US" b="1" dirty="0" smtClean="0"/>
              <a:t>Memory loss</a:t>
            </a:r>
          </a:p>
          <a:p>
            <a:pPr algn="l" rtl="0">
              <a:buNone/>
            </a:pPr>
            <a:r>
              <a:rPr lang="en-US" b="1" dirty="0" smtClean="0"/>
              <a:t>Alzheimer’s disease</a:t>
            </a:r>
          </a:p>
          <a:p>
            <a:pPr algn="l" rtl="0">
              <a:buNone/>
            </a:pPr>
            <a:r>
              <a:rPr lang="en-US" b="1" dirty="0" smtClean="0"/>
              <a:t>Depression</a:t>
            </a:r>
          </a:p>
          <a:p>
            <a:pPr algn="l" rtl="0">
              <a:buNone/>
            </a:pPr>
            <a:r>
              <a:rPr lang="en-US" dirty="0" smtClean="0"/>
              <a:t>"When you get older, you're dealing with life-change issues," says </a:t>
            </a:r>
            <a:r>
              <a:rPr lang="en-US" dirty="0" err="1" smtClean="0"/>
              <a:t>Crowel</a:t>
            </a:r>
            <a:r>
              <a:rPr lang="en-US" dirty="0" smtClean="0"/>
              <a:t>*. "Kids leaving home, health problems, loss of parents and friends, and retirement become issues. We notice that all the basketball players are younger than us, and the music and ads are for a younger demographic." He advises anticipating and preparing for the changes to come.</a:t>
            </a:r>
            <a:endParaRPr lang="en-US" b="1" dirty="0" smtClean="0"/>
          </a:p>
          <a:p>
            <a:pPr algn="l" rtl="0"/>
            <a:endParaRPr lang="en-US" dirty="0" smtClean="0"/>
          </a:p>
          <a:p>
            <a:pPr algn="l" rtl="0"/>
            <a:endParaRPr lang="ar-SA" dirty="0"/>
          </a:p>
        </p:txBody>
      </p:sp>
      <p:sp>
        <p:nvSpPr>
          <p:cNvPr id="4" name="TextBox 3"/>
          <p:cNvSpPr txBox="1"/>
          <p:nvPr/>
        </p:nvSpPr>
        <p:spPr>
          <a:xfrm>
            <a:off x="642910" y="5997379"/>
            <a:ext cx="8286808" cy="707886"/>
          </a:xfrm>
          <a:prstGeom prst="rect">
            <a:avLst/>
          </a:prstGeom>
          <a:noFill/>
        </p:spPr>
        <p:txBody>
          <a:bodyPr wrap="square" rtlCol="1">
            <a:spAutoFit/>
          </a:bodyPr>
          <a:lstStyle/>
          <a:p>
            <a:r>
              <a:rPr lang="en-US" sz="2600" b="1" dirty="0" smtClean="0">
                <a:solidFill>
                  <a:schemeClr val="tx2"/>
                </a:solidFill>
              </a:rPr>
              <a:t>*</a:t>
            </a:r>
            <a:r>
              <a:rPr lang="en-US" sz="1400" b="1" dirty="0" smtClean="0">
                <a:solidFill>
                  <a:schemeClr val="tx2"/>
                </a:solidFill>
              </a:rPr>
              <a:t> Raymond L. </a:t>
            </a:r>
            <a:r>
              <a:rPr lang="en-US" sz="1400" b="1" dirty="0" err="1" smtClean="0">
                <a:solidFill>
                  <a:schemeClr val="tx2"/>
                </a:solidFill>
              </a:rPr>
              <a:t>Crowel</a:t>
            </a:r>
            <a:r>
              <a:rPr lang="en-US" sz="1400" b="1" dirty="0" smtClean="0">
                <a:solidFill>
                  <a:schemeClr val="tx2"/>
                </a:solidFill>
              </a:rPr>
              <a:t>, </a:t>
            </a:r>
            <a:r>
              <a:rPr lang="en-US" sz="1400" b="1" dirty="0" err="1" smtClean="0">
                <a:solidFill>
                  <a:schemeClr val="tx2"/>
                </a:solidFill>
              </a:rPr>
              <a:t>PsyD</a:t>
            </a:r>
            <a:r>
              <a:rPr lang="en-US" sz="1400" b="1" dirty="0" smtClean="0">
                <a:solidFill>
                  <a:schemeClr val="tx2"/>
                </a:solidFill>
              </a:rPr>
              <a:t>, vice president for mental health and substance abuse services for Mental Health America in Alexandria, Va. </a:t>
            </a:r>
            <a:endParaRPr lang="ar-SA" sz="1400" b="1"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algn="l" rtl="0"/>
            <a:endParaRPr lang="en-US" dirty="0" smtClean="0"/>
          </a:p>
          <a:p>
            <a:pPr algn="l" rtl="0">
              <a:buNone/>
            </a:pPr>
            <a:r>
              <a:rPr lang="en-US" dirty="0" smtClean="0"/>
              <a:t>"If I'd known I was going to live this long, I'd have taken better care of myself." So said </a:t>
            </a:r>
            <a:r>
              <a:rPr lang="en-US" dirty="0" err="1" smtClean="0"/>
              <a:t>Eubie</a:t>
            </a:r>
            <a:r>
              <a:rPr lang="en-US" dirty="0" smtClean="0"/>
              <a:t> Blake, the great ragtime composer and pianist who was still performing at the age of 99, the year before his death. </a:t>
            </a:r>
          </a:p>
          <a:p>
            <a:pPr algn="l" rtl="0"/>
            <a:endParaRPr lang="ar-SA" dirty="0"/>
          </a:p>
        </p:txBody>
      </p:sp>
      <p:pic>
        <p:nvPicPr>
          <p:cNvPr id="68610" name="Picture 2" descr="Image result for eubie blake"/>
          <p:cNvPicPr>
            <a:picLocks noChangeAspect="1" noChangeArrowheads="1"/>
          </p:cNvPicPr>
          <p:nvPr/>
        </p:nvPicPr>
        <p:blipFill>
          <a:blip r:embed="rId2"/>
          <a:srcRect/>
          <a:stretch>
            <a:fillRect/>
          </a:stretch>
        </p:blipFill>
        <p:spPr bwMode="auto">
          <a:xfrm>
            <a:off x="4500562" y="3643314"/>
            <a:ext cx="4143404" cy="27924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Physical Development of Adults</a:t>
            </a:r>
            <a:endParaRPr lang="en-US" b="1" dirty="0"/>
          </a:p>
        </p:txBody>
      </p:sp>
      <p:sp>
        <p:nvSpPr>
          <p:cNvPr id="3" name="Content Placeholder 2"/>
          <p:cNvSpPr>
            <a:spLocks noGrp="1"/>
          </p:cNvSpPr>
          <p:nvPr>
            <p:ph sz="quarter" idx="1"/>
          </p:nvPr>
        </p:nvSpPr>
        <p:spPr>
          <a:xfrm>
            <a:off x="457200" y="1600200"/>
            <a:ext cx="7186634" cy="4525963"/>
          </a:xfrm>
        </p:spPr>
        <p:txBody>
          <a:bodyPr>
            <a:normAutofit/>
          </a:bodyPr>
          <a:lstStyle/>
          <a:p>
            <a:pPr algn="l" rtl="0"/>
            <a:endParaRPr lang="en-US" sz="3200" dirty="0" smtClean="0"/>
          </a:p>
          <a:p>
            <a:pPr algn="l" rtl="0"/>
            <a:r>
              <a:rPr lang="en-US" sz="3200" dirty="0" smtClean="0"/>
              <a:t>Because </a:t>
            </a:r>
            <a:r>
              <a:rPr lang="en-US" sz="3200" dirty="0" smtClean="0"/>
              <a:t>of the dramatic physical developments that take place in adolescence, it may seem that less attention is placed on physical development in the adult years.</a:t>
            </a:r>
          </a:p>
        </p:txBody>
      </p:sp>
    </p:spTree>
    <p:extLst>
      <p:ext uri="{BB962C8B-B14F-4D97-AF65-F5344CB8AC3E}">
        <p14:creationId xmlns="" xmlns:p14="http://schemas.microsoft.com/office/powerpoint/2010/main" val="1955624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3600" b="1" dirty="0"/>
              <a:t>Why study </a:t>
            </a:r>
            <a:r>
              <a:rPr lang="en-US" sz="3600" b="1" dirty="0" smtClean="0"/>
              <a:t>needs and problems of people?</a:t>
            </a:r>
            <a:endParaRPr lang="en-US" sz="3600" b="1" dirty="0"/>
          </a:p>
        </p:txBody>
      </p:sp>
      <p:sp>
        <p:nvSpPr>
          <p:cNvPr id="3" name="Content Placeholder 2"/>
          <p:cNvSpPr>
            <a:spLocks noGrp="1"/>
          </p:cNvSpPr>
          <p:nvPr>
            <p:ph sz="quarter" idx="1"/>
          </p:nvPr>
        </p:nvSpPr>
        <p:spPr/>
        <p:txBody>
          <a:bodyPr>
            <a:normAutofit/>
          </a:bodyPr>
          <a:lstStyle/>
          <a:p>
            <a:pPr algn="l" rtl="0"/>
            <a:endParaRPr lang="en-US" b="1" dirty="0" smtClean="0"/>
          </a:p>
          <a:p>
            <a:pPr algn="l" rtl="0"/>
            <a:r>
              <a:rPr lang="en-US" b="1" dirty="0" smtClean="0"/>
              <a:t>Needs</a:t>
            </a:r>
            <a:r>
              <a:rPr lang="en-US" dirty="0" smtClean="0"/>
              <a:t> </a:t>
            </a:r>
            <a:r>
              <a:rPr lang="en-US" dirty="0"/>
              <a:t>are psychological or physiological insufficiencies that provoke some type of behavioral response. </a:t>
            </a:r>
            <a:endParaRPr lang="en-US" dirty="0" smtClean="0"/>
          </a:p>
          <a:p>
            <a:pPr algn="l" rtl="0"/>
            <a:r>
              <a:rPr lang="en-US" dirty="0" smtClean="0"/>
              <a:t>Recognize physical changes in adults as a normal and natural process </a:t>
            </a:r>
          </a:p>
          <a:p>
            <a:pPr algn="l" rtl="0"/>
            <a:r>
              <a:rPr lang="en-US" dirty="0" smtClean="0"/>
              <a:t>Detail changes in psychological and emotional as being heavily influenced by external criteria</a:t>
            </a:r>
          </a:p>
          <a:p>
            <a:pPr algn="l" rtl="0"/>
            <a:r>
              <a:rPr lang="en-US" dirty="0" smtClean="0"/>
              <a:t>Provides a knowledge foundation for the process of needs assessment</a:t>
            </a:r>
          </a:p>
          <a:p>
            <a:pPr algn="l" rtl="0"/>
            <a:endParaRPr lang="en-US" dirty="0" smtClean="0"/>
          </a:p>
          <a:p>
            <a:pPr algn="l" rtl="0"/>
            <a:endParaRPr lang="en-US" b="1" dirty="0" smtClean="0"/>
          </a:p>
        </p:txBody>
      </p:sp>
    </p:spTree>
    <p:extLst>
      <p:ext uri="{BB962C8B-B14F-4D97-AF65-F5344CB8AC3E}">
        <p14:creationId xmlns="" xmlns:p14="http://schemas.microsoft.com/office/powerpoint/2010/main" val="23615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7772400" cy="1143000"/>
          </a:xfrm>
        </p:spPr>
        <p:txBody>
          <a:bodyPr>
            <a:normAutofit/>
          </a:bodyPr>
          <a:lstStyle/>
          <a:p>
            <a:pPr algn="ctr" rtl="0"/>
            <a:r>
              <a:rPr lang="en-US" sz="3200" b="1" dirty="0" smtClean="0"/>
              <a:t>Why study health needs of different ages?</a:t>
            </a:r>
            <a:endParaRPr lang="en-US" sz="3200" b="1" dirty="0"/>
          </a:p>
        </p:txBody>
      </p:sp>
      <p:sp>
        <p:nvSpPr>
          <p:cNvPr id="3" name="Content Placeholder 2"/>
          <p:cNvSpPr>
            <a:spLocks noGrp="1"/>
          </p:cNvSpPr>
          <p:nvPr>
            <p:ph sz="quarter" idx="1"/>
          </p:nvPr>
        </p:nvSpPr>
        <p:spPr>
          <a:xfrm>
            <a:off x="914400" y="1714520"/>
            <a:ext cx="7772400" cy="2928926"/>
          </a:xfrm>
        </p:spPr>
        <p:txBody>
          <a:bodyPr>
            <a:noAutofit/>
          </a:bodyPr>
          <a:lstStyle/>
          <a:p>
            <a:pPr algn="l" rtl="0"/>
            <a:r>
              <a:rPr lang="en-US" dirty="0"/>
              <a:t>When encountering a patient or any member of the community, all the health needs that we’ve learned of his age group come to the mind and should help in understanding the voluntary and most importantly the involuntary behaviors and the hidden motives to any behavior carried out by this person.</a:t>
            </a:r>
          </a:p>
          <a:p>
            <a:pPr algn="l" rtl="0"/>
            <a:r>
              <a:rPr lang="en-US" dirty="0"/>
              <a:t>Also it helps in developing the most suitable health behavior plan fit for each person</a:t>
            </a:r>
          </a:p>
        </p:txBody>
      </p:sp>
    </p:spTree>
    <p:extLst>
      <p:ext uri="{BB962C8B-B14F-4D97-AF65-F5344CB8AC3E}">
        <p14:creationId xmlns="" xmlns:p14="http://schemas.microsoft.com/office/powerpoint/2010/main" val="9476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References</a:t>
            </a:r>
            <a:endParaRPr lang="en-US" dirty="0"/>
          </a:p>
        </p:txBody>
      </p:sp>
      <p:sp>
        <p:nvSpPr>
          <p:cNvPr id="3" name="Content Placeholder 2"/>
          <p:cNvSpPr>
            <a:spLocks noGrp="1"/>
          </p:cNvSpPr>
          <p:nvPr>
            <p:ph sz="quarter" idx="1"/>
          </p:nvPr>
        </p:nvSpPr>
        <p:spPr/>
        <p:txBody>
          <a:bodyPr>
            <a:normAutofit/>
          </a:bodyPr>
          <a:lstStyle/>
          <a:p>
            <a:pPr algn="l" rtl="0"/>
            <a:r>
              <a:rPr lang="en-US" dirty="0" smtClean="0">
                <a:hlinkClick r:id="rId2"/>
              </a:rPr>
              <a:t>http://www.amchp.org/AboutAMCHP/Newsletters/Pulse/Archive/2014/JulyAugust2014/Pages/Feature-4.aspx</a:t>
            </a:r>
            <a:r>
              <a:rPr lang="en-US" dirty="0" smtClean="0"/>
              <a:t> </a:t>
            </a:r>
          </a:p>
          <a:p>
            <a:pPr algn="l" rtl="0"/>
            <a:r>
              <a:rPr lang="en-US" dirty="0" smtClean="0">
                <a:hlinkClick r:id="rId3"/>
              </a:rPr>
              <a:t>https://www.cliffsnotes.com/study-guides/psychology/psychology/developmental-psychology-age-13-to-65/development-in-early--middle-adulthood</a:t>
            </a:r>
            <a:r>
              <a:rPr lang="en-US" dirty="0" smtClean="0"/>
              <a:t> </a:t>
            </a:r>
          </a:p>
          <a:p>
            <a:pPr algn="l" rtl="0"/>
            <a:r>
              <a:rPr lang="en-US" dirty="0" smtClean="0">
                <a:hlinkClick r:id="rId4"/>
              </a:rPr>
              <a:t>http://www.webmd.com/menopause/guide/menopause-basics?page=2</a:t>
            </a:r>
            <a:endParaRPr lang="en-US" dirty="0" smtClean="0"/>
          </a:p>
          <a:p>
            <a:pPr algn="l" rtl="0"/>
            <a:r>
              <a:rPr lang="en-US" dirty="0" smtClean="0">
                <a:hlinkClick r:id="rId5"/>
              </a:rPr>
              <a:t>www.mayoclinic.org</a:t>
            </a:r>
            <a:r>
              <a:rPr lang="en-US" dirty="0" smtClean="0"/>
              <a:t> </a:t>
            </a:r>
            <a:r>
              <a:rPr lang="en-US" dirty="0" smtClean="0">
                <a:hlinkClick r:id="rId6"/>
              </a:rPr>
              <a:t>http://www.mayoclinic.org/diseases-conditions/menopause/basics/definition/con-20019726</a:t>
            </a:r>
            <a:r>
              <a:rPr lang="en-US" dirty="0" smtClean="0"/>
              <a:t> </a:t>
            </a:r>
          </a:p>
          <a:p>
            <a:pPr algn="l" rtl="0"/>
            <a:endParaRPr lang="en-US" dirty="0" smtClean="0"/>
          </a:p>
          <a:p>
            <a:pPr algn="l" rtl="0"/>
            <a:endParaRPr lang="en-US" dirty="0"/>
          </a:p>
        </p:txBody>
      </p:sp>
    </p:spTree>
    <p:extLst>
      <p:ext uri="{BB962C8B-B14F-4D97-AF65-F5344CB8AC3E}">
        <p14:creationId xmlns="" xmlns:p14="http://schemas.microsoft.com/office/powerpoint/2010/main" val="3858872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5400" y="2928934"/>
            <a:ext cx="6400800" cy="2428892"/>
          </a:xfrm>
        </p:spPr>
        <p:txBody>
          <a:bodyPr>
            <a:normAutofit fontScale="85000" lnSpcReduction="10000"/>
          </a:bodyPr>
          <a:lstStyle/>
          <a:p>
            <a:endParaRPr lang="ar-SA" dirty="0" smtClean="0"/>
          </a:p>
          <a:p>
            <a:pPr rtl="0"/>
            <a:r>
              <a:rPr lang="en-US" sz="3100" b="1" dirty="0" smtClean="0"/>
              <a:t>Simple exercise</a:t>
            </a:r>
            <a:r>
              <a:rPr lang="en-US" sz="3100" dirty="0" smtClean="0"/>
              <a:t>: need assessment of different age groups of patients, what to consider??</a:t>
            </a:r>
            <a:br>
              <a:rPr lang="en-US" sz="3100" dirty="0" smtClean="0"/>
            </a:br>
            <a:r>
              <a:rPr lang="en-US" sz="3100" b="1" dirty="0" smtClean="0"/>
              <a:t>Assignment</a:t>
            </a:r>
            <a:r>
              <a:rPr lang="en-US" sz="3100" dirty="0" smtClean="0"/>
              <a:t>: Obtain all the health issues of adults than can be addressed by health education specialists</a:t>
            </a:r>
            <a:endParaRPr lang="ar-SA" sz="3100" dirty="0"/>
          </a:p>
        </p:txBody>
      </p:sp>
      <p:sp>
        <p:nvSpPr>
          <p:cNvPr id="4" name="Title 3"/>
          <p:cNvSpPr>
            <a:spLocks noGrp="1"/>
          </p:cNvSpPr>
          <p:nvPr>
            <p:ph type="ctrTitle"/>
          </p:nvPr>
        </p:nvSpPr>
        <p:spPr/>
        <p:txBody>
          <a:bodyPr>
            <a:noAutofit/>
          </a:bodyPr>
          <a:lstStyle/>
          <a:p>
            <a:r>
              <a:rPr sz="6600" smtClean="0"/>
              <a:t>Thank You!</a:t>
            </a:r>
            <a:endParaRPr lang="ar-SA" sz="6600" dirty="0"/>
          </a:p>
        </p:txBody>
      </p:sp>
    </p:spTree>
    <p:extLst>
      <p:ext uri="{BB962C8B-B14F-4D97-AF65-F5344CB8AC3E}">
        <p14:creationId xmlns="" xmlns:p14="http://schemas.microsoft.com/office/powerpoint/2010/main" val="704274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smtClean="0"/>
              <a:t>Physical Development of </a:t>
            </a:r>
            <a:r>
              <a:rPr lang="en-US" b="1" dirty="0" smtClean="0"/>
              <a:t>Early Adulthood</a:t>
            </a:r>
            <a:endParaRPr lang="en-US" b="1" dirty="0"/>
          </a:p>
        </p:txBody>
      </p:sp>
      <p:sp>
        <p:nvSpPr>
          <p:cNvPr id="3" name="Content Placeholder 2"/>
          <p:cNvSpPr>
            <a:spLocks noGrp="1"/>
          </p:cNvSpPr>
          <p:nvPr>
            <p:ph sz="quarter" idx="1"/>
          </p:nvPr>
        </p:nvSpPr>
        <p:spPr>
          <a:xfrm>
            <a:off x="785786" y="1447800"/>
            <a:ext cx="7772400" cy="4572000"/>
          </a:xfrm>
        </p:spPr>
        <p:txBody>
          <a:bodyPr>
            <a:normAutofit/>
          </a:bodyPr>
          <a:lstStyle/>
          <a:p>
            <a:pPr algn="l" rtl="0"/>
            <a:r>
              <a:rPr lang="en-US" dirty="0" smtClean="0"/>
              <a:t>Early adulthood takes place roughly between the ages of 20 to 35. </a:t>
            </a:r>
          </a:p>
          <a:p>
            <a:pPr algn="l" rtl="0"/>
            <a:r>
              <a:rPr lang="en-US" dirty="0" smtClean="0"/>
              <a:t>In early adulthood, a person may continue to add a bit of height and weight. </a:t>
            </a:r>
          </a:p>
          <a:p>
            <a:pPr algn="l" rtl="0"/>
            <a:r>
              <a:rPr lang="en-US" dirty="0" smtClean="0"/>
              <a:t>Hormonal changes also continue to occur, but the effects are less pronounced than they were during adolescence.</a:t>
            </a:r>
          </a:p>
          <a:p>
            <a:pPr algn="l" rtl="0"/>
            <a:r>
              <a:rPr lang="en-US" dirty="0" smtClean="0"/>
              <a:t> In terms of physical development, this period is the least dramatic.</a:t>
            </a:r>
            <a:endParaRPr lang="en-US" dirty="0"/>
          </a:p>
        </p:txBody>
      </p:sp>
    </p:spTree>
    <p:extLst>
      <p:ext uri="{BB962C8B-B14F-4D97-AF65-F5344CB8AC3E}">
        <p14:creationId xmlns="" xmlns:p14="http://schemas.microsoft.com/office/powerpoint/2010/main" val="99168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a:r>
              <a:rPr lang="en-US" i="1" dirty="0" smtClean="0">
                <a:effectLst/>
              </a:rPr>
              <a:t>What are young adult health issues</a:t>
            </a:r>
            <a:endParaRPr lang="en-US" dirty="0"/>
          </a:p>
        </p:txBody>
      </p:sp>
      <p:sp>
        <p:nvSpPr>
          <p:cNvPr id="3" name="Content Placeholder 2"/>
          <p:cNvSpPr>
            <a:spLocks noGrp="1"/>
          </p:cNvSpPr>
          <p:nvPr>
            <p:ph sz="quarter" idx="1"/>
          </p:nvPr>
        </p:nvSpPr>
        <p:spPr/>
        <p:txBody>
          <a:bodyPr>
            <a:normAutofit/>
          </a:bodyPr>
          <a:lstStyle/>
          <a:p>
            <a:pPr algn="l" rtl="0"/>
            <a:r>
              <a:rPr lang="en-US" dirty="0" smtClean="0">
                <a:effectLst/>
              </a:rPr>
              <a:t>The health care issues of young adulthood largely mirror those of adolescents. </a:t>
            </a:r>
          </a:p>
          <a:p>
            <a:pPr algn="l" rtl="0"/>
            <a:r>
              <a:rPr lang="en-US" dirty="0" smtClean="0">
                <a:effectLst/>
              </a:rPr>
              <a:t>Relative to older age groups, young adults are generally very healthy and rates of chronic disease are low. </a:t>
            </a:r>
          </a:p>
          <a:p>
            <a:pPr algn="l" rtl="0"/>
            <a:r>
              <a:rPr lang="en-US" dirty="0" smtClean="0">
                <a:effectLst/>
              </a:rPr>
              <a:t> As with adolescents the major health issues relate to behaviors – such as substance use, sexual behavior, driving habits, diet and exercise – that influence health in the short and/or long term.</a:t>
            </a:r>
          </a:p>
        </p:txBody>
      </p:sp>
    </p:spTree>
    <p:extLst>
      <p:ext uri="{BB962C8B-B14F-4D97-AF65-F5344CB8AC3E}">
        <p14:creationId xmlns="" xmlns:p14="http://schemas.microsoft.com/office/powerpoint/2010/main" val="17623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smtClean="0"/>
              <a:t>Physical Development of </a:t>
            </a:r>
            <a:r>
              <a:rPr lang="en-US" b="1" dirty="0" smtClean="0"/>
              <a:t>Middle Adulthood</a:t>
            </a:r>
            <a:endParaRPr lang="en-US" dirty="0"/>
          </a:p>
        </p:txBody>
      </p:sp>
      <p:sp>
        <p:nvSpPr>
          <p:cNvPr id="3" name="Content Placeholder 2"/>
          <p:cNvSpPr>
            <a:spLocks noGrp="1"/>
          </p:cNvSpPr>
          <p:nvPr>
            <p:ph sz="quarter" idx="1"/>
          </p:nvPr>
        </p:nvSpPr>
        <p:spPr/>
        <p:txBody>
          <a:bodyPr>
            <a:normAutofit lnSpcReduction="10000"/>
          </a:bodyPr>
          <a:lstStyle/>
          <a:p>
            <a:pPr algn="l" rtl="0"/>
            <a:r>
              <a:rPr lang="en-US" dirty="0" smtClean="0"/>
              <a:t>Takes place roughly between the ages of 35 and 65. </a:t>
            </a:r>
          </a:p>
          <a:p>
            <a:pPr algn="l" rtl="0"/>
            <a:r>
              <a:rPr lang="en-US" dirty="0" smtClean="0"/>
              <a:t>In middle adulthood, we may start to see more noticeable changes again. </a:t>
            </a:r>
          </a:p>
          <a:p>
            <a:pPr algn="l" rtl="0"/>
            <a:r>
              <a:rPr lang="en-US" dirty="0" smtClean="0"/>
              <a:t>One of the most noticeable changes is the loss of skin elasticity. </a:t>
            </a:r>
          </a:p>
          <a:p>
            <a:pPr algn="l" rtl="0"/>
            <a:r>
              <a:rPr lang="en-US" dirty="0" smtClean="0"/>
              <a:t>In middle adulthood, </a:t>
            </a:r>
          </a:p>
          <a:p>
            <a:pPr algn="l" rtl="0">
              <a:buNone/>
            </a:pPr>
            <a:r>
              <a:rPr lang="en-US" dirty="0" smtClean="0"/>
              <a:t>women will also go</a:t>
            </a:r>
          </a:p>
          <a:p>
            <a:pPr algn="l" rtl="0">
              <a:buNone/>
            </a:pPr>
            <a:r>
              <a:rPr lang="en-US" dirty="0" smtClean="0"/>
              <a:t>through a process called </a:t>
            </a:r>
          </a:p>
          <a:p>
            <a:pPr algn="l" rtl="0">
              <a:buNone/>
            </a:pPr>
            <a:r>
              <a:rPr lang="en-US" dirty="0" smtClean="0"/>
              <a:t>menopause and  </a:t>
            </a:r>
          </a:p>
          <a:p>
            <a:pPr algn="l" rtl="0">
              <a:buNone/>
            </a:pPr>
            <a:r>
              <a:rPr lang="en-US" dirty="0" smtClean="0"/>
              <a:t>lose the ability to reproduce</a:t>
            </a:r>
            <a:endParaRPr lang="en-US" dirty="0"/>
          </a:p>
        </p:txBody>
      </p:sp>
      <p:pic>
        <p:nvPicPr>
          <p:cNvPr id="31746" name="Picture 2" descr="Image result for middle aged women"/>
          <p:cNvPicPr>
            <a:picLocks noChangeAspect="1" noChangeArrowheads="1"/>
          </p:cNvPicPr>
          <p:nvPr/>
        </p:nvPicPr>
        <p:blipFill>
          <a:blip r:embed="rId2"/>
          <a:srcRect/>
          <a:stretch>
            <a:fillRect/>
          </a:stretch>
        </p:blipFill>
        <p:spPr bwMode="auto">
          <a:xfrm>
            <a:off x="4953016" y="3449019"/>
            <a:ext cx="2476504" cy="3194691"/>
          </a:xfrm>
          <a:prstGeom prst="rect">
            <a:avLst/>
          </a:prstGeom>
          <a:noFill/>
        </p:spPr>
      </p:pic>
    </p:spTree>
    <p:extLst>
      <p:ext uri="{BB962C8B-B14F-4D97-AF65-F5344CB8AC3E}">
        <p14:creationId xmlns="" xmlns:p14="http://schemas.microsoft.com/office/powerpoint/2010/main" val="228232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3600" dirty="0" smtClean="0"/>
              <a:t>Physical Development of </a:t>
            </a:r>
            <a:r>
              <a:rPr lang="en-US" sz="3600" b="1" dirty="0" smtClean="0"/>
              <a:t>Late Adulthood</a:t>
            </a:r>
            <a:endParaRPr lang="en-US" sz="3600" b="1" dirty="0"/>
          </a:p>
        </p:txBody>
      </p:sp>
      <p:sp>
        <p:nvSpPr>
          <p:cNvPr id="3" name="Content Placeholder 2"/>
          <p:cNvSpPr>
            <a:spLocks noGrp="1"/>
          </p:cNvSpPr>
          <p:nvPr>
            <p:ph sz="quarter" idx="1"/>
          </p:nvPr>
        </p:nvSpPr>
        <p:spPr/>
        <p:txBody>
          <a:bodyPr>
            <a:normAutofit/>
          </a:bodyPr>
          <a:lstStyle/>
          <a:p>
            <a:pPr algn="l" rtl="0"/>
            <a:r>
              <a:rPr lang="en-US" dirty="0" smtClean="0"/>
              <a:t>At some time around the age of 65, we enter the world of </a:t>
            </a:r>
            <a:r>
              <a:rPr lang="en-US" b="1" dirty="0" smtClean="0"/>
              <a:t>late adulthood.</a:t>
            </a:r>
          </a:p>
          <a:p>
            <a:endParaRPr lang="en-US" b="1" dirty="0" smtClean="0"/>
          </a:p>
          <a:p>
            <a:pPr algn="l" rtl="0"/>
            <a:r>
              <a:rPr lang="en-US" dirty="0" smtClean="0"/>
              <a:t>More profound negative effects of aging will begin to take its toll on seniors’ bodies. </a:t>
            </a:r>
          </a:p>
        </p:txBody>
      </p:sp>
    </p:spTree>
    <p:extLst>
      <p:ext uri="{BB962C8B-B14F-4D97-AF65-F5344CB8AC3E}">
        <p14:creationId xmlns="" xmlns:p14="http://schemas.microsoft.com/office/powerpoint/2010/main" val="4976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smtClean="0"/>
              <a:t>Physical Development of </a:t>
            </a:r>
            <a:r>
              <a:rPr lang="en-US" b="1" dirty="0" smtClean="0"/>
              <a:t>Late Adulthood</a:t>
            </a:r>
            <a:endParaRPr lang="ar-SA" dirty="0"/>
          </a:p>
        </p:txBody>
      </p:sp>
      <p:sp>
        <p:nvSpPr>
          <p:cNvPr id="3" name="Content Placeholder 2"/>
          <p:cNvSpPr>
            <a:spLocks noGrp="1"/>
          </p:cNvSpPr>
          <p:nvPr>
            <p:ph sz="quarter" idx="1"/>
          </p:nvPr>
        </p:nvSpPr>
        <p:spPr>
          <a:xfrm>
            <a:off x="642910" y="1571644"/>
            <a:ext cx="7772400" cy="4572000"/>
          </a:xfrm>
        </p:spPr>
        <p:txBody>
          <a:bodyPr>
            <a:normAutofit/>
          </a:bodyPr>
          <a:lstStyle/>
          <a:p>
            <a:pPr algn="l" rtl="0"/>
            <a:r>
              <a:rPr lang="en-US" sz="2800" dirty="0" smtClean="0"/>
              <a:t>This is the final stage of physical change. Those wrinkles will become more noticeable and development of brown age spots on the skin starts to develop. </a:t>
            </a:r>
          </a:p>
          <a:p>
            <a:pPr algn="l" rtl="0"/>
            <a:endParaRPr lang="en-US" sz="2800" dirty="0" smtClean="0"/>
          </a:p>
          <a:p>
            <a:pPr algn="l" rtl="0"/>
            <a:r>
              <a:rPr lang="en-US" sz="2800" dirty="0" smtClean="0"/>
              <a:t>Reaction time begins to slow</a:t>
            </a:r>
          </a:p>
          <a:p>
            <a:pPr algn="l" rtl="0"/>
            <a:endParaRPr lang="ar-SA" sz="2800" dirty="0"/>
          </a:p>
        </p:txBody>
      </p:sp>
      <p:pic>
        <p:nvPicPr>
          <p:cNvPr id="54276" name="Picture 4" descr="Image result for brown age spots"/>
          <p:cNvPicPr>
            <a:picLocks noChangeAspect="1" noChangeArrowheads="1"/>
          </p:cNvPicPr>
          <p:nvPr/>
        </p:nvPicPr>
        <p:blipFill>
          <a:blip r:embed="rId2"/>
          <a:srcRect/>
          <a:stretch>
            <a:fillRect/>
          </a:stretch>
        </p:blipFill>
        <p:spPr bwMode="auto">
          <a:xfrm>
            <a:off x="5214942" y="3929066"/>
            <a:ext cx="3181350" cy="1905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2889</TotalTime>
  <Words>1674</Words>
  <Application>Microsoft Office PowerPoint</Application>
  <PresentationFormat>On-screen Show (4:3)</PresentationFormat>
  <Paragraphs>203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Equity</vt:lpstr>
      <vt:lpstr>Health Needs and Problems of Childhood, adolescence &amp; adulthood</vt:lpstr>
      <vt:lpstr>Adulthood</vt:lpstr>
      <vt:lpstr>Physical Development of Adults</vt:lpstr>
      <vt:lpstr>Physical Development of Adults</vt:lpstr>
      <vt:lpstr>Physical Development of Early Adulthood</vt:lpstr>
      <vt:lpstr>What are young adult health issues</vt:lpstr>
      <vt:lpstr>Physical Development of Middle Adulthood</vt:lpstr>
      <vt:lpstr>Physical Development of Late Adulthood</vt:lpstr>
      <vt:lpstr>Physical Development of Late Adulthood</vt:lpstr>
      <vt:lpstr>Psychological and Emotional Development of Adults</vt:lpstr>
      <vt:lpstr>Psychological and Emotional Development of Adults</vt:lpstr>
      <vt:lpstr>Psychological and Emotional Development of Adults</vt:lpstr>
      <vt:lpstr>What are young adult health issues</vt:lpstr>
      <vt:lpstr>Psychological and Emotional Development of Adults</vt:lpstr>
      <vt:lpstr>Psychological and Emotional Development of Adults</vt:lpstr>
      <vt:lpstr>Psychological and Emotional Development of Adults</vt:lpstr>
      <vt:lpstr>Psychological and Emotional Development of Adults</vt:lpstr>
      <vt:lpstr>Common Health and Developmental Problems of the Middle Aged Adult</vt:lpstr>
      <vt:lpstr>Common Health and Developmental Problems of the Middle Aged Adult</vt:lpstr>
      <vt:lpstr>Common Health and Developmental Problems of the Middle Aged Adult</vt:lpstr>
      <vt:lpstr>Common Health and Developmental Problems of the Middle Aged Adult</vt:lpstr>
      <vt:lpstr>Common Health and Developmental Problems of the Middle Aged Adult</vt:lpstr>
      <vt:lpstr>Common Health and Developmental Problems of the Middle Aged Adult</vt:lpstr>
      <vt:lpstr>Menopause </vt:lpstr>
      <vt:lpstr>Causes of menopause</vt:lpstr>
      <vt:lpstr>Causes of menopause</vt:lpstr>
      <vt:lpstr>Complications of menopause</vt:lpstr>
      <vt:lpstr>Psychological and Emotional Development of Adults</vt:lpstr>
      <vt:lpstr>Psychological and Emotional Development of Adults</vt:lpstr>
      <vt:lpstr>Cycle of Life</vt:lpstr>
      <vt:lpstr>7 Health Challenges of Aging</vt:lpstr>
      <vt:lpstr>7 Health Challenges of Aging</vt:lpstr>
      <vt:lpstr>7 Health Challenges of Aging</vt:lpstr>
      <vt:lpstr>7 Health Challenges of Aging</vt:lpstr>
      <vt:lpstr>7 Health Challenges of Aging</vt:lpstr>
      <vt:lpstr>7 Health Challenges of Aging</vt:lpstr>
      <vt:lpstr>7 Health Challenges of Aging</vt:lpstr>
      <vt:lpstr>Mental Challenges of Aging</vt:lpstr>
      <vt:lpstr>Slide 39</vt:lpstr>
      <vt:lpstr>Why study needs and problems of people?</vt:lpstr>
      <vt:lpstr>Why study health needs of different ages?</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Lamis Alsayyari</dc:creator>
  <cp:lastModifiedBy>Hp</cp:lastModifiedBy>
  <cp:revision>140</cp:revision>
  <dcterms:created xsi:type="dcterms:W3CDTF">2016-10-06T05:58:46Z</dcterms:created>
  <dcterms:modified xsi:type="dcterms:W3CDTF">2017-03-20T20:02:50Z</dcterms:modified>
</cp:coreProperties>
</file>