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notesMasterIdLst>
    <p:notesMasterId r:id="rId73"/>
  </p:notesMasterIdLst>
  <p:sldIdLst>
    <p:sldId id="256" r:id="rId2"/>
    <p:sldId id="258" r:id="rId3"/>
    <p:sldId id="259" r:id="rId4"/>
    <p:sldId id="260" r:id="rId5"/>
    <p:sldId id="261" r:id="rId6"/>
    <p:sldId id="262" r:id="rId7"/>
    <p:sldId id="263" r:id="rId8"/>
    <p:sldId id="264" r:id="rId9"/>
    <p:sldId id="265" r:id="rId10"/>
    <p:sldId id="317" r:id="rId11"/>
    <p:sldId id="266" r:id="rId12"/>
    <p:sldId id="316" r:id="rId13"/>
    <p:sldId id="267" r:id="rId14"/>
    <p:sldId id="268" r:id="rId15"/>
    <p:sldId id="269" r:id="rId16"/>
    <p:sldId id="270" r:id="rId17"/>
    <p:sldId id="271" r:id="rId18"/>
    <p:sldId id="272" r:id="rId19"/>
    <p:sldId id="273" r:id="rId20"/>
    <p:sldId id="327" r:id="rId21"/>
    <p:sldId id="332" r:id="rId22"/>
    <p:sldId id="328" r:id="rId23"/>
    <p:sldId id="331" r:id="rId24"/>
    <p:sldId id="329" r:id="rId25"/>
    <p:sldId id="330" r:id="rId26"/>
    <p:sldId id="274" r:id="rId27"/>
    <p:sldId id="275" r:id="rId28"/>
    <p:sldId id="276" r:id="rId29"/>
    <p:sldId id="363" r:id="rId30"/>
    <p:sldId id="333" r:id="rId31"/>
    <p:sldId id="277" r:id="rId32"/>
    <p:sldId id="335" r:id="rId33"/>
    <p:sldId id="278" r:id="rId34"/>
    <p:sldId id="334" r:id="rId35"/>
    <p:sldId id="318" r:id="rId36"/>
    <p:sldId id="359" r:id="rId37"/>
    <p:sldId id="360" r:id="rId38"/>
    <p:sldId id="362" r:id="rId39"/>
    <p:sldId id="319" r:id="rId40"/>
    <p:sldId id="320" r:id="rId41"/>
    <p:sldId id="321" r:id="rId42"/>
    <p:sldId id="326" r:id="rId43"/>
    <p:sldId id="324" r:id="rId44"/>
    <p:sldId id="323" r:id="rId45"/>
    <p:sldId id="279" r:id="rId46"/>
    <p:sldId id="337" r:id="rId47"/>
    <p:sldId id="336" r:id="rId48"/>
    <p:sldId id="338" r:id="rId49"/>
    <p:sldId id="339" r:id="rId50"/>
    <p:sldId id="340" r:id="rId51"/>
    <p:sldId id="341" r:id="rId52"/>
    <p:sldId id="342" r:id="rId53"/>
    <p:sldId id="343" r:id="rId54"/>
    <p:sldId id="344" r:id="rId55"/>
    <p:sldId id="345" r:id="rId56"/>
    <p:sldId id="346" r:id="rId57"/>
    <p:sldId id="347" r:id="rId58"/>
    <p:sldId id="348" r:id="rId59"/>
    <p:sldId id="349" r:id="rId60"/>
    <p:sldId id="350" r:id="rId61"/>
    <p:sldId id="351" r:id="rId62"/>
    <p:sldId id="352" r:id="rId63"/>
    <p:sldId id="353" r:id="rId64"/>
    <p:sldId id="354" r:id="rId65"/>
    <p:sldId id="355" r:id="rId66"/>
    <p:sldId id="361" r:id="rId67"/>
    <p:sldId id="356" r:id="rId68"/>
    <p:sldId id="357" r:id="rId69"/>
    <p:sldId id="358" r:id="rId70"/>
    <p:sldId id="307" r:id="rId71"/>
    <p:sldId id="308" r:id="rId72"/>
  </p:sldIdLst>
  <p:sldSz cx="9144000" cy="5143500" type="screen16x9"/>
  <p:notesSz cx="6858000" cy="9144000"/>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FF"/>
    <a:srgbClr val="CC99FF"/>
    <a:srgbClr val="FFCCCC"/>
    <a:srgbClr val="FF9999"/>
    <a:srgbClr val="008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9288" autoAdjust="0"/>
  </p:normalViewPr>
  <p:slideViewPr>
    <p:cSldViewPr>
      <p:cViewPr>
        <p:scale>
          <a:sx n="70" d="100"/>
          <a:sy n="70" d="100"/>
        </p:scale>
        <p:origin x="-516" y="-546"/>
      </p:cViewPr>
      <p:guideLst>
        <p:guide orient="horz" pos="1620"/>
        <p:guide pos="2880"/>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SA"/>
          </a:p>
        </p:txBody>
      </p:sp>
      <p:sp>
        <p:nvSpPr>
          <p:cNvPr id="3" name="عنصر نائب للتاريخ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7D17F122-6411-47D4-B61A-517B136A247D}" type="datetimeFigureOut">
              <a:rPr lang="ar-SA" smtClean="0"/>
              <a:pPr/>
              <a:t>27/02/1440</a:t>
            </a:fld>
            <a:endParaRPr lang="ar-SA"/>
          </a:p>
        </p:txBody>
      </p:sp>
      <p:sp>
        <p:nvSpPr>
          <p:cNvPr id="4" name="عنصر نائب لصورة الشريحة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1" anchor="ctr"/>
          <a:lstStyle/>
          <a:p>
            <a:endParaRPr lang="ar-SA"/>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6" name="عنصر نائب للتذييل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SA"/>
          </a:p>
        </p:txBody>
      </p:sp>
      <p:sp>
        <p:nvSpPr>
          <p:cNvPr id="7" name="عنصر نائب لرقم الشريحة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F2A14DBB-F2BE-4F1F-AA00-5619DF56537A}" type="slidenum">
              <a:rPr lang="ar-SA" smtClean="0"/>
              <a:pPr/>
              <a:t>‹#›</a:t>
            </a:fld>
            <a:endParaRPr lang="ar-SA"/>
          </a:p>
        </p:txBody>
      </p:sp>
    </p:spTree>
    <p:extLst>
      <p:ext uri="{BB962C8B-B14F-4D97-AF65-F5344CB8AC3E}">
        <p14:creationId xmlns:p14="http://schemas.microsoft.com/office/powerpoint/2010/main" val="3486721963"/>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1219200" y="2914650"/>
            <a:ext cx="6858000" cy="742950"/>
          </a:xfrm>
        </p:spPr>
        <p:txBody>
          <a:bodyPr anchor="t" anchorCtr="0"/>
          <a:lstStyle>
            <a:lvl1pPr algn="r">
              <a:defRPr sz="3200">
                <a:solidFill>
                  <a:schemeClr val="tx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1219200" y="3843338"/>
            <a:ext cx="6858000" cy="40005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400800" y="4766310"/>
            <a:ext cx="2286000" cy="274320"/>
          </a:xfrm>
        </p:spPr>
        <p:txBody>
          <a:bodyPr/>
          <a:lstStyle>
            <a:lvl1pPr>
              <a:defRPr sz="1400"/>
            </a:lvl1pPr>
          </a:lstStyle>
          <a:p>
            <a:fld id="{32B772F5-57F7-446D-AB9C-9AA916310A97}" type="datetime1">
              <a:rPr lang="ko-KR" altLang="en-US" smtClean="0"/>
              <a:t>2018-11-06</a:t>
            </a:fld>
            <a:endParaRPr lang="ko-KR" altLang="en-US"/>
          </a:p>
        </p:txBody>
      </p:sp>
      <p:sp>
        <p:nvSpPr>
          <p:cNvPr id="17" name="Footer Placeholder 16"/>
          <p:cNvSpPr>
            <a:spLocks noGrp="1"/>
          </p:cNvSpPr>
          <p:nvPr>
            <p:ph type="ftr" sz="quarter" idx="11"/>
          </p:nvPr>
        </p:nvSpPr>
        <p:spPr>
          <a:xfrm>
            <a:off x="2898648" y="4766310"/>
            <a:ext cx="3474720" cy="274320"/>
          </a:xfrm>
        </p:spPr>
        <p:txBody>
          <a:bodyPr/>
          <a:lstStyle/>
          <a:p>
            <a:endParaRPr lang="ko-KR" altLang="en-US"/>
          </a:p>
        </p:txBody>
      </p:sp>
      <p:sp>
        <p:nvSpPr>
          <p:cNvPr id="29" name="Slide Number Placeholder 28"/>
          <p:cNvSpPr>
            <a:spLocks noGrp="1"/>
          </p:cNvSpPr>
          <p:nvPr>
            <p:ph type="sldNum" sz="quarter" idx="12"/>
          </p:nvPr>
        </p:nvSpPr>
        <p:spPr>
          <a:xfrm>
            <a:off x="1216152" y="4766310"/>
            <a:ext cx="1219200" cy="274320"/>
          </a:xfrm>
        </p:spPr>
        <p:txBody>
          <a:bodyPr/>
          <a:lstStyle/>
          <a:p>
            <a:fld id="{83B0A39C-9AA3-4A83-82D7-24ADE085033F}" type="slidenum">
              <a:rPr lang="ko-KR" altLang="en-US" smtClean="0"/>
              <a:pPr/>
              <a:t>‹#›</a:t>
            </a:fld>
            <a:endParaRPr lang="ko-KR" altLang="en-US"/>
          </a:p>
        </p:txBody>
      </p:sp>
      <p:sp>
        <p:nvSpPr>
          <p:cNvPr id="21" name="Rectangle 20"/>
          <p:cNvSpPr/>
          <p:nvPr/>
        </p:nvSpPr>
        <p:spPr>
          <a:xfrm>
            <a:off x="904875" y="2736056"/>
            <a:ext cx="7315200" cy="96012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3" name="Rectangle 32"/>
          <p:cNvSpPr/>
          <p:nvPr/>
        </p:nvSpPr>
        <p:spPr>
          <a:xfrm>
            <a:off x="914400" y="3786188"/>
            <a:ext cx="7315200" cy="51435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2" name="Rectangle 21"/>
          <p:cNvSpPr/>
          <p:nvPr/>
        </p:nvSpPr>
        <p:spPr>
          <a:xfrm>
            <a:off x="904875" y="2736056"/>
            <a:ext cx="228600" cy="96012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a:off x="914400" y="3786188"/>
            <a:ext cx="228600" cy="51435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1ED0E3F-F1B7-46FC-A2E3-E041F6E65F20}" type="datetime1">
              <a:rPr lang="ko-KR" altLang="en-US" smtClean="0"/>
              <a:t>2018-11-06</a:t>
            </a:fld>
            <a:endParaRPr lang="ko-KR" altLang="en-US"/>
          </a:p>
        </p:txBody>
      </p:sp>
      <p:sp>
        <p:nvSpPr>
          <p:cNvPr id="5" name="Footer Placeholder 4"/>
          <p:cNvSpPr>
            <a:spLocks noGrp="1"/>
          </p:cNvSpPr>
          <p:nvPr>
            <p:ph type="ftr" sz="quarter" idx="11"/>
          </p:nvPr>
        </p:nvSpPr>
        <p:spPr/>
        <p:txBody>
          <a:bodyPr/>
          <a:lstStyle/>
          <a:p>
            <a:endParaRPr lang="ko-KR" altLang="en-US"/>
          </a:p>
        </p:txBody>
      </p:sp>
      <p:sp>
        <p:nvSpPr>
          <p:cNvPr id="6" name="Slide Number Placeholder 5"/>
          <p:cNvSpPr>
            <a:spLocks noGrp="1"/>
          </p:cNvSpPr>
          <p:nvPr>
            <p:ph type="sldNum" sz="quarter" idx="12"/>
          </p:nvPr>
        </p:nvSpPr>
        <p:spPr/>
        <p:txBody>
          <a:bodyPr/>
          <a:lstStyle/>
          <a:p>
            <a:fld id="{83B0A39C-9AA3-4A83-82D7-24ADE085033F}" type="slidenum">
              <a:rPr lang="ko-KR" altLang="en-US" smtClean="0"/>
              <a:pPr/>
              <a:t>‹#›</a:t>
            </a:fld>
            <a:endParaRPr lang="ko-KR" altLang="en-US"/>
          </a:p>
        </p:txBody>
      </p:sp>
    </p:spTree>
  </p:cSld>
  <p:clrMapOvr>
    <a:masterClrMapping/>
  </p:clrMapOvr>
  <p:transition spd="slow">
    <p:circl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8EFAD4D-31F9-45FB-8F0A-A00474F9FDF2}" type="datetime1">
              <a:rPr lang="ko-KR" altLang="en-US" smtClean="0"/>
              <a:t>2018-11-06</a:t>
            </a:fld>
            <a:endParaRPr lang="ko-KR" altLang="en-US"/>
          </a:p>
        </p:txBody>
      </p:sp>
      <p:sp>
        <p:nvSpPr>
          <p:cNvPr id="5" name="Footer Placeholder 4"/>
          <p:cNvSpPr>
            <a:spLocks noGrp="1"/>
          </p:cNvSpPr>
          <p:nvPr>
            <p:ph type="ftr" sz="quarter" idx="11"/>
          </p:nvPr>
        </p:nvSpPr>
        <p:spPr/>
        <p:txBody>
          <a:bodyPr/>
          <a:lstStyle/>
          <a:p>
            <a:endParaRPr lang="ko-KR" altLang="en-US"/>
          </a:p>
        </p:txBody>
      </p:sp>
      <p:sp>
        <p:nvSpPr>
          <p:cNvPr id="6" name="Slide Number Placeholder 5"/>
          <p:cNvSpPr>
            <a:spLocks noGrp="1"/>
          </p:cNvSpPr>
          <p:nvPr>
            <p:ph type="sldNum" sz="quarter" idx="12"/>
          </p:nvPr>
        </p:nvSpPr>
        <p:spPr/>
        <p:txBody>
          <a:bodyPr/>
          <a:lstStyle/>
          <a:p>
            <a:fld id="{83B0A39C-9AA3-4A83-82D7-24ADE085033F}" type="slidenum">
              <a:rPr lang="ko-KR" altLang="en-US" smtClean="0"/>
              <a:pPr/>
              <a:t>‹#›</a:t>
            </a:fld>
            <a:endParaRPr lang="ko-KR" altLang="en-US"/>
          </a:p>
        </p:txBody>
      </p:sp>
      <p:sp>
        <p:nvSpPr>
          <p:cNvPr id="7" name="Straight Connector 6"/>
          <p:cNvSpPr>
            <a:spLocks noChangeShapeType="1"/>
          </p:cNvSpPr>
          <p:nvPr/>
        </p:nvSpPr>
        <p:spPr bwMode="auto">
          <a:xfrm>
            <a:off x="457200" y="4764881"/>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8" name="Isosceles Triangle 7"/>
          <p:cNvSpPr>
            <a:spLocks noChangeAspect="1"/>
          </p:cNvSpPr>
          <p:nvPr/>
        </p:nvSpPr>
        <p:spPr>
          <a:xfrm rot="5400000">
            <a:off x="442957" y="4835567"/>
            <a:ext cx="143137"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traight Connector 8"/>
          <p:cNvSpPr>
            <a:spLocks noChangeShapeType="1"/>
          </p:cNvSpPr>
          <p:nvPr/>
        </p:nvSpPr>
        <p:spPr bwMode="auto">
          <a:xfrm rot="5400000">
            <a:off x="4361127" y="2401464"/>
            <a:ext cx="438912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transition spd="slow">
    <p:circl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userDrawn="1"/>
        </p:nvSpPr>
        <p:spPr>
          <a:xfrm>
            <a:off x="0" y="3939902"/>
            <a:ext cx="9144000" cy="936104"/>
          </a:xfrm>
          <a:prstGeom prst="rect">
            <a:avLst/>
          </a:prstGeom>
          <a:gradFill flip="none" rotWithShape="1">
            <a:gsLst>
              <a:gs pos="0">
                <a:schemeClr val="bg1"/>
              </a:gs>
              <a:gs pos="27000">
                <a:schemeClr val="bg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extLst>
      <p:ext uri="{BB962C8B-B14F-4D97-AF65-F5344CB8AC3E}">
        <p14:creationId xmlns:p14="http://schemas.microsoft.com/office/powerpoint/2010/main" val="221976851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C0EC9517-CF8A-429D-9D07-847CA5C3BE02}" type="datetime1">
              <a:rPr lang="ko-KR" altLang="en-US" smtClean="0"/>
              <a:t>2018-11-06</a:t>
            </a:fld>
            <a:endParaRPr lang="ko-KR" altLang="en-US"/>
          </a:p>
        </p:txBody>
      </p:sp>
      <p:sp>
        <p:nvSpPr>
          <p:cNvPr id="5" name="Footer Placeholder 4"/>
          <p:cNvSpPr>
            <a:spLocks noGrp="1"/>
          </p:cNvSpPr>
          <p:nvPr>
            <p:ph type="ftr" sz="quarter" idx="11"/>
          </p:nvPr>
        </p:nvSpPr>
        <p:spPr/>
        <p:txBody>
          <a:bodyPr/>
          <a:lstStyle/>
          <a:p>
            <a:endParaRPr lang="ko-KR" altLang="en-US"/>
          </a:p>
        </p:txBody>
      </p:sp>
      <p:sp>
        <p:nvSpPr>
          <p:cNvPr id="6" name="Slide Number Placeholder 5"/>
          <p:cNvSpPr>
            <a:spLocks noGrp="1"/>
          </p:cNvSpPr>
          <p:nvPr>
            <p:ph type="sldNum" sz="quarter" idx="12"/>
          </p:nvPr>
        </p:nvSpPr>
        <p:spPr/>
        <p:txBody>
          <a:bodyPr/>
          <a:lstStyle/>
          <a:p>
            <a:fld id="{83B0A39C-9AA3-4A83-82D7-24ADE085033F}" type="slidenum">
              <a:rPr lang="ko-KR" altLang="en-US" smtClean="0"/>
              <a:pPr/>
              <a:t>‹#›</a:t>
            </a:fld>
            <a:endParaRPr lang="ko-KR" altLang="en-US"/>
          </a:p>
        </p:txBody>
      </p:sp>
      <p:sp>
        <p:nvSpPr>
          <p:cNvPr id="8" name="Content Placeholder 7"/>
          <p:cNvSpPr>
            <a:spLocks noGrp="1"/>
          </p:cNvSpPr>
          <p:nvPr>
            <p:ph sz="quarter" idx="1"/>
          </p:nvPr>
        </p:nvSpPr>
        <p:spPr>
          <a:xfrm>
            <a:off x="457200" y="914400"/>
            <a:ext cx="8229600" cy="370332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transition spd="slow">
    <p:circl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2228850"/>
            <a:ext cx="6858000" cy="800100"/>
          </a:xfrm>
        </p:spPr>
        <p:txBody>
          <a:bodyPr anchor="t" anchorCtr="0"/>
          <a:lstStyle>
            <a:lvl1pPr algn="r">
              <a:buNone/>
              <a:defRPr sz="3200" b="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295400" y="3200400"/>
            <a:ext cx="6781800" cy="85725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6400800" y="4766310"/>
            <a:ext cx="2286000" cy="274320"/>
          </a:xfrm>
        </p:spPr>
        <p:txBody>
          <a:bodyPr/>
          <a:lstStyle/>
          <a:p>
            <a:fld id="{E2F752ED-C364-4091-B008-15B244E5ACAF}" type="datetime1">
              <a:rPr lang="ko-KR" altLang="en-US" smtClean="0"/>
              <a:t>2018-11-06</a:t>
            </a:fld>
            <a:endParaRPr lang="ko-KR" altLang="en-US"/>
          </a:p>
        </p:txBody>
      </p:sp>
      <p:sp>
        <p:nvSpPr>
          <p:cNvPr id="5" name="Footer Placeholder 4"/>
          <p:cNvSpPr>
            <a:spLocks noGrp="1"/>
          </p:cNvSpPr>
          <p:nvPr>
            <p:ph type="ftr" sz="quarter" idx="11"/>
          </p:nvPr>
        </p:nvSpPr>
        <p:spPr>
          <a:xfrm>
            <a:off x="2898648" y="4766310"/>
            <a:ext cx="3474720" cy="274320"/>
          </a:xfrm>
        </p:spPr>
        <p:txBody>
          <a:bodyPr/>
          <a:lstStyle/>
          <a:p>
            <a:endParaRPr lang="ko-KR" altLang="en-US"/>
          </a:p>
        </p:txBody>
      </p:sp>
      <p:sp>
        <p:nvSpPr>
          <p:cNvPr id="6" name="Slide Number Placeholder 5"/>
          <p:cNvSpPr>
            <a:spLocks noGrp="1"/>
          </p:cNvSpPr>
          <p:nvPr>
            <p:ph type="sldNum" sz="quarter" idx="12"/>
          </p:nvPr>
        </p:nvSpPr>
        <p:spPr>
          <a:xfrm>
            <a:off x="1069848" y="4766310"/>
            <a:ext cx="1520952" cy="274320"/>
          </a:xfrm>
        </p:spPr>
        <p:txBody>
          <a:bodyPr/>
          <a:lstStyle/>
          <a:p>
            <a:fld id="{83B0A39C-9AA3-4A83-82D7-24ADE085033F}" type="slidenum">
              <a:rPr lang="ko-KR" altLang="en-US" smtClean="0"/>
              <a:pPr/>
              <a:t>‹#›</a:t>
            </a:fld>
            <a:endParaRPr lang="ko-KR" altLang="en-US"/>
          </a:p>
        </p:txBody>
      </p:sp>
      <p:sp>
        <p:nvSpPr>
          <p:cNvPr id="7" name="Rectangle 6"/>
          <p:cNvSpPr/>
          <p:nvPr/>
        </p:nvSpPr>
        <p:spPr>
          <a:xfrm>
            <a:off x="914400" y="2114550"/>
            <a:ext cx="7315200" cy="96012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914400" y="2114550"/>
            <a:ext cx="228600" cy="96012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transition spd="slow">
    <p:circl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71450"/>
            <a:ext cx="8229600" cy="685800"/>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37AF341B-62A9-4A08-9392-AD2CC7C0B5C4}" type="datetime1">
              <a:rPr lang="ko-KR" altLang="en-US" smtClean="0"/>
              <a:t>2018-11-06</a:t>
            </a:fld>
            <a:endParaRPr lang="ko-KR" altLang="en-US"/>
          </a:p>
        </p:txBody>
      </p:sp>
      <p:sp>
        <p:nvSpPr>
          <p:cNvPr id="6" name="Footer Placeholder 5"/>
          <p:cNvSpPr>
            <a:spLocks noGrp="1"/>
          </p:cNvSpPr>
          <p:nvPr>
            <p:ph type="ftr" sz="quarter" idx="11"/>
          </p:nvPr>
        </p:nvSpPr>
        <p:spPr/>
        <p:txBody>
          <a:bodyPr/>
          <a:lstStyle/>
          <a:p>
            <a:endParaRPr lang="ko-KR" altLang="en-US"/>
          </a:p>
        </p:txBody>
      </p:sp>
      <p:sp>
        <p:nvSpPr>
          <p:cNvPr id="7" name="Slide Number Placeholder 6"/>
          <p:cNvSpPr>
            <a:spLocks noGrp="1"/>
          </p:cNvSpPr>
          <p:nvPr>
            <p:ph type="sldNum" sz="quarter" idx="12"/>
          </p:nvPr>
        </p:nvSpPr>
        <p:spPr/>
        <p:txBody>
          <a:bodyPr/>
          <a:lstStyle/>
          <a:p>
            <a:fld id="{83B0A39C-9AA3-4A83-82D7-24ADE085033F}" type="slidenum">
              <a:rPr lang="ko-KR" altLang="en-US" smtClean="0"/>
              <a:pPr/>
              <a:t>‹#›</a:t>
            </a:fld>
            <a:endParaRPr lang="ko-KR" altLang="en-US"/>
          </a:p>
        </p:txBody>
      </p:sp>
      <p:sp>
        <p:nvSpPr>
          <p:cNvPr id="9" name="Content Placeholder 8"/>
          <p:cNvSpPr>
            <a:spLocks noGrp="1"/>
          </p:cNvSpPr>
          <p:nvPr>
            <p:ph sz="quarter" idx="1"/>
          </p:nvPr>
        </p:nvSpPr>
        <p:spPr>
          <a:xfrm>
            <a:off x="457200" y="914400"/>
            <a:ext cx="4041648" cy="370332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632198" y="912114"/>
            <a:ext cx="4041648" cy="370332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transition spd="slow">
    <p:circl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171450"/>
            <a:ext cx="8229600" cy="6858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964406"/>
            <a:ext cx="4040188" cy="51435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8201" y="971550"/>
            <a:ext cx="4041775" cy="51435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B2960ACD-7C43-4E4A-81AF-825BDA96033A}" type="datetime1">
              <a:rPr lang="ko-KR" altLang="en-US" smtClean="0"/>
              <a:t>2018-11-06</a:t>
            </a:fld>
            <a:endParaRPr lang="ko-KR" altLang="en-US"/>
          </a:p>
        </p:txBody>
      </p:sp>
      <p:sp>
        <p:nvSpPr>
          <p:cNvPr id="8" name="Footer Placeholder 7"/>
          <p:cNvSpPr>
            <a:spLocks noGrp="1"/>
          </p:cNvSpPr>
          <p:nvPr>
            <p:ph type="ftr" sz="quarter" idx="11"/>
          </p:nvPr>
        </p:nvSpPr>
        <p:spPr/>
        <p:txBody>
          <a:bodyPr/>
          <a:lstStyle/>
          <a:p>
            <a:endParaRPr lang="ko-KR" altLang="en-US"/>
          </a:p>
        </p:txBody>
      </p:sp>
      <p:sp>
        <p:nvSpPr>
          <p:cNvPr id="9" name="Slide Number Placeholder 8"/>
          <p:cNvSpPr>
            <a:spLocks noGrp="1"/>
          </p:cNvSpPr>
          <p:nvPr>
            <p:ph type="sldNum" sz="quarter" idx="12"/>
          </p:nvPr>
        </p:nvSpPr>
        <p:spPr/>
        <p:txBody>
          <a:bodyPr/>
          <a:lstStyle/>
          <a:p>
            <a:fld id="{83B0A39C-9AA3-4A83-82D7-24ADE085033F}" type="slidenum">
              <a:rPr lang="ko-KR" altLang="en-US" smtClean="0"/>
              <a:pPr/>
              <a:t>‹#›</a:t>
            </a:fld>
            <a:endParaRPr lang="ko-KR" altLang="en-US"/>
          </a:p>
        </p:txBody>
      </p:sp>
      <p:sp>
        <p:nvSpPr>
          <p:cNvPr id="11" name="Content Placeholder 10"/>
          <p:cNvSpPr>
            <a:spLocks noGrp="1"/>
          </p:cNvSpPr>
          <p:nvPr>
            <p:ph sz="quarter" idx="2"/>
          </p:nvPr>
        </p:nvSpPr>
        <p:spPr>
          <a:xfrm>
            <a:off x="457200" y="1600200"/>
            <a:ext cx="4038600" cy="302895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648200" y="1600200"/>
            <a:ext cx="4038600" cy="302895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transition spd="slow">
    <p:circl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71450"/>
            <a:ext cx="8229600" cy="685800"/>
          </a:xfrm>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C3FB2F98-33D2-4EE3-9814-5F0363ED6326}" type="datetime1">
              <a:rPr lang="ko-KR" altLang="en-US" smtClean="0"/>
              <a:t>2018-11-06</a:t>
            </a:fld>
            <a:endParaRPr lang="ko-KR" altLang="en-US"/>
          </a:p>
        </p:txBody>
      </p:sp>
      <p:sp>
        <p:nvSpPr>
          <p:cNvPr id="4" name="Footer Placeholder 3"/>
          <p:cNvSpPr>
            <a:spLocks noGrp="1"/>
          </p:cNvSpPr>
          <p:nvPr>
            <p:ph type="ftr" sz="quarter" idx="11"/>
          </p:nvPr>
        </p:nvSpPr>
        <p:spPr/>
        <p:txBody>
          <a:bodyPr/>
          <a:lstStyle/>
          <a:p>
            <a:endParaRPr lang="ko-KR" altLang="en-US"/>
          </a:p>
        </p:txBody>
      </p:sp>
      <p:sp>
        <p:nvSpPr>
          <p:cNvPr id="5" name="Slide Number Placeholder 4"/>
          <p:cNvSpPr>
            <a:spLocks noGrp="1"/>
          </p:cNvSpPr>
          <p:nvPr>
            <p:ph type="sldNum" sz="quarter" idx="12"/>
          </p:nvPr>
        </p:nvSpPr>
        <p:spPr/>
        <p:txBody>
          <a:bodyPr/>
          <a:lstStyle/>
          <a:p>
            <a:fld id="{83B0A39C-9AA3-4A83-82D7-24ADE085033F}" type="slidenum">
              <a:rPr lang="ko-KR" altLang="en-US" smtClean="0"/>
              <a:pPr/>
              <a:t>‹#›</a:t>
            </a:fld>
            <a:endParaRPr lang="ko-KR" altLang="en-US"/>
          </a:p>
        </p:txBody>
      </p:sp>
      <p:sp>
        <p:nvSpPr>
          <p:cNvPr id="6" name="Isosceles Triangle 5"/>
          <p:cNvSpPr>
            <a:spLocks noChangeAspect="1"/>
          </p:cNvSpPr>
          <p:nvPr/>
        </p:nvSpPr>
        <p:spPr>
          <a:xfrm rot="5400000">
            <a:off x="442957" y="4835567"/>
            <a:ext cx="143137"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transition spd="slow">
    <p:circl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6D17C92-EEE8-4D94-A77C-532E9F3A0BFD}" type="datetime1">
              <a:rPr lang="ko-KR" altLang="en-US" smtClean="0"/>
              <a:t>2018-11-06</a:t>
            </a:fld>
            <a:endParaRPr lang="ko-KR" altLang="en-US"/>
          </a:p>
        </p:txBody>
      </p:sp>
      <p:sp>
        <p:nvSpPr>
          <p:cNvPr id="3" name="Footer Placeholder 2"/>
          <p:cNvSpPr>
            <a:spLocks noGrp="1"/>
          </p:cNvSpPr>
          <p:nvPr>
            <p:ph type="ftr" sz="quarter" idx="11"/>
          </p:nvPr>
        </p:nvSpPr>
        <p:spPr/>
        <p:txBody>
          <a:bodyPr/>
          <a:lstStyle/>
          <a:p>
            <a:endParaRPr lang="ko-KR" altLang="en-US"/>
          </a:p>
        </p:txBody>
      </p:sp>
      <p:sp>
        <p:nvSpPr>
          <p:cNvPr id="4" name="Slide Number Placeholder 3"/>
          <p:cNvSpPr>
            <a:spLocks noGrp="1"/>
          </p:cNvSpPr>
          <p:nvPr>
            <p:ph type="sldNum" sz="quarter" idx="12"/>
          </p:nvPr>
        </p:nvSpPr>
        <p:spPr/>
        <p:txBody>
          <a:bodyPr/>
          <a:lstStyle/>
          <a:p>
            <a:fld id="{83B0A39C-9AA3-4A83-82D7-24ADE085033F}" type="slidenum">
              <a:rPr lang="ko-KR" altLang="en-US" smtClean="0"/>
              <a:pPr/>
              <a:t>‹#›</a:t>
            </a:fld>
            <a:endParaRPr lang="ko-KR" altLang="en-US"/>
          </a:p>
        </p:txBody>
      </p:sp>
      <p:sp>
        <p:nvSpPr>
          <p:cNvPr id="5" name="Straight Connector 4"/>
          <p:cNvSpPr>
            <a:spLocks noChangeShapeType="1"/>
          </p:cNvSpPr>
          <p:nvPr/>
        </p:nvSpPr>
        <p:spPr bwMode="auto">
          <a:xfrm>
            <a:off x="457200" y="4764881"/>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6" name="Isosceles Triangle 5"/>
          <p:cNvSpPr>
            <a:spLocks noChangeAspect="1"/>
          </p:cNvSpPr>
          <p:nvPr/>
        </p:nvSpPr>
        <p:spPr>
          <a:xfrm rot="5400000">
            <a:off x="442957" y="4835567"/>
            <a:ext cx="143137"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transition spd="slow">
    <p:circl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24600" y="228600"/>
            <a:ext cx="2514600" cy="628650"/>
          </a:xfrm>
        </p:spPr>
        <p:txBody>
          <a:bodyPr anchor="b" anchorCtr="0">
            <a:noAutofit/>
          </a:bodyPr>
          <a:lstStyle>
            <a:lvl1pPr algn="l">
              <a:buNone/>
              <a:defRPr sz="2000" b="1">
                <a:solidFill>
                  <a:schemeClr val="tx2"/>
                </a:solidFill>
                <a:latin typeface="+mn-lt"/>
                <a:ea typeface="+mn-ea"/>
                <a:cs typeface="+mn-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324600" y="914401"/>
            <a:ext cx="2514600" cy="3632597"/>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0590AB8E-6FE0-41C9-B266-50837220FBCF}" type="datetime1">
              <a:rPr lang="ko-KR" altLang="en-US" smtClean="0"/>
              <a:t>2018-11-06</a:t>
            </a:fld>
            <a:endParaRPr lang="ko-KR" altLang="en-US"/>
          </a:p>
        </p:txBody>
      </p:sp>
      <p:sp>
        <p:nvSpPr>
          <p:cNvPr id="6" name="Footer Placeholder 5"/>
          <p:cNvSpPr>
            <a:spLocks noGrp="1"/>
          </p:cNvSpPr>
          <p:nvPr>
            <p:ph type="ftr" sz="quarter" idx="11"/>
          </p:nvPr>
        </p:nvSpPr>
        <p:spPr/>
        <p:txBody>
          <a:bodyPr/>
          <a:lstStyle/>
          <a:p>
            <a:endParaRPr lang="ko-KR" altLang="en-US"/>
          </a:p>
        </p:txBody>
      </p:sp>
      <p:sp>
        <p:nvSpPr>
          <p:cNvPr id="7" name="Slide Number Placeholder 6"/>
          <p:cNvSpPr>
            <a:spLocks noGrp="1"/>
          </p:cNvSpPr>
          <p:nvPr>
            <p:ph type="sldNum" sz="quarter" idx="12"/>
          </p:nvPr>
        </p:nvSpPr>
        <p:spPr/>
        <p:txBody>
          <a:bodyPr/>
          <a:lstStyle/>
          <a:p>
            <a:fld id="{83B0A39C-9AA3-4A83-82D7-24ADE085033F}" type="slidenum">
              <a:rPr lang="ko-KR" altLang="en-US" smtClean="0"/>
              <a:pPr/>
              <a:t>‹#›</a:t>
            </a:fld>
            <a:endParaRPr lang="ko-KR" altLang="en-US"/>
          </a:p>
        </p:txBody>
      </p:sp>
      <p:sp>
        <p:nvSpPr>
          <p:cNvPr id="8" name="Straight Connector 7"/>
          <p:cNvSpPr>
            <a:spLocks noChangeShapeType="1"/>
          </p:cNvSpPr>
          <p:nvPr/>
        </p:nvSpPr>
        <p:spPr bwMode="auto">
          <a:xfrm>
            <a:off x="457200" y="4764881"/>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Straight Connector 9"/>
          <p:cNvSpPr>
            <a:spLocks noChangeShapeType="1"/>
          </p:cNvSpPr>
          <p:nvPr/>
        </p:nvSpPr>
        <p:spPr bwMode="auto">
          <a:xfrm rot="5400000">
            <a:off x="3915025" y="2493169"/>
            <a:ext cx="452628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9" name="Isosceles Triangle 8"/>
          <p:cNvSpPr>
            <a:spLocks noChangeAspect="1"/>
          </p:cNvSpPr>
          <p:nvPr/>
        </p:nvSpPr>
        <p:spPr>
          <a:xfrm rot="5400000">
            <a:off x="442957" y="4835567"/>
            <a:ext cx="143137"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Content Placeholder 11"/>
          <p:cNvSpPr>
            <a:spLocks noGrp="1"/>
          </p:cNvSpPr>
          <p:nvPr>
            <p:ph sz="quarter" idx="1"/>
          </p:nvPr>
        </p:nvSpPr>
        <p:spPr>
          <a:xfrm>
            <a:off x="304800" y="228600"/>
            <a:ext cx="5715000" cy="428625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transition spd="slow">
    <p:circl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75642"/>
            <a:ext cx="8229600" cy="506016"/>
          </a:xfrm>
          <a:ln>
            <a:solidFill>
              <a:schemeClr val="accent1"/>
            </a:solidFill>
          </a:ln>
        </p:spPr>
        <p:txBody>
          <a:bodyPr lIns="274320" anchor="ctr"/>
          <a:lstStyle>
            <a:lvl1pPr algn="r">
              <a:buNone/>
              <a:defRPr sz="2000" b="0">
                <a:solidFill>
                  <a:schemeClr val="tx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1428750"/>
            <a:ext cx="8229600" cy="3202686"/>
          </a:xfrm>
          <a:solidFill>
            <a:schemeClr val="tx1">
              <a:shade val="50000"/>
            </a:schemeClr>
          </a:solidFill>
          <a:ln>
            <a:noFill/>
          </a:ln>
          <a:effectLst/>
        </p:spPr>
        <p:txBody>
          <a:bodyPr/>
          <a:lstStyle>
            <a:lvl1pPr marL="0" indent="0">
              <a:spcBef>
                <a:spcPts val="600"/>
              </a:spcBef>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457200" y="914400"/>
            <a:ext cx="8229600" cy="40005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637CCDE4-B393-49FA-9625-88E980386A73}" type="datetime1">
              <a:rPr lang="ko-KR" altLang="en-US" smtClean="0"/>
              <a:t>2018-11-06</a:t>
            </a:fld>
            <a:endParaRPr lang="ko-KR" altLang="en-US"/>
          </a:p>
        </p:txBody>
      </p:sp>
      <p:sp>
        <p:nvSpPr>
          <p:cNvPr id="6" name="Footer Placeholder 5"/>
          <p:cNvSpPr>
            <a:spLocks noGrp="1"/>
          </p:cNvSpPr>
          <p:nvPr>
            <p:ph type="ftr" sz="quarter" idx="11"/>
          </p:nvPr>
        </p:nvSpPr>
        <p:spPr/>
        <p:txBody>
          <a:bodyPr/>
          <a:lstStyle/>
          <a:p>
            <a:endParaRPr lang="ko-KR" altLang="en-US"/>
          </a:p>
        </p:txBody>
      </p:sp>
      <p:sp>
        <p:nvSpPr>
          <p:cNvPr id="7" name="Slide Number Placeholder 6"/>
          <p:cNvSpPr>
            <a:spLocks noGrp="1"/>
          </p:cNvSpPr>
          <p:nvPr>
            <p:ph type="sldNum" sz="quarter" idx="12"/>
          </p:nvPr>
        </p:nvSpPr>
        <p:spPr/>
        <p:txBody>
          <a:bodyPr/>
          <a:lstStyle/>
          <a:p>
            <a:fld id="{83B0A39C-9AA3-4A83-82D7-24ADE085033F}" type="slidenum">
              <a:rPr lang="ko-KR" altLang="en-US" smtClean="0"/>
              <a:pPr/>
              <a:t>‹#›</a:t>
            </a:fld>
            <a:endParaRPr lang="ko-KR" altLang="en-US"/>
          </a:p>
        </p:txBody>
      </p:sp>
      <p:sp>
        <p:nvSpPr>
          <p:cNvPr id="8" name="Straight Connector 7"/>
          <p:cNvSpPr>
            <a:spLocks noChangeShapeType="1"/>
          </p:cNvSpPr>
          <p:nvPr/>
        </p:nvSpPr>
        <p:spPr bwMode="auto">
          <a:xfrm>
            <a:off x="457200" y="4764881"/>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9" name="Isosceles Triangle 8"/>
          <p:cNvSpPr>
            <a:spLocks noChangeAspect="1"/>
          </p:cNvSpPr>
          <p:nvPr/>
        </p:nvSpPr>
        <p:spPr>
          <a:xfrm rot="5400000">
            <a:off x="442957" y="4835567"/>
            <a:ext cx="143137"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457200" y="375642"/>
            <a:ext cx="182880" cy="51435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transition spd="slow">
    <p:circl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114300"/>
            <a:ext cx="8229600" cy="742950"/>
          </a:xfrm>
          <a:prstGeom prst="rect">
            <a:avLst/>
          </a:prstGeom>
        </p:spPr>
        <p:txBody>
          <a:bodyPr vert="horz"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914400"/>
            <a:ext cx="8229600" cy="3682746"/>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400800" y="4767263"/>
            <a:ext cx="2289048" cy="274320"/>
          </a:xfrm>
          <a:prstGeom prst="rect">
            <a:avLst/>
          </a:prstGeom>
        </p:spPr>
        <p:txBody>
          <a:bodyPr vert="horz"/>
          <a:lstStyle>
            <a:lvl1pPr algn="l" eaLnBrk="1" latinLnBrk="0" hangingPunct="1">
              <a:defRPr kumimoji="0" sz="1400">
                <a:solidFill>
                  <a:schemeClr val="tx2"/>
                </a:solidFill>
              </a:defRPr>
            </a:lvl1pPr>
          </a:lstStyle>
          <a:p>
            <a:fld id="{E5924FA1-60DC-4746-8E7D-05348083D715}" type="datetime1">
              <a:rPr lang="ko-KR" altLang="en-US" smtClean="0"/>
              <a:t>2018-11-06</a:t>
            </a:fld>
            <a:endParaRPr lang="ko-KR" altLang="en-US"/>
          </a:p>
        </p:txBody>
      </p:sp>
      <p:sp>
        <p:nvSpPr>
          <p:cNvPr id="3" name="Footer Placeholder 2"/>
          <p:cNvSpPr>
            <a:spLocks noGrp="1"/>
          </p:cNvSpPr>
          <p:nvPr>
            <p:ph type="ftr" sz="quarter" idx="3"/>
          </p:nvPr>
        </p:nvSpPr>
        <p:spPr>
          <a:xfrm>
            <a:off x="2898648" y="4767263"/>
            <a:ext cx="3505200" cy="274320"/>
          </a:xfrm>
          <a:prstGeom prst="rect">
            <a:avLst/>
          </a:prstGeom>
        </p:spPr>
        <p:txBody>
          <a:bodyPr vert="horz"/>
          <a:lstStyle>
            <a:lvl1pPr algn="r" eaLnBrk="1" latinLnBrk="0" hangingPunct="1">
              <a:defRPr kumimoji="0" sz="1400">
                <a:solidFill>
                  <a:schemeClr val="tx2"/>
                </a:solidFill>
              </a:defRPr>
            </a:lvl1pPr>
          </a:lstStyle>
          <a:p>
            <a:endParaRPr lang="ko-KR" altLang="en-US"/>
          </a:p>
        </p:txBody>
      </p:sp>
      <p:sp>
        <p:nvSpPr>
          <p:cNvPr id="23" name="Slide Number Placeholder 22"/>
          <p:cNvSpPr>
            <a:spLocks noGrp="1"/>
          </p:cNvSpPr>
          <p:nvPr>
            <p:ph type="sldNum" sz="quarter" idx="4"/>
          </p:nvPr>
        </p:nvSpPr>
        <p:spPr>
          <a:xfrm>
            <a:off x="612648" y="4767263"/>
            <a:ext cx="1981200" cy="274320"/>
          </a:xfrm>
          <a:prstGeom prst="rect">
            <a:avLst/>
          </a:prstGeom>
        </p:spPr>
        <p:txBody>
          <a:bodyPr vert="horz"/>
          <a:lstStyle>
            <a:lvl1pPr algn="l" eaLnBrk="1" latinLnBrk="0" hangingPunct="1">
              <a:defRPr kumimoji="0" sz="1400">
                <a:solidFill>
                  <a:schemeClr val="tx2"/>
                </a:solidFill>
              </a:defRPr>
            </a:lvl1pPr>
          </a:lstStyle>
          <a:p>
            <a:fld id="{83B0A39C-9AA3-4A83-82D7-24ADE085033F}" type="slidenum">
              <a:rPr lang="ko-KR" altLang="en-US" smtClean="0"/>
              <a:pPr/>
              <a:t>‹#›</a:t>
            </a:fld>
            <a:endParaRPr lang="ko-KR" altLang="en-US"/>
          </a:p>
        </p:txBody>
      </p:sp>
      <p:sp>
        <p:nvSpPr>
          <p:cNvPr id="28" name="Straight Connector 27"/>
          <p:cNvSpPr>
            <a:spLocks noChangeShapeType="1"/>
          </p:cNvSpPr>
          <p:nvPr/>
        </p:nvSpPr>
        <p:spPr bwMode="auto">
          <a:xfrm>
            <a:off x="457200" y="4764881"/>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29" name="Straight Connector 28"/>
          <p:cNvSpPr>
            <a:spLocks noChangeShapeType="1"/>
          </p:cNvSpPr>
          <p:nvPr/>
        </p:nvSpPr>
        <p:spPr bwMode="auto">
          <a:xfrm>
            <a:off x="457200" y="85725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Isosceles Triangle 9"/>
          <p:cNvSpPr>
            <a:spLocks noChangeAspect="1"/>
          </p:cNvSpPr>
          <p:nvPr/>
        </p:nvSpPr>
        <p:spPr>
          <a:xfrm rot="5400000">
            <a:off x="442957" y="4835567"/>
            <a:ext cx="143137"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ransition spd="slow">
    <p:circle/>
  </p:transition>
  <p:timing>
    <p:tnLst>
      <p:par>
        <p:cTn id="1" dur="indefinite" restart="never" nodeType="tmRoot"/>
      </p:par>
    </p:tnLst>
  </p:timing>
  <p:hf hdr="0" ftr="0" dt="0"/>
  <p:txStyles>
    <p:titleStyle>
      <a:lvl1pPr algn="l" rtl="1" eaLnBrk="1" latinLnBrk="0" hangingPunct="1">
        <a:spcBef>
          <a:spcPct val="0"/>
        </a:spcBef>
        <a:buNone/>
        <a:defRPr kumimoji="0" sz="3200" kern="1200">
          <a:solidFill>
            <a:schemeClr val="tx2"/>
          </a:solidFill>
          <a:latin typeface="+mj-lt"/>
          <a:ea typeface="+mj-ea"/>
          <a:cs typeface="+mj-cs"/>
        </a:defRPr>
      </a:lvl1pPr>
    </p:titleStyle>
    <p:bodyStyle>
      <a:lvl1pPr marL="274320" indent="-274320" algn="r" rtl="1"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r" rtl="1"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r" rtl="1"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r" rtl="1"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r" rtl="1"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r" rtl="1"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r" rtl="1"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r" rtl="1"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r" rtl="1"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www.youtube.com/watch?v=nbwPPcwknPU&amp;feature=youtu.be"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s://www.youtube.com/watch?v=nbwPPcwknPU&amp;feature=youtu.be"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60.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8" Type="http://schemas.openxmlformats.org/officeDocument/2006/relationships/image" Target="../media/image61.jpeg"/><Relationship Id="rId3" Type="http://schemas.openxmlformats.org/officeDocument/2006/relationships/image" Target="../media/image56.jpeg"/><Relationship Id="rId7" Type="http://schemas.openxmlformats.org/officeDocument/2006/relationships/image" Target="../media/image60.jpeg"/><Relationship Id="rId2" Type="http://schemas.openxmlformats.org/officeDocument/2006/relationships/image" Target="../media/image55.jpeg"/><Relationship Id="rId1" Type="http://schemas.openxmlformats.org/officeDocument/2006/relationships/slideLayout" Target="../slideLayouts/slideLayout2.xml"/><Relationship Id="rId6" Type="http://schemas.openxmlformats.org/officeDocument/2006/relationships/image" Target="../media/image59.jpeg"/><Relationship Id="rId11" Type="http://schemas.openxmlformats.org/officeDocument/2006/relationships/image" Target="../media/image64.jpeg"/><Relationship Id="rId5" Type="http://schemas.openxmlformats.org/officeDocument/2006/relationships/image" Target="../media/image58.jpeg"/><Relationship Id="rId10" Type="http://schemas.openxmlformats.org/officeDocument/2006/relationships/image" Target="../media/image63.jpeg"/><Relationship Id="rId4" Type="http://schemas.openxmlformats.org/officeDocument/2006/relationships/image" Target="../media/image57.jpeg"/><Relationship Id="rId9" Type="http://schemas.openxmlformats.org/officeDocument/2006/relationships/image" Target="../media/image62.jpe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hyperlink" Target="http://www.webmed.com/"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1"/>
          <p:cNvSpPr txBox="1">
            <a:spLocks noChangeArrowheads="1"/>
          </p:cNvSpPr>
          <p:nvPr/>
        </p:nvSpPr>
        <p:spPr bwMode="auto">
          <a:xfrm>
            <a:off x="251520" y="3965536"/>
            <a:ext cx="5436096" cy="646331"/>
          </a:xfrm>
          <a:prstGeom prst="rect">
            <a:avLst/>
          </a:prstGeom>
          <a:noFill/>
          <a:ln w="9525">
            <a:noFill/>
            <a:miter lim="800000"/>
            <a:headEnd/>
            <a:tailEnd/>
          </a:ln>
        </p:spPr>
        <p:txBody>
          <a:bodyPr wrap="square">
            <a:spAutoFit/>
          </a:bodyPr>
          <a:lstStyle/>
          <a:p>
            <a:r>
              <a:rPr lang="en-US" altLang="ko-KR" sz="3600" b="1" dirty="0" smtClean="0">
                <a:solidFill>
                  <a:schemeClr val="tx1">
                    <a:lumMod val="75000"/>
                    <a:lumOff val="25000"/>
                  </a:schemeClr>
                </a:solidFill>
                <a:latin typeface="Castellar" pitchFamily="18" charset="0"/>
                <a:ea typeface="맑은 고딕" pitchFamily="50" charset="-127"/>
                <a:cs typeface="Arial" pitchFamily="34" charset="0"/>
              </a:rPr>
              <a:t>Eye Health</a:t>
            </a:r>
          </a:p>
        </p:txBody>
      </p:sp>
    </p:spTree>
    <p:extLst>
      <p:ext uri="{BB962C8B-B14F-4D97-AF65-F5344CB8AC3E}">
        <p14:creationId xmlns:p14="http://schemas.microsoft.com/office/powerpoint/2010/main" val="30344783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000246"/>
            <a:ext cx="2257412" cy="1243004"/>
          </a:xfrm>
        </p:spPr>
        <p:txBody>
          <a:bodyPr/>
          <a:lstStyle/>
          <a:p>
            <a:r>
              <a:rPr lang="en-US" dirty="0" smtClean="0"/>
              <a:t>Anatomy of the Eye</a:t>
            </a:r>
            <a:endParaRPr lang="ar-SA" dirty="0"/>
          </a:p>
        </p:txBody>
      </p:sp>
      <p:pic>
        <p:nvPicPr>
          <p:cNvPr id="52233" name="Picture 9" descr="C:\Users\Hp\Desktop\WorK\1 2nd  3738\CHS 232 2nd 3738\Lovely-Human-Eye-Anatomy-Quiz-for-Health-Image-With-Human-Eye-Anatomy-Quiz.jpg"/>
          <p:cNvPicPr>
            <a:picLocks noChangeAspect="1" noChangeArrowheads="1"/>
          </p:cNvPicPr>
          <p:nvPr/>
        </p:nvPicPr>
        <p:blipFill>
          <a:blip r:embed="rId2" cstate="print"/>
          <a:srcRect/>
          <a:stretch>
            <a:fillRect/>
          </a:stretch>
        </p:blipFill>
        <p:spPr bwMode="auto">
          <a:xfrm>
            <a:off x="2321718" y="0"/>
            <a:ext cx="4500563" cy="5143500"/>
          </a:xfrm>
          <a:prstGeom prst="rect">
            <a:avLst/>
          </a:prstGeom>
          <a:noFill/>
        </p:spPr>
      </p:pic>
      <p:sp>
        <p:nvSpPr>
          <p:cNvPr id="9" name="Rounded Rectangle 8"/>
          <p:cNvSpPr/>
          <p:nvPr/>
        </p:nvSpPr>
        <p:spPr>
          <a:xfrm>
            <a:off x="2214546" y="3357568"/>
            <a:ext cx="4643470" cy="1785932"/>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0" name="Slide Number Placeholder 9"/>
          <p:cNvSpPr>
            <a:spLocks noGrp="1"/>
          </p:cNvSpPr>
          <p:nvPr>
            <p:ph type="sldNum" sz="quarter" idx="12"/>
          </p:nvPr>
        </p:nvSpPr>
        <p:spPr/>
        <p:txBody>
          <a:bodyPr/>
          <a:lstStyle/>
          <a:p>
            <a:fld id="{83B0A39C-9AA3-4A83-82D7-24ADE085033F}" type="slidenum">
              <a:rPr lang="ko-KR" altLang="en-US" smtClean="0"/>
              <a:pPr/>
              <a:t>10</a:t>
            </a:fld>
            <a:endParaRPr lang="ko-KR" altLang="en-US"/>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9"/>
                                        </p:tgtEl>
                                        <p:attrNameLst>
                                          <p:attrName>ppt_x</p:attrName>
                                        </p:attrNameLst>
                                      </p:cBhvr>
                                      <p:tavLst>
                                        <p:tav tm="0">
                                          <p:val>
                                            <p:strVal val="ppt_x"/>
                                          </p:val>
                                        </p:tav>
                                        <p:tav tm="100000">
                                          <p:val>
                                            <p:strVal val="ppt_x"/>
                                          </p:val>
                                        </p:tav>
                                      </p:tavLst>
                                    </p:anim>
                                    <p:anim calcmode="lin" valueType="num">
                                      <p:cBhvr additive="base">
                                        <p:cTn id="7" dur="500"/>
                                        <p:tgtEl>
                                          <p:spTgt spid="9"/>
                                        </p:tgtEl>
                                        <p:attrNameLst>
                                          <p:attrName>ppt_y</p:attrName>
                                        </p:attrNameLst>
                                      </p:cBhvr>
                                      <p:tavLst>
                                        <p:tav tm="0">
                                          <p:val>
                                            <p:strVal val="ppt_y"/>
                                          </p:val>
                                        </p:tav>
                                        <p:tav tm="100000">
                                          <p:val>
                                            <p:strVal val="1+ppt_h/2"/>
                                          </p:val>
                                        </p:tav>
                                      </p:tavLst>
                                    </p:anim>
                                    <p:set>
                                      <p:cBhvr>
                                        <p:cTn id="8"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7584" y="915566"/>
            <a:ext cx="7318266" cy="4080244"/>
          </a:xfrm>
          <a:prstGeom prst="rect">
            <a:avLst/>
          </a:prstGeom>
        </p:spPr>
      </p:pic>
      <p:sp>
        <p:nvSpPr>
          <p:cNvPr id="6" name="Slide Number Placeholder 5"/>
          <p:cNvSpPr>
            <a:spLocks noGrp="1"/>
          </p:cNvSpPr>
          <p:nvPr>
            <p:ph type="sldNum" sz="quarter" idx="12"/>
          </p:nvPr>
        </p:nvSpPr>
        <p:spPr/>
        <p:txBody>
          <a:bodyPr/>
          <a:lstStyle/>
          <a:p>
            <a:fld id="{83B0A39C-9AA3-4A83-82D7-24ADE085033F}" type="slidenum">
              <a:rPr lang="ko-KR" altLang="en-US" smtClean="0"/>
              <a:pPr/>
              <a:t>11</a:t>
            </a:fld>
            <a:endParaRPr lang="ko-KR" altLang="en-US"/>
          </a:p>
        </p:txBody>
      </p:sp>
    </p:spTree>
    <p:extLst>
      <p:ext uri="{BB962C8B-B14F-4D97-AF65-F5344CB8AC3E}">
        <p14:creationId xmlns:p14="http://schemas.microsoft.com/office/powerpoint/2010/main" val="14892588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sp>
        <p:nvSpPr>
          <p:cNvPr id="3" name="Content Placeholder 2"/>
          <p:cNvSpPr>
            <a:spLocks noGrp="1"/>
          </p:cNvSpPr>
          <p:nvPr>
            <p:ph sz="quarter" idx="1"/>
          </p:nvPr>
        </p:nvSpPr>
        <p:spPr/>
        <p:txBody>
          <a:bodyPr/>
          <a:lstStyle/>
          <a:p>
            <a:endParaRPr lang="ar-SA"/>
          </a:p>
        </p:txBody>
      </p:sp>
      <p:pic>
        <p:nvPicPr>
          <p:cNvPr id="4" name="Picture 2" descr="Image result for anatomy of the eye blank"/>
          <p:cNvPicPr>
            <a:picLocks noChangeAspect="1" noChangeArrowheads="1"/>
          </p:cNvPicPr>
          <p:nvPr/>
        </p:nvPicPr>
        <p:blipFill>
          <a:blip r:embed="rId2"/>
          <a:srcRect/>
          <a:stretch>
            <a:fillRect/>
          </a:stretch>
        </p:blipFill>
        <p:spPr bwMode="auto">
          <a:xfrm>
            <a:off x="1714480" y="285734"/>
            <a:ext cx="5619756" cy="4675638"/>
          </a:xfrm>
          <a:prstGeom prst="rect">
            <a:avLst/>
          </a:prstGeom>
          <a:noFill/>
        </p:spPr>
      </p:pic>
      <p:sp>
        <p:nvSpPr>
          <p:cNvPr id="5" name="Slide Number Placeholder 4"/>
          <p:cNvSpPr>
            <a:spLocks noGrp="1"/>
          </p:cNvSpPr>
          <p:nvPr>
            <p:ph type="sldNum" sz="quarter" idx="12"/>
          </p:nvPr>
        </p:nvSpPr>
        <p:spPr/>
        <p:txBody>
          <a:bodyPr/>
          <a:lstStyle/>
          <a:p>
            <a:fld id="{83B0A39C-9AA3-4A83-82D7-24ADE085033F}" type="slidenum">
              <a:rPr lang="ko-KR" altLang="en-US" smtClean="0"/>
              <a:pPr/>
              <a:t>12</a:t>
            </a:fld>
            <a:endParaRPr lang="ko-KR" altLang="en-US"/>
          </a:p>
        </p:txBody>
      </p:sp>
    </p:spTree>
  </p:cSld>
  <p:clrMapOvr>
    <a:masterClrMapping/>
  </p:clrMapOvr>
  <p:transition spd="slow">
    <p:circl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a:t>Video till 3:44 </a:t>
            </a:r>
            <a:r>
              <a:rPr lang="en-US" dirty="0" smtClean="0"/>
              <a:t>min</a:t>
            </a:r>
            <a:endParaRPr lang="ar-SA" dirty="0"/>
          </a:p>
        </p:txBody>
      </p:sp>
      <p:sp>
        <p:nvSpPr>
          <p:cNvPr id="4" name="عنصر نائب للمحتوى 3"/>
          <p:cNvSpPr>
            <a:spLocks noGrp="1"/>
          </p:cNvSpPr>
          <p:nvPr>
            <p:ph sz="quarter" idx="1"/>
          </p:nvPr>
        </p:nvSpPr>
        <p:spPr/>
        <p:txBody>
          <a:bodyPr/>
          <a:lstStyle/>
          <a:p>
            <a:pPr marL="0" indent="0">
              <a:buNone/>
            </a:pPr>
            <a:r>
              <a:rPr lang="en-US" dirty="0">
                <a:hlinkClick r:id="rId2"/>
              </a:rPr>
              <a:t>https://www.youtube.com/watch?v=nbwPPcwknPU&amp;feature=youtu.be</a:t>
            </a:r>
            <a:endParaRPr lang="ar-SA" dirty="0"/>
          </a:p>
        </p:txBody>
      </p:sp>
      <p:sp>
        <p:nvSpPr>
          <p:cNvPr id="5" name="Slide Number Placeholder 4"/>
          <p:cNvSpPr>
            <a:spLocks noGrp="1"/>
          </p:cNvSpPr>
          <p:nvPr>
            <p:ph type="sldNum" sz="quarter" idx="12"/>
          </p:nvPr>
        </p:nvSpPr>
        <p:spPr/>
        <p:txBody>
          <a:bodyPr/>
          <a:lstStyle/>
          <a:p>
            <a:fld id="{83B0A39C-9AA3-4A83-82D7-24ADE085033F}" type="slidenum">
              <a:rPr lang="ko-KR" altLang="en-US" smtClean="0"/>
              <a:pPr/>
              <a:t>13</a:t>
            </a:fld>
            <a:endParaRPr lang="ko-KR" altLang="en-US"/>
          </a:p>
        </p:txBody>
      </p:sp>
    </p:spTree>
    <p:extLst>
      <p:ext uri="{BB962C8B-B14F-4D97-AF65-F5344CB8AC3E}">
        <p14:creationId xmlns:p14="http://schemas.microsoft.com/office/powerpoint/2010/main" val="336641689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p:cNvSpPr/>
          <p:nvPr/>
        </p:nvSpPr>
        <p:spPr>
          <a:xfrm>
            <a:off x="1720094" y="915566"/>
            <a:ext cx="5688632" cy="1938992"/>
          </a:xfrm>
          <a:prstGeom prst="rect">
            <a:avLst/>
          </a:prstGeom>
        </p:spPr>
        <p:txBody>
          <a:bodyPr wrap="square">
            <a:spAutoFit/>
          </a:bodyPr>
          <a:lstStyle/>
          <a:p>
            <a:pPr algn="ctr"/>
            <a:r>
              <a:rPr lang="en-US" sz="6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gency FB" pitchFamily="34" charset="0"/>
              </a:rPr>
              <a:t>How the </a:t>
            </a:r>
            <a:r>
              <a:rPr lang="en-US" sz="6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gency FB" pitchFamily="34" charset="0"/>
              </a:rPr>
              <a:t>human eye works?!</a:t>
            </a:r>
            <a:endParaRPr lang="ar-SA" sz="6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gency FB" pitchFamily="34" charset="0"/>
            </a:endParaRPr>
          </a:p>
        </p:txBody>
      </p:sp>
      <p:pic>
        <p:nvPicPr>
          <p:cNvPr id="5" name="صورة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11760" y="2634141"/>
            <a:ext cx="4305300" cy="2381250"/>
          </a:xfrm>
          <a:prstGeom prst="rect">
            <a:avLst/>
          </a:prstGeom>
        </p:spPr>
      </p:pic>
      <p:sp>
        <p:nvSpPr>
          <p:cNvPr id="6" name="Slide Number Placeholder 5"/>
          <p:cNvSpPr>
            <a:spLocks noGrp="1"/>
          </p:cNvSpPr>
          <p:nvPr>
            <p:ph type="sldNum" sz="quarter" idx="12"/>
          </p:nvPr>
        </p:nvSpPr>
        <p:spPr/>
        <p:txBody>
          <a:bodyPr/>
          <a:lstStyle/>
          <a:p>
            <a:fld id="{83B0A39C-9AA3-4A83-82D7-24ADE085033F}" type="slidenum">
              <a:rPr lang="ko-KR" altLang="en-US" smtClean="0"/>
              <a:pPr/>
              <a:t>14</a:t>
            </a:fld>
            <a:endParaRPr lang="ko-KR" altLang="en-US"/>
          </a:p>
        </p:txBody>
      </p:sp>
    </p:spTree>
    <p:extLst>
      <p:ext uri="{BB962C8B-B14F-4D97-AF65-F5344CB8AC3E}">
        <p14:creationId xmlns:p14="http://schemas.microsoft.com/office/powerpoint/2010/main" val="424718905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0" y="411510"/>
            <a:ext cx="9144000" cy="432048"/>
          </a:xfrm>
        </p:spPr>
        <p:txBody>
          <a:bodyPr>
            <a:normAutofit fontScale="90000"/>
          </a:bodyPr>
          <a:lstStyle/>
          <a:p>
            <a:r>
              <a:rPr lang="en-US" dirty="0">
                <a:latin typeface="Agency FB" pitchFamily="34" charset="0"/>
              </a:rPr>
              <a:t>The eye sees by a process known as “Refraction</a:t>
            </a:r>
            <a:r>
              <a:rPr lang="en-US" dirty="0" smtClean="0">
                <a:latin typeface="Agency FB" pitchFamily="34" charset="0"/>
              </a:rPr>
              <a:t>”</a:t>
            </a:r>
            <a:endParaRPr lang="ar-SA"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5616" y="1059582"/>
            <a:ext cx="6840759" cy="3850371"/>
          </a:xfrm>
          <a:prstGeom prst="rect">
            <a:avLst/>
          </a:prstGeom>
        </p:spPr>
      </p:pic>
      <p:sp>
        <p:nvSpPr>
          <p:cNvPr id="5" name="Slide Number Placeholder 4"/>
          <p:cNvSpPr>
            <a:spLocks noGrp="1"/>
          </p:cNvSpPr>
          <p:nvPr>
            <p:ph type="sldNum" sz="quarter" idx="12"/>
          </p:nvPr>
        </p:nvSpPr>
        <p:spPr/>
        <p:txBody>
          <a:bodyPr/>
          <a:lstStyle/>
          <a:p>
            <a:fld id="{83B0A39C-9AA3-4A83-82D7-24ADE085033F}" type="slidenum">
              <a:rPr lang="ko-KR" altLang="en-US" smtClean="0"/>
              <a:pPr/>
              <a:t>15</a:t>
            </a:fld>
            <a:endParaRPr lang="ko-KR" altLang="en-US"/>
          </a:p>
        </p:txBody>
      </p:sp>
    </p:spTree>
    <p:extLst>
      <p:ext uri="{BB962C8B-B14F-4D97-AF65-F5344CB8AC3E}">
        <p14:creationId xmlns:p14="http://schemas.microsoft.com/office/powerpoint/2010/main" val="166754114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quarter" idx="1"/>
          </p:nvPr>
        </p:nvPicPr>
        <p:blipFill rotWithShape="1">
          <a:blip r:embed="rId2" cstate="print">
            <a:extLst>
              <a:ext uri="{28A0092B-C50C-407E-A947-70E740481C1C}">
                <a14:useLocalDpi xmlns:a14="http://schemas.microsoft.com/office/drawing/2010/main" val="0"/>
              </a:ext>
            </a:extLst>
          </a:blip>
          <a:srcRect l="1140" r="49140"/>
          <a:stretch/>
        </p:blipFill>
        <p:spPr>
          <a:xfrm>
            <a:off x="1531088" y="1347614"/>
            <a:ext cx="5993241" cy="1440160"/>
          </a:xfrm>
        </p:spPr>
      </p:pic>
      <p:pic>
        <p:nvPicPr>
          <p:cNvPr id="5" name="Content Placeholder 3"/>
          <p:cNvPicPr>
            <a:picLocks noChangeAspect="1"/>
          </p:cNvPicPr>
          <p:nvPr/>
        </p:nvPicPr>
        <p:blipFill rotWithShape="1">
          <a:blip r:embed="rId2" cstate="print">
            <a:extLst>
              <a:ext uri="{28A0092B-C50C-407E-A947-70E740481C1C}">
                <a14:useLocalDpi xmlns:a14="http://schemas.microsoft.com/office/drawing/2010/main" val="0"/>
              </a:ext>
            </a:extLst>
          </a:blip>
          <a:srcRect l="51787"/>
          <a:stretch/>
        </p:blipFill>
        <p:spPr>
          <a:xfrm>
            <a:off x="2051720" y="3024173"/>
            <a:ext cx="5138159" cy="1800200"/>
          </a:xfrm>
          <a:prstGeom prst="rect">
            <a:avLst/>
          </a:prstGeom>
        </p:spPr>
      </p:pic>
      <p:sp>
        <p:nvSpPr>
          <p:cNvPr id="6" name="Slide Number Placeholder 5"/>
          <p:cNvSpPr>
            <a:spLocks noGrp="1"/>
          </p:cNvSpPr>
          <p:nvPr>
            <p:ph type="sldNum" sz="quarter" idx="12"/>
          </p:nvPr>
        </p:nvSpPr>
        <p:spPr/>
        <p:txBody>
          <a:bodyPr/>
          <a:lstStyle/>
          <a:p>
            <a:fld id="{83B0A39C-9AA3-4A83-82D7-24ADE085033F}" type="slidenum">
              <a:rPr lang="ko-KR" altLang="en-US" smtClean="0"/>
              <a:pPr/>
              <a:t>16</a:t>
            </a:fld>
            <a:endParaRPr lang="ko-KR" altLang="en-US"/>
          </a:p>
        </p:txBody>
      </p:sp>
    </p:spTree>
    <p:extLst>
      <p:ext uri="{BB962C8B-B14F-4D97-AF65-F5344CB8AC3E}">
        <p14:creationId xmlns:p14="http://schemas.microsoft.com/office/powerpoint/2010/main" val="298928446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en-US" sz="4800" b="0" dirty="0">
                <a:ln w="10160">
                  <a:solidFill>
                    <a:schemeClr val="bg1">
                      <a:lumMod val="50000"/>
                    </a:schemeClr>
                  </a:solidFill>
                  <a:prstDash val="solid"/>
                </a:ln>
                <a:solidFill>
                  <a:srgbClr val="FFFFFF"/>
                </a:solidFill>
                <a:effectLst>
                  <a:outerShdw blurRad="38100" dist="32000" dir="5400000" algn="tl">
                    <a:srgbClr val="000000">
                      <a:alpha val="30000"/>
                    </a:srgbClr>
                  </a:outerShdw>
                </a:effectLst>
                <a:latin typeface="Agency FB" pitchFamily="34" charset="0"/>
              </a:rPr>
              <a:t>What is the refraction?</a:t>
            </a:r>
            <a:endParaRPr lang="ar-SA" sz="4800" b="0" dirty="0">
              <a:ln w="10160">
                <a:solidFill>
                  <a:schemeClr val="bg1">
                    <a:lumMod val="50000"/>
                  </a:schemeClr>
                </a:solidFill>
                <a:prstDash val="solid"/>
              </a:ln>
              <a:solidFill>
                <a:srgbClr val="FFFFFF"/>
              </a:solidFill>
              <a:effectLst>
                <a:outerShdw blurRad="38100" dist="32000" dir="5400000" algn="tl">
                  <a:srgbClr val="000000">
                    <a:alpha val="30000"/>
                  </a:srgbClr>
                </a:outerShdw>
              </a:effectLst>
              <a:latin typeface="Agency FB" pitchFamily="34" charset="0"/>
            </a:endParaRPr>
          </a:p>
        </p:txBody>
      </p:sp>
      <p:sp>
        <p:nvSpPr>
          <p:cNvPr id="3" name="عنصر نائب للمحتوى 2"/>
          <p:cNvSpPr>
            <a:spLocks noGrp="1"/>
          </p:cNvSpPr>
          <p:nvPr>
            <p:ph sz="quarter" idx="1"/>
          </p:nvPr>
        </p:nvSpPr>
        <p:spPr>
          <a:xfrm>
            <a:off x="323528" y="1419622"/>
            <a:ext cx="8568952" cy="3384376"/>
          </a:xfrm>
        </p:spPr>
        <p:txBody>
          <a:bodyPr>
            <a:normAutofit/>
          </a:bodyPr>
          <a:lstStyle/>
          <a:p>
            <a:pPr marL="0" indent="0" algn="ctr">
              <a:buNone/>
            </a:pPr>
            <a:r>
              <a:rPr lang="en-US" sz="2600" dirty="0">
                <a:latin typeface="Agency FB" pitchFamily="34" charset="0"/>
              </a:rPr>
              <a:t>When a person looks at an object, light rays bouncing off that object hit </a:t>
            </a:r>
            <a:r>
              <a:rPr lang="en-US" sz="2600" dirty="0" smtClean="0">
                <a:latin typeface="Agency FB" pitchFamily="34" charset="0"/>
              </a:rPr>
              <a:t>the        </a:t>
            </a:r>
            <a:r>
              <a:rPr lang="en-US" sz="2600" b="1" dirty="0">
                <a:latin typeface="Agency FB" pitchFamily="34" charset="0"/>
              </a:rPr>
              <a:t>cornea</a:t>
            </a:r>
            <a:r>
              <a:rPr lang="en-US" sz="2600" dirty="0">
                <a:latin typeface="Agency FB" pitchFamily="34" charset="0"/>
              </a:rPr>
              <a:t>, which bends them toward the center of the </a:t>
            </a:r>
            <a:r>
              <a:rPr lang="en-US" sz="2600" b="1" dirty="0">
                <a:latin typeface="Agency FB" pitchFamily="34" charset="0"/>
              </a:rPr>
              <a:t>retina</a:t>
            </a:r>
            <a:r>
              <a:rPr lang="en-US" sz="2600" dirty="0">
                <a:latin typeface="Agency FB" pitchFamily="34" charset="0"/>
              </a:rPr>
              <a:t> by a process </a:t>
            </a:r>
            <a:r>
              <a:rPr lang="en-US" sz="2600" dirty="0" smtClean="0">
                <a:latin typeface="Agency FB" pitchFamily="34" charset="0"/>
              </a:rPr>
              <a:t>known  </a:t>
            </a:r>
            <a:r>
              <a:rPr lang="en-US" sz="2600" dirty="0">
                <a:latin typeface="Agency FB" pitchFamily="34" charset="0"/>
              </a:rPr>
              <a:t>as “Refraction”. These bent light rays then go through the </a:t>
            </a:r>
            <a:r>
              <a:rPr lang="en-US" sz="2600" b="1" dirty="0">
                <a:latin typeface="Agency FB" pitchFamily="34" charset="0"/>
              </a:rPr>
              <a:t>pupil</a:t>
            </a:r>
            <a:r>
              <a:rPr lang="en-US" sz="2600" dirty="0">
                <a:latin typeface="Agency FB" pitchFamily="34" charset="0"/>
              </a:rPr>
              <a:t> and are adjusted by the </a:t>
            </a:r>
            <a:r>
              <a:rPr lang="en-US" sz="2600" b="1" dirty="0">
                <a:latin typeface="Agency FB" pitchFamily="34" charset="0"/>
              </a:rPr>
              <a:t>lens</a:t>
            </a:r>
            <a:r>
              <a:rPr lang="en-US" sz="2600" dirty="0">
                <a:latin typeface="Agency FB" pitchFamily="34" charset="0"/>
              </a:rPr>
              <a:t>. If the eye is focusing properly, the rays then fall onto the retina as a clear, upside-down image. This image is captured by the photoreceptors </a:t>
            </a:r>
            <a:r>
              <a:rPr lang="en-US" sz="2600" dirty="0" smtClean="0">
                <a:latin typeface="Agency FB" pitchFamily="34" charset="0"/>
              </a:rPr>
              <a:t>and      </a:t>
            </a:r>
            <a:r>
              <a:rPr lang="en-US" sz="2600" dirty="0">
                <a:latin typeface="Agency FB" pitchFamily="34" charset="0"/>
              </a:rPr>
              <a:t>then transferred via the nerve fiber to the optic nerve, which connects to </a:t>
            </a:r>
            <a:r>
              <a:rPr lang="en-US" sz="2600" dirty="0" smtClean="0">
                <a:latin typeface="Agency FB" pitchFamily="34" charset="0"/>
              </a:rPr>
              <a:t>the    </a:t>
            </a:r>
            <a:r>
              <a:rPr lang="en-US" sz="2600" dirty="0">
                <a:latin typeface="Agency FB" pitchFamily="34" charset="0"/>
              </a:rPr>
              <a:t>brain where the image is interpreted.</a:t>
            </a:r>
            <a:endParaRPr lang="ar-SA" sz="2600" dirty="0">
              <a:latin typeface="Agency FB" pitchFamily="34" charset="0"/>
            </a:endParaRPr>
          </a:p>
          <a:p>
            <a:endParaRPr lang="ar-SA" dirty="0"/>
          </a:p>
        </p:txBody>
      </p:sp>
      <p:sp>
        <p:nvSpPr>
          <p:cNvPr id="4" name="Slide Number Placeholder 3"/>
          <p:cNvSpPr>
            <a:spLocks noGrp="1"/>
          </p:cNvSpPr>
          <p:nvPr>
            <p:ph type="sldNum" sz="quarter" idx="12"/>
          </p:nvPr>
        </p:nvSpPr>
        <p:spPr/>
        <p:txBody>
          <a:bodyPr/>
          <a:lstStyle/>
          <a:p>
            <a:fld id="{83B0A39C-9AA3-4A83-82D7-24ADE085033F}" type="slidenum">
              <a:rPr lang="ko-KR" altLang="en-US" smtClean="0"/>
              <a:pPr/>
              <a:t>17</a:t>
            </a:fld>
            <a:endParaRPr lang="ko-KR" altLang="en-US"/>
          </a:p>
        </p:txBody>
      </p:sp>
    </p:spTree>
    <p:extLst>
      <p:ext uri="{BB962C8B-B14F-4D97-AF65-F5344CB8AC3E}">
        <p14:creationId xmlns:p14="http://schemas.microsoft.com/office/powerpoint/2010/main" val="44403026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a:t>video from 3:44 to the end</a:t>
            </a:r>
            <a:endParaRPr lang="ar-SA" dirty="0"/>
          </a:p>
        </p:txBody>
      </p:sp>
      <p:sp>
        <p:nvSpPr>
          <p:cNvPr id="3" name="عنصر نائب للمحتوى 2"/>
          <p:cNvSpPr>
            <a:spLocks noGrp="1"/>
          </p:cNvSpPr>
          <p:nvPr>
            <p:ph sz="quarter" idx="1"/>
          </p:nvPr>
        </p:nvSpPr>
        <p:spPr/>
        <p:txBody>
          <a:bodyPr/>
          <a:lstStyle/>
          <a:p>
            <a:pPr marL="0" indent="0">
              <a:buNone/>
            </a:pPr>
            <a:r>
              <a:rPr lang="en-US" dirty="0">
                <a:hlinkClick r:id="rId2"/>
              </a:rPr>
              <a:t>https://www.youtube.com/watch?v=nbwPPcwknPU&amp;feature=youtu.be</a:t>
            </a:r>
            <a:endParaRPr lang="ar-SA" dirty="0"/>
          </a:p>
          <a:p>
            <a:endParaRPr lang="ar-SA" dirty="0"/>
          </a:p>
        </p:txBody>
      </p:sp>
      <p:sp>
        <p:nvSpPr>
          <p:cNvPr id="4" name="Slide Number Placeholder 3"/>
          <p:cNvSpPr>
            <a:spLocks noGrp="1"/>
          </p:cNvSpPr>
          <p:nvPr>
            <p:ph type="sldNum" sz="quarter" idx="12"/>
          </p:nvPr>
        </p:nvSpPr>
        <p:spPr/>
        <p:txBody>
          <a:bodyPr/>
          <a:lstStyle/>
          <a:p>
            <a:fld id="{83B0A39C-9AA3-4A83-82D7-24ADE085033F}" type="slidenum">
              <a:rPr lang="ko-KR" altLang="en-US" smtClean="0"/>
              <a:pPr/>
              <a:t>18</a:t>
            </a:fld>
            <a:endParaRPr lang="ko-KR" altLang="en-US"/>
          </a:p>
        </p:txBody>
      </p:sp>
    </p:spTree>
    <p:extLst>
      <p:ext uri="{BB962C8B-B14F-4D97-AF65-F5344CB8AC3E}">
        <p14:creationId xmlns:p14="http://schemas.microsoft.com/office/powerpoint/2010/main" val="355023714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542" y="411510"/>
            <a:ext cx="9144000" cy="600318"/>
          </a:xfrm>
        </p:spPr>
        <p:txBody>
          <a:bodyPr>
            <a:noAutofit/>
          </a:bodyPr>
          <a:lstStyle/>
          <a:p>
            <a:r>
              <a:rPr lang="en-US" sz="2400" b="0" dirty="0">
                <a:latin typeface="Agency FB" pitchFamily="34" charset="0"/>
              </a:rPr>
              <a:t>When the eye does not properly focus light rays from the image, the result is a </a:t>
            </a:r>
            <a:r>
              <a:rPr lang="en-US" sz="2400" dirty="0">
                <a:solidFill>
                  <a:schemeClr val="bg1">
                    <a:lumMod val="50000"/>
                  </a:schemeClr>
                </a:solidFill>
                <a:latin typeface="Agency FB" pitchFamily="34" charset="0"/>
              </a:rPr>
              <a:t>refractive error</a:t>
            </a:r>
            <a:r>
              <a:rPr lang="en-US" sz="2400" b="0" dirty="0">
                <a:latin typeface="Agency FB" pitchFamily="34" charset="0"/>
              </a:rPr>
              <a:t>.             </a:t>
            </a:r>
            <a:r>
              <a:rPr lang="en-US" sz="2400" b="0" dirty="0" smtClean="0">
                <a:latin typeface="Agency FB" pitchFamily="34" charset="0"/>
              </a:rPr>
              <a:t>                               </a:t>
            </a:r>
            <a:r>
              <a:rPr lang="en-US" sz="2400" b="0" dirty="0">
                <a:latin typeface="Agency FB" pitchFamily="34" charset="0"/>
              </a:rPr>
              <a:t>There are two types of refractive errors</a:t>
            </a:r>
            <a:r>
              <a:rPr lang="en-US" sz="2400" b="0" dirty="0" smtClean="0">
                <a:latin typeface="Agency FB" pitchFamily="34" charset="0"/>
              </a:rPr>
              <a:t>:</a:t>
            </a:r>
            <a:endParaRPr lang="ar-SA" dirty="0"/>
          </a:p>
        </p:txBody>
      </p:sp>
      <p:sp>
        <p:nvSpPr>
          <p:cNvPr id="3" name="عنصر نائب للمحتوى 2"/>
          <p:cNvSpPr>
            <a:spLocks noGrp="1"/>
          </p:cNvSpPr>
          <p:nvPr>
            <p:ph sz="quarter" idx="1"/>
          </p:nvPr>
        </p:nvSpPr>
        <p:spPr>
          <a:xfrm>
            <a:off x="179512" y="928676"/>
            <a:ext cx="8712968" cy="3675855"/>
          </a:xfrm>
        </p:spPr>
        <p:txBody>
          <a:bodyPr>
            <a:noAutofit/>
          </a:bodyPr>
          <a:lstStyle/>
          <a:p>
            <a:pPr marL="0" indent="0" algn="l" rtl="0">
              <a:buNone/>
            </a:pPr>
            <a:endParaRPr lang="en-US" sz="1600" dirty="0">
              <a:latin typeface="Agency FB" pitchFamily="34" charset="0"/>
            </a:endParaRPr>
          </a:p>
          <a:p>
            <a:pPr marL="342900" indent="-342900" algn="l" rtl="0">
              <a:buFont typeface="+mj-lt"/>
              <a:buAutoNum type="arabicPeriod"/>
            </a:pPr>
            <a:r>
              <a:rPr lang="en-US" sz="1600" b="1" dirty="0">
                <a:solidFill>
                  <a:schemeClr val="bg1">
                    <a:lumMod val="50000"/>
                  </a:schemeClr>
                </a:solidFill>
                <a:latin typeface="Agency FB" pitchFamily="34" charset="0"/>
              </a:rPr>
              <a:t>Spherical aberration</a:t>
            </a:r>
            <a:r>
              <a:rPr lang="en-US" sz="1600" b="1" dirty="0">
                <a:latin typeface="Agency FB" pitchFamily="34" charset="0"/>
              </a:rPr>
              <a:t>: </a:t>
            </a:r>
            <a:r>
              <a:rPr lang="en-US" sz="1600" dirty="0">
                <a:latin typeface="Agency FB" pitchFamily="34" charset="0"/>
              </a:rPr>
              <a:t>occurs when the focused </a:t>
            </a:r>
            <a:r>
              <a:rPr lang="en-US" sz="1600" i="1" dirty="0">
                <a:latin typeface="Agency FB" pitchFamily="34" charset="0"/>
              </a:rPr>
              <a:t>image falls </a:t>
            </a:r>
            <a:r>
              <a:rPr lang="en-US" sz="1600" dirty="0">
                <a:latin typeface="Agency FB" pitchFamily="34" charset="0"/>
              </a:rPr>
              <a:t>either in</a:t>
            </a:r>
            <a:r>
              <a:rPr lang="en-US" sz="1600" dirty="0">
                <a:solidFill>
                  <a:schemeClr val="bg1">
                    <a:lumMod val="50000"/>
                  </a:schemeClr>
                </a:solidFill>
                <a:latin typeface="Agency FB" pitchFamily="34" charset="0"/>
              </a:rPr>
              <a:t> </a:t>
            </a:r>
            <a:r>
              <a:rPr lang="en-US" sz="1600" b="1" i="1" dirty="0">
                <a:solidFill>
                  <a:schemeClr val="bg1">
                    <a:lumMod val="50000"/>
                  </a:schemeClr>
                </a:solidFill>
                <a:latin typeface="Agency FB" pitchFamily="34" charset="0"/>
              </a:rPr>
              <a:t>front</a:t>
            </a:r>
            <a:r>
              <a:rPr lang="en-US" sz="1600" dirty="0">
                <a:solidFill>
                  <a:schemeClr val="bg1">
                    <a:lumMod val="50000"/>
                  </a:schemeClr>
                </a:solidFill>
                <a:latin typeface="Agency FB" pitchFamily="34" charset="0"/>
              </a:rPr>
              <a:t> </a:t>
            </a:r>
            <a:r>
              <a:rPr lang="en-US" sz="1600" dirty="0">
                <a:latin typeface="Agency FB" pitchFamily="34" charset="0"/>
              </a:rPr>
              <a:t>of the retina (myopia) or </a:t>
            </a:r>
            <a:r>
              <a:rPr lang="en-US" sz="1600" b="1" i="1" dirty="0" smtClean="0">
                <a:solidFill>
                  <a:schemeClr val="bg1">
                    <a:lumMod val="50000"/>
                  </a:schemeClr>
                </a:solidFill>
                <a:latin typeface="Agency FB" pitchFamily="34" charset="0"/>
              </a:rPr>
              <a:t>behind</a:t>
            </a:r>
            <a:r>
              <a:rPr lang="en-US" sz="1600" dirty="0" smtClean="0">
                <a:latin typeface="Agency FB" pitchFamily="34" charset="0"/>
              </a:rPr>
              <a:t> </a:t>
            </a:r>
            <a:r>
              <a:rPr lang="en-US" sz="1600" dirty="0">
                <a:latin typeface="Agency FB" pitchFamily="34" charset="0"/>
              </a:rPr>
              <a:t>the retina (hyperopia</a:t>
            </a:r>
            <a:r>
              <a:rPr lang="en-US" sz="1600" dirty="0" smtClean="0">
                <a:latin typeface="Agency FB" pitchFamily="34" charset="0"/>
              </a:rPr>
              <a:t>).</a:t>
            </a:r>
          </a:p>
          <a:p>
            <a:pPr marL="342900" indent="-342900" algn="l" rtl="0">
              <a:buFont typeface="+mj-lt"/>
              <a:buAutoNum type="arabicPeriod"/>
            </a:pPr>
            <a:endParaRPr lang="en-US" sz="1600" dirty="0">
              <a:latin typeface="Agency FB" pitchFamily="34" charset="0"/>
            </a:endParaRPr>
          </a:p>
          <a:p>
            <a:pPr marL="342900" indent="-342900" algn="l" rtl="0">
              <a:buFont typeface="+mj-lt"/>
              <a:buAutoNum type="arabicPeriod"/>
            </a:pPr>
            <a:r>
              <a:rPr lang="en-US" sz="1600" b="1" dirty="0">
                <a:solidFill>
                  <a:schemeClr val="bg1">
                    <a:lumMod val="50000"/>
                  </a:schemeClr>
                </a:solidFill>
                <a:latin typeface="Agency FB" pitchFamily="34" charset="0"/>
              </a:rPr>
              <a:t>Astigmatism: </a:t>
            </a:r>
            <a:r>
              <a:rPr lang="en-US" sz="1600" dirty="0">
                <a:latin typeface="Agency FB" pitchFamily="34" charset="0"/>
              </a:rPr>
              <a:t>occurs when light waves interfere with each other as their distance from the </a:t>
            </a:r>
            <a:r>
              <a:rPr lang="en-US" sz="1600" dirty="0" smtClean="0">
                <a:latin typeface="Agency FB" pitchFamily="34" charset="0"/>
              </a:rPr>
              <a:t>central axis  increases </a:t>
            </a:r>
            <a:r>
              <a:rPr lang="en-US" sz="1600" dirty="0">
                <a:latin typeface="Agency FB" pitchFamily="34" charset="0"/>
              </a:rPr>
              <a:t>so that the image becomes blurry anywhere except in the middle</a:t>
            </a:r>
            <a:r>
              <a:rPr lang="en-US" sz="1600" dirty="0" smtClean="0">
                <a:latin typeface="Agency FB" pitchFamily="34" charset="0"/>
              </a:rPr>
              <a:t>.</a:t>
            </a:r>
          </a:p>
          <a:p>
            <a:pPr marL="0" indent="0" algn="l" rtl="0">
              <a:buNone/>
            </a:pPr>
            <a:endParaRPr lang="en-US" sz="1600" dirty="0">
              <a:latin typeface="Agency FB" pitchFamily="34" charset="0"/>
            </a:endParaRPr>
          </a:p>
          <a:p>
            <a:pPr algn="l" rtl="0"/>
            <a:r>
              <a:rPr lang="en-US" sz="1600" b="1" dirty="0">
                <a:solidFill>
                  <a:schemeClr val="bg1">
                    <a:lumMod val="50000"/>
                  </a:schemeClr>
                </a:solidFill>
                <a:latin typeface="Agency FB" pitchFamily="34" charset="0"/>
              </a:rPr>
              <a:t>Astigmatism is usually caused by an irregularly shaped cornea, it can occur alone or </a:t>
            </a:r>
            <a:r>
              <a:rPr lang="en-US" sz="1600" b="1" dirty="0" smtClean="0">
                <a:solidFill>
                  <a:schemeClr val="bg1">
                    <a:lumMod val="50000"/>
                  </a:schemeClr>
                </a:solidFill>
                <a:latin typeface="Agency FB" pitchFamily="34" charset="0"/>
              </a:rPr>
              <a:t>with myopia or hyperopia</a:t>
            </a:r>
            <a:r>
              <a:rPr lang="en-US" sz="1600" b="1" dirty="0">
                <a:solidFill>
                  <a:schemeClr val="bg1">
                    <a:lumMod val="50000"/>
                  </a:schemeClr>
                </a:solidFill>
                <a:latin typeface="Agency FB" pitchFamily="34" charset="0"/>
              </a:rPr>
              <a:t>.   </a:t>
            </a:r>
          </a:p>
          <a:p>
            <a:pPr algn="l" rtl="0"/>
            <a:r>
              <a:rPr lang="en-US" sz="1600" b="1" dirty="0">
                <a:solidFill>
                  <a:schemeClr val="bg1">
                    <a:lumMod val="50000"/>
                  </a:schemeClr>
                </a:solidFill>
                <a:latin typeface="Agency FB" pitchFamily="34" charset="0"/>
              </a:rPr>
              <a:t>Myopia, hyperopia, and astigmatism can all usually be corrected with eyeglasses, </a:t>
            </a:r>
            <a:r>
              <a:rPr lang="en-US" sz="1600" b="1" dirty="0" smtClean="0">
                <a:solidFill>
                  <a:schemeClr val="bg1">
                    <a:lumMod val="50000"/>
                  </a:schemeClr>
                </a:solidFill>
                <a:latin typeface="Agency FB" pitchFamily="34" charset="0"/>
              </a:rPr>
              <a:t>contact lenses</a:t>
            </a:r>
            <a:r>
              <a:rPr lang="en-US" sz="1600" b="1" dirty="0">
                <a:solidFill>
                  <a:schemeClr val="bg1">
                    <a:lumMod val="50000"/>
                  </a:schemeClr>
                </a:solidFill>
                <a:latin typeface="Agency FB" pitchFamily="34" charset="0"/>
              </a:rPr>
              <a:t>, </a:t>
            </a:r>
            <a:r>
              <a:rPr lang="en-US" sz="1600" b="1" dirty="0" smtClean="0">
                <a:solidFill>
                  <a:schemeClr val="bg1">
                    <a:lumMod val="50000"/>
                  </a:schemeClr>
                </a:solidFill>
                <a:latin typeface="Agency FB" pitchFamily="34" charset="0"/>
              </a:rPr>
              <a:t>or refractive </a:t>
            </a:r>
            <a:r>
              <a:rPr lang="en-US" sz="1600" b="1" dirty="0">
                <a:solidFill>
                  <a:schemeClr val="bg1">
                    <a:lumMod val="50000"/>
                  </a:schemeClr>
                </a:solidFill>
                <a:latin typeface="Agency FB" pitchFamily="34" charset="0"/>
              </a:rPr>
              <a:t>surgery such as LASIK</a:t>
            </a:r>
            <a:r>
              <a:rPr lang="en-US" sz="1600" b="1" dirty="0" smtClean="0">
                <a:solidFill>
                  <a:schemeClr val="bg1">
                    <a:lumMod val="50000"/>
                  </a:schemeClr>
                </a:solidFill>
                <a:latin typeface="Agency FB" pitchFamily="34" charset="0"/>
              </a:rPr>
              <a:t>.</a:t>
            </a:r>
          </a:p>
          <a:p>
            <a:pPr algn="l" rtl="0"/>
            <a:endParaRPr lang="en-US" sz="1600" b="1" dirty="0">
              <a:solidFill>
                <a:schemeClr val="bg1">
                  <a:lumMod val="50000"/>
                </a:schemeClr>
              </a:solidFill>
              <a:latin typeface="Agency FB" pitchFamily="34" charset="0"/>
            </a:endParaRPr>
          </a:p>
          <a:p>
            <a:pPr algn="l" rtl="0"/>
            <a:r>
              <a:rPr lang="en-US" sz="1600" b="1" dirty="0">
                <a:solidFill>
                  <a:schemeClr val="bg1">
                    <a:lumMod val="50000"/>
                  </a:schemeClr>
                </a:solidFill>
                <a:latin typeface="Agency FB" pitchFamily="34" charset="0"/>
              </a:rPr>
              <a:t>Presbyopia: </a:t>
            </a:r>
            <a:r>
              <a:rPr lang="en-US" sz="1600" dirty="0">
                <a:latin typeface="Agency FB" pitchFamily="34" charset="0"/>
              </a:rPr>
              <a:t>is a disease occurs when the lens of the eye can no longer focus on near </a:t>
            </a:r>
            <a:r>
              <a:rPr lang="en-US" sz="1600" dirty="0" smtClean="0">
                <a:latin typeface="Agency FB" pitchFamily="34" charset="0"/>
              </a:rPr>
              <a:t>images because </a:t>
            </a:r>
            <a:r>
              <a:rPr lang="en-US" sz="1600" dirty="0">
                <a:latin typeface="Agency FB" pitchFamily="34" charset="0"/>
              </a:rPr>
              <a:t>of age </a:t>
            </a:r>
            <a:r>
              <a:rPr lang="en-US" sz="1600" dirty="0" smtClean="0">
                <a:latin typeface="Agency FB" pitchFamily="34" charset="0"/>
              </a:rPr>
              <a:t>-related </a:t>
            </a:r>
            <a:r>
              <a:rPr lang="en-US" sz="1600" dirty="0">
                <a:latin typeface="Agency FB" pitchFamily="34" charset="0"/>
              </a:rPr>
              <a:t>stiffness, most people develop presbyopia at around age 40. </a:t>
            </a:r>
            <a:endParaRPr lang="ar-SA" sz="1600" b="1" dirty="0">
              <a:latin typeface="Agency FB" pitchFamily="34" charset="0"/>
            </a:endParaRPr>
          </a:p>
          <a:p>
            <a:pPr algn="l" rtl="0"/>
            <a:endParaRPr lang="ar-SA" sz="1600" dirty="0"/>
          </a:p>
        </p:txBody>
      </p:sp>
      <p:sp>
        <p:nvSpPr>
          <p:cNvPr id="4" name="Slide Number Placeholder 3"/>
          <p:cNvSpPr>
            <a:spLocks noGrp="1"/>
          </p:cNvSpPr>
          <p:nvPr>
            <p:ph type="sldNum" sz="quarter" idx="12"/>
          </p:nvPr>
        </p:nvSpPr>
        <p:spPr/>
        <p:txBody>
          <a:bodyPr/>
          <a:lstStyle/>
          <a:p>
            <a:fld id="{83B0A39C-9AA3-4A83-82D7-24ADE085033F}" type="slidenum">
              <a:rPr lang="ko-KR" altLang="en-US" smtClean="0"/>
              <a:pPr/>
              <a:t>19</a:t>
            </a:fld>
            <a:endParaRPr lang="ko-KR" altLang="en-US"/>
          </a:p>
        </p:txBody>
      </p:sp>
    </p:spTree>
    <p:extLst>
      <p:ext uri="{BB962C8B-B14F-4D97-AF65-F5344CB8AC3E}">
        <p14:creationId xmlns:p14="http://schemas.microsoft.com/office/powerpoint/2010/main" val="13809277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b="0" dirty="0" smtClean="0">
                <a:ln w="10160">
                  <a:solidFill>
                    <a:schemeClr val="bg1">
                      <a:lumMod val="50000"/>
                    </a:schemeClr>
                  </a:solidFill>
                  <a:prstDash val="solid"/>
                </a:ln>
                <a:solidFill>
                  <a:srgbClr val="FFFFFF"/>
                </a:solidFill>
                <a:effectLst>
                  <a:outerShdw blurRad="38100" dist="32000" dir="5400000" algn="tl">
                    <a:srgbClr val="000000">
                      <a:alpha val="30000"/>
                    </a:srgbClr>
                  </a:outerShdw>
                </a:effectLst>
              </a:rPr>
              <a:t>Eye Health</a:t>
            </a:r>
            <a:endParaRPr lang="ar-SA" b="0" dirty="0">
              <a:ln w="10160">
                <a:solidFill>
                  <a:schemeClr val="bg1">
                    <a:lumMod val="50000"/>
                  </a:schemeClr>
                </a:solidFill>
                <a:prstDash val="solid"/>
              </a:ln>
              <a:solidFill>
                <a:srgbClr val="FFFFFF"/>
              </a:solidFill>
              <a:effectLst>
                <a:outerShdw blurRad="38100" dist="32000" dir="5400000" algn="tl">
                  <a:srgbClr val="000000">
                    <a:alpha val="30000"/>
                  </a:srgbClr>
                </a:outerShdw>
              </a:effectLst>
            </a:endParaRPr>
          </a:p>
        </p:txBody>
      </p:sp>
      <p:sp>
        <p:nvSpPr>
          <p:cNvPr id="3" name="عنصر نائب للمحتوى 2"/>
          <p:cNvSpPr>
            <a:spLocks noGrp="1"/>
          </p:cNvSpPr>
          <p:nvPr>
            <p:ph sz="quarter" idx="1"/>
          </p:nvPr>
        </p:nvSpPr>
        <p:spPr>
          <a:xfrm>
            <a:off x="971600" y="1491630"/>
            <a:ext cx="7452320" cy="3168352"/>
          </a:xfrm>
        </p:spPr>
        <p:txBody>
          <a:bodyPr>
            <a:normAutofit/>
          </a:bodyPr>
          <a:lstStyle/>
          <a:p>
            <a:pPr algn="l" rtl="0"/>
            <a:r>
              <a:rPr lang="en-US" sz="2000" dirty="0">
                <a:latin typeface="Agency FB" pitchFamily="34" charset="0"/>
              </a:rPr>
              <a:t>Healthy vision is accomplished through healthy eyes and </a:t>
            </a:r>
            <a:r>
              <a:rPr lang="en-US" sz="2000" b="1" dirty="0">
                <a:latin typeface="Agency FB" pitchFamily="34" charset="0"/>
              </a:rPr>
              <a:t>good nutrition </a:t>
            </a:r>
            <a:r>
              <a:rPr lang="en-US" sz="2000" dirty="0">
                <a:latin typeface="Agency FB" pitchFamily="34" charset="0"/>
              </a:rPr>
              <a:t>is vital </a:t>
            </a:r>
            <a:r>
              <a:rPr lang="en-US" sz="2000" dirty="0" smtClean="0">
                <a:latin typeface="Agency FB" pitchFamily="34" charset="0"/>
              </a:rPr>
              <a:t>to        </a:t>
            </a:r>
            <a:r>
              <a:rPr lang="en-US" sz="2000" dirty="0">
                <a:latin typeface="Agency FB" pitchFamily="34" charset="0"/>
              </a:rPr>
              <a:t>healthy eyes</a:t>
            </a:r>
            <a:r>
              <a:rPr lang="en-US" sz="2000" dirty="0" smtClean="0">
                <a:latin typeface="Agency FB" pitchFamily="34" charset="0"/>
              </a:rPr>
              <a:t>.</a:t>
            </a:r>
          </a:p>
          <a:p>
            <a:pPr marL="0" indent="0" algn="l" rtl="0">
              <a:buNone/>
            </a:pPr>
            <a:endParaRPr lang="en-US" sz="2000" dirty="0">
              <a:latin typeface="Agency FB" pitchFamily="34" charset="0"/>
            </a:endParaRPr>
          </a:p>
          <a:p>
            <a:pPr algn="l" rtl="0"/>
            <a:r>
              <a:rPr lang="en-US" sz="2000" dirty="0">
                <a:latin typeface="Agency FB" pitchFamily="34" charset="0"/>
              </a:rPr>
              <a:t>The eye is made of various structures working in concert to </a:t>
            </a:r>
            <a:r>
              <a:rPr lang="en-US" sz="2000" b="1" dirty="0">
                <a:latin typeface="Agency FB" pitchFamily="34" charset="0"/>
              </a:rPr>
              <a:t>focus light rays </a:t>
            </a:r>
            <a:r>
              <a:rPr lang="en-US" sz="2000" dirty="0">
                <a:latin typeface="Agency FB" pitchFamily="34" charset="0"/>
              </a:rPr>
              <a:t>from </a:t>
            </a:r>
            <a:r>
              <a:rPr lang="en-US" sz="2000" dirty="0" smtClean="0">
                <a:latin typeface="Agency FB" pitchFamily="34" charset="0"/>
              </a:rPr>
              <a:t>      objects </a:t>
            </a:r>
            <a:r>
              <a:rPr lang="en-US" sz="2000" dirty="0">
                <a:latin typeface="Agency FB" pitchFamily="34" charset="0"/>
              </a:rPr>
              <a:t>into images and send them to the brain via electrical impulses</a:t>
            </a:r>
            <a:r>
              <a:rPr lang="en-US" sz="2000" dirty="0" smtClean="0">
                <a:latin typeface="Agency FB" pitchFamily="34" charset="0"/>
              </a:rPr>
              <a:t>.</a:t>
            </a:r>
          </a:p>
          <a:p>
            <a:pPr marL="0" indent="0" algn="l" rtl="0">
              <a:buNone/>
            </a:pPr>
            <a:endParaRPr lang="en-US" sz="2000" dirty="0">
              <a:latin typeface="Agency FB" pitchFamily="34" charset="0"/>
            </a:endParaRPr>
          </a:p>
          <a:p>
            <a:pPr algn="l" rtl="0"/>
            <a:r>
              <a:rPr lang="en-US" sz="2000" dirty="0">
                <a:latin typeface="Agency FB" pitchFamily="34" charset="0"/>
              </a:rPr>
              <a:t>Eye health is highly dependent on </a:t>
            </a:r>
            <a:r>
              <a:rPr lang="en-US" sz="2000" b="1" dirty="0">
                <a:latin typeface="Agency FB" pitchFamily="34" charset="0"/>
              </a:rPr>
              <a:t>healthy neurologic and cardiovascular </a:t>
            </a:r>
            <a:r>
              <a:rPr lang="en-US" sz="2000" b="1" dirty="0" smtClean="0">
                <a:latin typeface="Agency FB" pitchFamily="34" charset="0"/>
              </a:rPr>
              <a:t>systems</a:t>
            </a:r>
            <a:r>
              <a:rPr lang="en-US" sz="2000" dirty="0" smtClean="0">
                <a:latin typeface="Agency FB" pitchFamily="34" charset="0"/>
              </a:rPr>
              <a:t>.</a:t>
            </a:r>
            <a:endParaRPr lang="ar-SA" sz="2000" dirty="0">
              <a:latin typeface="Agency FB" pitchFamily="34" charset="0"/>
            </a:endParaRPr>
          </a:p>
        </p:txBody>
      </p:sp>
      <p:sp>
        <p:nvSpPr>
          <p:cNvPr id="4" name="Slide Number Placeholder 3"/>
          <p:cNvSpPr>
            <a:spLocks noGrp="1"/>
          </p:cNvSpPr>
          <p:nvPr>
            <p:ph type="sldNum" sz="quarter" idx="12"/>
          </p:nvPr>
        </p:nvSpPr>
        <p:spPr/>
        <p:txBody>
          <a:bodyPr/>
          <a:lstStyle/>
          <a:p>
            <a:fld id="{83B0A39C-9AA3-4A83-82D7-24ADE085033F}" type="slidenum">
              <a:rPr lang="ko-KR" altLang="en-US" smtClean="0"/>
              <a:pPr/>
              <a:t>2</a:t>
            </a:fld>
            <a:endParaRPr lang="ko-KR" altLang="en-US"/>
          </a:p>
        </p:txBody>
      </p:sp>
    </p:spTree>
    <p:extLst>
      <p:ext uri="{BB962C8B-B14F-4D97-AF65-F5344CB8AC3E}">
        <p14:creationId xmlns:p14="http://schemas.microsoft.com/office/powerpoint/2010/main" val="191544904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Nearsightedness (Myopia)</a:t>
            </a:r>
            <a:endParaRPr lang="ar-SA" dirty="0"/>
          </a:p>
        </p:txBody>
      </p:sp>
      <p:sp>
        <p:nvSpPr>
          <p:cNvPr id="3" name="Content Placeholder 2"/>
          <p:cNvSpPr>
            <a:spLocks noGrp="1"/>
          </p:cNvSpPr>
          <p:nvPr>
            <p:ph sz="quarter" idx="1"/>
          </p:nvPr>
        </p:nvSpPr>
        <p:spPr>
          <a:xfrm>
            <a:off x="457200" y="914400"/>
            <a:ext cx="4400552" cy="3703320"/>
          </a:xfrm>
        </p:spPr>
        <p:txBody>
          <a:bodyPr>
            <a:normAutofit fontScale="77500" lnSpcReduction="20000"/>
          </a:bodyPr>
          <a:lstStyle/>
          <a:p>
            <a:pPr algn="l" rtl="0"/>
            <a:r>
              <a:rPr lang="en-US" dirty="0" smtClean="0"/>
              <a:t>Things in the distance look blurry. Doctors call it myopia. People are more likely to have it if: </a:t>
            </a:r>
          </a:p>
          <a:p>
            <a:pPr marL="514350" indent="-514350" algn="l" rtl="0">
              <a:buFont typeface="+mj-lt"/>
              <a:buAutoNum type="arabicPeriod"/>
            </a:pPr>
            <a:r>
              <a:rPr lang="en-US" dirty="0" smtClean="0"/>
              <a:t>One or both of the parents have it</a:t>
            </a:r>
          </a:p>
          <a:p>
            <a:pPr marL="514350" indent="-514350" algn="l" rtl="0">
              <a:buFont typeface="+mj-lt"/>
              <a:buAutoNum type="arabicPeriod"/>
            </a:pPr>
            <a:r>
              <a:rPr lang="en-US" dirty="0" smtClean="0"/>
              <a:t>You do lots of close-up reading</a:t>
            </a:r>
          </a:p>
          <a:p>
            <a:pPr algn="l" rtl="0"/>
            <a:r>
              <a:rPr lang="en-US" dirty="0" smtClean="0"/>
              <a:t>Nearsightedness can make it harder to drive, play sports, or see a blackboard or TV. </a:t>
            </a:r>
          </a:p>
          <a:p>
            <a:pPr algn="l" rtl="0"/>
            <a:r>
              <a:rPr lang="en-US" dirty="0" smtClean="0"/>
              <a:t>Symptoms include blurred vision, squinting, and fatigue. </a:t>
            </a:r>
          </a:p>
          <a:p>
            <a:pPr algn="l" rtl="0"/>
            <a:r>
              <a:rPr lang="en-US" dirty="0" smtClean="0"/>
              <a:t>Glasses, contacts, or surgery in some cases.</a:t>
            </a:r>
          </a:p>
          <a:p>
            <a:pPr algn="l" rtl="0"/>
            <a:endParaRPr lang="ar-SA" dirty="0"/>
          </a:p>
        </p:txBody>
      </p:sp>
      <p:pic>
        <p:nvPicPr>
          <p:cNvPr id="63490" name="Picture 2" descr="Driver With Myopia"/>
          <p:cNvPicPr>
            <a:picLocks noChangeAspect="1" noChangeArrowheads="1"/>
          </p:cNvPicPr>
          <p:nvPr/>
        </p:nvPicPr>
        <p:blipFill>
          <a:blip r:embed="rId2"/>
          <a:srcRect/>
          <a:stretch>
            <a:fillRect/>
          </a:stretch>
        </p:blipFill>
        <p:spPr bwMode="auto">
          <a:xfrm>
            <a:off x="4929190" y="1643056"/>
            <a:ext cx="3644514" cy="2476496"/>
          </a:xfrm>
          <a:prstGeom prst="rect">
            <a:avLst/>
          </a:prstGeom>
          <a:noFill/>
        </p:spPr>
      </p:pic>
      <p:sp>
        <p:nvSpPr>
          <p:cNvPr id="5" name="Slide Number Placeholder 4"/>
          <p:cNvSpPr>
            <a:spLocks noGrp="1"/>
          </p:cNvSpPr>
          <p:nvPr>
            <p:ph type="sldNum" sz="quarter" idx="12"/>
          </p:nvPr>
        </p:nvSpPr>
        <p:spPr/>
        <p:txBody>
          <a:bodyPr/>
          <a:lstStyle/>
          <a:p>
            <a:fld id="{83B0A39C-9AA3-4A83-82D7-24ADE085033F}" type="slidenum">
              <a:rPr lang="ko-KR" altLang="en-US" smtClean="0"/>
              <a:pPr/>
              <a:t>20</a:t>
            </a:fld>
            <a:endParaRPr lang="ko-KR" altLang="en-US"/>
          </a:p>
        </p:txBody>
      </p:sp>
    </p:spTree>
  </p:cSld>
  <p:clrMapOvr>
    <a:masterClrMapping/>
  </p:clrMapOvr>
  <p:transition spd="slow">
    <p:circl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Nearsightedness: What Happens</a:t>
            </a:r>
            <a:endParaRPr lang="ar-SA" dirty="0"/>
          </a:p>
        </p:txBody>
      </p:sp>
      <p:sp>
        <p:nvSpPr>
          <p:cNvPr id="3" name="Content Placeholder 2"/>
          <p:cNvSpPr>
            <a:spLocks noGrp="1"/>
          </p:cNvSpPr>
          <p:nvPr>
            <p:ph sz="quarter" idx="1"/>
          </p:nvPr>
        </p:nvSpPr>
        <p:spPr>
          <a:xfrm>
            <a:off x="457200" y="914400"/>
            <a:ext cx="4186238" cy="4014804"/>
          </a:xfrm>
        </p:spPr>
        <p:txBody>
          <a:bodyPr>
            <a:normAutofit fontScale="70000" lnSpcReduction="20000"/>
          </a:bodyPr>
          <a:lstStyle/>
          <a:p>
            <a:pPr algn="l" rtl="0"/>
            <a:r>
              <a:rPr lang="en-US" dirty="0" smtClean="0"/>
              <a:t>The cause is usually an eyeball that's too long. </a:t>
            </a:r>
          </a:p>
          <a:p>
            <a:pPr algn="l" rtl="0"/>
            <a:r>
              <a:rPr lang="en-US" dirty="0" smtClean="0"/>
              <a:t> Or it can result from an oddly-shaped cornea or lens. </a:t>
            </a:r>
          </a:p>
          <a:p>
            <a:pPr algn="l" rtl="0"/>
            <a:r>
              <a:rPr lang="en-US" dirty="0" smtClean="0"/>
              <a:t>Light rays focus just in front of the retina, instead of directly on it. </a:t>
            </a:r>
          </a:p>
          <a:p>
            <a:pPr algn="l" rtl="0"/>
            <a:r>
              <a:rPr lang="en-US" dirty="0" smtClean="0"/>
              <a:t>This sensitive membrane lines the back of the eye (seen in yellow) and sends signals to the brain through the optic nerve. </a:t>
            </a:r>
          </a:p>
          <a:p>
            <a:pPr algn="l" rtl="0"/>
            <a:r>
              <a:rPr lang="en-US" dirty="0" smtClean="0"/>
              <a:t>Nearsightedness often develops in school-age children and teens, so they may need to change glasses or contacts frequently as they grow. </a:t>
            </a:r>
          </a:p>
          <a:p>
            <a:pPr algn="l" rtl="0"/>
            <a:r>
              <a:rPr lang="en-US" dirty="0" smtClean="0"/>
              <a:t>It usually stabilizes by the early 20s.</a:t>
            </a:r>
          </a:p>
        </p:txBody>
      </p:sp>
      <p:pic>
        <p:nvPicPr>
          <p:cNvPr id="68610" name="Picture 2" descr="Illustration Of Myopia"/>
          <p:cNvPicPr>
            <a:picLocks noChangeAspect="1" noChangeArrowheads="1"/>
          </p:cNvPicPr>
          <p:nvPr/>
        </p:nvPicPr>
        <p:blipFill>
          <a:blip r:embed="rId2"/>
          <a:srcRect/>
          <a:stretch>
            <a:fillRect/>
          </a:stretch>
        </p:blipFill>
        <p:spPr bwMode="auto">
          <a:xfrm>
            <a:off x="4572000" y="1386575"/>
            <a:ext cx="4332259" cy="2943827"/>
          </a:xfrm>
          <a:prstGeom prst="rect">
            <a:avLst/>
          </a:prstGeom>
          <a:noFill/>
        </p:spPr>
      </p:pic>
      <p:sp>
        <p:nvSpPr>
          <p:cNvPr id="5" name="Slide Number Placeholder 4"/>
          <p:cNvSpPr>
            <a:spLocks noGrp="1"/>
          </p:cNvSpPr>
          <p:nvPr>
            <p:ph type="sldNum" sz="quarter" idx="12"/>
          </p:nvPr>
        </p:nvSpPr>
        <p:spPr/>
        <p:txBody>
          <a:bodyPr/>
          <a:lstStyle/>
          <a:p>
            <a:fld id="{83B0A39C-9AA3-4A83-82D7-24ADE085033F}" type="slidenum">
              <a:rPr lang="ko-KR" altLang="en-US" smtClean="0"/>
              <a:pPr/>
              <a:t>21</a:t>
            </a:fld>
            <a:endParaRPr lang="ko-KR" altLang="en-US"/>
          </a:p>
        </p:txBody>
      </p:sp>
    </p:spTree>
  </p:cSld>
  <p:clrMapOvr>
    <a:masterClrMapping/>
  </p:clrMapOvr>
  <p:transition spd="slow">
    <p:circl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Farsightedness (Hyperopia)</a:t>
            </a:r>
            <a:endParaRPr lang="ar-SA" dirty="0"/>
          </a:p>
        </p:txBody>
      </p:sp>
      <p:sp>
        <p:nvSpPr>
          <p:cNvPr id="3" name="Content Placeholder 2"/>
          <p:cNvSpPr>
            <a:spLocks noGrp="1"/>
          </p:cNvSpPr>
          <p:nvPr>
            <p:ph sz="quarter" idx="1"/>
          </p:nvPr>
        </p:nvSpPr>
        <p:spPr>
          <a:xfrm>
            <a:off x="457200" y="914400"/>
            <a:ext cx="4686304" cy="3703320"/>
          </a:xfrm>
        </p:spPr>
        <p:txBody>
          <a:bodyPr>
            <a:normAutofit fontScale="85000" lnSpcReduction="20000"/>
          </a:bodyPr>
          <a:lstStyle/>
          <a:p>
            <a:pPr algn="l" rtl="0"/>
            <a:r>
              <a:rPr lang="en-US" dirty="0" smtClean="0"/>
              <a:t>Most people are born with mild farsightedness and outgrow it in childhood. </a:t>
            </a:r>
          </a:p>
          <a:p>
            <a:pPr algn="l" rtl="0"/>
            <a:r>
              <a:rPr lang="en-US" dirty="0" smtClean="0"/>
              <a:t>See distant objects well, but books, knitting, and other close objects are a blur. </a:t>
            </a:r>
          </a:p>
          <a:p>
            <a:pPr algn="l" rtl="0"/>
            <a:r>
              <a:rPr lang="en-US" dirty="0" smtClean="0"/>
              <a:t>This problem runs in families. </a:t>
            </a:r>
          </a:p>
          <a:p>
            <a:pPr algn="l" rtl="0"/>
            <a:r>
              <a:rPr lang="en-US" dirty="0" smtClean="0"/>
              <a:t>Symptoms include trouble with reading, blurry vision at night, eyestrain, and headaches. </a:t>
            </a:r>
          </a:p>
          <a:p>
            <a:pPr algn="l" rtl="0"/>
            <a:r>
              <a:rPr lang="en-US" dirty="0" smtClean="0"/>
              <a:t>Glasses or contacts. </a:t>
            </a:r>
          </a:p>
          <a:p>
            <a:pPr algn="l" rtl="0"/>
            <a:r>
              <a:rPr lang="en-US" dirty="0" smtClean="0"/>
              <a:t>Some people get surgery for it.</a:t>
            </a:r>
          </a:p>
          <a:p>
            <a:pPr algn="l" rtl="0"/>
            <a:endParaRPr lang="ar-SA" dirty="0"/>
          </a:p>
        </p:txBody>
      </p:sp>
      <p:pic>
        <p:nvPicPr>
          <p:cNvPr id="64514" name="Picture 2" descr="Person As Seen From Hyperopia Perspective"/>
          <p:cNvPicPr>
            <a:picLocks noChangeAspect="1" noChangeArrowheads="1"/>
          </p:cNvPicPr>
          <p:nvPr/>
        </p:nvPicPr>
        <p:blipFill>
          <a:blip r:embed="rId2"/>
          <a:srcRect/>
          <a:stretch>
            <a:fillRect/>
          </a:stretch>
        </p:blipFill>
        <p:spPr bwMode="auto">
          <a:xfrm>
            <a:off x="5214942" y="1643056"/>
            <a:ext cx="3434252" cy="2333620"/>
          </a:xfrm>
          <a:prstGeom prst="rect">
            <a:avLst/>
          </a:prstGeom>
          <a:noFill/>
        </p:spPr>
      </p:pic>
      <p:sp>
        <p:nvSpPr>
          <p:cNvPr id="5" name="Slide Number Placeholder 4"/>
          <p:cNvSpPr>
            <a:spLocks noGrp="1"/>
          </p:cNvSpPr>
          <p:nvPr>
            <p:ph type="sldNum" sz="quarter" idx="12"/>
          </p:nvPr>
        </p:nvSpPr>
        <p:spPr/>
        <p:txBody>
          <a:bodyPr/>
          <a:lstStyle/>
          <a:p>
            <a:fld id="{83B0A39C-9AA3-4A83-82D7-24ADE085033F}" type="slidenum">
              <a:rPr lang="ko-KR" altLang="en-US" smtClean="0"/>
              <a:pPr/>
              <a:t>22</a:t>
            </a:fld>
            <a:endParaRPr lang="ko-KR" altLang="en-US"/>
          </a:p>
        </p:txBody>
      </p:sp>
    </p:spTree>
  </p:cSld>
  <p:clrMapOvr>
    <a:masterClrMapping/>
  </p:clrMapOvr>
  <p:transition spd="slow">
    <p:circl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Farsightedness: What Happens</a:t>
            </a:r>
          </a:p>
        </p:txBody>
      </p:sp>
      <p:sp>
        <p:nvSpPr>
          <p:cNvPr id="3" name="Content Placeholder 2"/>
          <p:cNvSpPr>
            <a:spLocks noGrp="1"/>
          </p:cNvSpPr>
          <p:nvPr>
            <p:ph sz="quarter" idx="1"/>
          </p:nvPr>
        </p:nvSpPr>
        <p:spPr>
          <a:xfrm>
            <a:off x="-42866" y="1000114"/>
            <a:ext cx="4686304" cy="3643338"/>
          </a:xfrm>
        </p:spPr>
        <p:txBody>
          <a:bodyPr>
            <a:normAutofit fontScale="85000" lnSpcReduction="20000"/>
          </a:bodyPr>
          <a:lstStyle/>
          <a:p>
            <a:pPr algn="l" rtl="0"/>
            <a:r>
              <a:rPr lang="en-US" dirty="0" smtClean="0"/>
              <a:t>This problem results from an eyeball that’s too short or an oddly-shaped lens or cornea. Light rays focus behind your retina and close objects look blurry. Your distance vision might be fuzzy, too. Severely farsighted children often have crossed eyes (strabismus) or lazy eye (amblyopia) and may have trouble reading. That’s one reason eye doctors recommend vision exams for young children.</a:t>
            </a:r>
          </a:p>
          <a:p>
            <a:pPr algn="l" rtl="0"/>
            <a:endParaRPr lang="ar-SA" dirty="0"/>
          </a:p>
        </p:txBody>
      </p:sp>
      <p:pic>
        <p:nvPicPr>
          <p:cNvPr id="67586" name="Picture 2" descr="Illustration Of Hyperopia"/>
          <p:cNvPicPr>
            <a:picLocks noChangeAspect="1" noChangeArrowheads="1"/>
          </p:cNvPicPr>
          <p:nvPr/>
        </p:nvPicPr>
        <p:blipFill>
          <a:blip r:embed="rId2"/>
          <a:srcRect/>
          <a:stretch>
            <a:fillRect/>
          </a:stretch>
        </p:blipFill>
        <p:spPr bwMode="auto">
          <a:xfrm>
            <a:off x="4786314" y="1302261"/>
            <a:ext cx="4286248" cy="2912563"/>
          </a:xfrm>
          <a:prstGeom prst="rect">
            <a:avLst/>
          </a:prstGeom>
          <a:noFill/>
        </p:spPr>
      </p:pic>
      <p:sp>
        <p:nvSpPr>
          <p:cNvPr id="5" name="Slide Number Placeholder 4"/>
          <p:cNvSpPr>
            <a:spLocks noGrp="1"/>
          </p:cNvSpPr>
          <p:nvPr>
            <p:ph type="sldNum" sz="quarter" idx="12"/>
          </p:nvPr>
        </p:nvSpPr>
        <p:spPr/>
        <p:txBody>
          <a:bodyPr/>
          <a:lstStyle/>
          <a:p>
            <a:fld id="{83B0A39C-9AA3-4A83-82D7-24ADE085033F}" type="slidenum">
              <a:rPr lang="ko-KR" altLang="en-US" smtClean="0"/>
              <a:pPr/>
              <a:t>23</a:t>
            </a:fld>
            <a:endParaRPr lang="ko-KR" altLang="en-US"/>
          </a:p>
        </p:txBody>
      </p:sp>
    </p:spTree>
  </p:cSld>
  <p:clrMapOvr>
    <a:masterClrMapping/>
  </p:clrMapOvr>
  <p:transition spd="slow">
    <p:circl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Presbyopia</a:t>
            </a:r>
            <a:endParaRPr lang="ar-SA" dirty="0"/>
          </a:p>
        </p:txBody>
      </p:sp>
      <p:sp>
        <p:nvSpPr>
          <p:cNvPr id="3" name="Content Placeholder 2"/>
          <p:cNvSpPr>
            <a:spLocks noGrp="1"/>
          </p:cNvSpPr>
          <p:nvPr>
            <p:ph sz="quarter" idx="1"/>
          </p:nvPr>
        </p:nvSpPr>
        <p:spPr>
          <a:xfrm>
            <a:off x="457200" y="914400"/>
            <a:ext cx="4614866" cy="3729052"/>
          </a:xfrm>
        </p:spPr>
        <p:txBody>
          <a:bodyPr>
            <a:normAutofit fontScale="85000" lnSpcReduction="10000"/>
          </a:bodyPr>
          <a:lstStyle/>
          <a:p>
            <a:pPr algn="l" rtl="0"/>
            <a:r>
              <a:rPr lang="en-US" dirty="0" smtClean="0"/>
              <a:t>Trouble reading fine print is a sign of aging. It's called presbyopia, which means "old eye" in Greek. </a:t>
            </a:r>
          </a:p>
          <a:p>
            <a:pPr algn="l" rtl="0"/>
            <a:r>
              <a:rPr lang="en-US" dirty="0" smtClean="0"/>
              <a:t>Most people start to notice it in their 40s The eyes' lenses become less flexible and can't change shape to focus on objects at reading distance. </a:t>
            </a:r>
          </a:p>
          <a:p>
            <a:pPr algn="l" rtl="0"/>
            <a:r>
              <a:rPr lang="en-US" dirty="0" smtClean="0"/>
              <a:t>The solution: Wear reading glasses or bifocals, which correct both near and distance vision.</a:t>
            </a:r>
          </a:p>
          <a:p>
            <a:pPr algn="l" rtl="0"/>
            <a:endParaRPr lang="ar-SA" dirty="0"/>
          </a:p>
        </p:txBody>
      </p:sp>
      <p:pic>
        <p:nvPicPr>
          <p:cNvPr id="65538" name="Picture 2" descr="Person With Presbyopia"/>
          <p:cNvPicPr>
            <a:picLocks noChangeAspect="1" noChangeArrowheads="1"/>
          </p:cNvPicPr>
          <p:nvPr/>
        </p:nvPicPr>
        <p:blipFill>
          <a:blip r:embed="rId2"/>
          <a:srcRect/>
          <a:stretch>
            <a:fillRect/>
          </a:stretch>
        </p:blipFill>
        <p:spPr bwMode="auto">
          <a:xfrm>
            <a:off x="5072066" y="1571618"/>
            <a:ext cx="3714776" cy="2524240"/>
          </a:xfrm>
          <a:prstGeom prst="rect">
            <a:avLst/>
          </a:prstGeom>
          <a:noFill/>
        </p:spPr>
      </p:pic>
      <p:sp>
        <p:nvSpPr>
          <p:cNvPr id="5" name="Slide Number Placeholder 4"/>
          <p:cNvSpPr>
            <a:spLocks noGrp="1"/>
          </p:cNvSpPr>
          <p:nvPr>
            <p:ph type="sldNum" sz="quarter" idx="12"/>
          </p:nvPr>
        </p:nvSpPr>
        <p:spPr/>
        <p:txBody>
          <a:bodyPr/>
          <a:lstStyle/>
          <a:p>
            <a:fld id="{83B0A39C-9AA3-4A83-82D7-24ADE085033F}" type="slidenum">
              <a:rPr lang="ko-KR" altLang="en-US" smtClean="0"/>
              <a:pPr/>
              <a:t>24</a:t>
            </a:fld>
            <a:endParaRPr lang="ko-KR" altLang="en-US"/>
          </a:p>
        </p:txBody>
      </p:sp>
    </p:spTree>
  </p:cSld>
  <p:clrMapOvr>
    <a:masterClrMapping/>
  </p:clrMapOvr>
  <p:transition spd="slow">
    <p:circl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Astigmatism</a:t>
            </a:r>
            <a:endParaRPr lang="ar-SA" dirty="0"/>
          </a:p>
        </p:txBody>
      </p:sp>
      <p:sp>
        <p:nvSpPr>
          <p:cNvPr id="3" name="Content Placeholder 2"/>
          <p:cNvSpPr>
            <a:spLocks noGrp="1"/>
          </p:cNvSpPr>
          <p:nvPr>
            <p:ph sz="quarter" idx="1"/>
          </p:nvPr>
        </p:nvSpPr>
        <p:spPr>
          <a:xfrm>
            <a:off x="457200" y="914400"/>
            <a:ext cx="4471990" cy="3800490"/>
          </a:xfrm>
        </p:spPr>
        <p:txBody>
          <a:bodyPr>
            <a:normAutofit fontScale="77500" lnSpcReduction="20000"/>
          </a:bodyPr>
          <a:lstStyle/>
          <a:p>
            <a:pPr algn="l" rtl="0"/>
            <a:r>
              <a:rPr lang="en-US" dirty="0" smtClean="0"/>
              <a:t>If you have astigmatism in one or both eyes, your vision may be out of focus at any distance. </a:t>
            </a:r>
          </a:p>
          <a:p>
            <a:pPr algn="l" rtl="0"/>
            <a:r>
              <a:rPr lang="en-US" dirty="0" smtClean="0"/>
              <a:t>It happens when the cornea, the clear “window” that covers the front of the eye, isn’t shaped right. </a:t>
            </a:r>
          </a:p>
          <a:p>
            <a:pPr algn="l" rtl="0"/>
            <a:r>
              <a:rPr lang="en-US" dirty="0" smtClean="0"/>
              <a:t>Light rays can’t focus on a single point on your retina. Instead they scatter to many places. </a:t>
            </a:r>
          </a:p>
          <a:p>
            <a:pPr algn="l" rtl="0"/>
            <a:r>
              <a:rPr lang="en-US" dirty="0" smtClean="0"/>
              <a:t>Glasses or contact lenses correct it. </a:t>
            </a:r>
          </a:p>
          <a:p>
            <a:pPr algn="l" rtl="0"/>
            <a:r>
              <a:rPr lang="en-US" dirty="0" smtClean="0"/>
              <a:t>Surgery may be an option.</a:t>
            </a:r>
          </a:p>
          <a:p>
            <a:pPr algn="l" rtl="0"/>
            <a:r>
              <a:rPr lang="en-US" dirty="0" smtClean="0"/>
              <a:t> Symptoms include blurred vision, headaches, fatigue, and eye strain.</a:t>
            </a:r>
          </a:p>
        </p:txBody>
      </p:sp>
      <p:pic>
        <p:nvPicPr>
          <p:cNvPr id="66562" name="Picture 2" descr="Illustration Of Astigmatism"/>
          <p:cNvPicPr>
            <a:picLocks noChangeAspect="1" noChangeArrowheads="1"/>
          </p:cNvPicPr>
          <p:nvPr/>
        </p:nvPicPr>
        <p:blipFill>
          <a:blip r:embed="rId2"/>
          <a:srcRect/>
          <a:stretch>
            <a:fillRect/>
          </a:stretch>
        </p:blipFill>
        <p:spPr bwMode="auto">
          <a:xfrm>
            <a:off x="5000628" y="1428742"/>
            <a:ext cx="3959907" cy="2690810"/>
          </a:xfrm>
          <a:prstGeom prst="rect">
            <a:avLst/>
          </a:prstGeom>
          <a:noFill/>
        </p:spPr>
      </p:pic>
      <p:sp>
        <p:nvSpPr>
          <p:cNvPr id="5" name="Slide Number Placeholder 4"/>
          <p:cNvSpPr>
            <a:spLocks noGrp="1"/>
          </p:cNvSpPr>
          <p:nvPr>
            <p:ph type="sldNum" sz="quarter" idx="12"/>
          </p:nvPr>
        </p:nvSpPr>
        <p:spPr/>
        <p:txBody>
          <a:bodyPr/>
          <a:lstStyle/>
          <a:p>
            <a:fld id="{83B0A39C-9AA3-4A83-82D7-24ADE085033F}" type="slidenum">
              <a:rPr lang="ko-KR" altLang="en-US" smtClean="0"/>
              <a:pPr/>
              <a:t>25</a:t>
            </a:fld>
            <a:endParaRPr lang="ko-KR" altLang="en-US"/>
          </a:p>
        </p:txBody>
      </p:sp>
    </p:spTree>
  </p:cSld>
  <p:clrMapOvr>
    <a:masterClrMapping/>
  </p:clrMapOvr>
  <p:transition spd="slow">
    <p:circl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sz="quarter" idx="1"/>
          </p:nvPr>
        </p:nvSpPr>
        <p:spPr>
          <a:xfrm>
            <a:off x="2214546" y="0"/>
            <a:ext cx="4258816" cy="795535"/>
          </a:xfrm>
        </p:spPr>
        <p:txBody>
          <a:bodyPr>
            <a:noAutofit/>
          </a:bodyPr>
          <a:lstStyle/>
          <a:p>
            <a:pPr marL="0" indent="0">
              <a:buNone/>
            </a:pPr>
            <a:r>
              <a:rPr lang="en-US" sz="4800" b="1" dirty="0" smtClean="0">
                <a:ln w="12700">
                  <a:solidFill>
                    <a:schemeClr val="bg1">
                      <a:lumMod val="50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gency FB" pitchFamily="34" charset="0"/>
              </a:rPr>
              <a:t>Diseases of </a:t>
            </a:r>
            <a:r>
              <a:rPr lang="en-US" sz="4800" b="1" dirty="0">
                <a:ln w="12700">
                  <a:solidFill>
                    <a:schemeClr val="bg1">
                      <a:lumMod val="50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gency FB" pitchFamily="34" charset="0"/>
              </a:rPr>
              <a:t>the eye</a:t>
            </a:r>
            <a:endParaRPr lang="ar-SA" sz="4800" b="1" dirty="0">
              <a:ln w="12700">
                <a:solidFill>
                  <a:schemeClr val="bg1">
                    <a:lumMod val="50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gency FB" pitchFamily="34" charset="0"/>
            </a:endParaRPr>
          </a:p>
        </p:txBody>
      </p:sp>
      <p:pic>
        <p:nvPicPr>
          <p:cNvPr id="4" name="صورة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68944" y="857238"/>
            <a:ext cx="5103386" cy="3800595"/>
          </a:xfrm>
          <a:prstGeom prst="rect">
            <a:avLst/>
          </a:prstGeom>
          <a:ln>
            <a:noFill/>
          </a:ln>
          <a:effectLst>
            <a:outerShdw blurRad="190500" algn="tl" rotWithShape="0">
              <a:srgbClr val="000000">
                <a:alpha val="70000"/>
              </a:srgbClr>
            </a:outerShdw>
          </a:effectLst>
        </p:spPr>
      </p:pic>
      <p:sp>
        <p:nvSpPr>
          <p:cNvPr id="5" name="Slide Number Placeholder 4"/>
          <p:cNvSpPr>
            <a:spLocks noGrp="1"/>
          </p:cNvSpPr>
          <p:nvPr>
            <p:ph type="sldNum" sz="quarter" idx="12"/>
          </p:nvPr>
        </p:nvSpPr>
        <p:spPr/>
        <p:txBody>
          <a:bodyPr/>
          <a:lstStyle/>
          <a:p>
            <a:fld id="{83B0A39C-9AA3-4A83-82D7-24ADE085033F}" type="slidenum">
              <a:rPr lang="ko-KR" altLang="en-US" smtClean="0"/>
              <a:pPr/>
              <a:t>26</a:t>
            </a:fld>
            <a:endParaRPr lang="ko-KR" altLang="en-US"/>
          </a:p>
        </p:txBody>
      </p:sp>
    </p:spTree>
    <p:extLst>
      <p:ext uri="{BB962C8B-B14F-4D97-AF65-F5344CB8AC3E}">
        <p14:creationId xmlns:p14="http://schemas.microsoft.com/office/powerpoint/2010/main" val="262934372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sz="quarter" idx="1"/>
          </p:nvPr>
        </p:nvSpPr>
        <p:spPr>
          <a:xfrm>
            <a:off x="323528" y="987574"/>
            <a:ext cx="8424936" cy="2160240"/>
          </a:xfrm>
        </p:spPr>
        <p:txBody>
          <a:bodyPr>
            <a:normAutofit fontScale="92500" lnSpcReduction="20000"/>
          </a:bodyPr>
          <a:lstStyle/>
          <a:p>
            <a:pPr marL="0" indent="0" algn="l" rtl="0">
              <a:buNone/>
            </a:pPr>
            <a:r>
              <a:rPr lang="en-US" b="1" dirty="0" smtClean="0">
                <a:solidFill>
                  <a:schemeClr val="bg1">
                    <a:lumMod val="50000"/>
                  </a:schemeClr>
                </a:solidFill>
                <a:latin typeface="Agency FB" pitchFamily="34" charset="0"/>
              </a:rPr>
              <a:t>1-</a:t>
            </a:r>
            <a:r>
              <a:rPr lang="en-US" b="1" dirty="0" smtClean="0">
                <a:latin typeface="Agency FB" pitchFamily="34" charset="0"/>
              </a:rPr>
              <a:t> </a:t>
            </a:r>
            <a:r>
              <a:rPr lang="en-US" b="1" dirty="0" smtClean="0">
                <a:solidFill>
                  <a:schemeClr val="bg1">
                    <a:lumMod val="50000"/>
                  </a:schemeClr>
                </a:solidFill>
                <a:latin typeface="Agency FB" pitchFamily="34" charset="0"/>
              </a:rPr>
              <a:t>skin cancer: </a:t>
            </a:r>
            <a:r>
              <a:rPr lang="en-US" dirty="0" smtClean="0">
                <a:latin typeface="Agency FB" pitchFamily="34" charset="0"/>
              </a:rPr>
              <a:t>since the eyelids, and the rest of the facial skin, have more           lifetime sun exposure than other parts of the body, they are at increased risk of  developing cancer. It can be treated by removing the lesion surgically.</a:t>
            </a:r>
          </a:p>
          <a:p>
            <a:pPr marL="0" indent="0" algn="l" rtl="0">
              <a:buNone/>
            </a:pPr>
            <a:endParaRPr lang="en-US" dirty="0" smtClean="0">
              <a:latin typeface="Agency FB" pitchFamily="34" charset="0"/>
            </a:endParaRPr>
          </a:p>
          <a:p>
            <a:pPr marL="0" indent="0" algn="l" rtl="0">
              <a:buNone/>
            </a:pPr>
            <a:r>
              <a:rPr lang="en-US" b="1" dirty="0" smtClean="0">
                <a:solidFill>
                  <a:schemeClr val="bg1">
                    <a:lumMod val="50000"/>
                  </a:schemeClr>
                </a:solidFill>
                <a:latin typeface="Agency FB" pitchFamily="34" charset="0"/>
              </a:rPr>
              <a:t>2- conjunctivitis: </a:t>
            </a:r>
            <a:r>
              <a:rPr lang="en-US" dirty="0" smtClean="0">
                <a:latin typeface="Agency FB" pitchFamily="34" charset="0"/>
              </a:rPr>
              <a:t>it is an inflammation of the conjunctiva. </a:t>
            </a:r>
            <a:r>
              <a:rPr lang="en-US" dirty="0">
                <a:latin typeface="Agency FB" pitchFamily="34" charset="0"/>
              </a:rPr>
              <a:t>T</a:t>
            </a:r>
            <a:r>
              <a:rPr lang="en-US" dirty="0" smtClean="0">
                <a:latin typeface="Agency FB" pitchFamily="34" charset="0"/>
              </a:rPr>
              <a:t>he most common        causes of conjunctivitis include allergies, dry eyes, and viral infection.</a:t>
            </a:r>
          </a:p>
          <a:p>
            <a:pPr marL="0" indent="0" algn="l" rtl="0">
              <a:buNone/>
            </a:pPr>
            <a:endParaRPr lang="en-US" dirty="0" smtClean="0"/>
          </a:p>
          <a:p>
            <a:pPr marL="0" indent="0" algn="l" rtl="0">
              <a:buNone/>
            </a:pPr>
            <a:endParaRPr lang="en-US" dirty="0" smtClean="0"/>
          </a:p>
        </p:txBody>
      </p:sp>
      <p:pic>
        <p:nvPicPr>
          <p:cNvPr id="6"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59832" y="3204905"/>
            <a:ext cx="3024336" cy="1904340"/>
          </a:xfrm>
          <a:prstGeom prst="rect">
            <a:avLst/>
          </a:prstGeom>
        </p:spPr>
      </p:pic>
      <p:sp>
        <p:nvSpPr>
          <p:cNvPr id="7" name="عنصر نائب للمحتوى 2"/>
          <p:cNvSpPr txBox="1">
            <a:spLocks/>
          </p:cNvSpPr>
          <p:nvPr/>
        </p:nvSpPr>
        <p:spPr>
          <a:xfrm>
            <a:off x="356817" y="-15259"/>
            <a:ext cx="4258816" cy="642794"/>
          </a:xfrm>
          <a:prstGeom prst="rect">
            <a:avLst/>
          </a:prstGeom>
        </p:spPr>
        <p:txBody>
          <a:bodyPr vert="horz" lIns="91440" tIns="45720" rIns="91440" bIns="45720" rtlCol="0">
            <a:noAutofit/>
          </a:bodyP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4800" b="1" dirty="0" smtClean="0">
                <a:ln w="12700">
                  <a:solidFill>
                    <a:schemeClr val="bg1">
                      <a:lumMod val="50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gency FB" pitchFamily="34" charset="0"/>
              </a:rPr>
              <a:t>Diseases of the eye</a:t>
            </a:r>
            <a:endParaRPr lang="ar-SA" sz="4800" b="1" dirty="0">
              <a:ln w="12700">
                <a:solidFill>
                  <a:schemeClr val="bg1">
                    <a:lumMod val="50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gency FB" pitchFamily="34" charset="0"/>
            </a:endParaRPr>
          </a:p>
        </p:txBody>
      </p:sp>
      <p:sp>
        <p:nvSpPr>
          <p:cNvPr id="8" name="Slide Number Placeholder 7"/>
          <p:cNvSpPr>
            <a:spLocks noGrp="1"/>
          </p:cNvSpPr>
          <p:nvPr>
            <p:ph type="sldNum" sz="quarter" idx="12"/>
          </p:nvPr>
        </p:nvSpPr>
        <p:spPr/>
        <p:txBody>
          <a:bodyPr/>
          <a:lstStyle/>
          <a:p>
            <a:fld id="{83B0A39C-9AA3-4A83-82D7-24ADE085033F}" type="slidenum">
              <a:rPr lang="ko-KR" altLang="en-US" smtClean="0"/>
              <a:pPr/>
              <a:t>27</a:t>
            </a:fld>
            <a:endParaRPr lang="ko-KR" altLang="en-US"/>
          </a:p>
        </p:txBody>
      </p:sp>
    </p:spTree>
    <p:extLst>
      <p:ext uri="{BB962C8B-B14F-4D97-AF65-F5344CB8AC3E}">
        <p14:creationId xmlns:p14="http://schemas.microsoft.com/office/powerpoint/2010/main" val="66423481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sz="quarter" idx="1"/>
          </p:nvPr>
        </p:nvSpPr>
        <p:spPr>
          <a:xfrm>
            <a:off x="395536" y="1610539"/>
            <a:ext cx="8363272" cy="3318665"/>
          </a:xfrm>
        </p:spPr>
        <p:txBody>
          <a:bodyPr>
            <a:normAutofit/>
          </a:bodyPr>
          <a:lstStyle/>
          <a:p>
            <a:pPr marL="0" indent="0" algn="l" rtl="0">
              <a:buNone/>
            </a:pPr>
            <a:r>
              <a:rPr lang="en-US" b="1" dirty="0">
                <a:solidFill>
                  <a:schemeClr val="bg1">
                    <a:lumMod val="50000"/>
                  </a:schemeClr>
                </a:solidFill>
                <a:latin typeface="Agency FB" pitchFamily="34" charset="0"/>
              </a:rPr>
              <a:t>3- clouded corneas: </a:t>
            </a:r>
            <a:r>
              <a:rPr lang="en-US" dirty="0">
                <a:latin typeface="Agency FB" pitchFamily="34" charset="0"/>
              </a:rPr>
              <a:t>both infection and injury can produce scars that leave the </a:t>
            </a:r>
            <a:r>
              <a:rPr lang="en-US" dirty="0" smtClean="0">
                <a:latin typeface="Agency FB" pitchFamily="34" charset="0"/>
              </a:rPr>
              <a:t>cornea          </a:t>
            </a:r>
            <a:r>
              <a:rPr lang="en-US" dirty="0">
                <a:latin typeface="Agency FB" pitchFamily="34" charset="0"/>
              </a:rPr>
              <a:t>cloudy. clouded corneas reduce the amount of light that enters the eye.</a:t>
            </a:r>
          </a:p>
          <a:p>
            <a:pPr marL="0" indent="0" algn="l" rtl="0">
              <a:buNone/>
            </a:pPr>
            <a:endParaRPr lang="en-US" dirty="0">
              <a:latin typeface="Agency FB" pitchFamily="34" charset="0"/>
            </a:endParaRPr>
          </a:p>
          <a:p>
            <a:pPr algn="l" rtl="0"/>
            <a:endParaRPr lang="ar-SA" dirty="0"/>
          </a:p>
        </p:txBody>
      </p:sp>
      <p:sp>
        <p:nvSpPr>
          <p:cNvPr id="4" name="عنصر نائب للمحتوى 2"/>
          <p:cNvSpPr txBox="1">
            <a:spLocks/>
          </p:cNvSpPr>
          <p:nvPr/>
        </p:nvSpPr>
        <p:spPr>
          <a:xfrm>
            <a:off x="0" y="50201"/>
            <a:ext cx="4258816" cy="795535"/>
          </a:xfrm>
          <a:prstGeom prst="rect">
            <a:avLst/>
          </a:prstGeom>
        </p:spPr>
        <p:txBody>
          <a:bodyPr vert="horz" lIns="91440" tIns="45720" rIns="91440" bIns="45720" rtlCol="0">
            <a:noAutofit/>
          </a:bodyP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3600" b="1" dirty="0" smtClean="0">
                <a:ln w="12700">
                  <a:solidFill>
                    <a:schemeClr val="bg1">
                      <a:lumMod val="50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gency FB" pitchFamily="34" charset="0"/>
              </a:rPr>
              <a:t>Diseases of the eye</a:t>
            </a:r>
            <a:endParaRPr lang="ar-SA" sz="3600" b="1" dirty="0">
              <a:ln w="12700">
                <a:solidFill>
                  <a:schemeClr val="bg1">
                    <a:lumMod val="50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gency FB" pitchFamily="34" charset="0"/>
            </a:endParaRPr>
          </a:p>
        </p:txBody>
      </p:sp>
      <p:pic>
        <p:nvPicPr>
          <p:cNvPr id="30722" name="Picture 2" descr="Image result for cloudy cornea"/>
          <p:cNvPicPr>
            <a:picLocks noChangeAspect="1" noChangeArrowheads="1"/>
          </p:cNvPicPr>
          <p:nvPr/>
        </p:nvPicPr>
        <p:blipFill>
          <a:blip r:embed="rId2"/>
          <a:srcRect/>
          <a:stretch>
            <a:fillRect/>
          </a:stretch>
        </p:blipFill>
        <p:spPr bwMode="auto">
          <a:xfrm>
            <a:off x="4214810" y="2611997"/>
            <a:ext cx="2285984" cy="2124999"/>
          </a:xfrm>
          <a:prstGeom prst="rect">
            <a:avLst/>
          </a:prstGeom>
          <a:noFill/>
        </p:spPr>
      </p:pic>
      <p:sp>
        <p:nvSpPr>
          <p:cNvPr id="6" name="Slide Number Placeholder 5"/>
          <p:cNvSpPr>
            <a:spLocks noGrp="1"/>
          </p:cNvSpPr>
          <p:nvPr>
            <p:ph type="sldNum" sz="quarter" idx="12"/>
          </p:nvPr>
        </p:nvSpPr>
        <p:spPr/>
        <p:txBody>
          <a:bodyPr/>
          <a:lstStyle/>
          <a:p>
            <a:fld id="{83B0A39C-9AA3-4A83-82D7-24ADE085033F}" type="slidenum">
              <a:rPr lang="ko-KR" altLang="en-US" smtClean="0"/>
              <a:pPr/>
              <a:t>28</a:t>
            </a:fld>
            <a:endParaRPr lang="ko-KR" altLang="en-US"/>
          </a:p>
        </p:txBody>
      </p:sp>
    </p:spTree>
    <p:extLst>
      <p:ext uri="{BB962C8B-B14F-4D97-AF65-F5344CB8AC3E}">
        <p14:creationId xmlns:p14="http://schemas.microsoft.com/office/powerpoint/2010/main" val="157035804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ln w="12700">
                  <a:solidFill>
                    <a:schemeClr val="bg1">
                      <a:lumMod val="50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gency FB" pitchFamily="34" charset="0"/>
              </a:rPr>
              <a:t>Diseases of the eye</a:t>
            </a:r>
            <a:endParaRPr lang="ar-SA" dirty="0"/>
          </a:p>
        </p:txBody>
      </p:sp>
      <p:sp>
        <p:nvSpPr>
          <p:cNvPr id="3" name="Content Placeholder 2"/>
          <p:cNvSpPr>
            <a:spLocks noGrp="1"/>
          </p:cNvSpPr>
          <p:nvPr>
            <p:ph sz="quarter" idx="1"/>
          </p:nvPr>
        </p:nvSpPr>
        <p:spPr/>
        <p:txBody>
          <a:bodyPr/>
          <a:lstStyle/>
          <a:p>
            <a:pPr marL="0" indent="0" algn="l" rtl="0">
              <a:buNone/>
            </a:pPr>
            <a:endParaRPr lang="en-US" dirty="0" smtClean="0">
              <a:latin typeface="Agency FB" pitchFamily="34" charset="0"/>
            </a:endParaRPr>
          </a:p>
          <a:p>
            <a:pPr marL="0" indent="0" algn="l" rtl="0">
              <a:buNone/>
            </a:pPr>
            <a:r>
              <a:rPr lang="en-US" b="1" dirty="0" smtClean="0">
                <a:solidFill>
                  <a:schemeClr val="bg1">
                    <a:lumMod val="50000"/>
                  </a:schemeClr>
                </a:solidFill>
                <a:latin typeface="Agency FB" pitchFamily="34" charset="0"/>
              </a:rPr>
              <a:t>4-dry eye: </a:t>
            </a:r>
            <a:r>
              <a:rPr lang="en-US" dirty="0" smtClean="0">
                <a:latin typeface="Agency FB" pitchFamily="34" charset="0"/>
              </a:rPr>
              <a:t>can be caused by numerous rheumatologic and auto-immune diseases such as     rheumatoid arthritis. Dry eyes can occur by many medications and it can be treated with     artificial tear drops.</a:t>
            </a:r>
          </a:p>
          <a:p>
            <a:endParaRPr lang="ar-SA" dirty="0"/>
          </a:p>
        </p:txBody>
      </p:sp>
      <p:pic>
        <p:nvPicPr>
          <p:cNvPr id="4" name="Picture 4" descr="Image result for dry eye"/>
          <p:cNvPicPr>
            <a:picLocks noChangeAspect="1" noChangeArrowheads="1"/>
          </p:cNvPicPr>
          <p:nvPr/>
        </p:nvPicPr>
        <p:blipFill>
          <a:blip r:embed="rId2"/>
          <a:srcRect/>
          <a:stretch>
            <a:fillRect/>
          </a:stretch>
        </p:blipFill>
        <p:spPr bwMode="auto">
          <a:xfrm>
            <a:off x="4000496" y="2643188"/>
            <a:ext cx="2927176" cy="1800214"/>
          </a:xfrm>
          <a:prstGeom prst="rect">
            <a:avLst/>
          </a:prstGeom>
          <a:noFill/>
        </p:spPr>
      </p:pic>
      <p:pic>
        <p:nvPicPr>
          <p:cNvPr id="100354" name="Picture 2" descr="Image result for dry eye"/>
          <p:cNvPicPr>
            <a:picLocks noChangeAspect="1" noChangeArrowheads="1"/>
          </p:cNvPicPr>
          <p:nvPr/>
        </p:nvPicPr>
        <p:blipFill>
          <a:blip r:embed="rId3"/>
          <a:srcRect/>
          <a:stretch>
            <a:fillRect/>
          </a:stretch>
        </p:blipFill>
        <p:spPr bwMode="auto">
          <a:xfrm>
            <a:off x="850932" y="2643188"/>
            <a:ext cx="2863812" cy="1857388"/>
          </a:xfrm>
          <a:prstGeom prst="rect">
            <a:avLst/>
          </a:prstGeom>
          <a:noFill/>
        </p:spPr>
      </p:pic>
      <p:sp>
        <p:nvSpPr>
          <p:cNvPr id="6" name="Slide Number Placeholder 5"/>
          <p:cNvSpPr>
            <a:spLocks noGrp="1"/>
          </p:cNvSpPr>
          <p:nvPr>
            <p:ph type="sldNum" sz="quarter" idx="12"/>
          </p:nvPr>
        </p:nvSpPr>
        <p:spPr/>
        <p:txBody>
          <a:bodyPr/>
          <a:lstStyle/>
          <a:p>
            <a:fld id="{83B0A39C-9AA3-4A83-82D7-24ADE085033F}" type="slidenum">
              <a:rPr lang="ko-KR" altLang="en-US" smtClean="0"/>
              <a:pPr/>
              <a:t>29</a:t>
            </a:fld>
            <a:endParaRPr lang="ko-KR" altLang="en-US"/>
          </a:p>
        </p:txBody>
      </p:sp>
    </p:spTree>
  </p:cSld>
  <p:clrMapOvr>
    <a:masterClrMapping/>
  </p:clrMapOvr>
  <p:transition spd="slow">
    <p:circl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383165" y="1030163"/>
            <a:ext cx="6596619" cy="1325563"/>
          </a:xfrm>
        </p:spPr>
        <p:txBody>
          <a:bodyPr>
            <a:normAutofit/>
          </a:bodyPr>
          <a:lstStyle/>
          <a:p>
            <a:pPr algn="ctr" rtl="0"/>
            <a:r>
              <a:rPr lang="en-US" sz="5400" dirty="0" smtClean="0">
                <a:ln w="12700">
                  <a:solidFill>
                    <a:schemeClr val="bg1">
                      <a:lumMod val="50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gency FB" pitchFamily="34" charset="0"/>
              </a:rPr>
              <a:t>The eye is made of?!</a:t>
            </a:r>
            <a:endParaRPr lang="ar-SA" sz="5400" dirty="0">
              <a:ln w="12700">
                <a:solidFill>
                  <a:schemeClr val="bg1">
                    <a:lumMod val="50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gency FB" pitchFamily="34" charset="0"/>
            </a:endParaRPr>
          </a:p>
        </p:txBody>
      </p:sp>
      <p:pic>
        <p:nvPicPr>
          <p:cNvPr id="5" name="صورة 4"/>
          <p:cNvPicPr>
            <a:picLocks noChangeAspect="1"/>
          </p:cNvPicPr>
          <p:nvPr/>
        </p:nvPicPr>
        <p:blipFill rotWithShape="1">
          <a:blip r:embed="rId2" cstate="print">
            <a:extLst>
              <a:ext uri="{28A0092B-C50C-407E-A947-70E740481C1C}">
                <a14:useLocalDpi xmlns:a14="http://schemas.microsoft.com/office/drawing/2010/main" val="0"/>
              </a:ext>
            </a:extLst>
          </a:blip>
          <a:srcRect l="21047" t="8044" r="25232" b="1788"/>
          <a:stretch/>
        </p:blipFill>
        <p:spPr>
          <a:xfrm>
            <a:off x="3347864" y="2355726"/>
            <a:ext cx="2667223" cy="251712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6" name="Slide Number Placeholder 5"/>
          <p:cNvSpPr>
            <a:spLocks noGrp="1"/>
          </p:cNvSpPr>
          <p:nvPr>
            <p:ph type="sldNum" sz="quarter" idx="12"/>
          </p:nvPr>
        </p:nvSpPr>
        <p:spPr/>
        <p:txBody>
          <a:bodyPr/>
          <a:lstStyle/>
          <a:p>
            <a:fld id="{83B0A39C-9AA3-4A83-82D7-24ADE085033F}" type="slidenum">
              <a:rPr lang="ko-KR" altLang="en-US" smtClean="0"/>
              <a:pPr/>
              <a:t>3</a:t>
            </a:fld>
            <a:endParaRPr lang="ko-KR" altLang="en-US"/>
          </a:p>
        </p:txBody>
      </p:sp>
    </p:spTree>
    <p:extLst>
      <p:ext uri="{BB962C8B-B14F-4D97-AF65-F5344CB8AC3E}">
        <p14:creationId xmlns:p14="http://schemas.microsoft.com/office/powerpoint/2010/main" val="402197391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ln w="12700">
                  <a:solidFill>
                    <a:schemeClr val="bg1">
                      <a:lumMod val="50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gency FB" pitchFamily="34" charset="0"/>
              </a:rPr>
              <a:t>Diseases of the eye</a:t>
            </a:r>
            <a:endParaRPr lang="ar-SA" dirty="0"/>
          </a:p>
        </p:txBody>
      </p:sp>
      <p:sp>
        <p:nvSpPr>
          <p:cNvPr id="3" name="Content Placeholder 2"/>
          <p:cNvSpPr>
            <a:spLocks noGrp="1"/>
          </p:cNvSpPr>
          <p:nvPr>
            <p:ph sz="quarter" idx="1"/>
          </p:nvPr>
        </p:nvSpPr>
        <p:spPr>
          <a:xfrm>
            <a:off x="457200" y="914400"/>
            <a:ext cx="4686304" cy="3657614"/>
          </a:xfrm>
        </p:spPr>
        <p:txBody>
          <a:bodyPr/>
          <a:lstStyle/>
          <a:p>
            <a:pPr algn="l" rtl="0"/>
            <a:r>
              <a:rPr lang="en-US" b="1" dirty="0" smtClean="0">
                <a:solidFill>
                  <a:schemeClr val="bg1">
                    <a:lumMod val="50000"/>
                  </a:schemeClr>
                </a:solidFill>
                <a:latin typeface="Agency FB" pitchFamily="34" charset="0"/>
              </a:rPr>
              <a:t>5-glaucoma: </a:t>
            </a:r>
            <a:r>
              <a:rPr lang="en-US" dirty="0" smtClean="0">
                <a:latin typeface="Agency FB" pitchFamily="34" charset="0"/>
              </a:rPr>
              <a:t>if the aqueous humor is either produced too quickly or drained too slowly,         pressure inside the eye can become elevated. Also, glaucoma can cause permanent vision     loss. Treatments includes prescription medications, laser treatments, and surgery</a:t>
            </a:r>
            <a:r>
              <a:rPr lang="en-US" dirty="0" smtClean="0"/>
              <a:t>.</a:t>
            </a:r>
          </a:p>
          <a:p>
            <a:endParaRPr lang="ar-SA" dirty="0"/>
          </a:p>
        </p:txBody>
      </p:sp>
      <p:pic>
        <p:nvPicPr>
          <p:cNvPr id="69634" name="Picture 2" descr="Fundoscopy Showing Glaucoma"/>
          <p:cNvPicPr>
            <a:picLocks noChangeAspect="1" noChangeArrowheads="1"/>
          </p:cNvPicPr>
          <p:nvPr/>
        </p:nvPicPr>
        <p:blipFill>
          <a:blip r:embed="rId2"/>
          <a:srcRect/>
          <a:stretch>
            <a:fillRect/>
          </a:stretch>
        </p:blipFill>
        <p:spPr bwMode="auto">
          <a:xfrm>
            <a:off x="5929322" y="1428742"/>
            <a:ext cx="1962416" cy="1333488"/>
          </a:xfrm>
          <a:prstGeom prst="rect">
            <a:avLst/>
          </a:prstGeom>
          <a:noFill/>
        </p:spPr>
      </p:pic>
      <p:pic>
        <p:nvPicPr>
          <p:cNvPr id="69636" name="Picture 4" descr="Image result for glaucoma"/>
          <p:cNvPicPr>
            <a:picLocks noChangeAspect="1" noChangeArrowheads="1"/>
          </p:cNvPicPr>
          <p:nvPr/>
        </p:nvPicPr>
        <p:blipFill>
          <a:blip r:embed="rId3"/>
          <a:srcRect/>
          <a:stretch>
            <a:fillRect/>
          </a:stretch>
        </p:blipFill>
        <p:spPr bwMode="auto">
          <a:xfrm>
            <a:off x="5643570" y="2928940"/>
            <a:ext cx="2562225" cy="1714500"/>
          </a:xfrm>
          <a:prstGeom prst="rect">
            <a:avLst/>
          </a:prstGeom>
          <a:noFill/>
        </p:spPr>
      </p:pic>
      <p:sp>
        <p:nvSpPr>
          <p:cNvPr id="6" name="Slide Number Placeholder 5"/>
          <p:cNvSpPr>
            <a:spLocks noGrp="1"/>
          </p:cNvSpPr>
          <p:nvPr>
            <p:ph type="sldNum" sz="quarter" idx="12"/>
          </p:nvPr>
        </p:nvSpPr>
        <p:spPr/>
        <p:txBody>
          <a:bodyPr/>
          <a:lstStyle/>
          <a:p>
            <a:fld id="{83B0A39C-9AA3-4A83-82D7-24ADE085033F}" type="slidenum">
              <a:rPr lang="ko-KR" altLang="en-US" smtClean="0"/>
              <a:pPr/>
              <a:t>30</a:t>
            </a:fld>
            <a:endParaRPr lang="ko-KR" altLang="en-US"/>
          </a:p>
        </p:txBody>
      </p:sp>
    </p:spTree>
  </p:cSld>
  <p:clrMapOvr>
    <a:masterClrMapping/>
  </p:clrMapOvr>
  <p:transition spd="slow">
    <p:circl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sz="quarter" idx="1"/>
          </p:nvPr>
        </p:nvSpPr>
        <p:spPr>
          <a:xfrm>
            <a:off x="251520" y="1059582"/>
            <a:ext cx="4464496" cy="3672408"/>
          </a:xfrm>
        </p:spPr>
        <p:txBody>
          <a:bodyPr>
            <a:normAutofit/>
          </a:bodyPr>
          <a:lstStyle/>
          <a:p>
            <a:pPr marL="0" indent="0" algn="ctr">
              <a:buNone/>
            </a:pPr>
            <a:r>
              <a:rPr lang="en-US" b="1" dirty="0">
                <a:solidFill>
                  <a:schemeClr val="bg1">
                    <a:lumMod val="50000"/>
                  </a:schemeClr>
                </a:solidFill>
                <a:latin typeface="Agency FB" pitchFamily="34" charset="0"/>
              </a:rPr>
              <a:t>6-cataracts: </a:t>
            </a:r>
            <a:r>
              <a:rPr lang="en-US" dirty="0">
                <a:latin typeface="Agency FB" pitchFamily="34" charset="0"/>
              </a:rPr>
              <a:t>a cataracts occurs when the lens </a:t>
            </a:r>
            <a:r>
              <a:rPr lang="en-US" dirty="0" smtClean="0">
                <a:latin typeface="Agency FB" pitchFamily="34" charset="0"/>
              </a:rPr>
              <a:t>becomes cloudy </a:t>
            </a:r>
            <a:r>
              <a:rPr lang="en-US" dirty="0">
                <a:latin typeface="Agency FB" pitchFamily="34" charset="0"/>
              </a:rPr>
              <a:t>as a result of normal aging, the </a:t>
            </a:r>
            <a:r>
              <a:rPr lang="en-US" dirty="0" smtClean="0">
                <a:latin typeface="Agency FB" pitchFamily="34" charset="0"/>
              </a:rPr>
              <a:t>only cure for             </a:t>
            </a:r>
            <a:r>
              <a:rPr lang="en-US" dirty="0">
                <a:latin typeface="Agency FB" pitchFamily="34" charset="0"/>
              </a:rPr>
              <a:t>cataracts is surgery</a:t>
            </a:r>
            <a:r>
              <a:rPr lang="en-US" dirty="0" smtClean="0">
                <a:latin typeface="Agency FB" pitchFamily="34" charset="0"/>
              </a:rPr>
              <a:t>.</a:t>
            </a:r>
          </a:p>
          <a:p>
            <a:pPr marL="0" indent="0" algn="ctr">
              <a:buNone/>
            </a:pPr>
            <a:endParaRPr lang="en-US" dirty="0">
              <a:latin typeface="Agency FB" pitchFamily="34" charset="0"/>
            </a:endParaRPr>
          </a:p>
        </p:txBody>
      </p:sp>
      <p:pic>
        <p:nvPicPr>
          <p:cNvPr id="6"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59187" y="76388"/>
            <a:ext cx="3830587" cy="2377141"/>
          </a:xfrm>
          <a:prstGeom prst="rect">
            <a:avLst/>
          </a:prstGeom>
          <a:ln>
            <a:noFill/>
          </a:ln>
          <a:effectLst>
            <a:outerShdw blurRad="190500" algn="tl" rotWithShape="0">
              <a:srgbClr val="000000">
                <a:alpha val="70000"/>
              </a:srgbClr>
            </a:outerShdw>
          </a:effectLst>
        </p:spPr>
      </p:pic>
      <p:sp>
        <p:nvSpPr>
          <p:cNvPr id="8" name="عنصر نائب للمحتوى 2"/>
          <p:cNvSpPr txBox="1">
            <a:spLocks/>
          </p:cNvSpPr>
          <p:nvPr/>
        </p:nvSpPr>
        <p:spPr>
          <a:xfrm>
            <a:off x="0" y="27271"/>
            <a:ext cx="4258816" cy="795535"/>
          </a:xfrm>
          <a:prstGeom prst="rect">
            <a:avLst/>
          </a:prstGeom>
        </p:spPr>
        <p:txBody>
          <a:bodyPr vert="horz" lIns="91440" tIns="45720" rIns="91440" bIns="45720" rtlCol="0">
            <a:noAutofit/>
          </a:bodyP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ar-SA" sz="3600" b="1" dirty="0">
              <a:ln w="12700">
                <a:solidFill>
                  <a:schemeClr val="bg1">
                    <a:lumMod val="50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gency FB" pitchFamily="34" charset="0"/>
            </a:endParaRPr>
          </a:p>
        </p:txBody>
      </p:sp>
      <p:pic>
        <p:nvPicPr>
          <p:cNvPr id="29698" name="Picture 2" descr="vision with cataracts"/>
          <p:cNvPicPr>
            <a:picLocks noChangeAspect="1" noChangeArrowheads="1"/>
          </p:cNvPicPr>
          <p:nvPr/>
        </p:nvPicPr>
        <p:blipFill>
          <a:blip r:embed="rId3"/>
          <a:srcRect/>
          <a:stretch>
            <a:fillRect/>
          </a:stretch>
        </p:blipFill>
        <p:spPr bwMode="auto">
          <a:xfrm>
            <a:off x="3500431" y="2857502"/>
            <a:ext cx="3118858" cy="2119306"/>
          </a:xfrm>
          <a:prstGeom prst="rect">
            <a:avLst/>
          </a:prstGeom>
          <a:noFill/>
        </p:spPr>
      </p:pic>
      <p:sp>
        <p:nvSpPr>
          <p:cNvPr id="9" name="Slide Number Placeholder 8"/>
          <p:cNvSpPr>
            <a:spLocks noGrp="1"/>
          </p:cNvSpPr>
          <p:nvPr>
            <p:ph type="sldNum" sz="quarter" idx="12"/>
          </p:nvPr>
        </p:nvSpPr>
        <p:spPr/>
        <p:txBody>
          <a:bodyPr/>
          <a:lstStyle/>
          <a:p>
            <a:fld id="{83B0A39C-9AA3-4A83-82D7-24ADE085033F}" type="slidenum">
              <a:rPr lang="ko-KR" altLang="en-US" smtClean="0"/>
              <a:pPr/>
              <a:t>31</a:t>
            </a:fld>
            <a:endParaRPr lang="ko-KR" altLang="en-US"/>
          </a:p>
        </p:txBody>
      </p:sp>
    </p:spTree>
    <p:extLst>
      <p:ext uri="{BB962C8B-B14F-4D97-AF65-F5344CB8AC3E}">
        <p14:creationId xmlns:p14="http://schemas.microsoft.com/office/powerpoint/2010/main" val="237772970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ln w="12700">
                  <a:solidFill>
                    <a:schemeClr val="bg1">
                      <a:lumMod val="50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gency FB" pitchFamily="34" charset="0"/>
              </a:rPr>
              <a:t>Diseases of the eye</a:t>
            </a:r>
            <a:endParaRPr lang="ar-SA" dirty="0"/>
          </a:p>
        </p:txBody>
      </p:sp>
      <p:sp>
        <p:nvSpPr>
          <p:cNvPr id="3" name="Content Placeholder 2"/>
          <p:cNvSpPr>
            <a:spLocks noGrp="1"/>
          </p:cNvSpPr>
          <p:nvPr>
            <p:ph sz="quarter" idx="1"/>
          </p:nvPr>
        </p:nvSpPr>
        <p:spPr/>
        <p:txBody>
          <a:bodyPr/>
          <a:lstStyle/>
          <a:p>
            <a:pPr marL="0" indent="0" algn="ctr" rtl="0">
              <a:buNone/>
            </a:pPr>
            <a:r>
              <a:rPr lang="en-US" b="1" dirty="0" smtClean="0">
                <a:solidFill>
                  <a:schemeClr val="bg1">
                    <a:lumMod val="50000"/>
                  </a:schemeClr>
                </a:solidFill>
                <a:latin typeface="Agency FB" pitchFamily="34" charset="0"/>
              </a:rPr>
              <a:t>7- floaters: </a:t>
            </a:r>
            <a:r>
              <a:rPr lang="en-US" dirty="0" smtClean="0">
                <a:latin typeface="Agency FB" pitchFamily="34" charset="0"/>
              </a:rPr>
              <a:t>the vitreous humor can    pull away from the back of the eye and form floaters, which are small              condensations that appear as black     spots or cobwebs in one’s vision.</a:t>
            </a:r>
          </a:p>
          <a:p>
            <a:pPr marL="0" indent="0">
              <a:buNone/>
            </a:pPr>
            <a:endParaRPr lang="ar-SA" dirty="0" smtClean="0"/>
          </a:p>
          <a:p>
            <a:endParaRPr lang="ar-SA" dirty="0"/>
          </a:p>
        </p:txBody>
      </p:sp>
      <p:pic>
        <p:nvPicPr>
          <p:cNvPr id="4"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1538" y="2285998"/>
            <a:ext cx="3320306" cy="2236961"/>
          </a:xfrm>
          <a:prstGeom prst="rect">
            <a:avLst/>
          </a:prstGeom>
          <a:ln>
            <a:noFill/>
          </a:ln>
          <a:effectLst>
            <a:outerShdw blurRad="190500" algn="tl" rotWithShape="0">
              <a:srgbClr val="000000">
                <a:alpha val="70000"/>
              </a:srgbClr>
            </a:outerShdw>
          </a:effectLst>
        </p:spPr>
      </p:pic>
      <p:pic>
        <p:nvPicPr>
          <p:cNvPr id="71682" name="Picture 2" descr="Specks And Floaters In Eye"/>
          <p:cNvPicPr>
            <a:picLocks noChangeAspect="1" noChangeArrowheads="1"/>
          </p:cNvPicPr>
          <p:nvPr/>
        </p:nvPicPr>
        <p:blipFill>
          <a:blip r:embed="rId3"/>
          <a:srcRect/>
          <a:stretch>
            <a:fillRect/>
          </a:stretch>
        </p:blipFill>
        <p:spPr bwMode="auto">
          <a:xfrm>
            <a:off x="5357818" y="2357436"/>
            <a:ext cx="3118859" cy="2119306"/>
          </a:xfrm>
          <a:prstGeom prst="rect">
            <a:avLst/>
          </a:prstGeom>
          <a:noFill/>
        </p:spPr>
      </p:pic>
      <p:sp>
        <p:nvSpPr>
          <p:cNvPr id="6" name="Slide Number Placeholder 5"/>
          <p:cNvSpPr>
            <a:spLocks noGrp="1"/>
          </p:cNvSpPr>
          <p:nvPr>
            <p:ph type="sldNum" sz="quarter" idx="12"/>
          </p:nvPr>
        </p:nvSpPr>
        <p:spPr/>
        <p:txBody>
          <a:bodyPr/>
          <a:lstStyle/>
          <a:p>
            <a:fld id="{83B0A39C-9AA3-4A83-82D7-24ADE085033F}" type="slidenum">
              <a:rPr lang="ko-KR" altLang="en-US" smtClean="0"/>
              <a:pPr/>
              <a:t>32</a:t>
            </a:fld>
            <a:endParaRPr lang="ko-KR" altLang="en-US"/>
          </a:p>
        </p:txBody>
      </p:sp>
    </p:spTree>
  </p:cSld>
  <p:clrMapOvr>
    <a:masterClrMapping/>
  </p:clrMapOvr>
  <p:transition spd="slow">
    <p:circl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صر نائب للمحتوى 2"/>
          <p:cNvSpPr txBox="1">
            <a:spLocks/>
          </p:cNvSpPr>
          <p:nvPr/>
        </p:nvSpPr>
        <p:spPr>
          <a:xfrm>
            <a:off x="0" y="27271"/>
            <a:ext cx="4258816" cy="795535"/>
          </a:xfrm>
          <a:prstGeom prst="rect">
            <a:avLst/>
          </a:prstGeom>
        </p:spPr>
        <p:txBody>
          <a:bodyPr vert="horz" lIns="91440" tIns="45720" rIns="91440" bIns="45720" rtlCol="0">
            <a:noAutofit/>
          </a:bodyP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3600" b="1" dirty="0" smtClean="0">
                <a:ln w="12700">
                  <a:solidFill>
                    <a:schemeClr val="bg1">
                      <a:lumMod val="50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gency FB" pitchFamily="34" charset="0"/>
              </a:rPr>
              <a:t>Diseases of the eye</a:t>
            </a:r>
            <a:endParaRPr lang="ar-SA" sz="3600" b="1" dirty="0">
              <a:ln w="12700">
                <a:solidFill>
                  <a:schemeClr val="bg1">
                    <a:lumMod val="50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gency FB" pitchFamily="34" charset="0"/>
            </a:endParaRPr>
          </a:p>
        </p:txBody>
      </p:sp>
      <p:sp>
        <p:nvSpPr>
          <p:cNvPr id="5" name="Content Placeholder 2"/>
          <p:cNvSpPr>
            <a:spLocks noGrp="1"/>
          </p:cNvSpPr>
          <p:nvPr>
            <p:ph sz="quarter" idx="1"/>
          </p:nvPr>
        </p:nvSpPr>
        <p:spPr>
          <a:xfrm>
            <a:off x="179512" y="987574"/>
            <a:ext cx="8791748" cy="3960440"/>
          </a:xfrm>
        </p:spPr>
        <p:txBody>
          <a:bodyPr>
            <a:normAutofit/>
          </a:bodyPr>
          <a:lstStyle/>
          <a:p>
            <a:pPr marL="0" indent="0" algn="l" rtl="0">
              <a:buNone/>
            </a:pPr>
            <a:r>
              <a:rPr lang="en-US" b="1" dirty="0">
                <a:solidFill>
                  <a:schemeClr val="bg1">
                    <a:lumMod val="50000"/>
                  </a:schemeClr>
                </a:solidFill>
                <a:latin typeface="Agency FB" pitchFamily="34" charset="0"/>
              </a:rPr>
              <a:t>8- macular degeneration</a:t>
            </a:r>
            <a:r>
              <a:rPr lang="en-US" dirty="0">
                <a:latin typeface="Agency FB" pitchFamily="34" charset="0"/>
              </a:rPr>
              <a:t>: it occurs when the macula (which is responsible for central vision) </a:t>
            </a:r>
            <a:r>
              <a:rPr lang="en-US" dirty="0" smtClean="0">
                <a:latin typeface="Agency FB" pitchFamily="34" charset="0"/>
              </a:rPr>
              <a:t>becomes    </a:t>
            </a:r>
            <a:r>
              <a:rPr lang="en-US" dirty="0">
                <a:latin typeface="Agency FB" pitchFamily="34" charset="0"/>
              </a:rPr>
              <a:t>diseased, distorting central vision. Also, it is a significant cause of blindness. Treatments include laser treatments, surgery, and injection of prescription medications into the eye.</a:t>
            </a:r>
          </a:p>
          <a:p>
            <a:pPr algn="l" rtl="0"/>
            <a:endParaRPr lang="en-US" dirty="0">
              <a:latin typeface="Agency FB" pitchFamily="34" charset="0"/>
            </a:endParaRPr>
          </a:p>
          <a:p>
            <a:pPr algn="l" rtl="0"/>
            <a:endParaRPr lang="en-US" dirty="0">
              <a:latin typeface="Agency FB" pitchFamily="34" charset="0"/>
            </a:endParaRPr>
          </a:p>
          <a:p>
            <a:pPr algn="l" rtl="0"/>
            <a:endParaRPr lang="en-US" dirty="0" smtClean="0">
              <a:latin typeface="Agency FB" pitchFamily="34" charset="0"/>
            </a:endParaRPr>
          </a:p>
          <a:p>
            <a:pPr algn="l" rtl="0"/>
            <a:endParaRPr lang="en-US" dirty="0">
              <a:latin typeface="Agency FB" pitchFamily="34" charset="0"/>
            </a:endParaRPr>
          </a:p>
          <a:p>
            <a:pPr algn="l" rtl="0"/>
            <a:endParaRPr lang="en-US" dirty="0" smtClean="0">
              <a:latin typeface="Agency FB" pitchFamily="34" charset="0"/>
            </a:endParaRPr>
          </a:p>
          <a:p>
            <a:pPr algn="l" rtl="0"/>
            <a:endParaRPr lang="en-US" dirty="0">
              <a:latin typeface="Agency FB" pitchFamily="34" charset="0"/>
            </a:endParaRPr>
          </a:p>
          <a:p>
            <a:pPr algn="l" rtl="0"/>
            <a:endParaRPr lang="en-US" dirty="0" smtClean="0">
              <a:latin typeface="Agency FB" pitchFamily="34" charset="0"/>
            </a:endParaRPr>
          </a:p>
          <a:p>
            <a:pPr algn="l" rtl="0"/>
            <a:endParaRPr lang="en-US" dirty="0" smtClean="0">
              <a:latin typeface="Agency FB" pitchFamily="34" charset="0"/>
            </a:endParaRPr>
          </a:p>
        </p:txBody>
      </p:sp>
      <p:pic>
        <p:nvPicPr>
          <p:cNvPr id="28674" name="Picture 2" descr="macular degeneration"/>
          <p:cNvPicPr>
            <a:picLocks noChangeAspect="1" noChangeArrowheads="1"/>
          </p:cNvPicPr>
          <p:nvPr/>
        </p:nvPicPr>
        <p:blipFill>
          <a:blip r:embed="rId2"/>
          <a:srcRect/>
          <a:stretch>
            <a:fillRect/>
          </a:stretch>
        </p:blipFill>
        <p:spPr bwMode="auto">
          <a:xfrm>
            <a:off x="1071538" y="2773167"/>
            <a:ext cx="2857520" cy="1941723"/>
          </a:xfrm>
          <a:prstGeom prst="rect">
            <a:avLst/>
          </a:prstGeom>
          <a:noFill/>
        </p:spPr>
      </p:pic>
      <p:pic>
        <p:nvPicPr>
          <p:cNvPr id="28676" name="Picture 4" descr="Photograph Of Retnia With Macular Degeneration"/>
          <p:cNvPicPr>
            <a:picLocks noChangeAspect="1" noChangeArrowheads="1"/>
          </p:cNvPicPr>
          <p:nvPr/>
        </p:nvPicPr>
        <p:blipFill>
          <a:blip r:embed="rId3"/>
          <a:srcRect/>
          <a:stretch>
            <a:fillRect/>
          </a:stretch>
        </p:blipFill>
        <p:spPr bwMode="auto">
          <a:xfrm>
            <a:off x="4286248" y="2798815"/>
            <a:ext cx="2714644" cy="1844637"/>
          </a:xfrm>
          <a:prstGeom prst="rect">
            <a:avLst/>
          </a:prstGeom>
          <a:noFill/>
        </p:spPr>
      </p:pic>
      <p:sp>
        <p:nvSpPr>
          <p:cNvPr id="7" name="Slide Number Placeholder 6"/>
          <p:cNvSpPr>
            <a:spLocks noGrp="1"/>
          </p:cNvSpPr>
          <p:nvPr>
            <p:ph type="sldNum" sz="quarter" idx="12"/>
          </p:nvPr>
        </p:nvSpPr>
        <p:spPr/>
        <p:txBody>
          <a:bodyPr/>
          <a:lstStyle/>
          <a:p>
            <a:fld id="{83B0A39C-9AA3-4A83-82D7-24ADE085033F}" type="slidenum">
              <a:rPr lang="ko-KR" altLang="en-US" smtClean="0"/>
              <a:pPr/>
              <a:t>33</a:t>
            </a:fld>
            <a:endParaRPr lang="ko-KR" altLang="en-US"/>
          </a:p>
        </p:txBody>
      </p:sp>
    </p:spTree>
    <p:extLst>
      <p:ext uri="{BB962C8B-B14F-4D97-AF65-F5344CB8AC3E}">
        <p14:creationId xmlns:p14="http://schemas.microsoft.com/office/powerpoint/2010/main" val="145673217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ln w="12700">
                  <a:solidFill>
                    <a:schemeClr val="bg1">
                      <a:lumMod val="50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gency FB" pitchFamily="34" charset="0"/>
              </a:rPr>
              <a:t>Diseases of the eye</a:t>
            </a:r>
            <a:endParaRPr lang="ar-SA" dirty="0"/>
          </a:p>
        </p:txBody>
      </p:sp>
      <p:sp>
        <p:nvSpPr>
          <p:cNvPr id="3" name="Content Placeholder 2"/>
          <p:cNvSpPr>
            <a:spLocks noGrp="1"/>
          </p:cNvSpPr>
          <p:nvPr>
            <p:ph sz="quarter" idx="1"/>
          </p:nvPr>
        </p:nvSpPr>
        <p:spPr/>
        <p:txBody>
          <a:bodyPr/>
          <a:lstStyle/>
          <a:p>
            <a:pPr algn="l" rtl="0"/>
            <a:r>
              <a:rPr lang="en-US" b="1" dirty="0" smtClean="0">
                <a:solidFill>
                  <a:schemeClr val="bg1">
                    <a:lumMod val="50000"/>
                  </a:schemeClr>
                </a:solidFill>
                <a:latin typeface="Agency FB" pitchFamily="34" charset="0"/>
              </a:rPr>
              <a:t>9- systemic disease: </a:t>
            </a:r>
            <a:r>
              <a:rPr lang="en-US" dirty="0" smtClean="0">
                <a:latin typeface="Agency FB" pitchFamily="34" charset="0"/>
              </a:rPr>
              <a:t>the health of the eye is also affected by systemic disease                                             (</a:t>
            </a:r>
            <a:r>
              <a:rPr lang="en-US" dirty="0" err="1" smtClean="0">
                <a:latin typeface="Agency FB" pitchFamily="34" charset="0"/>
              </a:rPr>
              <a:t>eg</a:t>
            </a:r>
            <a:r>
              <a:rPr lang="en-US" dirty="0" smtClean="0">
                <a:latin typeface="Agency FB" pitchFamily="34" charset="0"/>
              </a:rPr>
              <a:t>, diabetes, hypertension).</a:t>
            </a:r>
            <a:endParaRPr lang="ar-SA" dirty="0" smtClean="0">
              <a:latin typeface="Agency FB" pitchFamily="34" charset="0"/>
            </a:endParaRPr>
          </a:p>
          <a:p>
            <a:pPr algn="l" rtl="0"/>
            <a:endParaRPr lang="ar-SA" dirty="0"/>
          </a:p>
        </p:txBody>
      </p:sp>
      <p:pic>
        <p:nvPicPr>
          <p:cNvPr id="70658" name="Picture 2" descr="diabetic retinopathy"/>
          <p:cNvPicPr>
            <a:picLocks noChangeAspect="1" noChangeArrowheads="1"/>
          </p:cNvPicPr>
          <p:nvPr/>
        </p:nvPicPr>
        <p:blipFill>
          <a:blip r:embed="rId2"/>
          <a:srcRect/>
          <a:stretch>
            <a:fillRect/>
          </a:stretch>
        </p:blipFill>
        <p:spPr bwMode="auto">
          <a:xfrm>
            <a:off x="1857356" y="2000246"/>
            <a:ext cx="3786214" cy="2572783"/>
          </a:xfrm>
          <a:prstGeom prst="rect">
            <a:avLst/>
          </a:prstGeom>
          <a:noFill/>
        </p:spPr>
      </p:pic>
      <p:sp>
        <p:nvSpPr>
          <p:cNvPr id="5" name="Rectangle 4"/>
          <p:cNvSpPr/>
          <p:nvPr/>
        </p:nvSpPr>
        <p:spPr>
          <a:xfrm>
            <a:off x="6072198" y="2714626"/>
            <a:ext cx="2452787" cy="369332"/>
          </a:xfrm>
          <a:prstGeom prst="rect">
            <a:avLst/>
          </a:prstGeom>
        </p:spPr>
        <p:txBody>
          <a:bodyPr wrap="none">
            <a:spAutoFit/>
          </a:bodyPr>
          <a:lstStyle/>
          <a:p>
            <a:r>
              <a:rPr lang="en-US" b="1" dirty="0" smtClean="0"/>
              <a:t>Diabetic Retinopathy</a:t>
            </a:r>
            <a:endParaRPr lang="en-US" b="1" dirty="0"/>
          </a:p>
        </p:txBody>
      </p:sp>
      <p:sp>
        <p:nvSpPr>
          <p:cNvPr id="6" name="Rectangle 5"/>
          <p:cNvSpPr/>
          <p:nvPr/>
        </p:nvSpPr>
        <p:spPr>
          <a:xfrm>
            <a:off x="6286512" y="3071816"/>
            <a:ext cx="2286000" cy="923330"/>
          </a:xfrm>
          <a:prstGeom prst="rect">
            <a:avLst/>
          </a:prstGeom>
        </p:spPr>
        <p:txBody>
          <a:bodyPr wrap="square">
            <a:spAutoFit/>
          </a:bodyPr>
          <a:lstStyle/>
          <a:p>
            <a:r>
              <a:rPr lang="en-US" dirty="0" smtClean="0"/>
              <a:t>The damage involves </a:t>
            </a:r>
          </a:p>
          <a:p>
            <a:r>
              <a:rPr lang="en-US" dirty="0" smtClean="0"/>
              <a:t>tiny blood vessels in </a:t>
            </a:r>
          </a:p>
          <a:p>
            <a:r>
              <a:rPr lang="en-US" dirty="0" smtClean="0"/>
              <a:t>the retina</a:t>
            </a:r>
            <a:endParaRPr lang="ar-SA" dirty="0"/>
          </a:p>
        </p:txBody>
      </p:sp>
      <p:sp>
        <p:nvSpPr>
          <p:cNvPr id="7" name="Slide Number Placeholder 6"/>
          <p:cNvSpPr>
            <a:spLocks noGrp="1"/>
          </p:cNvSpPr>
          <p:nvPr>
            <p:ph type="sldNum" sz="quarter" idx="12"/>
          </p:nvPr>
        </p:nvSpPr>
        <p:spPr/>
        <p:txBody>
          <a:bodyPr/>
          <a:lstStyle/>
          <a:p>
            <a:fld id="{83B0A39C-9AA3-4A83-82D7-24ADE085033F}" type="slidenum">
              <a:rPr lang="ko-KR" altLang="en-US" smtClean="0"/>
              <a:pPr/>
              <a:t>34</a:t>
            </a:fld>
            <a:endParaRPr lang="ko-KR" altLang="en-US"/>
          </a:p>
        </p:txBody>
      </p:sp>
    </p:spTree>
  </p:cSld>
  <p:clrMapOvr>
    <a:masterClrMapping/>
  </p:clrMapOvr>
  <p:transition spd="slow">
    <p:circl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Common eye problems</a:t>
            </a:r>
            <a:endParaRPr lang="ar-SA" dirty="0"/>
          </a:p>
        </p:txBody>
      </p:sp>
      <p:sp>
        <p:nvSpPr>
          <p:cNvPr id="3" name="Content Placeholder 2"/>
          <p:cNvSpPr>
            <a:spLocks noGrp="1"/>
          </p:cNvSpPr>
          <p:nvPr>
            <p:ph sz="quarter" idx="1"/>
          </p:nvPr>
        </p:nvSpPr>
        <p:spPr>
          <a:solidFill>
            <a:schemeClr val="accent3">
              <a:lumMod val="60000"/>
              <a:lumOff val="40000"/>
            </a:schemeClr>
          </a:solidFill>
        </p:spPr>
        <p:txBody>
          <a:bodyPr/>
          <a:lstStyle/>
          <a:p>
            <a:pPr algn="l" rtl="0">
              <a:buNone/>
            </a:pPr>
            <a:r>
              <a:rPr lang="en-US" b="1" dirty="0" smtClean="0"/>
              <a:t>Eyestrain</a:t>
            </a:r>
          </a:p>
          <a:p>
            <a:pPr algn="l" rtl="0"/>
            <a:r>
              <a:rPr lang="en-US" dirty="0" smtClean="0"/>
              <a:t>Anyone who reads for hours, works at a computer, or drives long distances knows about this one. </a:t>
            </a:r>
          </a:p>
          <a:p>
            <a:pPr algn="l" rtl="0"/>
            <a:r>
              <a:rPr lang="en-US" dirty="0" smtClean="0"/>
              <a:t>It happens when you overuse your eyes. </a:t>
            </a:r>
          </a:p>
          <a:p>
            <a:pPr algn="l" rtl="0"/>
            <a:r>
              <a:rPr lang="en-US" dirty="0" smtClean="0"/>
              <a:t>They get tired and need to rest, just like any other part of your body.</a:t>
            </a:r>
          </a:p>
          <a:p>
            <a:pPr algn="l" rtl="0"/>
            <a:endParaRPr lang="ar-SA" dirty="0"/>
          </a:p>
        </p:txBody>
      </p:sp>
      <p:sp>
        <p:nvSpPr>
          <p:cNvPr id="4" name="Slide Number Placeholder 3"/>
          <p:cNvSpPr>
            <a:spLocks noGrp="1"/>
          </p:cNvSpPr>
          <p:nvPr>
            <p:ph type="sldNum" sz="quarter" idx="12"/>
          </p:nvPr>
        </p:nvSpPr>
        <p:spPr/>
        <p:txBody>
          <a:bodyPr/>
          <a:lstStyle/>
          <a:p>
            <a:fld id="{83B0A39C-9AA3-4A83-82D7-24ADE085033F}" type="slidenum">
              <a:rPr lang="ko-KR" altLang="en-US" smtClean="0"/>
              <a:pPr/>
              <a:t>35</a:t>
            </a:fld>
            <a:endParaRPr lang="ko-KR" altLang="en-US"/>
          </a:p>
        </p:txBody>
      </p:sp>
    </p:spTree>
  </p:cSld>
  <p:clrMapOvr>
    <a:masterClrMapping/>
  </p:clrMapOvr>
  <p:transition spd="slow">
    <p:circl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Common eye problems</a:t>
            </a:r>
            <a:endParaRPr lang="ar-SA" dirty="0"/>
          </a:p>
        </p:txBody>
      </p:sp>
      <p:sp>
        <p:nvSpPr>
          <p:cNvPr id="3" name="Content Placeholder 2"/>
          <p:cNvSpPr>
            <a:spLocks noGrp="1"/>
          </p:cNvSpPr>
          <p:nvPr>
            <p:ph sz="quarter" idx="1"/>
          </p:nvPr>
        </p:nvSpPr>
        <p:spPr>
          <a:solidFill>
            <a:schemeClr val="accent1">
              <a:lumMod val="40000"/>
              <a:lumOff val="60000"/>
            </a:schemeClr>
          </a:solidFill>
        </p:spPr>
        <p:txBody>
          <a:bodyPr>
            <a:normAutofit fontScale="92500"/>
          </a:bodyPr>
          <a:lstStyle/>
          <a:p>
            <a:pPr algn="l" rtl="0">
              <a:buNone/>
            </a:pPr>
            <a:r>
              <a:rPr lang="en-US" b="1" dirty="0" smtClean="0"/>
              <a:t>Computer Vision Syndrome</a:t>
            </a:r>
          </a:p>
          <a:p>
            <a:pPr algn="l" rtl="0"/>
            <a:r>
              <a:rPr lang="en-US" dirty="0" smtClean="0"/>
              <a:t>It isn’t one specific problem. Instead, it includes a whole range of eye strain and pain. </a:t>
            </a:r>
          </a:p>
          <a:p>
            <a:pPr algn="l" rtl="0"/>
            <a:r>
              <a:rPr lang="en-US" dirty="0" smtClean="0"/>
              <a:t>Research shows that between 50% and 90% of people who work at a computer screen have at least some symptoms.</a:t>
            </a:r>
          </a:p>
          <a:p>
            <a:pPr algn="l" rtl="0"/>
            <a:r>
              <a:rPr lang="en-US" dirty="0" smtClean="0"/>
              <a:t>Working adults aren't the only ones affected. Kids who stare at tablets or use computers during the day at school can have issues, too, especially if the lighting and their posture are less than ideal.</a:t>
            </a:r>
          </a:p>
          <a:p>
            <a:pPr algn="l" rtl="0"/>
            <a:endParaRPr lang="en-US" b="1" dirty="0" smtClean="0"/>
          </a:p>
          <a:p>
            <a:pPr algn="l" rtl="0"/>
            <a:endParaRPr lang="ar-SA" dirty="0"/>
          </a:p>
        </p:txBody>
      </p:sp>
      <p:sp>
        <p:nvSpPr>
          <p:cNvPr id="4" name="Slide Number Placeholder 3"/>
          <p:cNvSpPr>
            <a:spLocks noGrp="1"/>
          </p:cNvSpPr>
          <p:nvPr>
            <p:ph type="sldNum" sz="quarter" idx="12"/>
          </p:nvPr>
        </p:nvSpPr>
        <p:spPr/>
        <p:txBody>
          <a:bodyPr/>
          <a:lstStyle/>
          <a:p>
            <a:fld id="{83B0A39C-9AA3-4A83-82D7-24ADE085033F}" type="slidenum">
              <a:rPr lang="ko-KR" altLang="en-US" smtClean="0"/>
              <a:pPr/>
              <a:t>36</a:t>
            </a:fld>
            <a:endParaRPr lang="ko-KR" altLang="en-US"/>
          </a:p>
        </p:txBody>
      </p:sp>
    </p:spTree>
  </p:cSld>
  <p:clrMapOvr>
    <a:masterClrMapping/>
  </p:clrMapOvr>
  <p:transition spd="slow">
    <p:circl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Common eye problems</a:t>
            </a:r>
            <a:endParaRPr lang="ar-SA" dirty="0"/>
          </a:p>
        </p:txBody>
      </p:sp>
      <p:sp>
        <p:nvSpPr>
          <p:cNvPr id="3" name="Content Placeholder 2"/>
          <p:cNvSpPr>
            <a:spLocks noGrp="1"/>
          </p:cNvSpPr>
          <p:nvPr>
            <p:ph sz="quarter" idx="1"/>
          </p:nvPr>
        </p:nvSpPr>
        <p:spPr>
          <a:solidFill>
            <a:schemeClr val="accent1">
              <a:lumMod val="40000"/>
              <a:lumOff val="60000"/>
            </a:schemeClr>
          </a:solidFill>
        </p:spPr>
        <p:txBody>
          <a:bodyPr>
            <a:normAutofit fontScale="92500" lnSpcReduction="20000"/>
          </a:bodyPr>
          <a:lstStyle/>
          <a:p>
            <a:pPr algn="l" rtl="0">
              <a:buNone/>
            </a:pPr>
            <a:r>
              <a:rPr lang="en-US" b="1" dirty="0" smtClean="0"/>
              <a:t>How Do Computers Affect Vision?</a:t>
            </a:r>
          </a:p>
          <a:p>
            <a:pPr algn="l" rtl="0"/>
            <a:r>
              <a:rPr lang="en-US" dirty="0" smtClean="0"/>
              <a:t>When you work at a computer, your eyes have to focus and refocus all the time.  They move back and forth as you read. You may have to look down at papers and then back up to type. Your eyes react to changing images on the screen to create so your brain can process what you’re seeing. All these jobs require a lot of effort from your eye muscles. And to make things worse, unlike a book or piece of paper, the screen adds contrast, flicker, and glare. </a:t>
            </a:r>
          </a:p>
          <a:p>
            <a:pPr algn="l" rtl="0"/>
            <a:r>
              <a:rPr lang="en-US" dirty="0" smtClean="0"/>
              <a:t>Computer work gets harder as you age and the lenses in your eyes becomes less flexible. </a:t>
            </a:r>
          </a:p>
        </p:txBody>
      </p:sp>
      <p:sp>
        <p:nvSpPr>
          <p:cNvPr id="4" name="Slide Number Placeholder 3"/>
          <p:cNvSpPr>
            <a:spLocks noGrp="1"/>
          </p:cNvSpPr>
          <p:nvPr>
            <p:ph type="sldNum" sz="quarter" idx="12"/>
          </p:nvPr>
        </p:nvSpPr>
        <p:spPr/>
        <p:txBody>
          <a:bodyPr/>
          <a:lstStyle/>
          <a:p>
            <a:fld id="{83B0A39C-9AA3-4A83-82D7-24ADE085033F}" type="slidenum">
              <a:rPr lang="ko-KR" altLang="en-US" smtClean="0"/>
              <a:pPr/>
              <a:t>37</a:t>
            </a:fld>
            <a:endParaRPr lang="ko-KR" altLang="en-US"/>
          </a:p>
        </p:txBody>
      </p:sp>
    </p:spTree>
  </p:cSld>
  <p:clrMapOvr>
    <a:masterClrMapping/>
  </p:clrMapOvr>
  <p:transition spd="slow">
    <p:circl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Common eye problems</a:t>
            </a:r>
            <a:endParaRPr lang="ar-SA" dirty="0"/>
          </a:p>
        </p:txBody>
      </p:sp>
      <p:sp>
        <p:nvSpPr>
          <p:cNvPr id="3" name="Content Placeholder 2"/>
          <p:cNvSpPr>
            <a:spLocks noGrp="1"/>
          </p:cNvSpPr>
          <p:nvPr>
            <p:ph sz="quarter" idx="1"/>
          </p:nvPr>
        </p:nvSpPr>
        <p:spPr>
          <a:solidFill>
            <a:schemeClr val="accent1">
              <a:lumMod val="40000"/>
              <a:lumOff val="60000"/>
            </a:schemeClr>
          </a:solidFill>
        </p:spPr>
        <p:txBody>
          <a:bodyPr>
            <a:normAutofit fontScale="85000" lnSpcReduction="20000"/>
          </a:bodyPr>
          <a:lstStyle/>
          <a:p>
            <a:pPr algn="l" rtl="0">
              <a:buNone/>
            </a:pPr>
            <a:r>
              <a:rPr lang="en-US" b="1" dirty="0" smtClean="0"/>
              <a:t>What Are the Symptoms of Computer Vision Syndrome?</a:t>
            </a:r>
          </a:p>
          <a:p>
            <a:pPr algn="l" rtl="0">
              <a:buNone/>
            </a:pPr>
            <a:r>
              <a:rPr lang="en-US" dirty="0" smtClean="0"/>
              <a:t>You may notice:</a:t>
            </a:r>
          </a:p>
          <a:p>
            <a:pPr algn="l" rtl="0"/>
            <a:r>
              <a:rPr lang="en-US" dirty="0" smtClean="0"/>
              <a:t>Blurred vision</a:t>
            </a:r>
          </a:p>
          <a:p>
            <a:pPr algn="l" rtl="0"/>
            <a:r>
              <a:rPr lang="en-US" dirty="0" smtClean="0"/>
              <a:t>Double vision</a:t>
            </a:r>
          </a:p>
          <a:p>
            <a:pPr algn="l" rtl="0"/>
            <a:r>
              <a:rPr lang="en-US" dirty="0" smtClean="0"/>
              <a:t>Dry, red eyes</a:t>
            </a:r>
          </a:p>
          <a:p>
            <a:pPr algn="l" rtl="0"/>
            <a:r>
              <a:rPr lang="en-US" dirty="0" smtClean="0"/>
              <a:t>Eye irritation</a:t>
            </a:r>
          </a:p>
          <a:p>
            <a:pPr algn="l" rtl="0"/>
            <a:r>
              <a:rPr lang="en-US" dirty="0" smtClean="0"/>
              <a:t>Headaches</a:t>
            </a:r>
          </a:p>
          <a:p>
            <a:pPr algn="l" rtl="0"/>
            <a:r>
              <a:rPr lang="en-US" dirty="0" smtClean="0"/>
              <a:t>Neck or back pain</a:t>
            </a:r>
          </a:p>
          <a:p>
            <a:pPr algn="l" rtl="0">
              <a:buNone/>
            </a:pPr>
            <a:r>
              <a:rPr lang="en-US" dirty="0" smtClean="0"/>
              <a:t>If you don’t do anything about them, it could affect more than your eyes. You could also have issues with your work performance.</a:t>
            </a:r>
          </a:p>
          <a:p>
            <a:pPr algn="l" rtl="0"/>
            <a:endParaRPr lang="ar-SA" dirty="0"/>
          </a:p>
        </p:txBody>
      </p:sp>
      <p:sp>
        <p:nvSpPr>
          <p:cNvPr id="4" name="Slide Number Placeholder 3"/>
          <p:cNvSpPr>
            <a:spLocks noGrp="1"/>
          </p:cNvSpPr>
          <p:nvPr>
            <p:ph type="sldNum" sz="quarter" idx="12"/>
          </p:nvPr>
        </p:nvSpPr>
        <p:spPr/>
        <p:txBody>
          <a:bodyPr/>
          <a:lstStyle/>
          <a:p>
            <a:fld id="{83B0A39C-9AA3-4A83-82D7-24ADE085033F}" type="slidenum">
              <a:rPr lang="ko-KR" altLang="en-US" smtClean="0"/>
              <a:pPr/>
              <a:t>38</a:t>
            </a:fld>
            <a:endParaRPr lang="ko-KR" altLang="en-US"/>
          </a:p>
        </p:txBody>
      </p:sp>
    </p:spTree>
  </p:cSld>
  <p:clrMapOvr>
    <a:masterClrMapping/>
  </p:clrMapOvr>
  <p:transition spd="slow">
    <p:circl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Common eye problems</a:t>
            </a:r>
            <a:endParaRPr lang="ar-SA" dirty="0"/>
          </a:p>
        </p:txBody>
      </p:sp>
      <p:sp>
        <p:nvSpPr>
          <p:cNvPr id="3" name="Content Placeholder 2"/>
          <p:cNvSpPr>
            <a:spLocks noGrp="1"/>
          </p:cNvSpPr>
          <p:nvPr>
            <p:ph sz="quarter" idx="1"/>
          </p:nvPr>
        </p:nvSpPr>
        <p:spPr>
          <a:solidFill>
            <a:schemeClr val="accent5">
              <a:lumMod val="40000"/>
              <a:lumOff val="60000"/>
            </a:schemeClr>
          </a:solidFill>
        </p:spPr>
        <p:txBody>
          <a:bodyPr>
            <a:normAutofit fontScale="92500" lnSpcReduction="20000"/>
          </a:bodyPr>
          <a:lstStyle/>
          <a:p>
            <a:pPr algn="l" rtl="0">
              <a:buNone/>
            </a:pPr>
            <a:r>
              <a:rPr lang="en-US" b="1" dirty="0" smtClean="0"/>
              <a:t>Red Eyes</a:t>
            </a:r>
          </a:p>
          <a:p>
            <a:pPr algn="l" rtl="0"/>
            <a:r>
              <a:rPr lang="en-US" dirty="0" smtClean="0"/>
              <a:t>Happen when the eyes’ surface is covered in blood vessels that expand when they’re irritated or infected. That gives the eyes the red look.</a:t>
            </a:r>
          </a:p>
          <a:p>
            <a:pPr algn="l" rtl="0"/>
            <a:r>
              <a:rPr lang="en-US" dirty="0" smtClean="0"/>
              <a:t>Eyestrain can do it, and so can a late night, a lack of sleep, or allergies. If an injury is the cause, it needs to be checked by the doctor.</a:t>
            </a:r>
          </a:p>
          <a:p>
            <a:pPr algn="l" rtl="0"/>
            <a:r>
              <a:rPr lang="en-US" dirty="0" smtClean="0"/>
              <a:t>Red eyes could be a symptom of another eye condition, like conjunctivitis (pinkeye) or sun damage from not wearing shades over the years. If over-the-counter eye drops and rest don’t clear it up, a doctor should be consulted.</a:t>
            </a:r>
          </a:p>
          <a:p>
            <a:pPr algn="l" rtl="0"/>
            <a:endParaRPr lang="ar-SA" dirty="0"/>
          </a:p>
        </p:txBody>
      </p:sp>
      <p:sp>
        <p:nvSpPr>
          <p:cNvPr id="4" name="Slide Number Placeholder 3"/>
          <p:cNvSpPr>
            <a:spLocks noGrp="1"/>
          </p:cNvSpPr>
          <p:nvPr>
            <p:ph type="sldNum" sz="quarter" idx="12"/>
          </p:nvPr>
        </p:nvSpPr>
        <p:spPr/>
        <p:txBody>
          <a:bodyPr/>
          <a:lstStyle/>
          <a:p>
            <a:fld id="{83B0A39C-9AA3-4A83-82D7-24ADE085033F}" type="slidenum">
              <a:rPr lang="ko-KR" altLang="en-US" smtClean="0"/>
              <a:pPr/>
              <a:t>39</a:t>
            </a:fld>
            <a:endParaRPr lang="ko-KR" altLang="en-US"/>
          </a:p>
        </p:txBody>
      </p:sp>
    </p:spTree>
  </p:cSld>
  <p:clrMapOvr>
    <a:masterClrMapping/>
  </p:clrMapOvr>
  <p:transition spd="slow">
    <p:circl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0" y="18982"/>
            <a:ext cx="9144000" cy="512451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Slide Number Placeholder 2"/>
          <p:cNvSpPr>
            <a:spLocks noGrp="1"/>
          </p:cNvSpPr>
          <p:nvPr>
            <p:ph type="sldNum" sz="quarter" idx="12"/>
          </p:nvPr>
        </p:nvSpPr>
        <p:spPr/>
        <p:txBody>
          <a:bodyPr/>
          <a:lstStyle/>
          <a:p>
            <a:fld id="{83B0A39C-9AA3-4A83-82D7-24ADE085033F}" type="slidenum">
              <a:rPr lang="ko-KR" altLang="en-US" smtClean="0"/>
              <a:pPr/>
              <a:t>4</a:t>
            </a:fld>
            <a:endParaRPr lang="ko-KR" altLang="en-US"/>
          </a:p>
        </p:txBody>
      </p:sp>
    </p:spTree>
    <p:extLst>
      <p:ext uri="{BB962C8B-B14F-4D97-AF65-F5344CB8AC3E}">
        <p14:creationId xmlns:p14="http://schemas.microsoft.com/office/powerpoint/2010/main" val="272228305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Common eye problems</a:t>
            </a:r>
            <a:endParaRPr lang="ar-SA" dirty="0"/>
          </a:p>
        </p:txBody>
      </p:sp>
      <p:sp>
        <p:nvSpPr>
          <p:cNvPr id="3" name="Content Placeholder 2"/>
          <p:cNvSpPr>
            <a:spLocks noGrp="1"/>
          </p:cNvSpPr>
          <p:nvPr>
            <p:ph sz="quarter" idx="1"/>
          </p:nvPr>
        </p:nvSpPr>
        <p:spPr>
          <a:solidFill>
            <a:schemeClr val="bg1">
              <a:lumMod val="75000"/>
            </a:schemeClr>
          </a:solidFill>
        </p:spPr>
        <p:txBody>
          <a:bodyPr>
            <a:normAutofit lnSpcReduction="10000"/>
          </a:bodyPr>
          <a:lstStyle/>
          <a:p>
            <a:pPr algn="l" rtl="0">
              <a:buNone/>
            </a:pPr>
            <a:r>
              <a:rPr lang="en-US" b="1" dirty="0" smtClean="0"/>
              <a:t>Night Blindness</a:t>
            </a:r>
          </a:p>
          <a:p>
            <a:pPr algn="l" rtl="0"/>
            <a:r>
              <a:rPr lang="en-US" dirty="0" smtClean="0"/>
              <a:t>Characterized by Difficulty seeing at night</a:t>
            </a:r>
          </a:p>
          <a:p>
            <a:pPr algn="l" rtl="0"/>
            <a:r>
              <a:rPr lang="en-US" dirty="0" smtClean="0"/>
              <a:t>It’s a symptom, not a problem in its own right. Nearsightedness, cataracts, </a:t>
            </a:r>
            <a:r>
              <a:rPr lang="en-US" dirty="0" err="1" smtClean="0"/>
              <a:t>keratoconus</a:t>
            </a:r>
            <a:r>
              <a:rPr lang="en-US" dirty="0" smtClean="0"/>
              <a:t>, and a lack of vitamin A all cause a type of night blindness that doctors can fix.</a:t>
            </a:r>
          </a:p>
          <a:p>
            <a:pPr algn="l" rtl="0"/>
            <a:r>
              <a:rPr lang="en-US" dirty="0" smtClean="0"/>
              <a:t>But some people are born with this problem or it might develop from a degenerative disease involving the retina, and that usually can’t be treated</a:t>
            </a:r>
            <a:endParaRPr lang="ar-SA" dirty="0"/>
          </a:p>
        </p:txBody>
      </p:sp>
      <p:sp>
        <p:nvSpPr>
          <p:cNvPr id="4" name="Slide Number Placeholder 3"/>
          <p:cNvSpPr>
            <a:spLocks noGrp="1"/>
          </p:cNvSpPr>
          <p:nvPr>
            <p:ph type="sldNum" sz="quarter" idx="12"/>
          </p:nvPr>
        </p:nvSpPr>
        <p:spPr/>
        <p:txBody>
          <a:bodyPr/>
          <a:lstStyle/>
          <a:p>
            <a:fld id="{83B0A39C-9AA3-4A83-82D7-24ADE085033F}" type="slidenum">
              <a:rPr lang="ko-KR" altLang="en-US" smtClean="0"/>
              <a:pPr/>
              <a:t>40</a:t>
            </a:fld>
            <a:endParaRPr lang="ko-KR" altLang="en-US"/>
          </a:p>
        </p:txBody>
      </p:sp>
    </p:spTree>
  </p:cSld>
  <p:clrMapOvr>
    <a:masterClrMapping/>
  </p:clrMapOvr>
  <p:transition spd="slow">
    <p:circl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Common eye problems</a:t>
            </a:r>
            <a:endParaRPr lang="ar-SA" dirty="0"/>
          </a:p>
        </p:txBody>
      </p:sp>
      <p:sp>
        <p:nvSpPr>
          <p:cNvPr id="3" name="Content Placeholder 2"/>
          <p:cNvSpPr>
            <a:spLocks noGrp="1"/>
          </p:cNvSpPr>
          <p:nvPr>
            <p:ph sz="quarter" idx="1"/>
          </p:nvPr>
        </p:nvSpPr>
        <p:spPr>
          <a:solidFill>
            <a:srgbClr val="FFCCCC"/>
          </a:solidFill>
        </p:spPr>
        <p:txBody>
          <a:bodyPr>
            <a:normAutofit fontScale="92500" lnSpcReduction="20000"/>
          </a:bodyPr>
          <a:lstStyle/>
          <a:p>
            <a:pPr algn="l" rtl="0">
              <a:buNone/>
            </a:pPr>
            <a:r>
              <a:rPr lang="en-US" b="1" dirty="0" smtClean="0"/>
              <a:t>Colorblindness</a:t>
            </a:r>
          </a:p>
          <a:p>
            <a:pPr algn="l" rtl="0"/>
            <a:r>
              <a:rPr lang="en-US" dirty="0" smtClean="0"/>
              <a:t>Characterized by not being able to see certain colors, or can’t tell the difference between them (usually reds and greens). It happens when the color cells in the eye (cone cells) are absent or don’t work.</a:t>
            </a:r>
          </a:p>
          <a:p>
            <a:pPr algn="l" rtl="0"/>
            <a:r>
              <a:rPr lang="en-US" dirty="0" smtClean="0"/>
              <a:t>Most people who have it are born with it, but you can get it later in life from certain drugs and diseases. Men are much more likely to be born with it than women.</a:t>
            </a:r>
          </a:p>
          <a:p>
            <a:pPr algn="l" rtl="0"/>
            <a:r>
              <a:rPr lang="en-US" dirty="0" smtClean="0"/>
              <a:t>There’s no treatment if they’re born with it, but special contacts and glasses can help some people tell the difference between certain colors.</a:t>
            </a:r>
          </a:p>
          <a:p>
            <a:pPr algn="l" rtl="0"/>
            <a:endParaRPr lang="ar-SA" dirty="0"/>
          </a:p>
        </p:txBody>
      </p:sp>
      <p:sp>
        <p:nvSpPr>
          <p:cNvPr id="4" name="Slide Number Placeholder 3"/>
          <p:cNvSpPr>
            <a:spLocks noGrp="1"/>
          </p:cNvSpPr>
          <p:nvPr>
            <p:ph type="sldNum" sz="quarter" idx="12"/>
          </p:nvPr>
        </p:nvSpPr>
        <p:spPr/>
        <p:txBody>
          <a:bodyPr/>
          <a:lstStyle/>
          <a:p>
            <a:fld id="{83B0A39C-9AA3-4A83-82D7-24ADE085033F}" type="slidenum">
              <a:rPr lang="ko-KR" altLang="en-US" smtClean="0"/>
              <a:pPr/>
              <a:t>41</a:t>
            </a:fld>
            <a:endParaRPr lang="ko-KR" altLang="en-US"/>
          </a:p>
        </p:txBody>
      </p:sp>
    </p:spTree>
  </p:cSld>
  <p:clrMapOvr>
    <a:masterClrMapping/>
  </p:clrMapOvr>
  <p:transition spd="slow">
    <p:circl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Common eye problems</a:t>
            </a:r>
            <a:endParaRPr lang="ar-SA" dirty="0"/>
          </a:p>
        </p:txBody>
      </p:sp>
      <p:sp>
        <p:nvSpPr>
          <p:cNvPr id="3" name="Content Placeholder 2"/>
          <p:cNvSpPr>
            <a:spLocks noGrp="1"/>
          </p:cNvSpPr>
          <p:nvPr>
            <p:ph sz="quarter" idx="1"/>
          </p:nvPr>
        </p:nvSpPr>
        <p:spPr>
          <a:solidFill>
            <a:srgbClr val="FFCCCC"/>
          </a:solidFill>
        </p:spPr>
        <p:txBody>
          <a:bodyPr/>
          <a:lstStyle/>
          <a:p>
            <a:pPr algn="l" rtl="0"/>
            <a:r>
              <a:rPr lang="en-US" b="1" dirty="0" smtClean="0"/>
              <a:t>Colorblindness</a:t>
            </a:r>
          </a:p>
          <a:p>
            <a:endParaRPr lang="ar-SA" dirty="0"/>
          </a:p>
        </p:txBody>
      </p:sp>
      <p:pic>
        <p:nvPicPr>
          <p:cNvPr id="54274" name="Picture 2" descr="Color Blindness Test Chart"/>
          <p:cNvPicPr>
            <a:picLocks noChangeAspect="1" noChangeArrowheads="1"/>
          </p:cNvPicPr>
          <p:nvPr/>
        </p:nvPicPr>
        <p:blipFill>
          <a:blip r:embed="rId2"/>
          <a:srcRect/>
          <a:stretch>
            <a:fillRect/>
          </a:stretch>
        </p:blipFill>
        <p:spPr bwMode="auto">
          <a:xfrm>
            <a:off x="2071670" y="1357304"/>
            <a:ext cx="4695825" cy="3190876"/>
          </a:xfrm>
          <a:prstGeom prst="rect">
            <a:avLst/>
          </a:prstGeom>
          <a:noFill/>
        </p:spPr>
      </p:pic>
      <p:sp>
        <p:nvSpPr>
          <p:cNvPr id="5" name="Slide Number Placeholder 4"/>
          <p:cNvSpPr>
            <a:spLocks noGrp="1"/>
          </p:cNvSpPr>
          <p:nvPr>
            <p:ph type="sldNum" sz="quarter" idx="12"/>
          </p:nvPr>
        </p:nvSpPr>
        <p:spPr/>
        <p:txBody>
          <a:bodyPr/>
          <a:lstStyle/>
          <a:p>
            <a:fld id="{83B0A39C-9AA3-4A83-82D7-24ADE085033F}" type="slidenum">
              <a:rPr lang="ko-KR" altLang="en-US" smtClean="0"/>
              <a:pPr/>
              <a:t>42</a:t>
            </a:fld>
            <a:endParaRPr lang="ko-KR" altLang="en-US"/>
          </a:p>
        </p:txBody>
      </p:sp>
    </p:spTree>
  </p:cSld>
  <p:clrMapOvr>
    <a:masterClrMapping/>
  </p:clrMapOvr>
  <p:transition spd="slow">
    <p:circl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Common eye problems</a:t>
            </a:r>
            <a:endParaRPr lang="ar-SA" dirty="0"/>
          </a:p>
        </p:txBody>
      </p:sp>
      <p:sp>
        <p:nvSpPr>
          <p:cNvPr id="3" name="Content Placeholder 2"/>
          <p:cNvSpPr>
            <a:spLocks noGrp="1"/>
          </p:cNvSpPr>
          <p:nvPr>
            <p:ph sz="quarter" idx="1"/>
          </p:nvPr>
        </p:nvSpPr>
        <p:spPr>
          <a:solidFill>
            <a:schemeClr val="accent2">
              <a:lumMod val="60000"/>
              <a:lumOff val="40000"/>
            </a:schemeClr>
          </a:solidFill>
        </p:spPr>
        <p:txBody>
          <a:bodyPr>
            <a:normAutofit/>
          </a:bodyPr>
          <a:lstStyle/>
          <a:p>
            <a:pPr algn="l" rtl="0">
              <a:buNone/>
            </a:pPr>
            <a:r>
              <a:rPr lang="en-US" b="1" dirty="0" smtClean="0"/>
              <a:t>Excess Tearing</a:t>
            </a:r>
          </a:p>
          <a:p>
            <a:pPr algn="l" rtl="0"/>
            <a:r>
              <a:rPr lang="en-US" dirty="0" smtClean="0"/>
              <a:t>It has nothing to do with people’s feelings. Their eye might be sensitive to light, wind, or temperature changes. </a:t>
            </a:r>
          </a:p>
          <a:p>
            <a:pPr algn="l" rtl="0"/>
            <a:r>
              <a:rPr lang="en-US" dirty="0" smtClean="0"/>
              <a:t>The best way to protect their eyes is by shielding them or wearing sunglasses (go for wraparound frames -- they block more wind than other types).</a:t>
            </a:r>
          </a:p>
          <a:p>
            <a:pPr algn="l" rtl="0"/>
            <a:r>
              <a:rPr lang="en-US" dirty="0" smtClean="0"/>
              <a:t>Tearing may also signal a more serious problem, like an eye infection or a blocked tear duct.</a:t>
            </a:r>
          </a:p>
          <a:p>
            <a:pPr algn="l" rtl="0"/>
            <a:endParaRPr lang="ar-SA" dirty="0"/>
          </a:p>
        </p:txBody>
      </p:sp>
      <p:sp>
        <p:nvSpPr>
          <p:cNvPr id="4" name="Slide Number Placeholder 3"/>
          <p:cNvSpPr>
            <a:spLocks noGrp="1"/>
          </p:cNvSpPr>
          <p:nvPr>
            <p:ph type="sldNum" sz="quarter" idx="12"/>
          </p:nvPr>
        </p:nvSpPr>
        <p:spPr/>
        <p:txBody>
          <a:bodyPr/>
          <a:lstStyle/>
          <a:p>
            <a:fld id="{83B0A39C-9AA3-4A83-82D7-24ADE085033F}" type="slidenum">
              <a:rPr lang="ko-KR" altLang="en-US" smtClean="0"/>
              <a:pPr/>
              <a:t>43</a:t>
            </a:fld>
            <a:endParaRPr lang="ko-KR" altLang="en-US"/>
          </a:p>
        </p:txBody>
      </p:sp>
    </p:spTree>
  </p:cSld>
  <p:clrMapOvr>
    <a:masterClrMapping/>
  </p:clrMapOvr>
  <p:transition spd="slow">
    <p:circl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Common eye problems</a:t>
            </a:r>
            <a:endParaRPr lang="ar-SA" dirty="0"/>
          </a:p>
        </p:txBody>
      </p:sp>
      <p:sp>
        <p:nvSpPr>
          <p:cNvPr id="3" name="Content Placeholder 2"/>
          <p:cNvSpPr>
            <a:spLocks noGrp="1"/>
          </p:cNvSpPr>
          <p:nvPr>
            <p:ph sz="quarter" idx="1"/>
          </p:nvPr>
        </p:nvSpPr>
        <p:spPr>
          <a:solidFill>
            <a:srgbClr val="FFCCFF"/>
          </a:solidFill>
        </p:spPr>
        <p:txBody>
          <a:bodyPr>
            <a:normAutofit fontScale="70000" lnSpcReduction="20000"/>
          </a:bodyPr>
          <a:lstStyle/>
          <a:p>
            <a:pPr algn="l" rtl="0">
              <a:buNone/>
            </a:pPr>
            <a:r>
              <a:rPr lang="en-US" b="1" dirty="0" smtClean="0"/>
              <a:t>Problems With Contact Lenses</a:t>
            </a:r>
          </a:p>
          <a:p>
            <a:pPr algn="l" rtl="0">
              <a:buNone/>
            </a:pPr>
            <a:r>
              <a:rPr lang="en-US" i="1" dirty="0" smtClean="0"/>
              <a:t>Rules for handling contact lenses:</a:t>
            </a:r>
          </a:p>
          <a:p>
            <a:pPr algn="l" rtl="0"/>
            <a:r>
              <a:rPr lang="en-US" dirty="0" smtClean="0"/>
              <a:t>Wash your hands before you touch them </a:t>
            </a:r>
          </a:p>
          <a:p>
            <a:pPr algn="l" rtl="0"/>
            <a:r>
              <a:rPr lang="en-US" dirty="0" smtClean="0"/>
              <a:t>Never wet them by putting them in your mouth. That can make an infection more likely.</a:t>
            </a:r>
          </a:p>
          <a:p>
            <a:pPr algn="l" rtl="0"/>
            <a:r>
              <a:rPr lang="en-US" dirty="0" smtClean="0"/>
              <a:t>Make sure your lenses fit properly, so they don’t scratch your eyes.</a:t>
            </a:r>
          </a:p>
          <a:p>
            <a:pPr algn="l" rtl="0"/>
            <a:r>
              <a:rPr lang="en-US" dirty="0" smtClean="0"/>
              <a:t>Use eye drops that say they're safe for contact lenses.</a:t>
            </a:r>
          </a:p>
          <a:p>
            <a:pPr algn="l" rtl="0"/>
            <a:r>
              <a:rPr lang="en-US" dirty="0" smtClean="0"/>
              <a:t>Never use homemade saline solutions. They aren’t sterile and could cause an infection.</a:t>
            </a:r>
          </a:p>
          <a:p>
            <a:pPr algn="l" rtl="0"/>
            <a:r>
              <a:rPr lang="en-US" dirty="0" smtClean="0"/>
              <a:t>Don't sleep with them in. Doing so raises the risk of infection.</a:t>
            </a:r>
          </a:p>
          <a:p>
            <a:pPr algn="l" rtl="0"/>
            <a:r>
              <a:rPr lang="en-US" dirty="0" smtClean="0"/>
              <a:t>If you do everything right and still have problems with your contacts, see your eye doctor. You might have allergies, dry eyes, or just be better off with glasses. Once you know what the problem is, you can decide what’s best for you.</a:t>
            </a:r>
          </a:p>
          <a:p>
            <a:pPr algn="l" rtl="0"/>
            <a:endParaRPr lang="ar-SA" dirty="0"/>
          </a:p>
        </p:txBody>
      </p:sp>
      <p:sp>
        <p:nvSpPr>
          <p:cNvPr id="4" name="Slide Number Placeholder 3"/>
          <p:cNvSpPr>
            <a:spLocks noGrp="1"/>
          </p:cNvSpPr>
          <p:nvPr>
            <p:ph type="sldNum" sz="quarter" idx="12"/>
          </p:nvPr>
        </p:nvSpPr>
        <p:spPr/>
        <p:txBody>
          <a:bodyPr/>
          <a:lstStyle/>
          <a:p>
            <a:fld id="{83B0A39C-9AA3-4A83-82D7-24ADE085033F}" type="slidenum">
              <a:rPr lang="ko-KR" altLang="en-US" smtClean="0"/>
              <a:pPr/>
              <a:t>44</a:t>
            </a:fld>
            <a:endParaRPr lang="ko-KR" altLang="en-US"/>
          </a:p>
        </p:txBody>
      </p:sp>
    </p:spTree>
  </p:cSld>
  <p:clrMapOvr>
    <a:masterClrMapping/>
  </p:clrMapOvr>
  <p:transition spd="slow">
    <p:circl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p:cNvSpPr/>
          <p:nvPr/>
        </p:nvSpPr>
        <p:spPr>
          <a:xfrm>
            <a:off x="107504" y="123478"/>
            <a:ext cx="5112568" cy="1692771"/>
          </a:xfrm>
          <a:prstGeom prst="rect">
            <a:avLst/>
          </a:prstGeom>
        </p:spPr>
        <p:txBody>
          <a:bodyPr wrap="square">
            <a:spAutoFit/>
          </a:bodyPr>
          <a:lstStyle/>
          <a:p>
            <a:pPr algn="ctr"/>
            <a:r>
              <a:rPr lang="en-US" sz="4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gency FB" pitchFamily="34" charset="0"/>
              </a:rPr>
              <a:t>Healthy Eyes: The Basics</a:t>
            </a:r>
          </a:p>
          <a:p>
            <a:pPr algn="ctr"/>
            <a:endParaRPr lang="en-US" sz="6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gency FB" pitchFamily="34" charset="0"/>
            </a:endParaRPr>
          </a:p>
        </p:txBody>
      </p:sp>
      <p:sp>
        <p:nvSpPr>
          <p:cNvPr id="5" name="مستطيل 4"/>
          <p:cNvSpPr/>
          <p:nvPr/>
        </p:nvSpPr>
        <p:spPr>
          <a:xfrm rot="160176">
            <a:off x="5635569" y="1157268"/>
            <a:ext cx="2016224" cy="2031325"/>
          </a:xfrm>
          <a:prstGeom prst="rect">
            <a:avLst/>
          </a:prstGeom>
        </p:spPr>
        <p:txBody>
          <a:bodyPr wrap="square">
            <a:spAutoFit/>
            <a:scene3d>
              <a:camera prst="orthographicFront"/>
              <a:lightRig rig="threePt" dir="t"/>
            </a:scene3d>
            <a:sp3d extrusionH="57150">
              <a:bevelT w="82550" h="38100" prst="coolSlant"/>
            </a:sp3d>
          </a:bodyPr>
          <a:lstStyle/>
          <a:p>
            <a:pPr algn="ctr"/>
            <a:r>
              <a:rPr lang="en-US" sz="6600" b="1" dirty="0" smtClean="0">
                <a:ln w="12700">
                  <a:solidFill>
                    <a:schemeClr val="tx2">
                      <a:satMod val="155000"/>
                    </a:schemeClr>
                  </a:solidFill>
                  <a:prstDash val="solid"/>
                </a:ln>
                <a:solidFill>
                  <a:schemeClr val="bg1"/>
                </a:solidFill>
                <a:effectLst>
                  <a:glow rad="228600">
                    <a:srgbClr val="008080"/>
                  </a:glow>
                  <a:outerShdw blurRad="41275" dist="20320" dir="1800000" algn="tl" rotWithShape="0">
                    <a:srgbClr val="000000">
                      <a:alpha val="40000"/>
                    </a:srgbClr>
                  </a:outerShdw>
                </a:effectLst>
                <a:latin typeface="Agency FB" pitchFamily="34" charset="0"/>
              </a:rPr>
              <a:t>HOW?</a:t>
            </a:r>
          </a:p>
          <a:p>
            <a:pPr algn="ctr"/>
            <a:endParaRPr lang="en-US" sz="6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gency FB" pitchFamily="34" charset="0"/>
            </a:endParaRPr>
          </a:p>
        </p:txBody>
      </p:sp>
      <p:pic>
        <p:nvPicPr>
          <p:cNvPr id="6" name="صورة 5"/>
          <p:cNvPicPr>
            <a:picLocks noChangeAspect="1"/>
          </p:cNvPicPr>
          <p:nvPr/>
        </p:nvPicPr>
        <p:blipFill rotWithShape="1">
          <a:blip r:embed="rId2">
            <a:extLst>
              <a:ext uri="{28A0092B-C50C-407E-A947-70E740481C1C}">
                <a14:useLocalDpi xmlns:a14="http://schemas.microsoft.com/office/drawing/2010/main" val="0"/>
              </a:ext>
            </a:extLst>
          </a:blip>
          <a:srcRect l="21251" t="29951" r="20855" b="5744"/>
          <a:stretch/>
        </p:blipFill>
        <p:spPr>
          <a:xfrm rot="20755858">
            <a:off x="868514" y="1567562"/>
            <a:ext cx="4085360" cy="2694226"/>
          </a:xfrm>
          <a:prstGeom prst="rect">
            <a:avLst/>
          </a:prstGeom>
          <a:ln>
            <a:noFill/>
          </a:ln>
          <a:effectLst>
            <a:outerShdw blurRad="292100" dist="139700" dir="2700000" algn="tl" rotWithShape="0">
              <a:srgbClr val="333333">
                <a:alpha val="65000"/>
              </a:srgbClr>
            </a:outerShdw>
          </a:effectLst>
        </p:spPr>
      </p:pic>
      <p:pic>
        <p:nvPicPr>
          <p:cNvPr id="7" name="صورة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493010">
            <a:off x="5704016" y="2914677"/>
            <a:ext cx="2697393" cy="1798262"/>
          </a:xfrm>
          <a:prstGeom prst="rect">
            <a:avLst/>
          </a:prstGeom>
          <a:ln>
            <a:noFill/>
          </a:ln>
          <a:effectLst>
            <a:outerShdw blurRad="292100" dist="139700" dir="2700000" algn="tl" rotWithShape="0">
              <a:srgbClr val="333333">
                <a:alpha val="65000"/>
              </a:srgbClr>
            </a:outerShdw>
            <a:softEdge rad="317500"/>
          </a:effectLst>
        </p:spPr>
      </p:pic>
      <p:sp>
        <p:nvSpPr>
          <p:cNvPr id="8" name="Slide Number Placeholder 7"/>
          <p:cNvSpPr>
            <a:spLocks noGrp="1"/>
          </p:cNvSpPr>
          <p:nvPr>
            <p:ph type="sldNum" sz="quarter" idx="12"/>
          </p:nvPr>
        </p:nvSpPr>
        <p:spPr/>
        <p:txBody>
          <a:bodyPr/>
          <a:lstStyle/>
          <a:p>
            <a:fld id="{83B0A39C-9AA3-4A83-82D7-24ADE085033F}" type="slidenum">
              <a:rPr lang="ko-KR" altLang="en-US" smtClean="0"/>
              <a:pPr/>
              <a:t>45</a:t>
            </a:fld>
            <a:endParaRPr lang="ko-KR" altLang="en-US"/>
          </a:p>
        </p:txBody>
      </p:sp>
    </p:spTree>
    <p:extLst>
      <p:ext uri="{BB962C8B-B14F-4D97-AF65-F5344CB8AC3E}">
        <p14:creationId xmlns:p14="http://schemas.microsoft.com/office/powerpoint/2010/main" val="209155479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sp>
        <p:nvSpPr>
          <p:cNvPr id="3" name="Content Placeholder 2"/>
          <p:cNvSpPr>
            <a:spLocks noGrp="1"/>
          </p:cNvSpPr>
          <p:nvPr>
            <p:ph sz="quarter" idx="1"/>
          </p:nvPr>
        </p:nvSpPr>
        <p:spPr/>
        <p:txBody>
          <a:bodyPr/>
          <a:lstStyle/>
          <a:p>
            <a:endParaRPr lang="ar-SA"/>
          </a:p>
        </p:txBody>
      </p:sp>
      <p:pic>
        <p:nvPicPr>
          <p:cNvPr id="4" name="Picture 2" descr="woman behind computer screen"/>
          <p:cNvPicPr>
            <a:picLocks noChangeAspect="1" noChangeArrowheads="1"/>
          </p:cNvPicPr>
          <p:nvPr/>
        </p:nvPicPr>
        <p:blipFill>
          <a:blip r:embed="rId2"/>
          <a:srcRect/>
          <a:stretch>
            <a:fillRect/>
          </a:stretch>
        </p:blipFill>
        <p:spPr bwMode="auto">
          <a:xfrm>
            <a:off x="1519249" y="507363"/>
            <a:ext cx="5981709" cy="4064651"/>
          </a:xfrm>
          <a:prstGeom prst="rect">
            <a:avLst/>
          </a:prstGeom>
          <a:noFill/>
        </p:spPr>
      </p:pic>
      <p:sp>
        <p:nvSpPr>
          <p:cNvPr id="5" name="Slide Number Placeholder 4"/>
          <p:cNvSpPr>
            <a:spLocks noGrp="1"/>
          </p:cNvSpPr>
          <p:nvPr>
            <p:ph type="sldNum" sz="quarter" idx="12"/>
          </p:nvPr>
        </p:nvSpPr>
        <p:spPr/>
        <p:txBody>
          <a:bodyPr/>
          <a:lstStyle/>
          <a:p>
            <a:fld id="{83B0A39C-9AA3-4A83-82D7-24ADE085033F}" type="slidenum">
              <a:rPr lang="ko-KR" altLang="en-US" smtClean="0"/>
              <a:pPr/>
              <a:t>46</a:t>
            </a:fld>
            <a:endParaRPr lang="ko-KR" altLang="en-US"/>
          </a:p>
        </p:txBody>
      </p:sp>
    </p:spTree>
  </p:cSld>
  <p:clrMapOvr>
    <a:masterClrMapping/>
  </p:clrMapOvr>
  <p:transition spd="slow">
    <p:circl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Take a 20-Second Computer Break</a:t>
            </a:r>
            <a:endParaRPr lang="ar-SA" dirty="0"/>
          </a:p>
        </p:txBody>
      </p:sp>
      <p:sp>
        <p:nvSpPr>
          <p:cNvPr id="3" name="Content Placeholder 2"/>
          <p:cNvSpPr>
            <a:spLocks noGrp="1"/>
          </p:cNvSpPr>
          <p:nvPr>
            <p:ph sz="quarter" idx="1"/>
          </p:nvPr>
        </p:nvSpPr>
        <p:spPr/>
        <p:txBody>
          <a:bodyPr>
            <a:normAutofit lnSpcReduction="10000"/>
          </a:bodyPr>
          <a:lstStyle/>
          <a:p>
            <a:pPr algn="l" rtl="0"/>
            <a:r>
              <a:rPr lang="en-US" dirty="0" smtClean="0"/>
              <a:t>Staring at a computer (or any digital screen) won’t hurt your eyes, but it can make them feel tired and dry. </a:t>
            </a:r>
          </a:p>
          <a:p>
            <a:pPr algn="l" rtl="0"/>
            <a:r>
              <a:rPr lang="en-US" dirty="0" smtClean="0"/>
              <a:t>Surprisingly, we blink about half as often when we’re looking at a screen. </a:t>
            </a:r>
          </a:p>
          <a:p>
            <a:pPr algn="l" rtl="0"/>
            <a:r>
              <a:rPr lang="en-US" dirty="0" smtClean="0"/>
              <a:t>Follow the 20/20/20 rule: Every 20 minutes, look at least 20 feet away for at least 20 seconds. </a:t>
            </a:r>
          </a:p>
          <a:p>
            <a:pPr algn="l" rtl="0"/>
            <a:r>
              <a:rPr lang="en-US" dirty="0" smtClean="0"/>
              <a:t>Also, place your screen so it’s about 25 inches away and slightly below eye level. </a:t>
            </a:r>
          </a:p>
          <a:p>
            <a:pPr algn="l" rtl="0"/>
            <a:r>
              <a:rPr lang="en-US" dirty="0" smtClean="0"/>
              <a:t>Cut glare by moving light sources or using a screen filter.</a:t>
            </a:r>
          </a:p>
        </p:txBody>
      </p:sp>
      <p:sp>
        <p:nvSpPr>
          <p:cNvPr id="5" name="Slide Number Placeholder 4"/>
          <p:cNvSpPr>
            <a:spLocks noGrp="1"/>
          </p:cNvSpPr>
          <p:nvPr>
            <p:ph type="sldNum" sz="quarter" idx="12"/>
          </p:nvPr>
        </p:nvSpPr>
        <p:spPr/>
        <p:txBody>
          <a:bodyPr/>
          <a:lstStyle/>
          <a:p>
            <a:fld id="{83B0A39C-9AA3-4A83-82D7-24ADE085033F}" type="slidenum">
              <a:rPr lang="ko-KR" altLang="en-US" smtClean="0"/>
              <a:pPr/>
              <a:t>47</a:t>
            </a:fld>
            <a:endParaRPr lang="ko-KR" altLang="en-US"/>
          </a:p>
        </p:txBody>
      </p:sp>
    </p:spTree>
  </p:cSld>
  <p:clrMapOvr>
    <a:masterClrMapping/>
  </p:clrMapOvr>
  <p:transition spd="slow">
    <p:circl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sp>
        <p:nvSpPr>
          <p:cNvPr id="3" name="Content Placeholder 2"/>
          <p:cNvSpPr>
            <a:spLocks noGrp="1"/>
          </p:cNvSpPr>
          <p:nvPr>
            <p:ph sz="quarter" idx="1"/>
          </p:nvPr>
        </p:nvSpPr>
        <p:spPr/>
        <p:txBody>
          <a:bodyPr/>
          <a:lstStyle/>
          <a:p>
            <a:endParaRPr lang="ar-SA"/>
          </a:p>
        </p:txBody>
      </p:sp>
      <p:pic>
        <p:nvPicPr>
          <p:cNvPr id="78850" name="Picture 2" descr="smiling man wearing blue sunglasses"/>
          <p:cNvPicPr>
            <a:picLocks noChangeAspect="1" noChangeArrowheads="1"/>
          </p:cNvPicPr>
          <p:nvPr/>
        </p:nvPicPr>
        <p:blipFill>
          <a:blip r:embed="rId2"/>
          <a:srcRect/>
          <a:stretch>
            <a:fillRect/>
          </a:stretch>
        </p:blipFill>
        <p:spPr bwMode="auto">
          <a:xfrm>
            <a:off x="1590687" y="555906"/>
            <a:ext cx="5910271" cy="4016108"/>
          </a:xfrm>
          <a:prstGeom prst="rect">
            <a:avLst/>
          </a:prstGeom>
          <a:noFill/>
        </p:spPr>
      </p:pic>
      <p:sp>
        <p:nvSpPr>
          <p:cNvPr id="5" name="Slide Number Placeholder 4"/>
          <p:cNvSpPr>
            <a:spLocks noGrp="1"/>
          </p:cNvSpPr>
          <p:nvPr>
            <p:ph type="sldNum" sz="quarter" idx="12"/>
          </p:nvPr>
        </p:nvSpPr>
        <p:spPr/>
        <p:txBody>
          <a:bodyPr/>
          <a:lstStyle/>
          <a:p>
            <a:fld id="{83B0A39C-9AA3-4A83-82D7-24ADE085033F}" type="slidenum">
              <a:rPr lang="ko-KR" altLang="en-US" smtClean="0"/>
              <a:pPr/>
              <a:t>48</a:t>
            </a:fld>
            <a:endParaRPr lang="ko-KR" altLang="en-US"/>
          </a:p>
        </p:txBody>
      </p:sp>
    </p:spTree>
  </p:cSld>
  <p:clrMapOvr>
    <a:masterClrMapping/>
  </p:clrMapOvr>
  <p:transition spd="slow">
    <p:circle/>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Always Wear Sunglasses</a:t>
            </a:r>
            <a:endParaRPr lang="ar-SA" dirty="0"/>
          </a:p>
        </p:txBody>
      </p:sp>
      <p:sp>
        <p:nvSpPr>
          <p:cNvPr id="3" name="Content Placeholder 2"/>
          <p:cNvSpPr>
            <a:spLocks noGrp="1"/>
          </p:cNvSpPr>
          <p:nvPr>
            <p:ph sz="quarter" idx="1"/>
          </p:nvPr>
        </p:nvSpPr>
        <p:spPr>
          <a:xfrm>
            <a:off x="457200" y="914400"/>
            <a:ext cx="8229600" cy="4014804"/>
          </a:xfrm>
        </p:spPr>
        <p:txBody>
          <a:bodyPr>
            <a:normAutofit fontScale="92500" lnSpcReduction="10000"/>
          </a:bodyPr>
          <a:lstStyle/>
          <a:p>
            <a:pPr algn="l" rtl="0"/>
            <a:r>
              <a:rPr lang="en-US" dirty="0" smtClean="0"/>
              <a:t>UV radiation can hurt your eyes just like it does your skin. </a:t>
            </a:r>
          </a:p>
          <a:p>
            <a:pPr algn="l" rtl="0"/>
            <a:r>
              <a:rPr lang="en-US" dirty="0" smtClean="0"/>
              <a:t>Effects add up and can cause problems like cataracts, cornea burns, and even cancer of the eyelid. </a:t>
            </a:r>
          </a:p>
          <a:p>
            <a:pPr algn="l" rtl="0"/>
            <a:r>
              <a:rPr lang="en-US" dirty="0" smtClean="0"/>
              <a:t>Whenever you’re outside -- even on cloudy days -- wear sunglasses or contacts that block 99% to 100% of UV-A and UV-B rays. </a:t>
            </a:r>
          </a:p>
          <a:p>
            <a:pPr algn="l" rtl="0"/>
            <a:r>
              <a:rPr lang="en-US" dirty="0" smtClean="0"/>
              <a:t>Protective lenses don’t have to be expensive, just check the label. </a:t>
            </a:r>
          </a:p>
          <a:p>
            <a:pPr algn="l" rtl="0"/>
            <a:r>
              <a:rPr lang="en-US" dirty="0" smtClean="0"/>
              <a:t>Hats block exposure, too. </a:t>
            </a:r>
          </a:p>
          <a:p>
            <a:pPr algn="l" rtl="0"/>
            <a:r>
              <a:rPr lang="en-US" dirty="0" smtClean="0"/>
              <a:t>Snow, water, sand, and concrete all can reflect UV rays.</a:t>
            </a:r>
          </a:p>
        </p:txBody>
      </p:sp>
      <p:sp>
        <p:nvSpPr>
          <p:cNvPr id="4" name="Slide Number Placeholder 3"/>
          <p:cNvSpPr>
            <a:spLocks noGrp="1"/>
          </p:cNvSpPr>
          <p:nvPr>
            <p:ph type="sldNum" sz="quarter" idx="12"/>
          </p:nvPr>
        </p:nvSpPr>
        <p:spPr/>
        <p:txBody>
          <a:bodyPr/>
          <a:lstStyle/>
          <a:p>
            <a:fld id="{83B0A39C-9AA3-4A83-82D7-24ADE085033F}" type="slidenum">
              <a:rPr lang="ko-KR" altLang="en-US" smtClean="0"/>
              <a:pPr/>
              <a:t>49</a:t>
            </a:fld>
            <a:endParaRPr lang="ko-KR" altLang="en-US"/>
          </a:p>
        </p:txBody>
      </p:sp>
    </p:spTree>
  </p:cSld>
  <p:clrMapOvr>
    <a:masterClrMapping/>
  </p:clrMapOvr>
  <p:transition spd="slow">
    <p:circl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quarter" idx="1"/>
          </p:nvPr>
        </p:nvPicPr>
        <p:blipFill rotWithShape="1">
          <a:blip r:embed="rId2">
            <a:extLst>
              <a:ext uri="{28A0092B-C50C-407E-A947-70E740481C1C}">
                <a14:useLocalDpi xmlns:a14="http://schemas.microsoft.com/office/drawing/2010/main" val="0"/>
              </a:ext>
            </a:extLst>
          </a:blip>
          <a:srcRect l="5806" t="18369" r="5663" b="19115"/>
          <a:stretch/>
        </p:blipFill>
        <p:spPr>
          <a:xfrm>
            <a:off x="323528" y="555526"/>
            <a:ext cx="5188688" cy="1616149"/>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5" name="Content Placeholder 3"/>
          <p:cNvPicPr>
            <a:picLocks noChangeAspect="1"/>
          </p:cNvPicPr>
          <p:nvPr/>
        </p:nvPicPr>
        <p:blipFill rotWithShape="1">
          <a:blip r:embed="rId3">
            <a:extLst>
              <a:ext uri="{28A0092B-C50C-407E-A947-70E740481C1C}">
                <a14:useLocalDpi xmlns:a14="http://schemas.microsoft.com/office/drawing/2010/main" val="0"/>
              </a:ext>
            </a:extLst>
          </a:blip>
          <a:srcRect l="5665" t="13705" r="5520" b="13618"/>
          <a:stretch/>
        </p:blipFill>
        <p:spPr>
          <a:xfrm rot="705181">
            <a:off x="3694783" y="2867618"/>
            <a:ext cx="4929658" cy="1792603"/>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6" name="Slide Number Placeholder 5"/>
          <p:cNvSpPr>
            <a:spLocks noGrp="1"/>
          </p:cNvSpPr>
          <p:nvPr>
            <p:ph type="sldNum" sz="quarter" idx="12"/>
          </p:nvPr>
        </p:nvSpPr>
        <p:spPr/>
        <p:txBody>
          <a:bodyPr/>
          <a:lstStyle/>
          <a:p>
            <a:fld id="{83B0A39C-9AA3-4A83-82D7-24ADE085033F}" type="slidenum">
              <a:rPr lang="ko-KR" altLang="en-US" smtClean="0"/>
              <a:pPr/>
              <a:t>5</a:t>
            </a:fld>
            <a:endParaRPr lang="ko-KR" altLang="en-US"/>
          </a:p>
        </p:txBody>
      </p:sp>
    </p:spTree>
    <p:extLst>
      <p:ext uri="{BB962C8B-B14F-4D97-AF65-F5344CB8AC3E}">
        <p14:creationId xmlns:p14="http://schemas.microsoft.com/office/powerpoint/2010/main" val="36787890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sp>
        <p:nvSpPr>
          <p:cNvPr id="3" name="Content Placeholder 2"/>
          <p:cNvSpPr>
            <a:spLocks noGrp="1"/>
          </p:cNvSpPr>
          <p:nvPr>
            <p:ph sz="quarter" idx="1"/>
          </p:nvPr>
        </p:nvSpPr>
        <p:spPr/>
        <p:txBody>
          <a:bodyPr/>
          <a:lstStyle/>
          <a:p>
            <a:endParaRPr lang="ar-SA"/>
          </a:p>
        </p:txBody>
      </p:sp>
      <p:pic>
        <p:nvPicPr>
          <p:cNvPr id="76802" name="Picture 2" descr="man wearing protective eyewear"/>
          <p:cNvPicPr>
            <a:picLocks noChangeAspect="1" noChangeArrowheads="1"/>
          </p:cNvPicPr>
          <p:nvPr/>
        </p:nvPicPr>
        <p:blipFill>
          <a:blip r:embed="rId2"/>
          <a:srcRect/>
          <a:stretch>
            <a:fillRect/>
          </a:stretch>
        </p:blipFill>
        <p:spPr bwMode="auto">
          <a:xfrm>
            <a:off x="1376373" y="510116"/>
            <a:ext cx="5767395" cy="3919022"/>
          </a:xfrm>
          <a:prstGeom prst="rect">
            <a:avLst/>
          </a:prstGeom>
          <a:noFill/>
        </p:spPr>
      </p:pic>
      <p:sp>
        <p:nvSpPr>
          <p:cNvPr id="5" name="Slide Number Placeholder 4"/>
          <p:cNvSpPr>
            <a:spLocks noGrp="1"/>
          </p:cNvSpPr>
          <p:nvPr>
            <p:ph type="sldNum" sz="quarter" idx="12"/>
          </p:nvPr>
        </p:nvSpPr>
        <p:spPr/>
        <p:txBody>
          <a:bodyPr/>
          <a:lstStyle/>
          <a:p>
            <a:fld id="{83B0A39C-9AA3-4A83-82D7-24ADE085033F}" type="slidenum">
              <a:rPr lang="ko-KR" altLang="en-US" smtClean="0"/>
              <a:pPr/>
              <a:t>50</a:t>
            </a:fld>
            <a:endParaRPr lang="ko-KR" altLang="en-US"/>
          </a:p>
        </p:txBody>
      </p:sp>
    </p:spTree>
  </p:cSld>
  <p:clrMapOvr>
    <a:masterClrMapping/>
  </p:clrMapOvr>
  <p:transition spd="slow">
    <p:circle/>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Use Safety Glasses at Work and Play</a:t>
            </a:r>
            <a:endParaRPr lang="ar-SA" dirty="0"/>
          </a:p>
        </p:txBody>
      </p:sp>
      <p:sp>
        <p:nvSpPr>
          <p:cNvPr id="3" name="Content Placeholder 2"/>
          <p:cNvSpPr>
            <a:spLocks noGrp="1"/>
          </p:cNvSpPr>
          <p:nvPr>
            <p:ph sz="quarter" idx="1"/>
          </p:nvPr>
        </p:nvSpPr>
        <p:spPr>
          <a:xfrm>
            <a:off x="457200" y="914400"/>
            <a:ext cx="8229600" cy="4014804"/>
          </a:xfrm>
        </p:spPr>
        <p:txBody>
          <a:bodyPr>
            <a:normAutofit lnSpcReduction="10000"/>
          </a:bodyPr>
          <a:lstStyle/>
          <a:p>
            <a:pPr algn="l" rtl="0"/>
            <a:r>
              <a:rPr lang="en-US" dirty="0" smtClean="0"/>
              <a:t>Nearly half of all eye injuries happen at home, not on a job site. </a:t>
            </a:r>
          </a:p>
          <a:p>
            <a:pPr algn="l" rtl="0"/>
            <a:r>
              <a:rPr lang="en-US" dirty="0" smtClean="0"/>
              <a:t>Use safety glasses whenever a project might send debris flying or splash hazardous chemicals. </a:t>
            </a:r>
          </a:p>
          <a:p>
            <a:pPr algn="l" rtl="0"/>
            <a:r>
              <a:rPr lang="en-US" dirty="0" smtClean="0"/>
              <a:t>Protective eyewear may prevent 90% of sports-related eye injuries. Lenses should be made of polycarbonate plastic -- which is 10 times more impact resistant than other materials. </a:t>
            </a:r>
          </a:p>
          <a:p>
            <a:pPr algn="l" rtl="0"/>
            <a:r>
              <a:rPr lang="en-US" dirty="0" smtClean="0"/>
              <a:t>Some sports with the most injuries are baseball/softball, racket sports, lacrosse, and basketball.</a:t>
            </a:r>
          </a:p>
        </p:txBody>
      </p:sp>
      <p:sp>
        <p:nvSpPr>
          <p:cNvPr id="4" name="Slide Number Placeholder 3"/>
          <p:cNvSpPr>
            <a:spLocks noGrp="1"/>
          </p:cNvSpPr>
          <p:nvPr>
            <p:ph type="sldNum" sz="quarter" idx="12"/>
          </p:nvPr>
        </p:nvSpPr>
        <p:spPr/>
        <p:txBody>
          <a:bodyPr/>
          <a:lstStyle/>
          <a:p>
            <a:fld id="{83B0A39C-9AA3-4A83-82D7-24ADE085033F}" type="slidenum">
              <a:rPr lang="ko-KR" altLang="en-US" smtClean="0"/>
              <a:pPr/>
              <a:t>51</a:t>
            </a:fld>
            <a:endParaRPr lang="ko-KR" altLang="en-US"/>
          </a:p>
        </p:txBody>
      </p:sp>
    </p:spTree>
  </p:cSld>
  <p:clrMapOvr>
    <a:masterClrMapping/>
  </p:clrMapOvr>
  <p:transition spd="slow">
    <p:circle/>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sp>
        <p:nvSpPr>
          <p:cNvPr id="3" name="Content Placeholder 2"/>
          <p:cNvSpPr>
            <a:spLocks noGrp="1"/>
          </p:cNvSpPr>
          <p:nvPr>
            <p:ph sz="quarter" idx="1"/>
          </p:nvPr>
        </p:nvSpPr>
        <p:spPr/>
        <p:txBody>
          <a:bodyPr/>
          <a:lstStyle/>
          <a:p>
            <a:endParaRPr lang="ar-SA" dirty="0"/>
          </a:p>
        </p:txBody>
      </p:sp>
      <p:pic>
        <p:nvPicPr>
          <p:cNvPr id="74754" name="Picture 2" descr="fresh stir fry"/>
          <p:cNvPicPr>
            <a:picLocks noChangeAspect="1" noChangeArrowheads="1"/>
          </p:cNvPicPr>
          <p:nvPr/>
        </p:nvPicPr>
        <p:blipFill>
          <a:blip r:embed="rId2"/>
          <a:srcRect/>
          <a:stretch>
            <a:fillRect/>
          </a:stretch>
        </p:blipFill>
        <p:spPr bwMode="auto">
          <a:xfrm>
            <a:off x="1500166" y="318697"/>
            <a:ext cx="6072230" cy="4126161"/>
          </a:xfrm>
          <a:prstGeom prst="rect">
            <a:avLst/>
          </a:prstGeom>
          <a:noFill/>
        </p:spPr>
      </p:pic>
      <p:sp>
        <p:nvSpPr>
          <p:cNvPr id="5" name="Slide Number Placeholder 4"/>
          <p:cNvSpPr>
            <a:spLocks noGrp="1"/>
          </p:cNvSpPr>
          <p:nvPr>
            <p:ph type="sldNum" sz="quarter" idx="12"/>
          </p:nvPr>
        </p:nvSpPr>
        <p:spPr/>
        <p:txBody>
          <a:bodyPr/>
          <a:lstStyle/>
          <a:p>
            <a:fld id="{83B0A39C-9AA3-4A83-82D7-24ADE085033F}" type="slidenum">
              <a:rPr lang="ko-KR" altLang="en-US" smtClean="0"/>
              <a:pPr/>
              <a:t>52</a:t>
            </a:fld>
            <a:endParaRPr lang="ko-KR" altLang="en-US"/>
          </a:p>
        </p:txBody>
      </p:sp>
    </p:spTree>
  </p:cSld>
  <p:clrMapOvr>
    <a:masterClrMapping/>
  </p:clrMapOvr>
  <p:transition spd="slow">
    <p:circle/>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Eat for Your Heart and Your Eyes</a:t>
            </a:r>
            <a:endParaRPr lang="ar-SA" dirty="0"/>
          </a:p>
        </p:txBody>
      </p:sp>
      <p:sp>
        <p:nvSpPr>
          <p:cNvPr id="3" name="Content Placeholder 2"/>
          <p:cNvSpPr>
            <a:spLocks noGrp="1"/>
          </p:cNvSpPr>
          <p:nvPr>
            <p:ph sz="quarter" idx="1"/>
          </p:nvPr>
        </p:nvSpPr>
        <p:spPr/>
        <p:txBody>
          <a:bodyPr>
            <a:normAutofit fontScale="92500" lnSpcReduction="20000"/>
          </a:bodyPr>
          <a:lstStyle/>
          <a:p>
            <a:pPr algn="l" rtl="0"/>
            <a:r>
              <a:rPr lang="en-US" dirty="0" smtClean="0"/>
              <a:t>Foods that help circulation are good for your heart, eyes, and vision. </a:t>
            </a:r>
          </a:p>
          <a:p>
            <a:pPr algn="l" rtl="0"/>
            <a:r>
              <a:rPr lang="en-US" dirty="0" smtClean="0"/>
              <a:t>Choose heart-healthy foods like citrus fruits, dark leafy greens, and whole grains.</a:t>
            </a:r>
          </a:p>
          <a:p>
            <a:pPr algn="l" rtl="0"/>
            <a:r>
              <a:rPr lang="en-US" dirty="0" smtClean="0"/>
              <a:t> Foods rich in zinc -- beans, peas, peanuts, oysters, lean red meat, and poultry -- can help eyes resist light damage. </a:t>
            </a:r>
          </a:p>
          <a:p>
            <a:pPr algn="l" rtl="0"/>
            <a:r>
              <a:rPr lang="en-US" dirty="0" smtClean="0"/>
              <a:t>And carrots do help eyesight: The vitamin A in them is important for good vision. </a:t>
            </a:r>
          </a:p>
          <a:p>
            <a:pPr algn="l" rtl="0"/>
            <a:r>
              <a:rPr lang="en-US" dirty="0" smtClean="0"/>
              <a:t>Other nutrients that help eyes include beta-carotene (found in many yellow or orange fruits and veggies), and lutein and </a:t>
            </a:r>
            <a:r>
              <a:rPr lang="en-US" dirty="0" err="1" smtClean="0"/>
              <a:t>zeaxanthin</a:t>
            </a:r>
            <a:r>
              <a:rPr lang="en-US" dirty="0" smtClean="0"/>
              <a:t> (found in leafy greens and colorful produce).</a:t>
            </a:r>
          </a:p>
          <a:p>
            <a:pPr algn="l" rtl="0"/>
            <a:endParaRPr lang="ar-SA" dirty="0"/>
          </a:p>
        </p:txBody>
      </p:sp>
      <p:sp>
        <p:nvSpPr>
          <p:cNvPr id="4" name="Slide Number Placeholder 3"/>
          <p:cNvSpPr>
            <a:spLocks noGrp="1"/>
          </p:cNvSpPr>
          <p:nvPr>
            <p:ph type="sldNum" sz="quarter" idx="12"/>
          </p:nvPr>
        </p:nvSpPr>
        <p:spPr/>
        <p:txBody>
          <a:bodyPr/>
          <a:lstStyle/>
          <a:p>
            <a:fld id="{83B0A39C-9AA3-4A83-82D7-24ADE085033F}" type="slidenum">
              <a:rPr lang="ko-KR" altLang="en-US" smtClean="0"/>
              <a:pPr/>
              <a:t>53</a:t>
            </a:fld>
            <a:endParaRPr lang="ko-KR" altLang="en-US"/>
          </a:p>
        </p:txBody>
      </p:sp>
    </p:spTree>
  </p:cSld>
  <p:clrMapOvr>
    <a:masterClrMapping/>
  </p:clrMapOvr>
  <p:transition spd="slow">
    <p:circle/>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sp>
        <p:nvSpPr>
          <p:cNvPr id="3" name="Content Placeholder 2"/>
          <p:cNvSpPr>
            <a:spLocks noGrp="1"/>
          </p:cNvSpPr>
          <p:nvPr>
            <p:ph sz="quarter" idx="1"/>
          </p:nvPr>
        </p:nvSpPr>
        <p:spPr/>
        <p:txBody>
          <a:bodyPr/>
          <a:lstStyle/>
          <a:p>
            <a:endParaRPr lang="ar-SA"/>
          </a:p>
        </p:txBody>
      </p:sp>
      <p:pic>
        <p:nvPicPr>
          <p:cNvPr id="80898" name="Picture 2" descr="woman applying eye drops"/>
          <p:cNvPicPr>
            <a:picLocks noChangeAspect="1" noChangeArrowheads="1"/>
          </p:cNvPicPr>
          <p:nvPr/>
        </p:nvPicPr>
        <p:blipFill>
          <a:blip r:embed="rId2"/>
          <a:srcRect/>
          <a:stretch>
            <a:fillRect/>
          </a:stretch>
        </p:blipFill>
        <p:spPr bwMode="auto">
          <a:xfrm>
            <a:off x="1500166" y="392888"/>
            <a:ext cx="5624519" cy="3821936"/>
          </a:xfrm>
          <a:prstGeom prst="rect">
            <a:avLst/>
          </a:prstGeom>
          <a:noFill/>
        </p:spPr>
      </p:pic>
      <p:sp>
        <p:nvSpPr>
          <p:cNvPr id="5" name="Slide Number Placeholder 4"/>
          <p:cNvSpPr>
            <a:spLocks noGrp="1"/>
          </p:cNvSpPr>
          <p:nvPr>
            <p:ph type="sldNum" sz="quarter" idx="12"/>
          </p:nvPr>
        </p:nvSpPr>
        <p:spPr/>
        <p:txBody>
          <a:bodyPr/>
          <a:lstStyle/>
          <a:p>
            <a:fld id="{83B0A39C-9AA3-4A83-82D7-24ADE085033F}" type="slidenum">
              <a:rPr lang="ko-KR" altLang="en-US" smtClean="0"/>
              <a:pPr/>
              <a:t>54</a:t>
            </a:fld>
            <a:endParaRPr lang="ko-KR" altLang="en-US"/>
          </a:p>
        </p:txBody>
      </p:sp>
    </p:spTree>
  </p:cSld>
  <p:clrMapOvr>
    <a:masterClrMapping/>
  </p:clrMapOvr>
  <p:transition spd="slow">
    <p:circle/>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Don’t Ignore Eye Problems</a:t>
            </a:r>
            <a:endParaRPr lang="ar-SA" dirty="0"/>
          </a:p>
        </p:txBody>
      </p:sp>
      <p:sp>
        <p:nvSpPr>
          <p:cNvPr id="3" name="Content Placeholder 2"/>
          <p:cNvSpPr>
            <a:spLocks noGrp="1"/>
          </p:cNvSpPr>
          <p:nvPr>
            <p:ph sz="quarter" idx="1"/>
          </p:nvPr>
        </p:nvSpPr>
        <p:spPr/>
        <p:txBody>
          <a:bodyPr/>
          <a:lstStyle/>
          <a:p>
            <a:pPr algn="l" rtl="0"/>
            <a:r>
              <a:rPr lang="en-US" dirty="0" smtClean="0"/>
              <a:t>If your eyes are itchy or red, soothe them with cold compresses, antihistamines, or eye drops.</a:t>
            </a:r>
          </a:p>
          <a:p>
            <a:pPr algn="l" rtl="0"/>
            <a:r>
              <a:rPr lang="en-US" dirty="0" smtClean="0"/>
              <a:t> If you feel grittiness, like there’s sand in your eye, rinse with clean water or saline. </a:t>
            </a:r>
          </a:p>
          <a:p>
            <a:pPr algn="l" rtl="0"/>
            <a:r>
              <a:rPr lang="en-US" dirty="0" smtClean="0"/>
              <a:t>See a doctor if symptoms continue, or if you have eye pain, secretions, swelling, or sensitivity to light. </a:t>
            </a:r>
          </a:p>
          <a:p>
            <a:pPr algn="l" rtl="0"/>
            <a:r>
              <a:rPr lang="en-US" dirty="0" smtClean="0"/>
              <a:t>Other reasons to see a doctor: dark floating spots, flashes of light, or any time you can't see normally.</a:t>
            </a:r>
          </a:p>
          <a:p>
            <a:pPr algn="l" rtl="0"/>
            <a:endParaRPr lang="ar-SA" dirty="0"/>
          </a:p>
        </p:txBody>
      </p:sp>
      <p:sp>
        <p:nvSpPr>
          <p:cNvPr id="4" name="Slide Number Placeholder 3"/>
          <p:cNvSpPr>
            <a:spLocks noGrp="1"/>
          </p:cNvSpPr>
          <p:nvPr>
            <p:ph type="sldNum" sz="quarter" idx="12"/>
          </p:nvPr>
        </p:nvSpPr>
        <p:spPr/>
        <p:txBody>
          <a:bodyPr/>
          <a:lstStyle/>
          <a:p>
            <a:fld id="{83B0A39C-9AA3-4A83-82D7-24ADE085033F}" type="slidenum">
              <a:rPr lang="ko-KR" altLang="en-US" smtClean="0"/>
              <a:pPr/>
              <a:t>55</a:t>
            </a:fld>
            <a:endParaRPr lang="ko-KR" altLang="en-US"/>
          </a:p>
        </p:txBody>
      </p:sp>
    </p:spTree>
  </p:cSld>
  <p:clrMapOvr>
    <a:masterClrMapping/>
  </p:clrMapOvr>
  <p:transition spd="slow">
    <p:circle/>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sp>
        <p:nvSpPr>
          <p:cNvPr id="3" name="Content Placeholder 2"/>
          <p:cNvSpPr>
            <a:spLocks noGrp="1"/>
          </p:cNvSpPr>
          <p:nvPr>
            <p:ph sz="quarter" idx="1"/>
          </p:nvPr>
        </p:nvSpPr>
        <p:spPr/>
        <p:txBody>
          <a:bodyPr/>
          <a:lstStyle/>
          <a:p>
            <a:endParaRPr lang="ar-SA"/>
          </a:p>
        </p:txBody>
      </p:sp>
      <p:pic>
        <p:nvPicPr>
          <p:cNvPr id="84994" name="Picture 2" descr="man putting contact lens onto eye"/>
          <p:cNvPicPr>
            <a:picLocks noChangeAspect="1" noChangeArrowheads="1"/>
          </p:cNvPicPr>
          <p:nvPr/>
        </p:nvPicPr>
        <p:blipFill>
          <a:blip r:embed="rId2"/>
          <a:srcRect/>
          <a:stretch>
            <a:fillRect/>
          </a:stretch>
        </p:blipFill>
        <p:spPr bwMode="auto">
          <a:xfrm>
            <a:off x="1447811" y="510116"/>
            <a:ext cx="5767395" cy="3919022"/>
          </a:xfrm>
          <a:prstGeom prst="rect">
            <a:avLst/>
          </a:prstGeom>
          <a:noFill/>
        </p:spPr>
      </p:pic>
      <p:sp>
        <p:nvSpPr>
          <p:cNvPr id="5" name="Slide Number Placeholder 4"/>
          <p:cNvSpPr>
            <a:spLocks noGrp="1"/>
          </p:cNvSpPr>
          <p:nvPr>
            <p:ph type="sldNum" sz="quarter" idx="12"/>
          </p:nvPr>
        </p:nvSpPr>
        <p:spPr/>
        <p:txBody>
          <a:bodyPr/>
          <a:lstStyle/>
          <a:p>
            <a:fld id="{83B0A39C-9AA3-4A83-82D7-24ADE085033F}" type="slidenum">
              <a:rPr lang="ko-KR" altLang="en-US" smtClean="0"/>
              <a:pPr/>
              <a:t>56</a:t>
            </a:fld>
            <a:endParaRPr lang="ko-KR" altLang="en-US"/>
          </a:p>
        </p:txBody>
      </p:sp>
    </p:spTree>
  </p:cSld>
  <p:clrMapOvr>
    <a:masterClrMapping/>
  </p:clrMapOvr>
  <p:transition spd="slow">
    <p:circle/>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Clean Your Contact Lenses</a:t>
            </a:r>
            <a:endParaRPr lang="ar-SA" dirty="0"/>
          </a:p>
        </p:txBody>
      </p:sp>
      <p:sp>
        <p:nvSpPr>
          <p:cNvPr id="3" name="Content Placeholder 2"/>
          <p:cNvSpPr>
            <a:spLocks noGrp="1"/>
          </p:cNvSpPr>
          <p:nvPr>
            <p:ph sz="quarter" idx="1"/>
          </p:nvPr>
        </p:nvSpPr>
        <p:spPr/>
        <p:txBody>
          <a:bodyPr>
            <a:normAutofit fontScale="92500"/>
          </a:bodyPr>
          <a:lstStyle/>
          <a:p>
            <a:pPr algn="l" rtl="0"/>
            <a:r>
              <a:rPr lang="en-US" dirty="0" smtClean="0"/>
              <a:t>Take care of your eyes by taking care of your contacts. Always wash your hands before handling lenses. </a:t>
            </a:r>
          </a:p>
          <a:p>
            <a:pPr algn="l" rtl="0"/>
            <a:r>
              <a:rPr lang="en-US" dirty="0" smtClean="0"/>
              <a:t>Use only cleaners and drops approved by your eye doctor. </a:t>
            </a:r>
          </a:p>
          <a:p>
            <a:pPr algn="l" rtl="0"/>
            <a:r>
              <a:rPr lang="en-US" dirty="0" smtClean="0"/>
              <a:t>Clean, rinse, and dry the case each time you remove the lenses, and replace it every two to three months. </a:t>
            </a:r>
          </a:p>
          <a:p>
            <a:pPr algn="l" rtl="0"/>
            <a:r>
              <a:rPr lang="en-US" dirty="0" smtClean="0"/>
              <a:t>Don’t wear lenses when you're swimming or using cleaning products like bleach. </a:t>
            </a:r>
          </a:p>
          <a:p>
            <a:pPr algn="l" rtl="0"/>
            <a:r>
              <a:rPr lang="en-US" dirty="0" smtClean="0"/>
              <a:t>Don’t leave daily wear lenses in while you sleep, even for a nap. And don’t wear lenses longer than recommended.</a:t>
            </a:r>
          </a:p>
          <a:p>
            <a:pPr algn="l" rtl="0"/>
            <a:endParaRPr lang="ar-SA" dirty="0"/>
          </a:p>
        </p:txBody>
      </p:sp>
      <p:sp>
        <p:nvSpPr>
          <p:cNvPr id="4" name="Slide Number Placeholder 3"/>
          <p:cNvSpPr>
            <a:spLocks noGrp="1"/>
          </p:cNvSpPr>
          <p:nvPr>
            <p:ph type="sldNum" sz="quarter" idx="12"/>
          </p:nvPr>
        </p:nvSpPr>
        <p:spPr/>
        <p:txBody>
          <a:bodyPr/>
          <a:lstStyle/>
          <a:p>
            <a:fld id="{83B0A39C-9AA3-4A83-82D7-24ADE085033F}" type="slidenum">
              <a:rPr lang="ko-KR" altLang="en-US" smtClean="0"/>
              <a:pPr/>
              <a:t>57</a:t>
            </a:fld>
            <a:endParaRPr lang="ko-KR" altLang="en-US"/>
          </a:p>
        </p:txBody>
      </p:sp>
    </p:spTree>
  </p:cSld>
  <p:clrMapOvr>
    <a:masterClrMapping/>
  </p:clrMapOvr>
  <p:transition spd="slow">
    <p:circle/>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sp>
        <p:nvSpPr>
          <p:cNvPr id="3" name="Content Placeholder 2"/>
          <p:cNvSpPr>
            <a:spLocks noGrp="1"/>
          </p:cNvSpPr>
          <p:nvPr>
            <p:ph sz="quarter" idx="1"/>
          </p:nvPr>
        </p:nvSpPr>
        <p:spPr/>
        <p:txBody>
          <a:bodyPr/>
          <a:lstStyle/>
          <a:p>
            <a:endParaRPr lang="ar-SA"/>
          </a:p>
        </p:txBody>
      </p:sp>
      <p:pic>
        <p:nvPicPr>
          <p:cNvPr id="82946" name="Picture 2" descr="magnified image of retina"/>
          <p:cNvPicPr>
            <a:picLocks noChangeAspect="1" noChangeArrowheads="1"/>
          </p:cNvPicPr>
          <p:nvPr/>
        </p:nvPicPr>
        <p:blipFill>
          <a:blip r:embed="rId2"/>
          <a:srcRect/>
          <a:stretch>
            <a:fillRect/>
          </a:stretch>
        </p:blipFill>
        <p:spPr bwMode="auto">
          <a:xfrm>
            <a:off x="1376373" y="535764"/>
            <a:ext cx="5624519" cy="3821936"/>
          </a:xfrm>
          <a:prstGeom prst="rect">
            <a:avLst/>
          </a:prstGeom>
          <a:noFill/>
        </p:spPr>
      </p:pic>
      <p:sp>
        <p:nvSpPr>
          <p:cNvPr id="5" name="Slide Number Placeholder 4"/>
          <p:cNvSpPr>
            <a:spLocks noGrp="1"/>
          </p:cNvSpPr>
          <p:nvPr>
            <p:ph type="sldNum" sz="quarter" idx="12"/>
          </p:nvPr>
        </p:nvSpPr>
        <p:spPr/>
        <p:txBody>
          <a:bodyPr/>
          <a:lstStyle/>
          <a:p>
            <a:fld id="{83B0A39C-9AA3-4A83-82D7-24ADE085033F}" type="slidenum">
              <a:rPr lang="ko-KR" altLang="en-US" smtClean="0"/>
              <a:pPr/>
              <a:t>58</a:t>
            </a:fld>
            <a:endParaRPr lang="ko-KR" altLang="en-US"/>
          </a:p>
        </p:txBody>
      </p:sp>
    </p:spTree>
  </p:cSld>
  <p:clrMapOvr>
    <a:masterClrMapping/>
  </p:clrMapOvr>
  <p:transition spd="slow">
    <p:circle/>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Know Your Health History</a:t>
            </a:r>
            <a:endParaRPr lang="ar-SA" dirty="0"/>
          </a:p>
        </p:txBody>
      </p:sp>
      <p:sp>
        <p:nvSpPr>
          <p:cNvPr id="3" name="Content Placeholder 2"/>
          <p:cNvSpPr>
            <a:spLocks noGrp="1"/>
          </p:cNvSpPr>
          <p:nvPr>
            <p:ph sz="quarter" idx="1"/>
          </p:nvPr>
        </p:nvSpPr>
        <p:spPr/>
        <p:txBody>
          <a:bodyPr>
            <a:normAutofit fontScale="92500" lnSpcReduction="20000"/>
          </a:bodyPr>
          <a:lstStyle/>
          <a:p>
            <a:pPr algn="l" rtl="0"/>
            <a:r>
              <a:rPr lang="en-US" dirty="0" smtClean="0"/>
              <a:t>Many seemingly unrelated health conditions can affect your eyes. </a:t>
            </a:r>
          </a:p>
          <a:p>
            <a:pPr algn="l" rtl="0"/>
            <a:r>
              <a:rPr lang="en-US" dirty="0" smtClean="0"/>
              <a:t>High blood pressure and diabetes can reduce blood flow to the eyes. </a:t>
            </a:r>
          </a:p>
          <a:p>
            <a:pPr algn="l" rtl="0"/>
            <a:r>
              <a:rPr lang="en-US" dirty="0" smtClean="0"/>
              <a:t>Immune system disorders in the lungs, thyroid glands, or elsewhere can inflame eyes, too. </a:t>
            </a:r>
          </a:p>
          <a:p>
            <a:pPr algn="l" rtl="0"/>
            <a:r>
              <a:rPr lang="en-US" dirty="0" smtClean="0"/>
              <a:t>Other threats include multiple sclerosis, aneurysms, and cancer. </a:t>
            </a:r>
          </a:p>
          <a:p>
            <a:pPr algn="l" rtl="0"/>
            <a:r>
              <a:rPr lang="en-US" dirty="0" smtClean="0"/>
              <a:t>Tell your eye doctor about any current or past health issues, including family members with eye problems or serious illnesses.</a:t>
            </a:r>
          </a:p>
          <a:p>
            <a:pPr algn="l" rtl="0"/>
            <a:endParaRPr lang="ar-SA" dirty="0"/>
          </a:p>
        </p:txBody>
      </p:sp>
      <p:sp>
        <p:nvSpPr>
          <p:cNvPr id="4" name="Slide Number Placeholder 3"/>
          <p:cNvSpPr>
            <a:spLocks noGrp="1"/>
          </p:cNvSpPr>
          <p:nvPr>
            <p:ph type="sldNum" sz="quarter" idx="12"/>
          </p:nvPr>
        </p:nvSpPr>
        <p:spPr/>
        <p:txBody>
          <a:bodyPr/>
          <a:lstStyle/>
          <a:p>
            <a:fld id="{83B0A39C-9AA3-4A83-82D7-24ADE085033F}" type="slidenum">
              <a:rPr lang="ko-KR" altLang="en-US" smtClean="0"/>
              <a:pPr/>
              <a:t>59</a:t>
            </a:fld>
            <a:endParaRPr lang="ko-KR" altLang="en-US"/>
          </a:p>
        </p:txBody>
      </p:sp>
    </p:spTree>
  </p:cSld>
  <p:clrMapOvr>
    <a:masterClrMapping/>
  </p:clrMapOvr>
  <p:transition spd="slow">
    <p:circl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quarter" idx="1"/>
          </p:nvPr>
        </p:nvPicPr>
        <p:blipFill rotWithShape="1">
          <a:blip r:embed="rId2">
            <a:extLst>
              <a:ext uri="{28A0092B-C50C-407E-A947-70E740481C1C}">
                <a14:useLocalDpi xmlns:a14="http://schemas.microsoft.com/office/drawing/2010/main" val="0"/>
              </a:ext>
            </a:extLst>
          </a:blip>
          <a:srcRect l="5554" t="21972" r="5174" b="22538"/>
          <a:stretch/>
        </p:blipFill>
        <p:spPr>
          <a:xfrm>
            <a:off x="411961" y="195486"/>
            <a:ext cx="5256584" cy="1325986"/>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5" name="Content Placeholder 3"/>
          <p:cNvPicPr>
            <a:picLocks noChangeAspect="1"/>
          </p:cNvPicPr>
          <p:nvPr/>
        </p:nvPicPr>
        <p:blipFill rotWithShape="1">
          <a:blip r:embed="rId3">
            <a:extLst>
              <a:ext uri="{28A0092B-C50C-407E-A947-70E740481C1C}">
                <a14:useLocalDpi xmlns:a14="http://schemas.microsoft.com/office/drawing/2010/main" val="0"/>
              </a:ext>
            </a:extLst>
          </a:blip>
          <a:srcRect l="5397" t="15692" r="5564" b="15344"/>
          <a:stretch/>
        </p:blipFill>
        <p:spPr>
          <a:xfrm>
            <a:off x="3234868" y="1851670"/>
            <a:ext cx="5411973" cy="1382233"/>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6" name="Content Placeholder 3"/>
          <p:cNvPicPr>
            <a:picLocks noChangeAspect="1"/>
          </p:cNvPicPr>
          <p:nvPr/>
        </p:nvPicPr>
        <p:blipFill rotWithShape="1">
          <a:blip r:embed="rId4">
            <a:extLst>
              <a:ext uri="{28A0092B-C50C-407E-A947-70E740481C1C}">
                <a14:useLocalDpi xmlns:a14="http://schemas.microsoft.com/office/drawing/2010/main" val="0"/>
              </a:ext>
            </a:extLst>
          </a:blip>
          <a:srcRect l="5984" t="13079" r="5659" b="13005"/>
          <a:stretch/>
        </p:blipFill>
        <p:spPr>
          <a:xfrm>
            <a:off x="395536" y="3212187"/>
            <a:ext cx="4635796" cy="1509824"/>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7" name="Slide Number Placeholder 6"/>
          <p:cNvSpPr>
            <a:spLocks noGrp="1"/>
          </p:cNvSpPr>
          <p:nvPr>
            <p:ph type="sldNum" sz="quarter" idx="12"/>
          </p:nvPr>
        </p:nvSpPr>
        <p:spPr/>
        <p:txBody>
          <a:bodyPr/>
          <a:lstStyle/>
          <a:p>
            <a:fld id="{83B0A39C-9AA3-4A83-82D7-24ADE085033F}" type="slidenum">
              <a:rPr lang="ko-KR" altLang="en-US" smtClean="0"/>
              <a:pPr/>
              <a:t>6</a:t>
            </a:fld>
            <a:endParaRPr lang="ko-KR" altLang="en-US"/>
          </a:p>
        </p:txBody>
      </p:sp>
    </p:spTree>
    <p:extLst>
      <p:ext uri="{BB962C8B-B14F-4D97-AF65-F5344CB8AC3E}">
        <p14:creationId xmlns:p14="http://schemas.microsoft.com/office/powerpoint/2010/main" val="38553396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sp>
        <p:nvSpPr>
          <p:cNvPr id="3" name="Content Placeholder 2"/>
          <p:cNvSpPr>
            <a:spLocks noGrp="1"/>
          </p:cNvSpPr>
          <p:nvPr>
            <p:ph sz="quarter" idx="1"/>
          </p:nvPr>
        </p:nvSpPr>
        <p:spPr/>
        <p:txBody>
          <a:bodyPr/>
          <a:lstStyle/>
          <a:p>
            <a:endParaRPr lang="ar-SA"/>
          </a:p>
        </p:txBody>
      </p:sp>
      <p:pic>
        <p:nvPicPr>
          <p:cNvPr id="94210" name="Picture 2" descr="prescription pill bottles"/>
          <p:cNvPicPr>
            <a:picLocks noChangeAspect="1" noChangeArrowheads="1"/>
          </p:cNvPicPr>
          <p:nvPr/>
        </p:nvPicPr>
        <p:blipFill>
          <a:blip r:embed="rId2"/>
          <a:srcRect/>
          <a:stretch>
            <a:fillRect/>
          </a:stretch>
        </p:blipFill>
        <p:spPr bwMode="auto">
          <a:xfrm>
            <a:off x="1510940" y="1000114"/>
            <a:ext cx="5256556" cy="3571900"/>
          </a:xfrm>
          <a:prstGeom prst="rect">
            <a:avLst/>
          </a:prstGeom>
          <a:noFill/>
        </p:spPr>
      </p:pic>
      <p:sp>
        <p:nvSpPr>
          <p:cNvPr id="5" name="Slide Number Placeholder 4"/>
          <p:cNvSpPr>
            <a:spLocks noGrp="1"/>
          </p:cNvSpPr>
          <p:nvPr>
            <p:ph type="sldNum" sz="quarter" idx="12"/>
          </p:nvPr>
        </p:nvSpPr>
        <p:spPr/>
        <p:txBody>
          <a:bodyPr/>
          <a:lstStyle/>
          <a:p>
            <a:fld id="{83B0A39C-9AA3-4A83-82D7-24ADE085033F}" type="slidenum">
              <a:rPr lang="ko-KR" altLang="en-US" smtClean="0"/>
              <a:pPr/>
              <a:t>60</a:t>
            </a:fld>
            <a:endParaRPr lang="ko-KR" altLang="en-US"/>
          </a:p>
        </p:txBody>
      </p:sp>
    </p:spTree>
  </p:cSld>
  <p:clrMapOvr>
    <a:masterClrMapping/>
  </p:clrMapOvr>
  <p:transition spd="slow">
    <p:circle/>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Read Drug Labels</a:t>
            </a:r>
            <a:endParaRPr lang="ar-SA" dirty="0"/>
          </a:p>
        </p:txBody>
      </p:sp>
      <p:sp>
        <p:nvSpPr>
          <p:cNvPr id="3" name="Content Placeholder 2"/>
          <p:cNvSpPr>
            <a:spLocks noGrp="1"/>
          </p:cNvSpPr>
          <p:nvPr>
            <p:ph sz="quarter" idx="1"/>
          </p:nvPr>
        </p:nvSpPr>
        <p:spPr/>
        <p:txBody>
          <a:bodyPr/>
          <a:lstStyle/>
          <a:p>
            <a:pPr algn="l" rtl="0"/>
            <a:r>
              <a:rPr lang="en-US" dirty="0" smtClean="0"/>
              <a:t>Many types of drugs, or combinations of drugs, can affect your vision. </a:t>
            </a:r>
          </a:p>
          <a:p>
            <a:pPr algn="l" rtl="0"/>
            <a:r>
              <a:rPr lang="en-US" dirty="0" smtClean="0"/>
              <a:t>Be on the lookout for possible side effects from various medications used to treat different conditions. </a:t>
            </a:r>
          </a:p>
          <a:p>
            <a:pPr algn="l" rtl="0"/>
            <a:r>
              <a:rPr lang="en-US" dirty="0" smtClean="0"/>
              <a:t>Tell your doctor if you notice issues like dry or watery eyes, double vision, light sensitivity, puffy or droopy eyelids, and blurred vision.</a:t>
            </a:r>
          </a:p>
          <a:p>
            <a:pPr algn="l" rtl="0"/>
            <a:endParaRPr lang="ar-SA" dirty="0"/>
          </a:p>
        </p:txBody>
      </p:sp>
      <p:sp>
        <p:nvSpPr>
          <p:cNvPr id="4" name="Slide Number Placeholder 3"/>
          <p:cNvSpPr>
            <a:spLocks noGrp="1"/>
          </p:cNvSpPr>
          <p:nvPr>
            <p:ph type="sldNum" sz="quarter" idx="12"/>
          </p:nvPr>
        </p:nvSpPr>
        <p:spPr/>
        <p:txBody>
          <a:bodyPr/>
          <a:lstStyle/>
          <a:p>
            <a:fld id="{83B0A39C-9AA3-4A83-82D7-24ADE085033F}" type="slidenum">
              <a:rPr lang="ko-KR" altLang="en-US" smtClean="0"/>
              <a:pPr/>
              <a:t>61</a:t>
            </a:fld>
            <a:endParaRPr lang="ko-KR" altLang="en-US"/>
          </a:p>
        </p:txBody>
      </p:sp>
    </p:spTree>
  </p:cSld>
  <p:clrMapOvr>
    <a:masterClrMapping/>
  </p:clrMapOvr>
  <p:transition spd="slow">
    <p:circle/>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sp>
        <p:nvSpPr>
          <p:cNvPr id="3" name="Content Placeholder 2"/>
          <p:cNvSpPr>
            <a:spLocks noGrp="1"/>
          </p:cNvSpPr>
          <p:nvPr>
            <p:ph sz="quarter" idx="1"/>
          </p:nvPr>
        </p:nvSpPr>
        <p:spPr/>
        <p:txBody>
          <a:bodyPr/>
          <a:lstStyle/>
          <a:p>
            <a:endParaRPr lang="ar-SA"/>
          </a:p>
        </p:txBody>
      </p:sp>
      <p:pic>
        <p:nvPicPr>
          <p:cNvPr id="92162" name="Picture 2" descr="close up of mascara"/>
          <p:cNvPicPr>
            <a:picLocks noChangeAspect="1" noChangeArrowheads="1"/>
          </p:cNvPicPr>
          <p:nvPr/>
        </p:nvPicPr>
        <p:blipFill>
          <a:blip r:embed="rId2"/>
          <a:srcRect/>
          <a:stretch>
            <a:fillRect/>
          </a:stretch>
        </p:blipFill>
        <p:spPr bwMode="auto">
          <a:xfrm>
            <a:off x="1785918" y="642924"/>
            <a:ext cx="5357850" cy="3640731"/>
          </a:xfrm>
          <a:prstGeom prst="rect">
            <a:avLst/>
          </a:prstGeom>
          <a:noFill/>
        </p:spPr>
      </p:pic>
      <p:sp>
        <p:nvSpPr>
          <p:cNvPr id="5" name="Slide Number Placeholder 4"/>
          <p:cNvSpPr>
            <a:spLocks noGrp="1"/>
          </p:cNvSpPr>
          <p:nvPr>
            <p:ph type="sldNum" sz="quarter" idx="12"/>
          </p:nvPr>
        </p:nvSpPr>
        <p:spPr/>
        <p:txBody>
          <a:bodyPr/>
          <a:lstStyle/>
          <a:p>
            <a:fld id="{83B0A39C-9AA3-4A83-82D7-24ADE085033F}" type="slidenum">
              <a:rPr lang="ko-KR" altLang="en-US" smtClean="0"/>
              <a:pPr/>
              <a:t>62</a:t>
            </a:fld>
            <a:endParaRPr lang="ko-KR" altLang="en-US"/>
          </a:p>
        </p:txBody>
      </p:sp>
    </p:spTree>
  </p:cSld>
  <p:clrMapOvr>
    <a:masterClrMapping/>
  </p:clrMapOvr>
  <p:transition spd="slow">
    <p:circle/>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Throw Away Old Eye Makeup</a:t>
            </a:r>
            <a:endParaRPr lang="ar-SA" dirty="0"/>
          </a:p>
        </p:txBody>
      </p:sp>
      <p:sp>
        <p:nvSpPr>
          <p:cNvPr id="3" name="Content Placeholder 2"/>
          <p:cNvSpPr>
            <a:spLocks noGrp="1"/>
          </p:cNvSpPr>
          <p:nvPr>
            <p:ph sz="quarter" idx="1"/>
          </p:nvPr>
        </p:nvSpPr>
        <p:spPr/>
        <p:txBody>
          <a:bodyPr>
            <a:normAutofit lnSpcReduction="10000"/>
          </a:bodyPr>
          <a:lstStyle/>
          <a:p>
            <a:pPr algn="l" rtl="0"/>
            <a:r>
              <a:rPr lang="en-US" dirty="0" smtClean="0"/>
              <a:t>Bacteria grow easily in liquid or creamy eye makeup. Throw out products after 3 months.</a:t>
            </a:r>
          </a:p>
          <a:p>
            <a:pPr algn="l" rtl="0"/>
            <a:r>
              <a:rPr lang="en-US" dirty="0" smtClean="0"/>
              <a:t> If you develop an infection, immediately get rid of all your eye makeup and see a doctor. </a:t>
            </a:r>
          </a:p>
          <a:p>
            <a:pPr algn="l" rtl="0"/>
            <a:r>
              <a:rPr lang="en-US" dirty="0" smtClean="0"/>
              <a:t>If you tend to have allergic reactions, try only one new product at a time. </a:t>
            </a:r>
          </a:p>
          <a:p>
            <a:pPr algn="l" rtl="0"/>
            <a:r>
              <a:rPr lang="en-US" dirty="0" smtClean="0"/>
              <a:t>Never share cosmetics and don't use store samples. </a:t>
            </a:r>
          </a:p>
          <a:p>
            <a:pPr algn="l" rtl="0"/>
            <a:r>
              <a:rPr lang="en-US" dirty="0" smtClean="0"/>
              <a:t>Clean your face thoroughly before and after using makeup, and don’t apply cosmetics inside lash lines.</a:t>
            </a:r>
          </a:p>
          <a:p>
            <a:pPr algn="l" rtl="0"/>
            <a:endParaRPr lang="ar-SA" dirty="0"/>
          </a:p>
        </p:txBody>
      </p:sp>
      <p:sp>
        <p:nvSpPr>
          <p:cNvPr id="4" name="Slide Number Placeholder 3"/>
          <p:cNvSpPr>
            <a:spLocks noGrp="1"/>
          </p:cNvSpPr>
          <p:nvPr>
            <p:ph type="sldNum" sz="quarter" idx="12"/>
          </p:nvPr>
        </p:nvSpPr>
        <p:spPr/>
        <p:txBody>
          <a:bodyPr/>
          <a:lstStyle/>
          <a:p>
            <a:fld id="{83B0A39C-9AA3-4A83-82D7-24ADE085033F}" type="slidenum">
              <a:rPr lang="ko-KR" altLang="en-US" smtClean="0"/>
              <a:pPr/>
              <a:t>63</a:t>
            </a:fld>
            <a:endParaRPr lang="ko-KR" altLang="en-US"/>
          </a:p>
        </p:txBody>
      </p:sp>
    </p:spTree>
  </p:cSld>
  <p:clrMapOvr>
    <a:masterClrMapping/>
  </p:clrMapOvr>
  <p:transition spd="slow">
    <p:circle/>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sp>
        <p:nvSpPr>
          <p:cNvPr id="3" name="Content Placeholder 2"/>
          <p:cNvSpPr>
            <a:spLocks noGrp="1"/>
          </p:cNvSpPr>
          <p:nvPr>
            <p:ph sz="quarter" idx="1"/>
          </p:nvPr>
        </p:nvSpPr>
        <p:spPr/>
        <p:txBody>
          <a:bodyPr/>
          <a:lstStyle/>
          <a:p>
            <a:endParaRPr lang="ar-SA"/>
          </a:p>
        </p:txBody>
      </p:sp>
      <p:pic>
        <p:nvPicPr>
          <p:cNvPr id="90114" name="Picture 2" descr="optometrist performing eye examination"/>
          <p:cNvPicPr>
            <a:picLocks noChangeAspect="1" noChangeArrowheads="1"/>
          </p:cNvPicPr>
          <p:nvPr/>
        </p:nvPicPr>
        <p:blipFill>
          <a:blip r:embed="rId2"/>
          <a:srcRect/>
          <a:stretch>
            <a:fillRect/>
          </a:stretch>
        </p:blipFill>
        <p:spPr bwMode="auto">
          <a:xfrm>
            <a:off x="1500166" y="655745"/>
            <a:ext cx="5553081" cy="3773393"/>
          </a:xfrm>
          <a:prstGeom prst="rect">
            <a:avLst/>
          </a:prstGeom>
          <a:noFill/>
        </p:spPr>
      </p:pic>
      <p:sp>
        <p:nvSpPr>
          <p:cNvPr id="5" name="Slide Number Placeholder 4"/>
          <p:cNvSpPr>
            <a:spLocks noGrp="1"/>
          </p:cNvSpPr>
          <p:nvPr>
            <p:ph type="sldNum" sz="quarter" idx="12"/>
          </p:nvPr>
        </p:nvSpPr>
        <p:spPr/>
        <p:txBody>
          <a:bodyPr/>
          <a:lstStyle/>
          <a:p>
            <a:fld id="{83B0A39C-9AA3-4A83-82D7-24ADE085033F}" type="slidenum">
              <a:rPr lang="ko-KR" altLang="en-US" smtClean="0"/>
              <a:pPr/>
              <a:t>64</a:t>
            </a:fld>
            <a:endParaRPr lang="ko-KR" altLang="en-US"/>
          </a:p>
        </p:txBody>
      </p:sp>
    </p:spTree>
  </p:cSld>
  <p:clrMapOvr>
    <a:masterClrMapping/>
  </p:clrMapOvr>
  <p:transition spd="slow">
    <p:circle/>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Get Regular Eye Exams</a:t>
            </a:r>
            <a:endParaRPr lang="ar-SA" dirty="0"/>
          </a:p>
        </p:txBody>
      </p:sp>
      <p:sp>
        <p:nvSpPr>
          <p:cNvPr id="3" name="Content Placeholder 2"/>
          <p:cNvSpPr>
            <a:spLocks noGrp="1"/>
          </p:cNvSpPr>
          <p:nvPr>
            <p:ph sz="quarter" idx="1"/>
          </p:nvPr>
        </p:nvSpPr>
        <p:spPr/>
        <p:txBody>
          <a:bodyPr/>
          <a:lstStyle/>
          <a:p>
            <a:pPr algn="l" rtl="0"/>
            <a:r>
              <a:rPr lang="en-US" dirty="0" smtClean="0"/>
              <a:t>You should get your eyes checked regularly, even if you don't wear glasses. </a:t>
            </a:r>
          </a:p>
          <a:p>
            <a:pPr algn="l" rtl="0"/>
            <a:r>
              <a:rPr lang="en-US" dirty="0" smtClean="0"/>
              <a:t>Ask your doctor how often. </a:t>
            </a:r>
          </a:p>
          <a:p>
            <a:pPr algn="l" rtl="0"/>
            <a:r>
              <a:rPr lang="en-US" dirty="0" smtClean="0"/>
              <a:t>It will be at least every other year from ages 18-60, or every year if you're older, wear contact lenses, or have risk factors like diabetes, high blood pressure, or a family history of eye disease.</a:t>
            </a:r>
          </a:p>
          <a:p>
            <a:pPr algn="l" rtl="0"/>
            <a:endParaRPr lang="ar-SA" dirty="0"/>
          </a:p>
        </p:txBody>
      </p:sp>
      <p:sp>
        <p:nvSpPr>
          <p:cNvPr id="4" name="Slide Number Placeholder 3"/>
          <p:cNvSpPr>
            <a:spLocks noGrp="1"/>
          </p:cNvSpPr>
          <p:nvPr>
            <p:ph type="sldNum" sz="quarter" idx="12"/>
          </p:nvPr>
        </p:nvSpPr>
        <p:spPr/>
        <p:txBody>
          <a:bodyPr/>
          <a:lstStyle/>
          <a:p>
            <a:fld id="{83B0A39C-9AA3-4A83-82D7-24ADE085033F}" type="slidenum">
              <a:rPr lang="ko-KR" altLang="en-US" smtClean="0"/>
              <a:pPr/>
              <a:t>65</a:t>
            </a:fld>
            <a:endParaRPr lang="ko-KR" altLang="en-US"/>
          </a:p>
        </p:txBody>
      </p:sp>
    </p:spTree>
  </p:cSld>
  <p:clrMapOvr>
    <a:masterClrMapping/>
  </p:clrMapOvr>
  <p:transition spd="slow">
    <p:circle/>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Eye Exams: When Do You Need Them?</a:t>
            </a:r>
            <a:endParaRPr lang="ar-SA" dirty="0"/>
          </a:p>
        </p:txBody>
      </p:sp>
      <p:sp>
        <p:nvSpPr>
          <p:cNvPr id="3" name="Content Placeholder 2"/>
          <p:cNvSpPr>
            <a:spLocks noGrp="1"/>
          </p:cNvSpPr>
          <p:nvPr>
            <p:ph sz="quarter" idx="1"/>
          </p:nvPr>
        </p:nvSpPr>
        <p:spPr/>
        <p:txBody>
          <a:bodyPr>
            <a:noAutofit/>
          </a:bodyPr>
          <a:lstStyle/>
          <a:p>
            <a:pPr algn="l" rtl="0"/>
            <a:r>
              <a:rPr lang="en-US" sz="2400" dirty="0" smtClean="0"/>
              <a:t>If you’re 40 and have vision issues, you should see an ophthalmologist or optometrist every 2 to 4 years. Go every 1 to 3 years between 55 and 65 and then yearly after that. Visit more often:</a:t>
            </a:r>
          </a:p>
          <a:p>
            <a:pPr algn="l" rtl="0"/>
            <a:r>
              <a:rPr lang="en-US" sz="2400" dirty="0" smtClean="0"/>
              <a:t>If you have a condition like diabetes or high blood pressure</a:t>
            </a:r>
          </a:p>
          <a:p>
            <a:pPr algn="l" rtl="0"/>
            <a:r>
              <a:rPr lang="en-US" sz="2400" dirty="0" smtClean="0"/>
              <a:t>When you start to have age-related eye problems, typically around age 40</a:t>
            </a:r>
          </a:p>
          <a:p>
            <a:pPr algn="l" rtl="0"/>
            <a:r>
              <a:rPr lang="en-US" sz="2400" dirty="0" smtClean="0"/>
              <a:t>The doctor can keep an eye on your eye health and check for any vision changes.</a:t>
            </a:r>
          </a:p>
          <a:p>
            <a:pPr algn="l" rtl="0"/>
            <a:endParaRPr lang="ar-SA" sz="2400" dirty="0"/>
          </a:p>
        </p:txBody>
      </p:sp>
      <p:sp>
        <p:nvSpPr>
          <p:cNvPr id="4" name="Slide Number Placeholder 3"/>
          <p:cNvSpPr>
            <a:spLocks noGrp="1"/>
          </p:cNvSpPr>
          <p:nvPr>
            <p:ph type="sldNum" sz="quarter" idx="12"/>
          </p:nvPr>
        </p:nvSpPr>
        <p:spPr/>
        <p:txBody>
          <a:bodyPr/>
          <a:lstStyle/>
          <a:p>
            <a:fld id="{83B0A39C-9AA3-4A83-82D7-24ADE085033F}" type="slidenum">
              <a:rPr lang="ko-KR" altLang="en-US" smtClean="0"/>
              <a:pPr/>
              <a:t>66</a:t>
            </a:fld>
            <a:endParaRPr lang="ko-KR" altLang="en-US"/>
          </a:p>
        </p:txBody>
      </p:sp>
    </p:spTree>
  </p:cSld>
  <p:clrMapOvr>
    <a:masterClrMapping/>
  </p:clrMapOvr>
  <p:transition spd="slow">
    <p:circle/>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sp>
        <p:nvSpPr>
          <p:cNvPr id="3" name="Content Placeholder 2"/>
          <p:cNvSpPr>
            <a:spLocks noGrp="1"/>
          </p:cNvSpPr>
          <p:nvPr>
            <p:ph sz="quarter" idx="1"/>
          </p:nvPr>
        </p:nvSpPr>
        <p:spPr/>
        <p:txBody>
          <a:bodyPr/>
          <a:lstStyle/>
          <a:p>
            <a:endParaRPr lang="ar-SA"/>
          </a:p>
        </p:txBody>
      </p:sp>
      <p:pic>
        <p:nvPicPr>
          <p:cNvPr id="88066" name="Picture 2" descr="man smoking cigarette"/>
          <p:cNvPicPr>
            <a:picLocks noChangeAspect="1" noChangeArrowheads="1"/>
          </p:cNvPicPr>
          <p:nvPr/>
        </p:nvPicPr>
        <p:blipFill>
          <a:blip r:embed="rId2"/>
          <a:srcRect/>
          <a:stretch>
            <a:fillRect/>
          </a:stretch>
        </p:blipFill>
        <p:spPr bwMode="auto">
          <a:xfrm>
            <a:off x="1214414" y="706102"/>
            <a:ext cx="5338767" cy="3627764"/>
          </a:xfrm>
          <a:prstGeom prst="rect">
            <a:avLst/>
          </a:prstGeom>
          <a:noFill/>
        </p:spPr>
      </p:pic>
      <p:sp>
        <p:nvSpPr>
          <p:cNvPr id="5" name="Slide Number Placeholder 4"/>
          <p:cNvSpPr>
            <a:spLocks noGrp="1"/>
          </p:cNvSpPr>
          <p:nvPr>
            <p:ph type="sldNum" sz="quarter" idx="12"/>
          </p:nvPr>
        </p:nvSpPr>
        <p:spPr/>
        <p:txBody>
          <a:bodyPr/>
          <a:lstStyle/>
          <a:p>
            <a:fld id="{83B0A39C-9AA3-4A83-82D7-24ADE085033F}" type="slidenum">
              <a:rPr lang="ko-KR" altLang="en-US" smtClean="0"/>
              <a:pPr/>
              <a:t>67</a:t>
            </a:fld>
            <a:endParaRPr lang="ko-KR" altLang="en-US"/>
          </a:p>
        </p:txBody>
      </p:sp>
    </p:spTree>
  </p:cSld>
  <p:clrMapOvr>
    <a:masterClrMapping/>
  </p:clrMapOvr>
  <p:transition spd="slow">
    <p:circle/>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Stop Smoking</a:t>
            </a:r>
            <a:endParaRPr lang="ar-SA" dirty="0"/>
          </a:p>
        </p:txBody>
      </p:sp>
      <p:sp>
        <p:nvSpPr>
          <p:cNvPr id="3" name="Content Placeholder 2"/>
          <p:cNvSpPr>
            <a:spLocks noGrp="1"/>
          </p:cNvSpPr>
          <p:nvPr>
            <p:ph sz="quarter" idx="1"/>
          </p:nvPr>
        </p:nvSpPr>
        <p:spPr/>
        <p:txBody>
          <a:bodyPr>
            <a:normAutofit fontScale="92500" lnSpcReduction="10000"/>
          </a:bodyPr>
          <a:lstStyle/>
          <a:p>
            <a:pPr algn="l" rtl="0"/>
            <a:r>
              <a:rPr lang="en-US" dirty="0" smtClean="0"/>
              <a:t>If you smoke, stop. Smoking means a dramatic increase in incidence of macular degeneration as well as raising your risk of developing cataracts and aggravating uncomfortable dry eyes. </a:t>
            </a:r>
          </a:p>
          <a:p>
            <a:pPr algn="l" rtl="0"/>
            <a:r>
              <a:rPr lang="en-US" dirty="0" smtClean="0"/>
              <a:t>It also builds up plaque in your bloodstream and weakens arteries. </a:t>
            </a:r>
          </a:p>
          <a:p>
            <a:pPr algn="l" rtl="0"/>
            <a:r>
              <a:rPr lang="en-US" dirty="0" smtClean="0"/>
              <a:t>This not only raises your risk of a heart attack, but it can damage the retina and cause vision loss. </a:t>
            </a:r>
          </a:p>
          <a:p>
            <a:pPr algn="l" rtl="0"/>
            <a:r>
              <a:rPr lang="en-US" dirty="0" smtClean="0"/>
              <a:t>The good news is that after you quit, your risk of eye disease is about the same as for non-smokers.</a:t>
            </a:r>
          </a:p>
          <a:p>
            <a:pPr algn="l" rtl="0"/>
            <a:endParaRPr lang="ar-SA" dirty="0"/>
          </a:p>
        </p:txBody>
      </p:sp>
      <p:sp>
        <p:nvSpPr>
          <p:cNvPr id="4" name="Slide Number Placeholder 3"/>
          <p:cNvSpPr>
            <a:spLocks noGrp="1"/>
          </p:cNvSpPr>
          <p:nvPr>
            <p:ph type="sldNum" sz="quarter" idx="12"/>
          </p:nvPr>
        </p:nvSpPr>
        <p:spPr/>
        <p:txBody>
          <a:bodyPr/>
          <a:lstStyle/>
          <a:p>
            <a:fld id="{83B0A39C-9AA3-4A83-82D7-24ADE085033F}" type="slidenum">
              <a:rPr lang="ko-KR" altLang="en-US" smtClean="0"/>
              <a:pPr/>
              <a:t>68</a:t>
            </a:fld>
            <a:endParaRPr lang="ko-KR" altLang="en-US"/>
          </a:p>
        </p:txBody>
      </p:sp>
    </p:spTree>
  </p:cSld>
  <p:clrMapOvr>
    <a:masterClrMapping/>
  </p:clrMapOvr>
  <p:transition spd="slow">
    <p:circle/>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10 Foods That Are Good for Your Eyes</a:t>
            </a:r>
            <a:endParaRPr lang="ar-SA" dirty="0"/>
          </a:p>
        </p:txBody>
      </p:sp>
      <p:sp>
        <p:nvSpPr>
          <p:cNvPr id="4" name="Rectangle 3"/>
          <p:cNvSpPr/>
          <p:nvPr/>
        </p:nvSpPr>
        <p:spPr>
          <a:xfrm>
            <a:off x="2286000" y="2110085"/>
            <a:ext cx="4572000" cy="646331"/>
          </a:xfrm>
          <a:prstGeom prst="rect">
            <a:avLst/>
          </a:prstGeom>
        </p:spPr>
        <p:txBody>
          <a:bodyPr>
            <a:spAutoFit/>
          </a:bodyPr>
          <a:lstStyle/>
          <a:p>
            <a:r>
              <a:rPr lang="en-US" dirty="0" smtClean="0"/>
              <a:t/>
            </a:r>
            <a:br>
              <a:rPr lang="en-US" dirty="0" smtClean="0"/>
            </a:br>
            <a:endParaRPr lang="ar-SA" dirty="0"/>
          </a:p>
        </p:txBody>
      </p:sp>
      <p:pic>
        <p:nvPicPr>
          <p:cNvPr id="95234" name="Picture 2" descr="kale"/>
          <p:cNvPicPr>
            <a:picLocks noChangeAspect="1" noChangeArrowheads="1"/>
          </p:cNvPicPr>
          <p:nvPr/>
        </p:nvPicPr>
        <p:blipFill>
          <a:blip r:embed="rId2"/>
          <a:srcRect/>
          <a:stretch>
            <a:fillRect/>
          </a:stretch>
        </p:blipFill>
        <p:spPr bwMode="auto">
          <a:xfrm>
            <a:off x="500034" y="785800"/>
            <a:ext cx="2143140" cy="1456292"/>
          </a:xfrm>
          <a:prstGeom prst="rect">
            <a:avLst/>
          </a:prstGeom>
          <a:noFill/>
        </p:spPr>
      </p:pic>
      <p:pic>
        <p:nvPicPr>
          <p:cNvPr id="95236" name="Picture 4" descr="sunflower seeds"/>
          <p:cNvPicPr>
            <a:picLocks noChangeAspect="1" noChangeArrowheads="1"/>
          </p:cNvPicPr>
          <p:nvPr/>
        </p:nvPicPr>
        <p:blipFill>
          <a:blip r:embed="rId3"/>
          <a:srcRect/>
          <a:stretch>
            <a:fillRect/>
          </a:stretch>
        </p:blipFill>
        <p:spPr bwMode="auto">
          <a:xfrm>
            <a:off x="2285984" y="2285998"/>
            <a:ext cx="2214578" cy="1504836"/>
          </a:xfrm>
          <a:prstGeom prst="rect">
            <a:avLst/>
          </a:prstGeom>
          <a:noFill/>
        </p:spPr>
      </p:pic>
      <p:pic>
        <p:nvPicPr>
          <p:cNvPr id="95238" name="Picture 6" descr="red peppers"/>
          <p:cNvPicPr>
            <a:picLocks noChangeAspect="1" noChangeArrowheads="1"/>
          </p:cNvPicPr>
          <p:nvPr/>
        </p:nvPicPr>
        <p:blipFill>
          <a:blip r:embed="rId4" cstate="print"/>
          <a:srcRect/>
          <a:stretch>
            <a:fillRect/>
          </a:stretch>
        </p:blipFill>
        <p:spPr bwMode="auto">
          <a:xfrm>
            <a:off x="357158" y="2285998"/>
            <a:ext cx="1787229" cy="1214446"/>
          </a:xfrm>
          <a:prstGeom prst="rect">
            <a:avLst/>
          </a:prstGeom>
          <a:noFill/>
        </p:spPr>
      </p:pic>
      <p:pic>
        <p:nvPicPr>
          <p:cNvPr id="95240" name="Picture 8" descr="salmon"/>
          <p:cNvPicPr>
            <a:picLocks noChangeAspect="1" noChangeArrowheads="1"/>
          </p:cNvPicPr>
          <p:nvPr/>
        </p:nvPicPr>
        <p:blipFill>
          <a:blip r:embed="rId5"/>
          <a:srcRect/>
          <a:stretch>
            <a:fillRect/>
          </a:stretch>
        </p:blipFill>
        <p:spPr bwMode="auto">
          <a:xfrm>
            <a:off x="2786050" y="785800"/>
            <a:ext cx="2172679" cy="1476364"/>
          </a:xfrm>
          <a:prstGeom prst="rect">
            <a:avLst/>
          </a:prstGeom>
          <a:noFill/>
        </p:spPr>
      </p:pic>
      <p:pic>
        <p:nvPicPr>
          <p:cNvPr id="95242" name="Picture 10" descr="sweet potatoes"/>
          <p:cNvPicPr>
            <a:picLocks noChangeAspect="1" noChangeArrowheads="1"/>
          </p:cNvPicPr>
          <p:nvPr/>
        </p:nvPicPr>
        <p:blipFill>
          <a:blip r:embed="rId6"/>
          <a:srcRect/>
          <a:stretch>
            <a:fillRect/>
          </a:stretch>
        </p:blipFill>
        <p:spPr bwMode="auto">
          <a:xfrm>
            <a:off x="5000628" y="785800"/>
            <a:ext cx="2079806" cy="1413256"/>
          </a:xfrm>
          <a:prstGeom prst="rect">
            <a:avLst/>
          </a:prstGeom>
          <a:noFill/>
        </p:spPr>
      </p:pic>
      <p:pic>
        <p:nvPicPr>
          <p:cNvPr id="95244" name="Picture 12" descr="hummus"/>
          <p:cNvPicPr>
            <a:picLocks noChangeAspect="1" noChangeArrowheads="1"/>
          </p:cNvPicPr>
          <p:nvPr/>
        </p:nvPicPr>
        <p:blipFill>
          <a:blip r:embed="rId7"/>
          <a:srcRect/>
          <a:stretch>
            <a:fillRect/>
          </a:stretch>
        </p:blipFill>
        <p:spPr bwMode="auto">
          <a:xfrm>
            <a:off x="4643438" y="2357436"/>
            <a:ext cx="2067547" cy="1404926"/>
          </a:xfrm>
          <a:prstGeom prst="rect">
            <a:avLst/>
          </a:prstGeom>
          <a:noFill/>
        </p:spPr>
      </p:pic>
      <p:pic>
        <p:nvPicPr>
          <p:cNvPr id="95246" name="Picture 14" descr="baked chicken"/>
          <p:cNvPicPr>
            <a:picLocks noChangeAspect="1" noChangeArrowheads="1"/>
          </p:cNvPicPr>
          <p:nvPr/>
        </p:nvPicPr>
        <p:blipFill>
          <a:blip r:embed="rId8"/>
          <a:srcRect/>
          <a:stretch>
            <a:fillRect/>
          </a:stretch>
        </p:blipFill>
        <p:spPr bwMode="auto">
          <a:xfrm>
            <a:off x="6929454" y="2071684"/>
            <a:ext cx="2172678" cy="1476364"/>
          </a:xfrm>
          <a:prstGeom prst="rect">
            <a:avLst/>
          </a:prstGeom>
          <a:noFill/>
        </p:spPr>
      </p:pic>
      <p:pic>
        <p:nvPicPr>
          <p:cNvPr id="95248" name="Picture 16" descr="egg on toast"/>
          <p:cNvPicPr>
            <a:picLocks noChangeAspect="1" noChangeArrowheads="1"/>
          </p:cNvPicPr>
          <p:nvPr/>
        </p:nvPicPr>
        <p:blipFill>
          <a:blip r:embed="rId9"/>
          <a:srcRect/>
          <a:stretch>
            <a:fillRect/>
          </a:stretch>
        </p:blipFill>
        <p:spPr bwMode="auto">
          <a:xfrm>
            <a:off x="4714876" y="3643320"/>
            <a:ext cx="1781828" cy="1210776"/>
          </a:xfrm>
          <a:prstGeom prst="rect">
            <a:avLst/>
          </a:prstGeom>
          <a:noFill/>
        </p:spPr>
      </p:pic>
      <p:pic>
        <p:nvPicPr>
          <p:cNvPr id="95250" name="Picture 18" descr="squash"/>
          <p:cNvPicPr>
            <a:picLocks noChangeAspect="1" noChangeArrowheads="1"/>
          </p:cNvPicPr>
          <p:nvPr/>
        </p:nvPicPr>
        <p:blipFill>
          <a:blip r:embed="rId10"/>
          <a:srcRect/>
          <a:stretch>
            <a:fillRect/>
          </a:stretch>
        </p:blipFill>
        <p:spPr bwMode="auto">
          <a:xfrm>
            <a:off x="214282" y="3500444"/>
            <a:ext cx="2067546" cy="1404925"/>
          </a:xfrm>
          <a:prstGeom prst="rect">
            <a:avLst/>
          </a:prstGeom>
          <a:noFill/>
        </p:spPr>
      </p:pic>
      <p:pic>
        <p:nvPicPr>
          <p:cNvPr id="95252" name="Picture 20" descr="broccoli and brussel sprouts"/>
          <p:cNvPicPr>
            <a:picLocks noChangeAspect="1" noChangeArrowheads="1"/>
          </p:cNvPicPr>
          <p:nvPr/>
        </p:nvPicPr>
        <p:blipFill>
          <a:blip r:embed="rId11"/>
          <a:srcRect/>
          <a:stretch>
            <a:fillRect/>
          </a:stretch>
        </p:blipFill>
        <p:spPr bwMode="auto">
          <a:xfrm>
            <a:off x="2357422" y="3500444"/>
            <a:ext cx="2143140" cy="1456292"/>
          </a:xfrm>
          <a:prstGeom prst="rect">
            <a:avLst/>
          </a:prstGeom>
          <a:noFill/>
        </p:spPr>
      </p:pic>
      <p:sp>
        <p:nvSpPr>
          <p:cNvPr id="15" name="Slide Number Placeholder 14"/>
          <p:cNvSpPr>
            <a:spLocks noGrp="1"/>
          </p:cNvSpPr>
          <p:nvPr>
            <p:ph type="sldNum" sz="quarter" idx="12"/>
          </p:nvPr>
        </p:nvSpPr>
        <p:spPr/>
        <p:txBody>
          <a:bodyPr/>
          <a:lstStyle/>
          <a:p>
            <a:fld id="{83B0A39C-9AA3-4A83-82D7-24ADE085033F}" type="slidenum">
              <a:rPr lang="ko-KR" altLang="en-US" smtClean="0"/>
              <a:pPr/>
              <a:t>69</a:t>
            </a:fld>
            <a:endParaRPr lang="ko-KR" altLang="en-US"/>
          </a:p>
        </p:txBody>
      </p:sp>
    </p:spTree>
  </p:cSld>
  <p:clrMapOvr>
    <a:masterClrMapping/>
  </p:clrMapOvr>
  <p:transition spd="slow">
    <p:circl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quarter" idx="1"/>
          </p:nvPr>
        </p:nvPicPr>
        <p:blipFill rotWithShape="1">
          <a:blip r:embed="rId2">
            <a:extLst>
              <a:ext uri="{28A0092B-C50C-407E-A947-70E740481C1C}">
                <a14:useLocalDpi xmlns:a14="http://schemas.microsoft.com/office/drawing/2010/main" val="0"/>
              </a:ext>
            </a:extLst>
          </a:blip>
          <a:srcRect l="5238" t="15350" r="5137" b="15026"/>
          <a:stretch/>
        </p:blipFill>
        <p:spPr>
          <a:xfrm>
            <a:off x="1763688" y="1131590"/>
            <a:ext cx="5050466" cy="1307806"/>
          </a:xfrm>
          <a:prstGeom prst="rect">
            <a:avLst/>
          </a:prstGeom>
          <a:ln>
            <a:noFill/>
          </a:ln>
          <a:effectLst>
            <a:outerShdw blurRad="292100" dist="139700" dir="2700000" algn="tl" rotWithShape="0">
              <a:srgbClr val="333333">
                <a:alpha val="65000"/>
              </a:srgbClr>
            </a:outerShdw>
          </a:effectLst>
        </p:spPr>
      </p:pic>
      <p:pic>
        <p:nvPicPr>
          <p:cNvPr id="5" name="Content Placeholder 3"/>
          <p:cNvPicPr>
            <a:picLocks noChangeAspect="1"/>
          </p:cNvPicPr>
          <p:nvPr/>
        </p:nvPicPr>
        <p:blipFill rotWithShape="1">
          <a:blip r:embed="rId3">
            <a:extLst>
              <a:ext uri="{28A0092B-C50C-407E-A947-70E740481C1C}">
                <a14:useLocalDpi xmlns:a14="http://schemas.microsoft.com/office/drawing/2010/main" val="0"/>
              </a:ext>
            </a:extLst>
          </a:blip>
          <a:srcRect l="4681" t="12924" r="4426" b="13482"/>
          <a:stretch/>
        </p:blipFill>
        <p:spPr>
          <a:xfrm>
            <a:off x="1145457" y="2931790"/>
            <a:ext cx="6604621" cy="1680960"/>
          </a:xfrm>
          <a:prstGeom prst="rect">
            <a:avLst/>
          </a:prstGeom>
          <a:ln>
            <a:noFill/>
          </a:ln>
          <a:effectLst>
            <a:outerShdw blurRad="292100" dist="139700" dir="2700000" algn="tl" rotWithShape="0">
              <a:srgbClr val="333333">
                <a:alpha val="65000"/>
              </a:srgbClr>
            </a:outerShdw>
          </a:effectLst>
        </p:spPr>
      </p:pic>
      <p:sp>
        <p:nvSpPr>
          <p:cNvPr id="6" name="Slide Number Placeholder 5"/>
          <p:cNvSpPr>
            <a:spLocks noGrp="1"/>
          </p:cNvSpPr>
          <p:nvPr>
            <p:ph type="sldNum" sz="quarter" idx="12"/>
          </p:nvPr>
        </p:nvSpPr>
        <p:spPr/>
        <p:txBody>
          <a:bodyPr/>
          <a:lstStyle/>
          <a:p>
            <a:fld id="{83B0A39C-9AA3-4A83-82D7-24ADE085033F}" type="slidenum">
              <a:rPr lang="ko-KR" altLang="en-US" smtClean="0"/>
              <a:pPr/>
              <a:t>7</a:t>
            </a:fld>
            <a:endParaRPr lang="ko-KR" altLang="en-US"/>
          </a:p>
        </p:txBody>
      </p:sp>
    </p:spTree>
    <p:extLst>
      <p:ext uri="{BB962C8B-B14F-4D97-AF65-F5344CB8AC3E}">
        <p14:creationId xmlns:p14="http://schemas.microsoft.com/office/powerpoint/2010/main" val="53506559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Image result for thank you eyes"/>
          <p:cNvPicPr>
            <a:picLocks noChangeAspect="1" noChangeArrowheads="1"/>
          </p:cNvPicPr>
          <p:nvPr/>
        </p:nvPicPr>
        <p:blipFill>
          <a:blip r:embed="rId2"/>
          <a:srcRect/>
          <a:stretch>
            <a:fillRect/>
          </a:stretch>
        </p:blipFill>
        <p:spPr bwMode="auto">
          <a:xfrm>
            <a:off x="1500166" y="327756"/>
            <a:ext cx="5857916" cy="4651876"/>
          </a:xfrm>
          <a:prstGeom prst="rect">
            <a:avLst/>
          </a:prstGeom>
          <a:noFill/>
        </p:spPr>
      </p:pic>
      <p:sp>
        <p:nvSpPr>
          <p:cNvPr id="6" name="Slide Number Placeholder 5"/>
          <p:cNvSpPr>
            <a:spLocks noGrp="1"/>
          </p:cNvSpPr>
          <p:nvPr>
            <p:ph type="sldNum" sz="quarter" idx="12"/>
          </p:nvPr>
        </p:nvSpPr>
        <p:spPr/>
        <p:txBody>
          <a:bodyPr/>
          <a:lstStyle/>
          <a:p>
            <a:fld id="{83B0A39C-9AA3-4A83-82D7-24ADE085033F}" type="slidenum">
              <a:rPr lang="ko-KR" altLang="en-US" smtClean="0"/>
              <a:pPr/>
              <a:t>70</a:t>
            </a:fld>
            <a:endParaRPr lang="ko-KR" altLang="en-US"/>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lstStyle/>
          <a:p>
            <a:pPr algn="l" rtl="0">
              <a:buNone/>
            </a:pPr>
            <a:r>
              <a:rPr lang="en-US" dirty="0" smtClean="0"/>
              <a:t>References</a:t>
            </a:r>
          </a:p>
          <a:p>
            <a:pPr algn="l" rtl="0"/>
            <a:r>
              <a:rPr lang="en-US" dirty="0" smtClean="0"/>
              <a:t>Life Extension (2013). Disease Prevention and Treatment - Fifth Edition (Kindle Locations 42233-42276). </a:t>
            </a:r>
            <a:r>
              <a:rPr lang="en-US" dirty="0" err="1" smtClean="0"/>
              <a:t>BookBaby</a:t>
            </a:r>
            <a:r>
              <a:rPr lang="en-US" dirty="0" smtClean="0"/>
              <a:t>. Kindle Edition. </a:t>
            </a:r>
          </a:p>
          <a:p>
            <a:pPr algn="l" rtl="0"/>
            <a:r>
              <a:rPr lang="en-US" dirty="0" smtClean="0">
                <a:hlinkClick r:id="rId2"/>
              </a:rPr>
              <a:t>www.webmed.com</a:t>
            </a:r>
            <a:r>
              <a:rPr lang="en-US" dirty="0" smtClean="0"/>
              <a:t> </a:t>
            </a:r>
            <a:endParaRPr lang="ar-SA" dirty="0"/>
          </a:p>
        </p:txBody>
      </p:sp>
      <p:sp>
        <p:nvSpPr>
          <p:cNvPr id="4" name="Slide Number Placeholder 3"/>
          <p:cNvSpPr>
            <a:spLocks noGrp="1"/>
          </p:cNvSpPr>
          <p:nvPr>
            <p:ph type="sldNum" sz="quarter" idx="12"/>
          </p:nvPr>
        </p:nvSpPr>
        <p:spPr/>
        <p:txBody>
          <a:bodyPr/>
          <a:lstStyle/>
          <a:p>
            <a:fld id="{83B0A39C-9AA3-4A83-82D7-24ADE085033F}" type="slidenum">
              <a:rPr lang="ko-KR" altLang="en-US" smtClean="0"/>
              <a:pPr/>
              <a:t>71</a:t>
            </a:fld>
            <a:endParaRPr lang="ko-KR" altLang="en-US"/>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quarter" idx="1"/>
          </p:nvPr>
        </p:nvPicPr>
        <p:blipFill rotWithShape="1">
          <a:blip r:embed="rId2">
            <a:extLst>
              <a:ext uri="{28A0092B-C50C-407E-A947-70E740481C1C}">
                <a14:useLocalDpi xmlns:a14="http://schemas.microsoft.com/office/drawing/2010/main" val="0"/>
              </a:ext>
            </a:extLst>
          </a:blip>
          <a:srcRect l="5252" t="13014" r="4956" b="12869"/>
          <a:stretch/>
        </p:blipFill>
        <p:spPr>
          <a:xfrm>
            <a:off x="323528" y="411510"/>
            <a:ext cx="5901289" cy="1872208"/>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5" name="Content Placeholder 3"/>
          <p:cNvPicPr>
            <a:picLocks noChangeAspect="1"/>
          </p:cNvPicPr>
          <p:nvPr/>
        </p:nvPicPr>
        <p:blipFill rotWithShape="1">
          <a:blip r:embed="rId3">
            <a:extLst>
              <a:ext uri="{28A0092B-C50C-407E-A947-70E740481C1C}">
                <a14:useLocalDpi xmlns:a14="http://schemas.microsoft.com/office/drawing/2010/main" val="0"/>
              </a:ext>
            </a:extLst>
          </a:blip>
          <a:srcRect l="4470" t="11195" r="4242" b="11678"/>
          <a:stretch/>
        </p:blipFill>
        <p:spPr>
          <a:xfrm>
            <a:off x="2699792" y="2859782"/>
            <a:ext cx="5829282" cy="1881991"/>
          </a:xfrm>
          <a:prstGeom prst="roundRect">
            <a:avLst>
              <a:gd name="adj" fmla="val 2457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6" name="Slide Number Placeholder 5"/>
          <p:cNvSpPr>
            <a:spLocks noGrp="1"/>
          </p:cNvSpPr>
          <p:nvPr>
            <p:ph type="sldNum" sz="quarter" idx="12"/>
          </p:nvPr>
        </p:nvSpPr>
        <p:spPr/>
        <p:txBody>
          <a:bodyPr/>
          <a:lstStyle/>
          <a:p>
            <a:fld id="{83B0A39C-9AA3-4A83-82D7-24ADE085033F}" type="slidenum">
              <a:rPr lang="ko-KR" altLang="en-US" smtClean="0"/>
              <a:pPr/>
              <a:t>8</a:t>
            </a:fld>
            <a:endParaRPr lang="ko-KR" altLang="en-US"/>
          </a:p>
        </p:txBody>
      </p:sp>
    </p:spTree>
    <p:extLst>
      <p:ext uri="{BB962C8B-B14F-4D97-AF65-F5344CB8AC3E}">
        <p14:creationId xmlns:p14="http://schemas.microsoft.com/office/powerpoint/2010/main" val="45638099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quarter" idx="1"/>
          </p:nvPr>
        </p:nvPicPr>
        <p:blipFill>
          <a:blip r:embed="rId2" cstate="print">
            <a:extLst>
              <a:ext uri="{28A0092B-C50C-407E-A947-70E740481C1C}">
                <a14:useLocalDpi xmlns:a14="http://schemas.microsoft.com/office/drawing/2010/main" val="0"/>
              </a:ext>
            </a:extLst>
          </a:blip>
          <a:stretch>
            <a:fillRect/>
          </a:stretch>
        </p:blipFill>
        <p:spPr>
          <a:xfrm>
            <a:off x="457200" y="1896320"/>
            <a:ext cx="8229600" cy="1739798"/>
          </a:xfrm>
          <a:prstGeom prst="rect">
            <a:avLst/>
          </a:prstGeom>
          <a:ln>
            <a:noFill/>
          </a:ln>
          <a:effectLst>
            <a:softEdge rad="112500"/>
          </a:effectLst>
        </p:spPr>
      </p:pic>
      <p:sp>
        <p:nvSpPr>
          <p:cNvPr id="3" name="Slide Number Placeholder 2"/>
          <p:cNvSpPr>
            <a:spLocks noGrp="1"/>
          </p:cNvSpPr>
          <p:nvPr>
            <p:ph type="sldNum" sz="quarter" idx="12"/>
          </p:nvPr>
        </p:nvSpPr>
        <p:spPr/>
        <p:txBody>
          <a:bodyPr/>
          <a:lstStyle/>
          <a:p>
            <a:fld id="{83B0A39C-9AA3-4A83-82D7-24ADE085033F}" type="slidenum">
              <a:rPr lang="ko-KR" altLang="en-US" smtClean="0"/>
              <a:pPr/>
              <a:t>9</a:t>
            </a:fld>
            <a:endParaRPr lang="ko-KR" altLang="en-US"/>
          </a:p>
        </p:txBody>
      </p:sp>
    </p:spTree>
    <p:extLst>
      <p:ext uri="{BB962C8B-B14F-4D97-AF65-F5344CB8AC3E}">
        <p14:creationId xmlns:p14="http://schemas.microsoft.com/office/powerpoint/2010/main" val="128973827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gin">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rigi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Origin</Template>
  <TotalTime>9303</TotalTime>
  <Words>2439</Words>
  <Application>Microsoft Office PowerPoint</Application>
  <PresentationFormat>On-screen Show (16:9)</PresentationFormat>
  <Paragraphs>288</Paragraphs>
  <Slides>71</Slides>
  <Notes>0</Notes>
  <HiddenSlides>0</HiddenSlides>
  <MMClips>0</MMClips>
  <ScaleCrop>false</ScaleCrop>
  <HeadingPairs>
    <vt:vector size="4" baseType="variant">
      <vt:variant>
        <vt:lpstr>Theme</vt:lpstr>
      </vt:variant>
      <vt:variant>
        <vt:i4>1</vt:i4>
      </vt:variant>
      <vt:variant>
        <vt:lpstr>Slide Titles</vt:lpstr>
      </vt:variant>
      <vt:variant>
        <vt:i4>71</vt:i4>
      </vt:variant>
    </vt:vector>
  </HeadingPairs>
  <TitlesOfParts>
    <vt:vector size="72" baseType="lpstr">
      <vt:lpstr>Origin</vt:lpstr>
      <vt:lpstr>PowerPoint Presentation</vt:lpstr>
      <vt:lpstr>Eye Health</vt:lpstr>
      <vt:lpstr>The eye is made of?!</vt:lpstr>
      <vt:lpstr>PowerPoint Presentation</vt:lpstr>
      <vt:lpstr>PowerPoint Presentation</vt:lpstr>
      <vt:lpstr>PowerPoint Presentation</vt:lpstr>
      <vt:lpstr>PowerPoint Presentation</vt:lpstr>
      <vt:lpstr>PowerPoint Presentation</vt:lpstr>
      <vt:lpstr>PowerPoint Presentation</vt:lpstr>
      <vt:lpstr>Anatomy of the Eye</vt:lpstr>
      <vt:lpstr>PowerPoint Presentation</vt:lpstr>
      <vt:lpstr>PowerPoint Presentation</vt:lpstr>
      <vt:lpstr>Video till 3:44 min</vt:lpstr>
      <vt:lpstr>PowerPoint Presentation</vt:lpstr>
      <vt:lpstr>The eye sees by a process known as “Refraction”</vt:lpstr>
      <vt:lpstr>PowerPoint Presentation</vt:lpstr>
      <vt:lpstr>What is the refraction?</vt:lpstr>
      <vt:lpstr>video from 3:44 to the end</vt:lpstr>
      <vt:lpstr>When the eye does not properly focus light rays from the image, the result is a refractive error.                                            There are two types of refractive errors:</vt:lpstr>
      <vt:lpstr>Nearsightedness (Myopia)</vt:lpstr>
      <vt:lpstr>Nearsightedness: What Happens</vt:lpstr>
      <vt:lpstr>Farsightedness (Hyperopia)</vt:lpstr>
      <vt:lpstr>Farsightedness: What Happens</vt:lpstr>
      <vt:lpstr>Presbyopia</vt:lpstr>
      <vt:lpstr>Astigmatism</vt:lpstr>
      <vt:lpstr>PowerPoint Presentation</vt:lpstr>
      <vt:lpstr>PowerPoint Presentation</vt:lpstr>
      <vt:lpstr>PowerPoint Presentation</vt:lpstr>
      <vt:lpstr>Diseases of the eye</vt:lpstr>
      <vt:lpstr>Diseases of the eye</vt:lpstr>
      <vt:lpstr>PowerPoint Presentation</vt:lpstr>
      <vt:lpstr>Diseases of the eye</vt:lpstr>
      <vt:lpstr>PowerPoint Presentation</vt:lpstr>
      <vt:lpstr>Diseases of the eye</vt:lpstr>
      <vt:lpstr>Common eye problems</vt:lpstr>
      <vt:lpstr>Common eye problems</vt:lpstr>
      <vt:lpstr>Common eye problems</vt:lpstr>
      <vt:lpstr>Common eye problems</vt:lpstr>
      <vt:lpstr>Common eye problems</vt:lpstr>
      <vt:lpstr>Common eye problems</vt:lpstr>
      <vt:lpstr>Common eye problems</vt:lpstr>
      <vt:lpstr>Common eye problems</vt:lpstr>
      <vt:lpstr>Common eye problems</vt:lpstr>
      <vt:lpstr>Common eye problems</vt:lpstr>
      <vt:lpstr>PowerPoint Presentation</vt:lpstr>
      <vt:lpstr>PowerPoint Presentation</vt:lpstr>
      <vt:lpstr>Take a 20-Second Computer Break</vt:lpstr>
      <vt:lpstr>PowerPoint Presentation</vt:lpstr>
      <vt:lpstr>Always Wear Sunglasses</vt:lpstr>
      <vt:lpstr>PowerPoint Presentation</vt:lpstr>
      <vt:lpstr>Use Safety Glasses at Work and Play</vt:lpstr>
      <vt:lpstr>PowerPoint Presentation</vt:lpstr>
      <vt:lpstr>Eat for Your Heart and Your Eyes</vt:lpstr>
      <vt:lpstr>PowerPoint Presentation</vt:lpstr>
      <vt:lpstr>Don’t Ignore Eye Problems</vt:lpstr>
      <vt:lpstr>PowerPoint Presentation</vt:lpstr>
      <vt:lpstr>Clean Your Contact Lenses</vt:lpstr>
      <vt:lpstr>PowerPoint Presentation</vt:lpstr>
      <vt:lpstr>Know Your Health History</vt:lpstr>
      <vt:lpstr>PowerPoint Presentation</vt:lpstr>
      <vt:lpstr>Read Drug Labels</vt:lpstr>
      <vt:lpstr>PowerPoint Presentation</vt:lpstr>
      <vt:lpstr>Throw Away Old Eye Makeup</vt:lpstr>
      <vt:lpstr>PowerPoint Presentation</vt:lpstr>
      <vt:lpstr>Get Regular Eye Exams</vt:lpstr>
      <vt:lpstr>Eye Exams: When Do You Need Them?</vt:lpstr>
      <vt:lpstr>PowerPoint Presentation</vt:lpstr>
      <vt:lpstr>Stop Smoking</vt:lpstr>
      <vt:lpstr>10 Foods That Are Good for Your Eyes</vt:lpstr>
      <vt:lpstr>PowerPoint Presentation</vt:lpstr>
      <vt:lpstr>PowerPoint Presentation</vt:lpstr>
    </vt:vector>
  </TitlesOfParts>
  <Company>Microsoft Corporation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Registered User</dc:creator>
  <cp:lastModifiedBy>Basma</cp:lastModifiedBy>
  <cp:revision>101</cp:revision>
  <dcterms:created xsi:type="dcterms:W3CDTF">2014-04-01T16:27:38Z</dcterms:created>
  <dcterms:modified xsi:type="dcterms:W3CDTF">2018-11-06T07:55:10Z</dcterms:modified>
</cp:coreProperties>
</file>