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6" r:id="rId3"/>
    <p:sldId id="305" r:id="rId4"/>
    <p:sldId id="267" r:id="rId5"/>
    <p:sldId id="278" r:id="rId6"/>
    <p:sldId id="276" r:id="rId7"/>
    <p:sldId id="312" r:id="rId8"/>
    <p:sldId id="268" r:id="rId9"/>
    <p:sldId id="270" r:id="rId10"/>
    <p:sldId id="271" r:id="rId11"/>
    <p:sldId id="272" r:id="rId12"/>
    <p:sldId id="273" r:id="rId13"/>
    <p:sldId id="280" r:id="rId14"/>
    <p:sldId id="274" r:id="rId15"/>
    <p:sldId id="310" r:id="rId16"/>
    <p:sldId id="277" r:id="rId17"/>
    <p:sldId id="279" r:id="rId18"/>
    <p:sldId id="309" r:id="rId19"/>
    <p:sldId id="261" r:id="rId20"/>
    <p:sldId id="262" r:id="rId21"/>
    <p:sldId id="313" r:id="rId22"/>
    <p:sldId id="314" r:id="rId23"/>
    <p:sldId id="263" r:id="rId24"/>
    <p:sldId id="264" r:id="rId25"/>
    <p:sldId id="287" r:id="rId26"/>
    <p:sldId id="288" r:id="rId27"/>
    <p:sldId id="317" r:id="rId28"/>
    <p:sldId id="315" r:id="rId29"/>
    <p:sldId id="316" r:id="rId30"/>
    <p:sldId id="311" r:id="rId3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54" autoAdjust="0"/>
    <p:restoredTop sz="94984" autoAdjust="0"/>
  </p:normalViewPr>
  <p:slideViewPr>
    <p:cSldViewPr>
      <p:cViewPr>
        <p:scale>
          <a:sx n="60" d="100"/>
          <a:sy n="60" d="100"/>
        </p:scale>
        <p:origin x="-151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9E573753-C326-48F5-BF05-0A95E948256C}" type="datetimeFigureOut">
              <a:rPr lang="en-US" smtClean="0"/>
              <a:pPr/>
              <a:t>4/30/2017</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C2F167C3-6F2A-4544-91B3-84D8079F2626}" type="slidenum">
              <a:rPr lang="en-US" smtClean="0"/>
              <a:pPr/>
              <a:t>‹#›</a:t>
            </a:fld>
            <a:endParaRPr lang="en-US"/>
          </a:p>
        </p:txBody>
      </p:sp>
    </p:spTree>
    <p:extLst>
      <p:ext uri="{BB962C8B-B14F-4D97-AF65-F5344CB8AC3E}">
        <p14:creationId xmlns="" xmlns:p14="http://schemas.microsoft.com/office/powerpoint/2010/main" val="204799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167C3-6F2A-4544-91B3-84D8079F2626}" type="slidenum">
              <a:rPr lang="en-US" smtClean="0"/>
              <a:pPr/>
              <a:t>11</a:t>
            </a:fld>
            <a:endParaRPr lang="en-US"/>
          </a:p>
        </p:txBody>
      </p:sp>
    </p:spTree>
    <p:extLst>
      <p:ext uri="{BB962C8B-B14F-4D97-AF65-F5344CB8AC3E}">
        <p14:creationId xmlns="" xmlns:p14="http://schemas.microsoft.com/office/powerpoint/2010/main" val="28224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140B3DD-6684-442B-B828-84807FD4BB81}" type="datetimeFigureOut">
              <a:rPr lang="en-US" smtClean="0"/>
              <a:pPr/>
              <a:t>4/30/2017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28F7DC8-5E42-4F58-B00D-65A93D4F228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140B3DD-6684-442B-B828-84807FD4BB81}" type="datetimeFigureOut">
              <a:rPr lang="en-US" smtClean="0"/>
              <a:pPr/>
              <a:t>4/30/2017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140B3DD-6684-442B-B828-84807FD4BB81}" type="datetimeFigureOut">
              <a:rPr lang="en-US" smtClean="0"/>
              <a:pPr/>
              <a:t>4/30/2017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140B3DD-6684-442B-B828-84807FD4BB81}" type="datetimeFigureOut">
              <a:rPr lang="en-US" smtClean="0"/>
              <a:pPr/>
              <a:t>4/30/2017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140B3DD-6684-442B-B828-84807FD4BB81}" type="datetimeFigureOut">
              <a:rPr lang="en-US" smtClean="0"/>
              <a:pPr/>
              <a:t>4/30/2017</a:t>
            </a:fld>
            <a:endParaRPr lang="en-GB"/>
          </a:p>
        </p:txBody>
      </p:sp>
      <p:sp>
        <p:nvSpPr>
          <p:cNvPr id="8" name="Slide Number Placeholder 7"/>
          <p:cNvSpPr>
            <a:spLocks noGrp="1"/>
          </p:cNvSpPr>
          <p:nvPr>
            <p:ph type="sldNum" sz="quarter" idx="11"/>
          </p:nvPr>
        </p:nvSpPr>
        <p:spPr/>
        <p:txBody>
          <a:bodyPr/>
          <a:lstStyle/>
          <a:p>
            <a:fld id="{428F7DC8-5E42-4F58-B00D-65A93D4F228C}"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140B3DD-6684-442B-B828-84807FD4BB81}" type="datetimeFigureOut">
              <a:rPr lang="en-US" smtClean="0"/>
              <a:pPr/>
              <a:t>4/30/2017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140B3DD-6684-442B-B828-84807FD4BB81}" type="datetimeFigureOut">
              <a:rPr lang="en-US" smtClean="0"/>
              <a:pPr/>
              <a:t>4/30/2017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140B3DD-6684-442B-B828-84807FD4BB81}" type="datetimeFigureOut">
              <a:rPr lang="en-US" smtClean="0"/>
              <a:pPr/>
              <a:t>4/30/2017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0B3DD-6684-442B-B828-84807FD4BB81}" type="datetimeFigureOut">
              <a:rPr lang="en-US" smtClean="0"/>
              <a:pPr/>
              <a:t>4/30/2017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8F7DC8-5E42-4F58-B00D-65A93D4F228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140B3DD-6684-442B-B828-84807FD4BB81}" type="datetimeFigureOut">
              <a:rPr lang="en-US" smtClean="0"/>
              <a:pPr/>
              <a:t>4/30/2017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8F7DC8-5E42-4F58-B00D-65A93D4F228C}" type="slidenum">
              <a:rPr lang="en-GB" smtClean="0"/>
              <a:pPr/>
              <a:t>‹#›</a:t>
            </a:fld>
            <a:endParaRPr lang="en-GB"/>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140B3DD-6684-442B-B828-84807FD4BB81}" type="datetimeFigureOut">
              <a:rPr lang="en-US" smtClean="0"/>
              <a:pPr/>
              <a:t>4/30/2017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28F7DC8-5E42-4F58-B00D-65A93D4F228C}"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140B3DD-6684-442B-B828-84807FD4BB81}" type="datetimeFigureOut">
              <a:rPr lang="en-US" smtClean="0"/>
              <a:pPr/>
              <a:t>4/30/2017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28F7DC8-5E42-4F58-B00D-65A93D4F228C}"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ebmd.com/ibs/guide/irritable-bowel-syndrome-ibs-cau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6600" b="1" dirty="0" smtClean="0">
                <a:latin typeface="Cambria" pitchFamily="18" charset="0"/>
              </a:rPr>
              <a:t>Irritable bowel syndrome </a:t>
            </a:r>
            <a:endParaRPr lang="en-GB" sz="6600" b="1" dirty="0">
              <a:latin typeface="Cambria" pitchFamily="18" charset="0"/>
            </a:endParaRPr>
          </a:p>
        </p:txBody>
      </p:sp>
      <p:pic>
        <p:nvPicPr>
          <p:cNvPr id="9218" name="Picture 2" descr="نتيجة بحث الصور عن ‪irritable bowel syndrome‬‏"/>
          <p:cNvPicPr>
            <a:picLocks noChangeAspect="1" noChangeArrowheads="1"/>
          </p:cNvPicPr>
          <p:nvPr/>
        </p:nvPicPr>
        <p:blipFill>
          <a:blip r:embed="rId2" cstate="print"/>
          <a:srcRect/>
          <a:stretch>
            <a:fillRect/>
          </a:stretch>
        </p:blipFill>
        <p:spPr bwMode="auto">
          <a:xfrm>
            <a:off x="2123728" y="4000504"/>
            <a:ext cx="4772328" cy="2524840"/>
          </a:xfrm>
          <a:prstGeom prst="rect">
            <a:avLst/>
          </a:prstGeom>
          <a:noFill/>
        </p:spPr>
      </p:pic>
      <p:sp>
        <p:nvSpPr>
          <p:cNvPr id="4" name="TextBox 3"/>
          <p:cNvSpPr txBox="1"/>
          <p:nvPr/>
        </p:nvSpPr>
        <p:spPr>
          <a:xfrm>
            <a:off x="3428992" y="3571876"/>
            <a:ext cx="1261884" cy="369332"/>
          </a:xfrm>
          <a:prstGeom prst="rect">
            <a:avLst/>
          </a:prstGeom>
          <a:noFill/>
        </p:spPr>
        <p:txBody>
          <a:bodyPr wrap="none" rtlCol="1">
            <a:spAutoFit/>
          </a:bodyPr>
          <a:lstStyle/>
          <a:p>
            <a:r>
              <a:rPr lang="en-US" dirty="0" smtClean="0">
                <a:latin typeface="+mj-lt"/>
              </a:rPr>
              <a:t>CHS 232</a:t>
            </a:r>
            <a:endParaRPr lang="ar-SA"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normAutofit fontScale="90000"/>
          </a:bodyPr>
          <a:lstStyle/>
          <a:p>
            <a:pPr algn="ctr"/>
            <a:r>
              <a:rPr lang="en-US" b="1" dirty="0" smtClean="0"/>
              <a:t>Small intestinal bacterial overgrowth (SIBO):</a:t>
            </a:r>
            <a:endParaRPr lang="en-US" dirty="0"/>
          </a:p>
        </p:txBody>
      </p:sp>
      <p:sp>
        <p:nvSpPr>
          <p:cNvPr id="3" name="Content Placeholder 2"/>
          <p:cNvSpPr>
            <a:spLocks noGrp="1"/>
          </p:cNvSpPr>
          <p:nvPr>
            <p:ph idx="1"/>
          </p:nvPr>
        </p:nvSpPr>
        <p:spPr>
          <a:xfrm>
            <a:off x="188814" y="1627090"/>
            <a:ext cx="6383450" cy="4230802"/>
          </a:xfrm>
        </p:spPr>
        <p:txBody>
          <a:bodyPr/>
          <a:lstStyle/>
          <a:p>
            <a:pPr algn="l"/>
            <a:r>
              <a:rPr lang="en-US" b="0" dirty="0" smtClean="0"/>
              <a:t>Is a condition characterized by overgrowth of microbes in the small intestine.</a:t>
            </a:r>
          </a:p>
          <a:p>
            <a:pPr algn="l"/>
            <a:r>
              <a:rPr lang="en-US" b="0" dirty="0" smtClean="0"/>
              <a:t>As a result, fermentation of food begins before it has been thoroughly digested and absorbed, which can lead to gas formation</a:t>
            </a:r>
          </a:p>
          <a:p>
            <a:pPr algn="l"/>
            <a:r>
              <a:rPr lang="en-US" b="0" dirty="0" smtClean="0"/>
              <a:t>SIBO is more common in people with </a:t>
            </a:r>
            <a:r>
              <a:rPr lang="en-US" b="0" u="sng" dirty="0" smtClean="0">
                <a:solidFill>
                  <a:srgbClr val="FF0000"/>
                </a:solidFill>
              </a:rPr>
              <a:t>motility disturbances</a:t>
            </a:r>
            <a:r>
              <a:rPr lang="en-US" b="0" dirty="0" smtClean="0"/>
              <a:t>, </a:t>
            </a:r>
            <a:r>
              <a:rPr lang="en-US" b="0" u="sng" dirty="0" smtClean="0">
                <a:solidFill>
                  <a:srgbClr val="FF0000"/>
                </a:solidFill>
              </a:rPr>
              <a:t>low stomach acid production</a:t>
            </a:r>
            <a:r>
              <a:rPr lang="en-US" b="0" dirty="0" smtClean="0"/>
              <a:t>, </a:t>
            </a:r>
            <a:r>
              <a:rPr lang="en-US" b="0" u="sng" dirty="0" smtClean="0">
                <a:solidFill>
                  <a:srgbClr val="FF0000"/>
                </a:solidFill>
              </a:rPr>
              <a:t>and bowel obstruction.</a:t>
            </a:r>
            <a:endParaRPr lang="en-US" b="0" dirty="0"/>
          </a:p>
        </p:txBody>
      </p:sp>
      <p:pic>
        <p:nvPicPr>
          <p:cNvPr id="5" name="صورة 4"/>
          <p:cNvPicPr>
            <a:picLocks noChangeAspect="1"/>
          </p:cNvPicPr>
          <p:nvPr/>
        </p:nvPicPr>
        <p:blipFill rotWithShape="1">
          <a:blip r:embed="rId2" cstate="print">
            <a:extLst>
              <a:ext uri="{28A0092B-C50C-407E-A947-70E740481C1C}">
                <a14:useLocalDpi xmlns="" xmlns:a14="http://schemas.microsoft.com/office/drawing/2010/main" val="0"/>
              </a:ext>
            </a:extLst>
          </a:blip>
          <a:srcRect r="20383" b="6999"/>
          <a:stretch/>
        </p:blipFill>
        <p:spPr>
          <a:xfrm>
            <a:off x="6516216" y="3140968"/>
            <a:ext cx="2466876" cy="37170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772400" cy="1143000"/>
          </a:xfrm>
        </p:spPr>
        <p:txBody>
          <a:bodyPr>
            <a:normAutofit fontScale="90000"/>
          </a:bodyPr>
          <a:lstStyle/>
          <a:p>
            <a:r>
              <a:rPr lang="en-US" b="1" dirty="0" smtClean="0"/>
              <a:t>Medications that may contribute to IBS development.</a:t>
            </a:r>
            <a:endParaRPr lang="en-US" dirty="0"/>
          </a:p>
        </p:txBody>
      </p:sp>
      <p:sp>
        <p:nvSpPr>
          <p:cNvPr id="3" name="Content Placeholder 2"/>
          <p:cNvSpPr>
            <a:spLocks noGrp="1"/>
          </p:cNvSpPr>
          <p:nvPr>
            <p:ph idx="1"/>
          </p:nvPr>
        </p:nvSpPr>
        <p:spPr>
          <a:xfrm>
            <a:off x="683568" y="1988840"/>
            <a:ext cx="7920880" cy="3888432"/>
          </a:xfrm>
        </p:spPr>
        <p:txBody>
          <a:bodyPr>
            <a:normAutofit/>
          </a:bodyPr>
          <a:lstStyle/>
          <a:p>
            <a:pPr algn="l"/>
            <a:r>
              <a:rPr lang="en-US" b="0" dirty="0" smtClean="0"/>
              <a:t> Proton pump inhibitors (</a:t>
            </a:r>
            <a:r>
              <a:rPr lang="en-US" b="0" dirty="0" err="1" smtClean="0"/>
              <a:t>e.g</a:t>
            </a:r>
            <a:r>
              <a:rPr lang="en-US" b="0" dirty="0" smtClean="0"/>
              <a:t>, omeprazole [Prilosec®]), which are </a:t>
            </a:r>
            <a:r>
              <a:rPr lang="en-US" b="0" dirty="0" smtClean="0">
                <a:solidFill>
                  <a:srgbClr val="0070C0"/>
                </a:solidFill>
              </a:rPr>
              <a:t>used to treat heartburn</a:t>
            </a:r>
            <a:r>
              <a:rPr lang="en-US" b="0" dirty="0" smtClean="0"/>
              <a:t>, can alter intestinal barrier function, affect intestinal microflora, and are known to have a positive association with IBS.</a:t>
            </a:r>
          </a:p>
          <a:p>
            <a:pPr algn="l"/>
            <a:r>
              <a:rPr lang="en-US" b="0" dirty="0" smtClean="0"/>
              <a:t>  many common </a:t>
            </a:r>
            <a:r>
              <a:rPr lang="en-US" b="0" dirty="0" smtClean="0">
                <a:solidFill>
                  <a:srgbClr val="0070C0"/>
                </a:solidFill>
              </a:rPr>
              <a:t>analgesics</a:t>
            </a:r>
            <a:r>
              <a:rPr lang="en-US" b="0" dirty="0" smtClean="0"/>
              <a:t>, such as non-steroidal anti-inflammatory drugs (NSAIDs), are known to damage the intestinal epithelium, an important barrier against harmful substances. This tissue damage may compromise intestinal permeability.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Gluten sensitivities</a:t>
            </a:r>
            <a:endParaRPr lang="en-US" dirty="0"/>
          </a:p>
        </p:txBody>
      </p:sp>
      <p:sp>
        <p:nvSpPr>
          <p:cNvPr id="3" name="Content Placeholder 2"/>
          <p:cNvSpPr>
            <a:spLocks noGrp="1"/>
          </p:cNvSpPr>
          <p:nvPr>
            <p:ph idx="1"/>
          </p:nvPr>
        </p:nvSpPr>
        <p:spPr/>
        <p:txBody>
          <a:bodyPr/>
          <a:lstStyle/>
          <a:p>
            <a:pPr algn="l"/>
            <a:r>
              <a:rPr lang="en-US" dirty="0" smtClean="0"/>
              <a:t>Gluten is a protein component of some grains, especially wheat.</a:t>
            </a:r>
          </a:p>
          <a:p>
            <a:pPr algn="l"/>
            <a:r>
              <a:rPr lang="en-US" dirty="0" smtClean="0"/>
              <a:t> Sensitivity to gluten is common and is associated with a spectrum of symptoms ranging in severity from minor skin conditions to severe gastrointestinal compromise in the case of celiac disease.</a:t>
            </a:r>
          </a:p>
          <a:p>
            <a:pPr algn="l"/>
            <a:endParaRPr lang="en-US" dirty="0"/>
          </a:p>
        </p:txBody>
      </p:sp>
      <p:pic>
        <p:nvPicPr>
          <p:cNvPr id="4" name="Picture 3" descr="gluten-free.jpg"/>
          <p:cNvPicPr>
            <a:picLocks noChangeAspect="1"/>
          </p:cNvPicPr>
          <p:nvPr/>
        </p:nvPicPr>
        <p:blipFill>
          <a:blip r:embed="rId2" cstate="print"/>
          <a:stretch>
            <a:fillRect/>
          </a:stretch>
        </p:blipFill>
        <p:spPr>
          <a:xfrm>
            <a:off x="5436096" y="3789040"/>
            <a:ext cx="2852936" cy="28529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6131024" cy="1371600"/>
          </a:xfrm>
        </p:spPr>
        <p:txBody>
          <a:bodyPr/>
          <a:lstStyle/>
          <a:p>
            <a:r>
              <a:rPr lang="en-US" dirty="0" smtClean="0"/>
              <a:t>Post-infectious IBS.</a:t>
            </a:r>
            <a:endParaRPr lang="en-US" dirty="0"/>
          </a:p>
        </p:txBody>
      </p:sp>
      <p:sp>
        <p:nvSpPr>
          <p:cNvPr id="3" name="Content Placeholder 2"/>
          <p:cNvSpPr>
            <a:spLocks noGrp="1"/>
          </p:cNvSpPr>
          <p:nvPr>
            <p:ph idx="1"/>
          </p:nvPr>
        </p:nvSpPr>
        <p:spPr/>
        <p:txBody>
          <a:bodyPr>
            <a:normAutofit/>
          </a:bodyPr>
          <a:lstStyle/>
          <a:p>
            <a:pPr algn="l"/>
            <a:r>
              <a:rPr lang="en-US" dirty="0" smtClean="0"/>
              <a:t>Some cases of IBS arise following a gastrointestinal infection, usually with a bacterial or parasitic pathogen . This is called post-infectious IBS, or PI-IBS.</a:t>
            </a:r>
          </a:p>
          <a:p>
            <a:pPr algn="l"/>
            <a:endParaRPr lang="en-US" dirty="0"/>
          </a:p>
          <a:p>
            <a:pPr algn="l"/>
            <a:r>
              <a:rPr lang="en-US" dirty="0" smtClean="0"/>
              <a:t>Symptoms of PI-IBS typically resemble IBS-D.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fluctuations</a:t>
            </a:r>
            <a:endParaRPr lang="en-US" dirty="0"/>
          </a:p>
        </p:txBody>
      </p:sp>
      <p:sp>
        <p:nvSpPr>
          <p:cNvPr id="3" name="Content Placeholder 2"/>
          <p:cNvSpPr>
            <a:spLocks noGrp="1"/>
          </p:cNvSpPr>
          <p:nvPr>
            <p:ph idx="1"/>
          </p:nvPr>
        </p:nvSpPr>
        <p:spPr/>
        <p:txBody>
          <a:bodyPr/>
          <a:lstStyle/>
          <a:p>
            <a:pPr algn="l"/>
            <a:r>
              <a:rPr lang="en-US" dirty="0" smtClean="0"/>
              <a:t>Some evidence suggests a potential role for sex hormone imbalance(s) in IBS.</a:t>
            </a:r>
          </a:p>
          <a:p>
            <a:pPr algn="l"/>
            <a:r>
              <a:rPr lang="en-US" dirty="0" smtClean="0"/>
              <a:t> For example, women often experience worsening of IBS symptoms near menstruation, which coincides with natural changes in sex hormone levels.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Treatment</a:t>
            </a:r>
            <a:endParaRPr lang="en-US" u="sng" dirty="0">
              <a:solidFill>
                <a:srgbClr val="00B050"/>
              </a:solidFill>
            </a:endParaRPr>
          </a:p>
        </p:txBody>
      </p:sp>
      <p:sp>
        <p:nvSpPr>
          <p:cNvPr id="3" name="Content Placeholder 2"/>
          <p:cNvSpPr>
            <a:spLocks noGrp="1"/>
          </p:cNvSpPr>
          <p:nvPr>
            <p:ph idx="1"/>
          </p:nvPr>
        </p:nvSpPr>
        <p:spPr>
          <a:xfrm>
            <a:off x="251520" y="1772816"/>
            <a:ext cx="7906072" cy="2845296"/>
          </a:xfrm>
        </p:spPr>
        <p:txBody>
          <a:bodyPr>
            <a:normAutofit/>
          </a:bodyPr>
          <a:lstStyle/>
          <a:p>
            <a:pPr algn="l"/>
            <a:r>
              <a:rPr lang="en-US" dirty="0" smtClean="0"/>
              <a:t>IBS treatment aims to reduce the symptoms such  as diarrhea, constipation and abdominal cramping.</a:t>
            </a:r>
          </a:p>
          <a:p>
            <a:pPr algn="l"/>
            <a:endParaRPr lang="en-US" dirty="0" smtClean="0"/>
          </a:p>
          <a:p>
            <a:pPr algn="l"/>
            <a:r>
              <a:rPr lang="en-US" dirty="0" smtClean="0"/>
              <a:t>You can naturally treat IBS symptoms by avoiding common allergens and inflammatory foods, adding enzymes and supplements to your diet, reducing stress, and exercising.</a:t>
            </a:r>
            <a:endParaRPr lang="en-US" dirty="0"/>
          </a:p>
        </p:txBody>
      </p:sp>
      <p:pic>
        <p:nvPicPr>
          <p:cNvPr id="4" name="Picture 3" descr="PJP-Website-Treatment-01-296x300.png"/>
          <p:cNvPicPr>
            <a:picLocks noChangeAspect="1"/>
          </p:cNvPicPr>
          <p:nvPr/>
        </p:nvPicPr>
        <p:blipFill>
          <a:blip r:embed="rId2" cstate="print"/>
          <a:stretch>
            <a:fillRect/>
          </a:stretch>
        </p:blipFill>
        <p:spPr>
          <a:xfrm>
            <a:off x="6300192" y="3861048"/>
            <a:ext cx="2678407" cy="2714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772400" cy="1143000"/>
          </a:xfrm>
        </p:spPr>
        <p:txBody>
          <a:bodyPr>
            <a:noAutofit/>
          </a:bodyPr>
          <a:lstStyle/>
          <a:p>
            <a:r>
              <a:rPr lang="en-US" b="1" dirty="0" smtClean="0">
                <a:solidFill>
                  <a:srgbClr val="00B050"/>
                </a:solidFill>
              </a:rPr>
              <a:t>Bulking agents</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a:xfrm>
            <a:off x="323528" y="1268760"/>
            <a:ext cx="7772400" cy="4572000"/>
          </a:xfrm>
        </p:spPr>
        <p:txBody>
          <a:bodyPr>
            <a:normAutofit/>
          </a:bodyPr>
          <a:lstStyle/>
          <a:p>
            <a:pPr algn="l"/>
            <a:r>
              <a:rPr lang="en-US" b="0" dirty="0" smtClean="0"/>
              <a:t>Bulking agents (dietary fiber) are frequently used to treat both subtypes of IBS. Insoluble fiber facilitates defecation by reducing transit time, or the time it takes for the remains of ingested food to be excreted. </a:t>
            </a:r>
          </a:p>
          <a:p>
            <a:pPr algn="l"/>
            <a:r>
              <a:rPr lang="en-US" b="0" dirty="0" smtClean="0"/>
              <a:t> </a:t>
            </a:r>
          </a:p>
          <a:p>
            <a:pPr algn="l"/>
            <a:r>
              <a:rPr lang="en-US" b="0" dirty="0" smtClean="0"/>
              <a:t>While defecation generally alleviates IBS symptoms, a potential side effect of fiber supplements is bloating</a:t>
            </a:r>
            <a:endParaRPr lang="en-US" b="0" dirty="0"/>
          </a:p>
        </p:txBody>
      </p:sp>
      <p:pic>
        <p:nvPicPr>
          <p:cNvPr id="4" name="Picture 3" descr="gnld_fiber.jpg"/>
          <p:cNvPicPr>
            <a:picLocks noChangeAspect="1"/>
          </p:cNvPicPr>
          <p:nvPr/>
        </p:nvPicPr>
        <p:blipFill>
          <a:blip r:embed="rId2" cstate="print"/>
          <a:stretch>
            <a:fillRect/>
          </a:stretch>
        </p:blipFill>
        <p:spPr>
          <a:xfrm>
            <a:off x="4344958" y="4437112"/>
            <a:ext cx="4200527" cy="20608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Laxatives</a:t>
            </a:r>
            <a:endParaRPr lang="en-US" dirty="0">
              <a:solidFill>
                <a:srgbClr val="00B050"/>
              </a:solidFill>
            </a:endParaRPr>
          </a:p>
        </p:txBody>
      </p:sp>
      <p:sp>
        <p:nvSpPr>
          <p:cNvPr id="3" name="Content Placeholder 2"/>
          <p:cNvSpPr>
            <a:spLocks noGrp="1"/>
          </p:cNvSpPr>
          <p:nvPr>
            <p:ph idx="1"/>
          </p:nvPr>
        </p:nvSpPr>
        <p:spPr/>
        <p:txBody>
          <a:bodyPr/>
          <a:lstStyle/>
          <a:p>
            <a:pPr algn="l"/>
            <a:r>
              <a:rPr lang="en-US" dirty="0" smtClean="0"/>
              <a:t>Laxatives and stool softeners are commonly used to treat IBS-C . These treatments typically provide rapid relief, but are not recommended for long-term use as they can cause electrolyte imbalances </a:t>
            </a:r>
          </a:p>
          <a:p>
            <a:pPr algn="l"/>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Balancing hormones </a:t>
            </a:r>
            <a:r>
              <a:rPr lang="en-GB" dirty="0" smtClean="0">
                <a:solidFill>
                  <a:srgbClr val="00B050"/>
                </a:solidFill>
              </a:rPr>
              <a:t> </a:t>
            </a:r>
            <a:endParaRPr lang="en-US" dirty="0">
              <a:solidFill>
                <a:srgbClr val="00B050"/>
              </a:solidFill>
            </a:endParaRPr>
          </a:p>
        </p:txBody>
      </p:sp>
      <p:sp>
        <p:nvSpPr>
          <p:cNvPr id="3" name="Content Placeholder 2"/>
          <p:cNvSpPr>
            <a:spLocks noGrp="1"/>
          </p:cNvSpPr>
          <p:nvPr>
            <p:ph idx="1"/>
          </p:nvPr>
        </p:nvSpPr>
        <p:spPr/>
        <p:txBody>
          <a:bodyPr/>
          <a:lstStyle/>
          <a:p>
            <a:pPr algn="l"/>
            <a:r>
              <a:rPr lang="en-GB" dirty="0"/>
              <a:t>Women who hadn't gone through menopause may experience IBS symptoms around menstruation period which is related to fluctuation in sex hormones levels. </a:t>
            </a:r>
          </a:p>
          <a:p>
            <a:pPr algn="l"/>
            <a:r>
              <a:rPr lang="en-GB" dirty="0"/>
              <a:t>Blood tests are used to assess hormone levels and working with physicians to balance hormones levels for a </a:t>
            </a:r>
            <a:r>
              <a:rPr lang="en-GB" dirty="0" smtClean="0"/>
              <a:t>solution.  </a:t>
            </a:r>
            <a:endParaRPr lang="en-US" dirty="0"/>
          </a:p>
        </p:txBody>
      </p:sp>
    </p:spTree>
    <p:extLst>
      <p:ext uri="{BB962C8B-B14F-4D97-AF65-F5344CB8AC3E}">
        <p14:creationId xmlns="" xmlns:p14="http://schemas.microsoft.com/office/powerpoint/2010/main" val="255891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Dietary consideration</a:t>
            </a:r>
            <a:endParaRPr lang="en-GB" dirty="0">
              <a:solidFill>
                <a:schemeClr val="accent3"/>
              </a:solidFill>
            </a:endParaRPr>
          </a:p>
        </p:txBody>
      </p:sp>
      <p:sp>
        <p:nvSpPr>
          <p:cNvPr id="3" name="Content Placeholder 2"/>
          <p:cNvSpPr>
            <a:spLocks noGrp="1"/>
          </p:cNvSpPr>
          <p:nvPr>
            <p:ph idx="1"/>
          </p:nvPr>
        </p:nvSpPr>
        <p:spPr/>
        <p:txBody>
          <a:bodyPr/>
          <a:lstStyle/>
          <a:p>
            <a:pPr algn="l"/>
            <a:r>
              <a:rPr lang="en-GB" dirty="0" smtClean="0"/>
              <a:t>Reducing caffeine and fatty food </a:t>
            </a:r>
          </a:p>
          <a:p>
            <a:pPr algn="l"/>
            <a:r>
              <a:rPr lang="en-GB" dirty="0" smtClean="0"/>
              <a:t>Following certain diet help with the symptoms of IBS.</a:t>
            </a:r>
          </a:p>
          <a:p>
            <a:pPr algn="l"/>
            <a:endParaRPr lang="en-GB" dirty="0"/>
          </a:p>
        </p:txBody>
      </p:sp>
      <p:pic>
        <p:nvPicPr>
          <p:cNvPr id="4098" name="Picture 2" descr="نتيجة بحث الصور عن ‪Dietary consideration‬‏"/>
          <p:cNvPicPr>
            <a:picLocks noChangeAspect="1" noChangeArrowheads="1"/>
          </p:cNvPicPr>
          <p:nvPr/>
        </p:nvPicPr>
        <p:blipFill>
          <a:blip r:embed="rId2" cstate="print"/>
          <a:srcRect/>
          <a:stretch>
            <a:fillRect/>
          </a:stretch>
        </p:blipFill>
        <p:spPr bwMode="auto">
          <a:xfrm>
            <a:off x="3571868" y="2928934"/>
            <a:ext cx="4357718" cy="30621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irritable bowel syndrome?</a:t>
            </a:r>
            <a:endParaRPr lang="en-US" dirty="0"/>
          </a:p>
        </p:txBody>
      </p:sp>
      <p:sp>
        <p:nvSpPr>
          <p:cNvPr id="3" name="Content Placeholder 2"/>
          <p:cNvSpPr>
            <a:spLocks noGrp="1"/>
          </p:cNvSpPr>
          <p:nvPr>
            <p:ph idx="1"/>
          </p:nvPr>
        </p:nvSpPr>
        <p:spPr/>
        <p:txBody>
          <a:bodyPr/>
          <a:lstStyle/>
          <a:p>
            <a:pPr algn="l"/>
            <a:r>
              <a:rPr lang="en-US" dirty="0" smtClean="0"/>
              <a:t>Irritable bowl syndrome(IBS): is a very common gastrointestinal disorder, estimated to be present in about 11-15% of the global population.</a:t>
            </a:r>
          </a:p>
          <a:p>
            <a:pPr algn="l"/>
            <a:r>
              <a:rPr lang="en-US" dirty="0" smtClean="0"/>
              <a:t>IBS is a functional disorder</a:t>
            </a:r>
          </a:p>
          <a:p>
            <a:pPr algn="l"/>
            <a:r>
              <a:rPr lang="en-US" dirty="0" smtClean="0"/>
              <a:t>It has not been consistently linked to tissue damage or other biological markers that can be tested clinically</a:t>
            </a:r>
          </a:p>
          <a:p>
            <a:pPr algn="l"/>
            <a:r>
              <a:rPr lang="en-US" dirty="0" smtClean="0"/>
              <a:t> It is thought to be largely under diagnosed. </a:t>
            </a:r>
            <a:endParaRPr lang="en-US" dirty="0"/>
          </a:p>
        </p:txBody>
      </p:sp>
      <p:pic>
        <p:nvPicPr>
          <p:cNvPr id="4" name="Picture 3" descr="irritable-bowel-syndrome-comprehensive.jpg"/>
          <p:cNvPicPr>
            <a:picLocks noChangeAspect="1"/>
          </p:cNvPicPr>
          <p:nvPr/>
        </p:nvPicPr>
        <p:blipFill>
          <a:blip r:embed="rId2" cstate="print"/>
          <a:stretch>
            <a:fillRect/>
          </a:stretch>
        </p:blipFill>
        <p:spPr>
          <a:xfrm>
            <a:off x="0" y="5095304"/>
            <a:ext cx="8964488" cy="14416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F</a:t>
            </a:r>
            <a:r>
              <a:rPr lang="en-GB" dirty="0" smtClean="0"/>
              <a:t>O</a:t>
            </a:r>
            <a:r>
              <a:rPr lang="en-GB" dirty="0" smtClean="0">
                <a:solidFill>
                  <a:srgbClr val="00B050"/>
                </a:solidFill>
              </a:rPr>
              <a:t>D</a:t>
            </a:r>
            <a:r>
              <a:rPr lang="en-GB" dirty="0" smtClean="0">
                <a:solidFill>
                  <a:srgbClr val="FF3399"/>
                </a:solidFill>
              </a:rPr>
              <a:t>M</a:t>
            </a:r>
            <a:r>
              <a:rPr lang="en-GB" dirty="0" smtClean="0">
                <a:solidFill>
                  <a:schemeClr val="bg1">
                    <a:lumMod val="50000"/>
                  </a:schemeClr>
                </a:solidFill>
              </a:rPr>
              <a:t>A</a:t>
            </a:r>
            <a:r>
              <a:rPr lang="en-GB" dirty="0" smtClean="0">
                <a:solidFill>
                  <a:srgbClr val="7030A0"/>
                </a:solidFill>
              </a:rPr>
              <a:t>P</a:t>
            </a:r>
            <a:r>
              <a:rPr lang="en-GB" dirty="0" smtClean="0"/>
              <a:t>’s </a:t>
            </a:r>
            <a:endParaRPr lang="en-GB" dirty="0"/>
          </a:p>
        </p:txBody>
      </p:sp>
      <p:sp>
        <p:nvSpPr>
          <p:cNvPr id="3" name="Content Placeholder 2"/>
          <p:cNvSpPr>
            <a:spLocks noGrp="1"/>
          </p:cNvSpPr>
          <p:nvPr>
            <p:ph idx="1"/>
          </p:nvPr>
        </p:nvSpPr>
        <p:spPr>
          <a:xfrm>
            <a:off x="467544" y="1988840"/>
            <a:ext cx="8003232" cy="4373563"/>
          </a:xfrm>
        </p:spPr>
        <p:txBody>
          <a:bodyPr>
            <a:normAutofit/>
          </a:bodyPr>
          <a:lstStyle/>
          <a:p>
            <a:pPr algn="l"/>
            <a:r>
              <a:rPr lang="en-GB" dirty="0" smtClean="0"/>
              <a:t>Fermentable, oilgosaccharides, </a:t>
            </a:r>
          </a:p>
          <a:p>
            <a:pPr algn="l">
              <a:buNone/>
            </a:pPr>
            <a:r>
              <a:rPr lang="en-GB" dirty="0" smtClean="0"/>
              <a:t>disaccharides, monosaccharide's and polyols </a:t>
            </a:r>
          </a:p>
          <a:p>
            <a:pPr algn="l"/>
            <a:r>
              <a:rPr lang="en-GB" dirty="0" smtClean="0"/>
              <a:t>Low FODMAP diet allow under digested carbohydrates to reach lower GI tract ( large intestines) and decrease in abdominal pain. </a:t>
            </a:r>
          </a:p>
          <a:p>
            <a:pPr algn="l"/>
            <a:r>
              <a:rPr lang="en-GB" dirty="0" smtClean="0"/>
              <a:t>The under digested carbohydrates stimulates growth of pathogenic microbes which leads to gas, diarrhea and constipation. </a:t>
            </a:r>
          </a:p>
          <a:p>
            <a:pPr algn="l"/>
            <a:r>
              <a:rPr lang="en-GB" dirty="0" smtClean="0"/>
              <a:t>Foods to avoid are wheat, onions, garlic( </a:t>
            </a:r>
            <a:r>
              <a:rPr lang="en-GB" dirty="0" err="1" smtClean="0"/>
              <a:t>fructo</a:t>
            </a:r>
            <a:r>
              <a:rPr lang="en-GB" dirty="0"/>
              <a:t>-</a:t>
            </a:r>
            <a:r>
              <a:rPr lang="en-GB" dirty="0" smtClean="0"/>
              <a:t>, oilgosaccharides) , milk (lactose), honey(fructose) </a:t>
            </a:r>
            <a:endParaRPr lang="en-GB" dirty="0"/>
          </a:p>
        </p:txBody>
      </p:sp>
      <p:pic>
        <p:nvPicPr>
          <p:cNvPr id="3074" name="Picture 2" descr="نتيجة بحث الصور عن ‪FODMAPs‬‏"/>
          <p:cNvPicPr>
            <a:picLocks noChangeAspect="1" noChangeArrowheads="1"/>
          </p:cNvPicPr>
          <p:nvPr/>
        </p:nvPicPr>
        <p:blipFill>
          <a:blip r:embed="rId2" cstate="print"/>
          <a:srcRect t="14423"/>
          <a:stretch>
            <a:fillRect/>
          </a:stretch>
        </p:blipFill>
        <p:spPr bwMode="auto">
          <a:xfrm>
            <a:off x="6275920" y="332656"/>
            <a:ext cx="2615611" cy="223835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1026" name="Picture 2" descr="Image result for fodmap ibs"/>
          <p:cNvPicPr>
            <a:picLocks noChangeAspect="1" noChangeArrowheads="1"/>
          </p:cNvPicPr>
          <p:nvPr/>
        </p:nvPicPr>
        <p:blipFill>
          <a:blip r:embed="rId2"/>
          <a:srcRect l="3010" t="49697" r="4887" b="-81"/>
          <a:stretch>
            <a:fillRect/>
          </a:stretch>
        </p:blipFill>
        <p:spPr bwMode="auto">
          <a:xfrm>
            <a:off x="357190" y="285728"/>
            <a:ext cx="8286776" cy="62557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 name="Picture 2" descr="Image result for fodmap ibs"/>
          <p:cNvPicPr>
            <a:picLocks noChangeAspect="1" noChangeArrowheads="1"/>
          </p:cNvPicPr>
          <p:nvPr/>
        </p:nvPicPr>
        <p:blipFill>
          <a:blip r:embed="rId2"/>
          <a:srcRect r="586" b="50226"/>
          <a:stretch>
            <a:fillRect/>
          </a:stretch>
        </p:blipFill>
        <p:spPr bwMode="auto">
          <a:xfrm>
            <a:off x="-32" y="285728"/>
            <a:ext cx="8948311" cy="618270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Gluten free </a:t>
            </a:r>
            <a:endParaRPr lang="en-GB" dirty="0">
              <a:solidFill>
                <a:srgbClr val="7030A0"/>
              </a:solidFill>
            </a:endParaRPr>
          </a:p>
        </p:txBody>
      </p:sp>
      <p:sp>
        <p:nvSpPr>
          <p:cNvPr id="3" name="Content Placeholder 2"/>
          <p:cNvSpPr>
            <a:spLocks noGrp="1"/>
          </p:cNvSpPr>
          <p:nvPr>
            <p:ph idx="1"/>
          </p:nvPr>
        </p:nvSpPr>
        <p:spPr/>
        <p:txBody>
          <a:bodyPr/>
          <a:lstStyle/>
          <a:p>
            <a:pPr algn="l"/>
            <a:r>
              <a:rPr lang="en-GB" dirty="0" smtClean="0"/>
              <a:t>Gluten is found in grains ( wheat, breads, pasta). </a:t>
            </a:r>
          </a:p>
          <a:p>
            <a:pPr algn="l"/>
            <a:r>
              <a:rPr lang="en-GB" dirty="0" smtClean="0"/>
              <a:t>Gluten free diet is required for patients with celiac disease. </a:t>
            </a:r>
          </a:p>
          <a:p>
            <a:pPr algn="l"/>
            <a:r>
              <a:rPr lang="en-GB" dirty="0" smtClean="0"/>
              <a:t>Gluten free diet is similar to low  FODMAP’s diet because they both restrict gluten and manage food sensitivity. </a:t>
            </a:r>
          </a:p>
          <a:p>
            <a:pPr algn="l" rtl="0"/>
            <a:r>
              <a:rPr lang="en-GB" dirty="0" smtClean="0"/>
              <a:t>IBS patients who don't have celiac disease, adding gluten </a:t>
            </a:r>
            <a:r>
              <a:rPr lang="en-US" dirty="0" smtClean="0"/>
              <a:t>might </a:t>
            </a:r>
            <a:r>
              <a:rPr lang="en-GB" dirty="0" smtClean="0"/>
              <a:t>worsen their abdominal pain, bloating fatigue and stool consistency.  </a:t>
            </a:r>
            <a:endParaRPr lang="en-GB" dirty="0"/>
          </a:p>
        </p:txBody>
      </p:sp>
      <p:pic>
        <p:nvPicPr>
          <p:cNvPr id="2050" name="Picture 2" descr="نتيجة بحث الصور عن ‪Gluten free diet‬‏"/>
          <p:cNvPicPr>
            <a:picLocks noChangeAspect="1" noChangeArrowheads="1"/>
          </p:cNvPicPr>
          <p:nvPr/>
        </p:nvPicPr>
        <p:blipFill>
          <a:blip r:embed="rId2" cstate="print"/>
          <a:srcRect/>
          <a:stretch>
            <a:fillRect/>
          </a:stretch>
        </p:blipFill>
        <p:spPr bwMode="auto">
          <a:xfrm>
            <a:off x="4143372" y="4214818"/>
            <a:ext cx="4071966" cy="23452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Food sensitivity and IBS</a:t>
            </a:r>
            <a:endParaRPr lang="en-GB" dirty="0">
              <a:solidFill>
                <a:srgbClr val="7030A0"/>
              </a:solidFill>
            </a:endParaRPr>
          </a:p>
        </p:txBody>
      </p:sp>
      <p:sp>
        <p:nvSpPr>
          <p:cNvPr id="3" name="Content Placeholder 2"/>
          <p:cNvSpPr>
            <a:spLocks noGrp="1"/>
          </p:cNvSpPr>
          <p:nvPr>
            <p:ph idx="1"/>
          </p:nvPr>
        </p:nvSpPr>
        <p:spPr/>
        <p:txBody>
          <a:bodyPr>
            <a:normAutofit/>
          </a:bodyPr>
          <a:lstStyle/>
          <a:p>
            <a:pPr algn="l"/>
            <a:r>
              <a:rPr lang="en-GB" dirty="0" smtClean="0"/>
              <a:t>Food allergy or sensitivity is an inappropriate immune response to components of food. The immune system attacks the food by antibodies to identify pathogens which triggers the immune system response, which lead to tissue inflammation and dysfunction. </a:t>
            </a:r>
          </a:p>
          <a:p>
            <a:pPr algn="l"/>
            <a:r>
              <a:rPr lang="en-GB" dirty="0" smtClean="0"/>
              <a:t>In a study, IBS patients were tested for </a:t>
            </a:r>
            <a:r>
              <a:rPr lang="en-GB" dirty="0" err="1" smtClean="0"/>
              <a:t>IgG</a:t>
            </a:r>
            <a:r>
              <a:rPr lang="en-GB" dirty="0" smtClean="0"/>
              <a:t> (Immunoglobulin G ) antibodies against certain food and they were on a diet that excluded food that </a:t>
            </a:r>
            <a:r>
              <a:rPr lang="en-GB" dirty="0" err="1" smtClean="0"/>
              <a:t>IgG</a:t>
            </a:r>
            <a:r>
              <a:rPr lang="en-GB" dirty="0" smtClean="0"/>
              <a:t> positive and there was an improvement which reversed the troublesome food that were introduced.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1888" y="188640"/>
            <a:ext cx="5246216" cy="1938992"/>
          </a:xfrm>
          <a:prstGeom prst="rect">
            <a:avLst/>
          </a:prstGeom>
        </p:spPr>
        <p:txBody>
          <a:bodyPr wrap="square">
            <a:spAutoFit/>
          </a:bodyPr>
          <a:lstStyle/>
          <a:p>
            <a:r>
              <a:rPr lang="en-US" sz="4000" b="1" dirty="0">
                <a:solidFill>
                  <a:schemeClr val="tx2"/>
                </a:solidFill>
                <a:latin typeface="+mj-lt"/>
                <a:ea typeface="+mj-ea"/>
                <a:cs typeface="+mj-cs"/>
              </a:rPr>
              <a:t>Immediate relief from constipation predominant </a:t>
            </a:r>
            <a:r>
              <a:rPr lang="en-US" sz="4000" b="1" dirty="0" smtClean="0">
                <a:solidFill>
                  <a:schemeClr val="tx2"/>
                </a:solidFill>
                <a:latin typeface="+mj-lt"/>
                <a:ea typeface="+mj-ea"/>
                <a:cs typeface="+mj-cs"/>
              </a:rPr>
              <a:t>IBS</a:t>
            </a:r>
            <a:endParaRPr lang="ar-SA" b="1" dirty="0">
              <a:solidFill>
                <a:schemeClr val="tx2"/>
              </a:solidFill>
              <a:latin typeface="+mj-lt"/>
            </a:endParaRPr>
          </a:p>
        </p:txBody>
      </p:sp>
      <p:sp>
        <p:nvSpPr>
          <p:cNvPr id="7" name="Content Placeholder 2"/>
          <p:cNvSpPr txBox="1">
            <a:spLocks/>
          </p:cNvSpPr>
          <p:nvPr/>
        </p:nvSpPr>
        <p:spPr>
          <a:xfrm>
            <a:off x="19620" y="2267332"/>
            <a:ext cx="901576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Some cases of IBS are caused by insufficient peristalsis which means there is not enough colon contractile activity to completely evacuate the bowels. </a:t>
            </a:r>
          </a:p>
          <a:p>
            <a:pPr marL="0" indent="0">
              <a:buNone/>
            </a:pPr>
            <a:endParaRPr lang="en-US" dirty="0"/>
          </a:p>
        </p:txBody>
      </p:sp>
      <p:pic>
        <p:nvPicPr>
          <p:cNvPr id="2" name="صورة 1"/>
          <p:cNvPicPr>
            <a:picLocks noChangeAspect="1"/>
          </p:cNvPicPr>
          <p:nvPr/>
        </p:nvPicPr>
        <p:blipFill rotWithShape="1">
          <a:blip r:embed="rId2" cstate="print">
            <a:extLst>
              <a:ext uri="{28A0092B-C50C-407E-A947-70E740481C1C}">
                <a14:useLocalDpi xmlns="" xmlns:a14="http://schemas.microsoft.com/office/drawing/2010/main" val="0"/>
              </a:ext>
            </a:extLst>
          </a:blip>
          <a:srcRect b="11267"/>
          <a:stretch/>
        </p:blipFill>
        <p:spPr>
          <a:xfrm>
            <a:off x="2051720" y="3661234"/>
            <a:ext cx="5374964" cy="2956230"/>
          </a:xfrm>
          <a:prstGeom prst="rect">
            <a:avLst/>
          </a:prstGeom>
        </p:spPr>
      </p:pic>
    </p:spTree>
    <p:extLst>
      <p:ext uri="{BB962C8B-B14F-4D97-AF65-F5344CB8AC3E}">
        <p14:creationId xmlns="" xmlns:p14="http://schemas.microsoft.com/office/powerpoint/2010/main" val="4171248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2924944"/>
            <a:ext cx="6402088" cy="3168352"/>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b="1" dirty="0" smtClean="0">
                <a:solidFill>
                  <a:schemeClr val="bg1">
                    <a:lumMod val="50000"/>
                  </a:schemeClr>
                </a:solidFill>
              </a:rPr>
              <a:t>Peppermint Oil/Caraway Oil</a:t>
            </a:r>
          </a:p>
          <a:p>
            <a:pPr marL="0" indent="0">
              <a:buNone/>
            </a:pPr>
            <a:r>
              <a:rPr lang="en-US" sz="2400" dirty="0" smtClean="0"/>
              <a:t>Peppermint oil is a natural antispasmodic.</a:t>
            </a:r>
          </a:p>
          <a:p>
            <a:pPr marL="0" indent="0">
              <a:buNone/>
            </a:pPr>
            <a:endParaRPr lang="en-US" sz="2400" dirty="0" smtClean="0"/>
          </a:p>
          <a:p>
            <a:endParaRPr lang="en-US" sz="2400" dirty="0" smtClean="0"/>
          </a:p>
          <a:p>
            <a:endParaRPr lang="en-US" sz="2400" dirty="0"/>
          </a:p>
          <a:p>
            <a:r>
              <a:rPr lang="en-US" sz="2400" b="1" dirty="0" smtClean="0">
                <a:solidFill>
                  <a:schemeClr val="bg1">
                    <a:lumMod val="50000"/>
                  </a:schemeClr>
                </a:solidFill>
              </a:rPr>
              <a:t>Probiotics: </a:t>
            </a:r>
          </a:p>
          <a:p>
            <a:pPr marL="0" indent="0">
              <a:buNone/>
            </a:pPr>
            <a:r>
              <a:rPr lang="en-US" sz="2400" dirty="0" smtClean="0"/>
              <a:t>Probiotics are microorganisms that may provide health benefits to their host when administered at sufficient levels.</a:t>
            </a:r>
          </a:p>
        </p:txBody>
      </p:sp>
      <p:pic>
        <p:nvPicPr>
          <p:cNvPr id="2" name="صورة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81600" y="2357264"/>
            <a:ext cx="2405964" cy="2060937"/>
          </a:xfrm>
          <a:prstGeom prst="rect">
            <a:avLst/>
          </a:prstGeom>
        </p:spPr>
      </p:pic>
      <p:pic>
        <p:nvPicPr>
          <p:cNvPr id="3" name="صورة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09592" y="4418201"/>
            <a:ext cx="2477972" cy="2112017"/>
          </a:xfrm>
          <a:prstGeom prst="rect">
            <a:avLst/>
          </a:prstGeom>
        </p:spPr>
      </p:pic>
      <p:sp>
        <p:nvSpPr>
          <p:cNvPr id="6" name="مستطيل 5"/>
          <p:cNvSpPr/>
          <p:nvPr/>
        </p:nvSpPr>
        <p:spPr>
          <a:xfrm>
            <a:off x="0" y="1344081"/>
            <a:ext cx="8820472" cy="1015663"/>
          </a:xfrm>
          <a:prstGeom prst="rect">
            <a:avLst/>
          </a:prstGeom>
        </p:spPr>
        <p:txBody>
          <a:bodyPr wrap="square">
            <a:spAutoFit/>
          </a:bodyPr>
          <a:lstStyle/>
          <a:p>
            <a:r>
              <a:rPr lang="en-US" sz="2000" b="1" dirty="0">
                <a:latin typeface="Cambria" pitchFamily="18" charset="0"/>
              </a:rPr>
              <a:t>Instead of reverting to laxatives, there are specific nutrients that if taken at the right time, can induce healthy colon peristaltic action without producing adverse effects.</a:t>
            </a:r>
          </a:p>
        </p:txBody>
      </p:sp>
      <p:sp>
        <p:nvSpPr>
          <p:cNvPr id="7" name="مستطيل 6"/>
          <p:cNvSpPr/>
          <p:nvPr/>
        </p:nvSpPr>
        <p:spPr>
          <a:xfrm>
            <a:off x="-50676" y="48940"/>
            <a:ext cx="8871148" cy="1077218"/>
          </a:xfrm>
          <a:prstGeom prst="rect">
            <a:avLst/>
          </a:prstGeom>
        </p:spPr>
        <p:txBody>
          <a:bodyPr wrap="square">
            <a:spAutoFit/>
          </a:bodyPr>
          <a:lstStyle/>
          <a:p>
            <a:pPr algn="ctr"/>
            <a:r>
              <a:rPr lang="en-US" sz="3200" dirty="0" smtClean="0">
                <a:solidFill>
                  <a:schemeClr val="tx2"/>
                </a:solidFill>
                <a:latin typeface="Aharoni" pitchFamily="2" charset="-79"/>
                <a:ea typeface="+mj-ea"/>
                <a:cs typeface="Aharoni" pitchFamily="2" charset="-79"/>
              </a:rPr>
              <a:t>Cont. Immediate </a:t>
            </a:r>
            <a:r>
              <a:rPr lang="en-US" sz="3200" dirty="0">
                <a:solidFill>
                  <a:schemeClr val="tx2"/>
                </a:solidFill>
                <a:latin typeface="Aharoni" pitchFamily="2" charset="-79"/>
                <a:ea typeface="+mj-ea"/>
                <a:cs typeface="Aharoni" pitchFamily="2" charset="-79"/>
              </a:rPr>
              <a:t>relief from constipation predominant </a:t>
            </a:r>
            <a:r>
              <a:rPr lang="en-US" sz="3200" dirty="0" smtClean="0">
                <a:solidFill>
                  <a:schemeClr val="tx2"/>
                </a:solidFill>
                <a:latin typeface="Aharoni" pitchFamily="2" charset="-79"/>
                <a:ea typeface="+mj-ea"/>
                <a:cs typeface="Aharoni" pitchFamily="2" charset="-79"/>
              </a:rPr>
              <a:t>IBS</a:t>
            </a:r>
            <a:endParaRPr lang="ar-SA" sz="3200" dirty="0">
              <a:solidFill>
                <a:schemeClr val="tx2"/>
              </a:solidFill>
              <a:latin typeface="Aharoni" pitchFamily="2" charset="-79"/>
            </a:endParaRPr>
          </a:p>
        </p:txBody>
      </p:sp>
    </p:spTree>
    <p:extLst>
      <p:ext uri="{BB962C8B-B14F-4D97-AF65-F5344CB8AC3E}">
        <p14:creationId xmlns="" xmlns:p14="http://schemas.microsoft.com/office/powerpoint/2010/main" val="230461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9264" y="1544658"/>
            <a:ext cx="6619304" cy="5090651"/>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b="1" dirty="0" smtClean="0">
                <a:solidFill>
                  <a:schemeClr val="bg1">
                    <a:lumMod val="50000"/>
                  </a:schemeClr>
                </a:solidFill>
              </a:rPr>
              <a:t>Artichoke</a:t>
            </a:r>
          </a:p>
          <a:p>
            <a:r>
              <a:rPr lang="en-US" dirty="0" smtClean="0"/>
              <a:t>Artichoke leaf has been used since Roman times as a traditional medicine that supports digestive function, it has been shown to promote the production of bile that helps digest dietary fats and reduce spasms and flatulence.</a:t>
            </a:r>
            <a:endParaRPr lang="en-US" dirty="0"/>
          </a:p>
          <a:p>
            <a:endParaRPr lang="en-US" sz="2800" dirty="0" smtClean="0">
              <a:solidFill>
                <a:schemeClr val="bg1">
                  <a:lumMod val="50000"/>
                </a:schemeClr>
              </a:solidFill>
            </a:endParaRPr>
          </a:p>
          <a:p>
            <a:r>
              <a:rPr lang="en-US" sz="2800" b="1" dirty="0" smtClean="0">
                <a:solidFill>
                  <a:schemeClr val="bg1">
                    <a:lumMod val="50000"/>
                  </a:schemeClr>
                </a:solidFill>
              </a:rPr>
              <a:t>Melatonin</a:t>
            </a:r>
            <a:endParaRPr lang="en-US" b="1" dirty="0" smtClean="0">
              <a:solidFill>
                <a:schemeClr val="bg1">
                  <a:lumMod val="50000"/>
                </a:schemeClr>
              </a:solidFill>
            </a:endParaRPr>
          </a:p>
          <a:p>
            <a:pPr marL="0" indent="0">
              <a:buNone/>
            </a:pPr>
            <a:r>
              <a:rPr lang="en-US" dirty="0"/>
              <a:t>Melatonin is a multifunctional hormone that exhibits a variety of beneficial effects in gastrointestinal disorders independent of its more widely known effects on sleep.</a:t>
            </a:r>
            <a:endParaRPr lang="en-US" dirty="0" smtClean="0"/>
          </a:p>
          <a:p>
            <a:endParaRPr lang="en-US" sz="2800" dirty="0" smtClean="0">
              <a:solidFill>
                <a:schemeClr val="bg1">
                  <a:lumMod val="50000"/>
                </a:schemeClr>
              </a:solidFill>
            </a:endParaRPr>
          </a:p>
          <a:p>
            <a:endParaRPr lang="en-US" dirty="0" smtClean="0"/>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1634" y="2001540"/>
            <a:ext cx="2158838" cy="1892828"/>
          </a:xfrm>
          <a:prstGeom prst="rect">
            <a:avLst/>
          </a:prstGeom>
        </p:spPr>
      </p:pic>
      <p:pic>
        <p:nvPicPr>
          <p:cNvPr id="7" name="صورة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98568" y="4653136"/>
            <a:ext cx="2021904" cy="1800200"/>
          </a:xfrm>
          <a:prstGeom prst="rect">
            <a:avLst/>
          </a:prstGeom>
        </p:spPr>
      </p:pic>
      <p:sp>
        <p:nvSpPr>
          <p:cNvPr id="8" name="مستطيل 7"/>
          <p:cNvSpPr/>
          <p:nvPr/>
        </p:nvSpPr>
        <p:spPr>
          <a:xfrm>
            <a:off x="-50676" y="48940"/>
            <a:ext cx="8871148" cy="1077218"/>
          </a:xfrm>
          <a:prstGeom prst="rect">
            <a:avLst/>
          </a:prstGeom>
        </p:spPr>
        <p:txBody>
          <a:bodyPr wrap="square">
            <a:spAutoFit/>
          </a:bodyPr>
          <a:lstStyle/>
          <a:p>
            <a:pPr algn="ctr"/>
            <a:r>
              <a:rPr lang="en-US" sz="3200" dirty="0" smtClean="0">
                <a:solidFill>
                  <a:schemeClr val="tx2"/>
                </a:solidFill>
                <a:latin typeface="Aharoni" pitchFamily="2" charset="-79"/>
                <a:ea typeface="+mj-ea"/>
                <a:cs typeface="Aharoni" pitchFamily="2" charset="-79"/>
              </a:rPr>
              <a:t>Cont. Immediate </a:t>
            </a:r>
            <a:r>
              <a:rPr lang="en-US" sz="3200" dirty="0">
                <a:solidFill>
                  <a:schemeClr val="tx2"/>
                </a:solidFill>
                <a:latin typeface="Aharoni" pitchFamily="2" charset="-79"/>
                <a:ea typeface="+mj-ea"/>
                <a:cs typeface="Aharoni" pitchFamily="2" charset="-79"/>
              </a:rPr>
              <a:t>relief from constipation predominant </a:t>
            </a:r>
            <a:r>
              <a:rPr lang="en-US" sz="3200" dirty="0" smtClean="0">
                <a:solidFill>
                  <a:schemeClr val="tx2"/>
                </a:solidFill>
                <a:latin typeface="Aharoni" pitchFamily="2" charset="-79"/>
                <a:ea typeface="+mj-ea"/>
                <a:cs typeface="Aharoni" pitchFamily="2" charset="-79"/>
              </a:rPr>
              <a:t>IBS</a:t>
            </a:r>
            <a:endParaRPr lang="ar-SA" sz="3200" dirty="0">
              <a:solidFill>
                <a:schemeClr val="tx2"/>
              </a:solidFill>
              <a:latin typeface="Aharoni" pitchFamily="2" charset="-79"/>
            </a:endParaRPr>
          </a:p>
        </p:txBody>
      </p:sp>
    </p:spTree>
    <p:extLst>
      <p:ext uri="{BB962C8B-B14F-4D97-AF65-F5344CB8AC3E}">
        <p14:creationId xmlns="" xmlns:p14="http://schemas.microsoft.com/office/powerpoint/2010/main" val="406743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65708" y="1375644"/>
            <a:ext cx="8482756" cy="5472608"/>
          </a:xfrm>
        </p:spPr>
        <p:txBody>
          <a:bodyPr>
            <a:normAutofit/>
          </a:bodyPr>
          <a:lstStyle/>
          <a:p>
            <a:pPr algn="l"/>
            <a:r>
              <a:rPr lang="en-US" sz="2800" dirty="0" smtClean="0">
                <a:solidFill>
                  <a:schemeClr val="bg1">
                    <a:lumMod val="50000"/>
                  </a:schemeClr>
                </a:solidFill>
                <a:latin typeface="+mj-lt"/>
              </a:rPr>
              <a:t>Stress Reduction: </a:t>
            </a:r>
          </a:p>
          <a:p>
            <a:pPr marL="0" indent="0" algn="l">
              <a:buNone/>
            </a:pPr>
            <a:r>
              <a:rPr lang="en-US" sz="2100" dirty="0" smtClean="0">
                <a:latin typeface="Cambria" pitchFamily="18" charset="0"/>
              </a:rPr>
              <a:t>Stress associated with early life adverse events is implicated in the etiology of IBS, about 50% of individuals who seek IBS treatment have depression or anxiety.  </a:t>
            </a:r>
          </a:p>
          <a:p>
            <a:pPr marL="0" indent="0" algn="l">
              <a:buNone/>
            </a:pPr>
            <a:r>
              <a:rPr lang="en-US" sz="2100" dirty="0" smtClean="0">
                <a:latin typeface="Cambria" pitchFamily="18" charset="0"/>
              </a:rPr>
              <a:t>That means </a:t>
            </a:r>
            <a:r>
              <a:rPr lang="en-US" sz="2100" dirty="0" smtClean="0">
                <a:solidFill>
                  <a:srgbClr val="00B050"/>
                </a:solidFill>
                <a:latin typeface="Cambria" pitchFamily="18" charset="0"/>
              </a:rPr>
              <a:t>IBS may cause stress</a:t>
            </a:r>
            <a:r>
              <a:rPr lang="en-US" sz="2100" dirty="0" smtClean="0">
                <a:latin typeface="Cambria" pitchFamily="18" charset="0"/>
              </a:rPr>
              <a:t>, and </a:t>
            </a:r>
            <a:r>
              <a:rPr lang="en-US" sz="2100" dirty="0" smtClean="0">
                <a:solidFill>
                  <a:srgbClr val="00B050"/>
                </a:solidFill>
                <a:latin typeface="Cambria" pitchFamily="18" charset="0"/>
              </a:rPr>
              <a:t>stress may contribute to IBS symptoms</a:t>
            </a:r>
            <a:r>
              <a:rPr lang="en-US" sz="2100" dirty="0" smtClean="0">
                <a:latin typeface="Cambria" pitchFamily="18" charset="0"/>
              </a:rPr>
              <a:t>. </a:t>
            </a:r>
          </a:p>
          <a:p>
            <a:pPr marL="0" indent="0" algn="l">
              <a:buNone/>
            </a:pPr>
            <a:r>
              <a:rPr lang="en-US" sz="2100" dirty="0" smtClean="0">
                <a:latin typeface="Cambria" pitchFamily="18" charset="0"/>
              </a:rPr>
              <a:t>So stress reduction by improvements in mood and quality of life or by psychological therapies reduces </a:t>
            </a:r>
            <a:r>
              <a:rPr lang="en-US" sz="2100" dirty="0">
                <a:latin typeface="Cambria" pitchFamily="18" charset="0"/>
              </a:rPr>
              <a:t>the severity of </a:t>
            </a:r>
            <a:r>
              <a:rPr lang="en-US" sz="2100" dirty="0" smtClean="0">
                <a:latin typeface="Cambria" pitchFamily="18" charset="0"/>
              </a:rPr>
              <a:t>IBS.</a:t>
            </a:r>
          </a:p>
          <a:p>
            <a:pPr marL="0" indent="0" algn="l">
              <a:buNone/>
            </a:pPr>
            <a:endParaRPr lang="en-US" dirty="0" smtClean="0"/>
          </a:p>
          <a:p>
            <a:pPr marL="0" indent="0" algn="l">
              <a:buNone/>
            </a:pPr>
            <a:endParaRPr lang="en-US" dirty="0" smtClean="0"/>
          </a:p>
          <a:p>
            <a:pPr marL="0" indent="0" algn="l">
              <a:buNone/>
            </a:pPr>
            <a:endParaRPr lang="en-US" dirty="0" smtClean="0"/>
          </a:p>
          <a:p>
            <a:pPr marL="0" indent="0" algn="l">
              <a:buNone/>
            </a:pPr>
            <a:endParaRPr lang="en-US" dirty="0" smtClean="0"/>
          </a:p>
        </p:txBody>
      </p:sp>
      <p:sp>
        <p:nvSpPr>
          <p:cNvPr id="4" name="مستطيل 3"/>
          <p:cNvSpPr/>
          <p:nvPr/>
        </p:nvSpPr>
        <p:spPr>
          <a:xfrm>
            <a:off x="265708" y="188640"/>
            <a:ext cx="8568952" cy="707886"/>
          </a:xfrm>
          <a:prstGeom prst="rect">
            <a:avLst/>
          </a:prstGeom>
        </p:spPr>
        <p:txBody>
          <a:bodyPr wrap="square">
            <a:spAutoFit/>
          </a:bodyPr>
          <a:lstStyle/>
          <a:p>
            <a:pPr algn="ctr"/>
            <a:r>
              <a:rPr lang="en-GB" sz="4000" b="1" dirty="0" smtClean="0">
                <a:solidFill>
                  <a:srgbClr val="C00000"/>
                </a:solidFill>
                <a:latin typeface="Franklin Gothic Book"/>
                <a:ea typeface="+mj-ea"/>
                <a:cs typeface="+mj-cs"/>
              </a:rPr>
              <a:t>Lifestyle </a:t>
            </a:r>
            <a:r>
              <a:rPr lang="en-GB" sz="4000" b="1" dirty="0" smtClean="0">
                <a:solidFill>
                  <a:schemeClr val="tx2"/>
                </a:solidFill>
                <a:latin typeface="Franklin Gothic Book"/>
                <a:ea typeface="+mj-ea"/>
                <a:cs typeface="+mj-cs"/>
              </a:rPr>
              <a:t>Considerations</a:t>
            </a:r>
            <a:endParaRPr lang="ar-SA" sz="4000" b="1" dirty="0">
              <a:solidFill>
                <a:schemeClr val="tx2"/>
              </a:solidFill>
              <a:cs typeface="+mj-cs"/>
            </a:endParaRPr>
          </a:p>
        </p:txBody>
      </p:sp>
      <p:pic>
        <p:nvPicPr>
          <p:cNvPr id="2" name="صورة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63888" y="4648378"/>
            <a:ext cx="1936806" cy="1936806"/>
          </a:xfrm>
          <a:prstGeom prst="rect">
            <a:avLst/>
          </a:prstGeom>
        </p:spPr>
      </p:pic>
    </p:spTree>
    <p:extLst>
      <p:ext uri="{BB962C8B-B14F-4D97-AF65-F5344CB8AC3E}">
        <p14:creationId xmlns="" xmlns:p14="http://schemas.microsoft.com/office/powerpoint/2010/main" val="857680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65708" y="1268760"/>
            <a:ext cx="8136904" cy="5472608"/>
          </a:xfrm>
        </p:spPr>
        <p:txBody>
          <a:bodyPr>
            <a:normAutofit/>
          </a:bodyPr>
          <a:lstStyle/>
          <a:p>
            <a:pPr marL="0" indent="0" algn="l">
              <a:buNone/>
            </a:pPr>
            <a:endParaRPr lang="en-US" dirty="0" smtClean="0"/>
          </a:p>
          <a:p>
            <a:pPr algn="l"/>
            <a:r>
              <a:rPr lang="en-US" sz="2800" dirty="0" smtClean="0">
                <a:solidFill>
                  <a:schemeClr val="bg1">
                    <a:lumMod val="50000"/>
                  </a:schemeClr>
                </a:solidFill>
                <a:latin typeface="+mj-lt"/>
              </a:rPr>
              <a:t>Exercise:</a:t>
            </a:r>
          </a:p>
          <a:p>
            <a:pPr marL="0" indent="0" algn="l">
              <a:buNone/>
            </a:pPr>
            <a:r>
              <a:rPr lang="en-US" sz="2100" dirty="0" smtClean="0">
                <a:latin typeface="Cambria" pitchFamily="18" charset="0"/>
              </a:rPr>
              <a:t>Exercise is also beneficial for IBS patients, it helps to improve quality of life and reduce IBS severity.</a:t>
            </a:r>
          </a:p>
          <a:p>
            <a:pPr marL="0" indent="0" algn="l">
              <a:buNone/>
            </a:pPr>
            <a:endParaRPr lang="en-US" dirty="0" smtClean="0"/>
          </a:p>
          <a:p>
            <a:pPr marL="0" indent="0" algn="l">
              <a:buNone/>
            </a:pPr>
            <a:endParaRPr lang="en-US" dirty="0" smtClean="0"/>
          </a:p>
        </p:txBody>
      </p:sp>
      <p:sp>
        <p:nvSpPr>
          <p:cNvPr id="4" name="مستطيل 3"/>
          <p:cNvSpPr/>
          <p:nvPr/>
        </p:nvSpPr>
        <p:spPr>
          <a:xfrm>
            <a:off x="265708" y="188640"/>
            <a:ext cx="8568952" cy="707886"/>
          </a:xfrm>
          <a:prstGeom prst="rect">
            <a:avLst/>
          </a:prstGeom>
        </p:spPr>
        <p:txBody>
          <a:bodyPr wrap="square">
            <a:spAutoFit/>
          </a:bodyPr>
          <a:lstStyle/>
          <a:p>
            <a:pPr algn="ctr"/>
            <a:r>
              <a:rPr lang="en-GB" sz="4000" b="1" dirty="0" smtClean="0">
                <a:solidFill>
                  <a:srgbClr val="C00000"/>
                </a:solidFill>
                <a:latin typeface="Franklin Gothic Book"/>
                <a:ea typeface="+mj-ea"/>
                <a:cs typeface="+mj-cs"/>
              </a:rPr>
              <a:t>Lifestyle </a:t>
            </a:r>
            <a:r>
              <a:rPr lang="en-GB" sz="4000" b="1" dirty="0" smtClean="0">
                <a:solidFill>
                  <a:schemeClr val="tx2"/>
                </a:solidFill>
                <a:latin typeface="Franklin Gothic Book"/>
                <a:ea typeface="+mj-ea"/>
                <a:cs typeface="+mj-cs"/>
              </a:rPr>
              <a:t>Considerations</a:t>
            </a:r>
            <a:endParaRPr lang="ar-SA" sz="4000" b="1" dirty="0">
              <a:solidFill>
                <a:schemeClr val="tx2"/>
              </a:solidFill>
              <a:cs typeface="+mj-cs"/>
            </a:endParaRPr>
          </a:p>
        </p:txBody>
      </p:sp>
      <p:pic>
        <p:nvPicPr>
          <p:cNvPr id="3" name="صورة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78621" y="3839914"/>
            <a:ext cx="2143125" cy="2143125"/>
          </a:xfrm>
          <a:prstGeom prst="rect">
            <a:avLst/>
          </a:prstGeom>
        </p:spPr>
      </p:pic>
      <p:pic>
        <p:nvPicPr>
          <p:cNvPr id="5" name="صورة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68144" y="3861891"/>
            <a:ext cx="1872208" cy="2085975"/>
          </a:xfrm>
          <a:prstGeom prst="rect">
            <a:avLst/>
          </a:prstGeom>
        </p:spPr>
      </p:pic>
      <p:pic>
        <p:nvPicPr>
          <p:cNvPr id="7" name="صورة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59632" y="4039939"/>
            <a:ext cx="1943100" cy="1943100"/>
          </a:xfrm>
          <a:prstGeom prst="rect">
            <a:avLst/>
          </a:prstGeom>
        </p:spPr>
      </p:pic>
    </p:spTree>
    <p:extLst>
      <p:ext uri="{BB962C8B-B14F-4D97-AF65-F5344CB8AC3E}">
        <p14:creationId xmlns="" xmlns:p14="http://schemas.microsoft.com/office/powerpoint/2010/main" val="241510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نتيجة بحث الصور عن ‪irritable bowel syndrome treatment‬‏"/>
          <p:cNvPicPr>
            <a:picLocks noChangeAspect="1" noChangeArrowheads="1"/>
          </p:cNvPicPr>
          <p:nvPr/>
        </p:nvPicPr>
        <p:blipFill>
          <a:blip r:embed="rId2" cstate="print"/>
          <a:srcRect/>
          <a:stretch>
            <a:fillRect/>
          </a:stretch>
        </p:blipFill>
        <p:spPr bwMode="auto">
          <a:xfrm>
            <a:off x="611560" y="992808"/>
            <a:ext cx="7992177" cy="4848585"/>
          </a:xfrm>
          <a:prstGeom prst="rect">
            <a:avLst/>
          </a:prstGeom>
          <a:noFill/>
        </p:spPr>
      </p:pic>
    </p:spTree>
    <p:extLst>
      <p:ext uri="{BB962C8B-B14F-4D97-AF65-F5344CB8AC3E}">
        <p14:creationId xmlns="" xmlns:p14="http://schemas.microsoft.com/office/powerpoint/2010/main" val="2747565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p:cNvPicPr>
            <a:picLocks noChangeAspect="1" noChangeArrowheads="1"/>
          </p:cNvPicPr>
          <p:nvPr/>
        </p:nvPicPr>
        <p:blipFill>
          <a:blip r:embed="rId2"/>
          <a:srcRect/>
          <a:stretch>
            <a:fillRect/>
          </a:stretch>
        </p:blipFill>
        <p:spPr bwMode="auto">
          <a:xfrm>
            <a:off x="1014404" y="619119"/>
            <a:ext cx="6629430" cy="5524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186634" cy="1490332"/>
          </a:xfrm>
        </p:spPr>
        <p:txBody>
          <a:bodyPr/>
          <a:lstStyle/>
          <a:p>
            <a:r>
              <a:rPr lang="en-US" dirty="0" smtClean="0"/>
              <a:t>Typical IBS symptoms:</a:t>
            </a:r>
            <a:endParaRPr lang="en-US" dirty="0"/>
          </a:p>
        </p:txBody>
      </p:sp>
      <p:sp>
        <p:nvSpPr>
          <p:cNvPr id="3" name="Content Placeholder 2"/>
          <p:cNvSpPr>
            <a:spLocks noGrp="1"/>
          </p:cNvSpPr>
          <p:nvPr>
            <p:ph idx="1"/>
          </p:nvPr>
        </p:nvSpPr>
        <p:spPr/>
        <p:txBody>
          <a:bodyPr/>
          <a:lstStyle/>
          <a:p>
            <a:pPr algn="l"/>
            <a:r>
              <a:rPr lang="en-US" dirty="0" smtClean="0"/>
              <a:t>Chronic abdominal pain.</a:t>
            </a:r>
          </a:p>
          <a:p>
            <a:pPr algn="l"/>
            <a:r>
              <a:rPr lang="en-US" dirty="0" smtClean="0"/>
              <a:t>Bloating.</a:t>
            </a:r>
          </a:p>
          <a:p>
            <a:pPr algn="l"/>
            <a:r>
              <a:rPr lang="en-US" dirty="0" smtClean="0"/>
              <a:t> Varying bouts of diarrhea. </a:t>
            </a:r>
          </a:p>
          <a:p>
            <a:pPr algn="l"/>
            <a:r>
              <a:rPr lang="en-US" dirty="0" smtClean="0"/>
              <a:t>Constipation.</a:t>
            </a:r>
          </a:p>
          <a:p>
            <a:pPr algn="l"/>
            <a:r>
              <a:rPr lang="en-US" dirty="0" smtClean="0"/>
              <a:t>Discomfort associated with IBS typically flares for 2-4 days</a:t>
            </a:r>
          </a:p>
          <a:p>
            <a:pPr algn="l"/>
            <a:r>
              <a:rPr lang="en-US" dirty="0" smtClean="0"/>
              <a:t>Other symptoms not associated with gastrointestinal system: headache, backache and lethargy.</a:t>
            </a:r>
          </a:p>
          <a:p>
            <a:pPr algn="l"/>
            <a:r>
              <a:rPr lang="en-US" dirty="0" smtClean="0"/>
              <a:t>IBS </a:t>
            </a:r>
            <a:r>
              <a:rPr lang="en-US" b="1" u="sng" dirty="0" smtClean="0">
                <a:solidFill>
                  <a:srgbClr val="FF0000"/>
                </a:solidFill>
              </a:rPr>
              <a:t>does not </a:t>
            </a:r>
            <a:r>
              <a:rPr lang="en-US" dirty="0" smtClean="0"/>
              <a:t>increase risk to higher diseases like colon cancer </a:t>
            </a:r>
          </a:p>
          <a:p>
            <a:pPr algn="l"/>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772400" cy="1143000"/>
          </a:xfrm>
        </p:spPr>
        <p:txBody>
          <a:bodyPr/>
          <a:lstStyle/>
          <a:p>
            <a:r>
              <a:rPr lang="en-US" dirty="0" smtClean="0"/>
              <a:t>diagnosis</a:t>
            </a:r>
            <a:endParaRPr lang="en-US" dirty="0"/>
          </a:p>
        </p:txBody>
      </p:sp>
      <p:sp>
        <p:nvSpPr>
          <p:cNvPr id="3" name="Content Placeholder 2"/>
          <p:cNvSpPr>
            <a:spLocks noGrp="1"/>
          </p:cNvSpPr>
          <p:nvPr>
            <p:ph idx="1"/>
          </p:nvPr>
        </p:nvSpPr>
        <p:spPr/>
        <p:txBody>
          <a:bodyPr>
            <a:normAutofit lnSpcReduction="10000"/>
          </a:bodyPr>
          <a:lstStyle/>
          <a:p>
            <a:pPr algn="l"/>
            <a:r>
              <a:rPr lang="en-US" dirty="0" smtClean="0"/>
              <a:t>No tests can actually confirm whether or not someone has IBS, which is why tracking symptoms is so important.</a:t>
            </a:r>
          </a:p>
          <a:p>
            <a:pPr algn="l"/>
            <a:endParaRPr lang="en-US" dirty="0" smtClean="0"/>
          </a:p>
          <a:p>
            <a:pPr algn="l" rtl="0"/>
            <a:r>
              <a:rPr lang="en-US" dirty="0" smtClean="0"/>
              <a:t>Several other diseases that may be associated with IBS symptoms include:</a:t>
            </a:r>
          </a:p>
          <a:p>
            <a:pPr algn="l" rtl="0">
              <a:buFont typeface="Wingdings" pitchFamily="2" charset="2"/>
              <a:buChar char="§"/>
            </a:pPr>
            <a:r>
              <a:rPr lang="en-US" b="0" dirty="0" smtClean="0"/>
              <a:t>Abuse of laxatives or antacids.</a:t>
            </a:r>
          </a:p>
          <a:p>
            <a:pPr algn="l" rtl="0">
              <a:buFont typeface="Wingdings" pitchFamily="2" charset="2"/>
              <a:buChar char="§"/>
            </a:pPr>
            <a:r>
              <a:rPr lang="en-US" b="0" dirty="0" smtClean="0"/>
              <a:t>Use of </a:t>
            </a:r>
            <a:r>
              <a:rPr lang="en-US" b="0" dirty="0" err="1" smtClean="0"/>
              <a:t>sorbitol</a:t>
            </a:r>
            <a:r>
              <a:rPr lang="en-US" b="0" dirty="0" smtClean="0"/>
              <a:t> or other artificial sweeteners.</a:t>
            </a:r>
          </a:p>
          <a:p>
            <a:pPr algn="l" rtl="0">
              <a:buFont typeface="Wingdings" pitchFamily="2" charset="2"/>
              <a:buChar char="§"/>
            </a:pPr>
            <a:r>
              <a:rPr lang="en-US" b="0" dirty="0" smtClean="0"/>
              <a:t>Lactose intolerance.</a:t>
            </a:r>
          </a:p>
          <a:p>
            <a:pPr algn="l" rtl="0">
              <a:buFont typeface="Wingdings" pitchFamily="2" charset="2"/>
              <a:buChar char="§"/>
            </a:pPr>
            <a:r>
              <a:rPr lang="en-US" b="0" dirty="0" smtClean="0"/>
              <a:t>Inflammatory bowel disease.</a:t>
            </a:r>
          </a:p>
          <a:p>
            <a:pPr algn="l" rtl="0">
              <a:buFont typeface="Wingdings" pitchFamily="2" charset="2"/>
              <a:buChar char="§"/>
            </a:pPr>
            <a:r>
              <a:rPr lang="en-US" b="0" dirty="0" smtClean="0"/>
              <a:t>Malabsorption syndrome, such as celiac disease.</a:t>
            </a:r>
          </a:p>
          <a:p>
            <a:pPr algn="l" rtl="0">
              <a:buFont typeface="Wingdings" pitchFamily="2" charset="2"/>
              <a:buChar char="§"/>
            </a:pPr>
            <a:r>
              <a:rPr lang="en-US" b="0" dirty="0" smtClean="0"/>
              <a:t>Tumors of the digestive system.</a:t>
            </a:r>
          </a:p>
          <a:p>
            <a:pPr algn="l" rtl="0"/>
            <a:endParaRPr lang="en-US" dirty="0" smtClean="0"/>
          </a:p>
        </p:txBody>
      </p:sp>
      <p:pic>
        <p:nvPicPr>
          <p:cNvPr id="4" name="Picture 3" descr="PJP-Website-Diagnosis-01-296x300.png"/>
          <p:cNvPicPr>
            <a:picLocks noChangeAspect="1"/>
          </p:cNvPicPr>
          <p:nvPr/>
        </p:nvPicPr>
        <p:blipFill>
          <a:blip r:embed="rId2" cstate="print"/>
          <a:stretch>
            <a:fillRect/>
          </a:stretch>
        </p:blipFill>
        <p:spPr>
          <a:xfrm>
            <a:off x="5652120" y="3356992"/>
            <a:ext cx="3163551" cy="32063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692696"/>
            <a:ext cx="5256584" cy="1138138"/>
          </a:xfrm>
          <a:ln w="76200"/>
        </p:spPr>
        <p:style>
          <a:lnRef idx="2">
            <a:schemeClr val="accent1"/>
          </a:lnRef>
          <a:fillRef idx="1">
            <a:schemeClr val="lt1"/>
          </a:fillRef>
          <a:effectRef idx="0">
            <a:schemeClr val="accent1"/>
          </a:effectRef>
          <a:fontRef idx="minor">
            <a:schemeClr val="dk1"/>
          </a:fontRef>
        </p:style>
        <p:txBody>
          <a:bodyPr>
            <a:noAutofit/>
          </a:bodyPr>
          <a:lstStyle/>
          <a:p>
            <a:pPr algn="ctr"/>
            <a:r>
              <a:rPr lang="en-US" sz="4800" b="1" dirty="0" smtClean="0">
                <a:solidFill>
                  <a:schemeClr val="accent1">
                    <a:lumMod val="60000"/>
                    <a:lumOff val="40000"/>
                  </a:schemeClr>
                </a:solidFill>
              </a:rPr>
              <a:t>Types of (IBS)</a:t>
            </a:r>
            <a:endParaRPr lang="en-US" sz="4800" b="1" dirty="0">
              <a:solidFill>
                <a:schemeClr val="accent1">
                  <a:lumMod val="60000"/>
                  <a:lumOff val="40000"/>
                </a:schemeClr>
              </a:solidFill>
            </a:endParaRPr>
          </a:p>
        </p:txBody>
      </p:sp>
      <p:cxnSp>
        <p:nvCxnSpPr>
          <p:cNvPr id="5" name="Straight Arrow Connector 4"/>
          <p:cNvCxnSpPr/>
          <p:nvPr/>
        </p:nvCxnSpPr>
        <p:spPr>
          <a:xfrm>
            <a:off x="6084168" y="1844824"/>
            <a:ext cx="172819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47664" y="1844824"/>
            <a:ext cx="1512168"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3568" y="3933057"/>
            <a:ext cx="2808312" cy="156966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b="1" dirty="0" smtClean="0">
                <a:solidFill>
                  <a:schemeClr val="accent1">
                    <a:lumMod val="60000"/>
                    <a:lumOff val="40000"/>
                  </a:schemeClr>
                </a:solidFill>
              </a:rPr>
              <a:t>IBS-D</a:t>
            </a:r>
            <a:r>
              <a:rPr lang="en-US" sz="3200" dirty="0" smtClean="0">
                <a:solidFill>
                  <a:schemeClr val="tx1">
                    <a:lumMod val="65000"/>
                    <a:lumOff val="35000"/>
                  </a:schemeClr>
                </a:solidFill>
              </a:rPr>
              <a:t>iarrhea</a:t>
            </a:r>
            <a:endParaRPr lang="en-US" sz="4800" dirty="0">
              <a:solidFill>
                <a:schemeClr val="accent1">
                  <a:lumMod val="60000"/>
                  <a:lumOff val="40000"/>
                </a:schemeClr>
              </a:solidFill>
            </a:endParaRPr>
          </a:p>
        </p:txBody>
      </p:sp>
      <p:sp>
        <p:nvSpPr>
          <p:cNvPr id="15" name="TextBox 14"/>
          <p:cNvSpPr txBox="1"/>
          <p:nvPr/>
        </p:nvSpPr>
        <p:spPr>
          <a:xfrm>
            <a:off x="5000628" y="3933056"/>
            <a:ext cx="3600400" cy="156966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b="1" dirty="0" smtClean="0">
                <a:solidFill>
                  <a:schemeClr val="accent1">
                    <a:lumMod val="60000"/>
                    <a:lumOff val="40000"/>
                  </a:schemeClr>
                </a:solidFill>
              </a:rPr>
              <a:t>IBS-C</a:t>
            </a:r>
            <a:r>
              <a:rPr lang="en-US" sz="3200" dirty="0" smtClean="0">
                <a:solidFill>
                  <a:schemeClr val="tx1">
                    <a:lumMod val="65000"/>
                    <a:lumOff val="35000"/>
                  </a:schemeClr>
                </a:solidFill>
              </a:rPr>
              <a:t>onstipation</a:t>
            </a:r>
            <a:endParaRPr lang="en-US" sz="48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Types of (IBS)</a:t>
            </a:r>
            <a:endParaRPr lang="ar-SA" dirty="0"/>
          </a:p>
        </p:txBody>
      </p:sp>
      <p:sp>
        <p:nvSpPr>
          <p:cNvPr id="3" name="Content Placeholder 2"/>
          <p:cNvSpPr>
            <a:spLocks noGrp="1"/>
          </p:cNvSpPr>
          <p:nvPr>
            <p:ph idx="1"/>
          </p:nvPr>
        </p:nvSpPr>
        <p:spPr>
          <a:xfrm>
            <a:off x="457200" y="1752600"/>
            <a:ext cx="7901014" cy="4676796"/>
          </a:xfrm>
        </p:spPr>
        <p:txBody>
          <a:bodyPr>
            <a:normAutofit/>
          </a:bodyPr>
          <a:lstStyle/>
          <a:p>
            <a:pPr algn="l" rtl="0"/>
            <a:r>
              <a:rPr lang="en-US" dirty="0" smtClean="0">
                <a:solidFill>
                  <a:schemeClr val="tx1">
                    <a:lumMod val="65000"/>
                    <a:lumOff val="35000"/>
                  </a:schemeClr>
                </a:solidFill>
              </a:rPr>
              <a:t>There are three types of irritable bowel syndrome, or IBS. They include:</a:t>
            </a:r>
          </a:p>
          <a:p>
            <a:pPr algn="l" rtl="0">
              <a:buFont typeface="Wingdings" pitchFamily="2" charset="2"/>
              <a:buChar char="v"/>
            </a:pPr>
            <a:r>
              <a:rPr lang="en-US" dirty="0" smtClean="0">
                <a:solidFill>
                  <a:schemeClr val="tx1">
                    <a:lumMod val="65000"/>
                    <a:lumOff val="35000"/>
                  </a:schemeClr>
                </a:solidFill>
              </a:rPr>
              <a:t>  IBS with constipation</a:t>
            </a:r>
            <a:r>
              <a:rPr lang="en-US" b="0" dirty="0" smtClean="0"/>
              <a:t>. This comes with stomach pain and discomfort, </a:t>
            </a:r>
            <a:r>
              <a:rPr lang="en-US" b="0" i="1" dirty="0" smtClean="0"/>
              <a:t>bloating</a:t>
            </a:r>
            <a:r>
              <a:rPr lang="en-US" b="0" dirty="0" smtClean="0"/>
              <a:t>, abnormally </a:t>
            </a:r>
            <a:r>
              <a:rPr lang="en-US" b="0" i="1" dirty="0" smtClean="0"/>
              <a:t>delayed</a:t>
            </a:r>
            <a:r>
              <a:rPr lang="en-US" b="0" dirty="0" smtClean="0"/>
              <a:t> or infrequent bowel movement, or </a:t>
            </a:r>
            <a:r>
              <a:rPr lang="en-US" b="0" i="1" dirty="0" smtClean="0"/>
              <a:t>lumpy/hard stool.</a:t>
            </a:r>
          </a:p>
          <a:p>
            <a:pPr algn="l" rtl="0">
              <a:buFont typeface="Wingdings" pitchFamily="2" charset="2"/>
              <a:buChar char="v"/>
            </a:pPr>
            <a:r>
              <a:rPr lang="en-US" dirty="0" smtClean="0">
                <a:solidFill>
                  <a:schemeClr val="tx1">
                    <a:lumMod val="65000"/>
                    <a:lumOff val="35000"/>
                  </a:schemeClr>
                </a:solidFill>
              </a:rPr>
              <a:t>IBS with diarrhea</a:t>
            </a:r>
            <a:r>
              <a:rPr lang="en-US" dirty="0" smtClean="0"/>
              <a:t> </a:t>
            </a:r>
            <a:r>
              <a:rPr lang="en-US" b="0" dirty="0" smtClean="0"/>
              <a:t>. This comes with stomach pain and discomfort, </a:t>
            </a:r>
            <a:r>
              <a:rPr lang="en-US" b="0" i="1" dirty="0" smtClean="0"/>
              <a:t>an urgent need to move your bowels</a:t>
            </a:r>
            <a:r>
              <a:rPr lang="en-US" b="0" dirty="0" smtClean="0"/>
              <a:t>, abnormally frequent bowel movements, or </a:t>
            </a:r>
            <a:r>
              <a:rPr lang="en-US" b="0" i="1" dirty="0" smtClean="0"/>
              <a:t>loose/watery stool.</a:t>
            </a:r>
          </a:p>
          <a:p>
            <a:pPr algn="l" rtl="0">
              <a:buFont typeface="Wingdings" pitchFamily="2" charset="2"/>
              <a:buChar char="v"/>
            </a:pPr>
            <a:r>
              <a:rPr lang="en-US" dirty="0" smtClean="0">
                <a:solidFill>
                  <a:schemeClr val="tx1">
                    <a:lumMod val="65000"/>
                    <a:lumOff val="35000"/>
                  </a:schemeClr>
                </a:solidFill>
              </a:rPr>
              <a:t>IBS with alternating constipation and diarrhea</a:t>
            </a:r>
            <a:r>
              <a:rPr lang="en-US" b="0" dirty="0" smtClean="0"/>
              <a:t>.</a:t>
            </a:r>
          </a:p>
          <a:p>
            <a:pPr algn="l" rtl="0"/>
            <a:r>
              <a:rPr lang="en-US" dirty="0" smtClean="0">
                <a:solidFill>
                  <a:schemeClr val="accent3">
                    <a:lumMod val="75000"/>
                  </a:schemeClr>
                </a:solidFill>
              </a:rPr>
              <a:t>There are about an equal number of people with IBS in each category</a:t>
            </a:r>
            <a:r>
              <a:rPr lang="en-US" b="0" dirty="0" smtClean="0"/>
              <a:t>. </a:t>
            </a:r>
            <a:r>
              <a:rPr lang="en-US" dirty="0" smtClean="0">
                <a:solidFill>
                  <a:schemeClr val="tx2">
                    <a:lumMod val="60000"/>
                    <a:lumOff val="40000"/>
                  </a:schemeClr>
                </a:solidFill>
              </a:rPr>
              <a:t>There is also evidence that most people with IBS will alternate between types over time.</a:t>
            </a:r>
          </a:p>
          <a:p>
            <a:pPr algn="l" rtl="0"/>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1143000"/>
          </a:xfrm>
        </p:spPr>
        <p:txBody>
          <a:bodyPr>
            <a:noAutofit/>
          </a:bodyPr>
          <a:lstStyle/>
          <a:p>
            <a:r>
              <a:rPr lang="en-US" u="sng" dirty="0" smtClean="0"/>
              <a:t>Factors may cause IBS:</a:t>
            </a:r>
            <a:endParaRPr lang="en-US" u="sng" dirty="0"/>
          </a:p>
        </p:txBody>
      </p:sp>
      <p:sp>
        <p:nvSpPr>
          <p:cNvPr id="3" name="Content Placeholder 2"/>
          <p:cNvSpPr>
            <a:spLocks noGrp="1"/>
          </p:cNvSpPr>
          <p:nvPr>
            <p:ph idx="1"/>
          </p:nvPr>
        </p:nvSpPr>
        <p:spPr>
          <a:xfrm>
            <a:off x="611560" y="1772816"/>
            <a:ext cx="7772400" cy="4572000"/>
          </a:xfrm>
        </p:spPr>
        <p:txBody>
          <a:bodyPr>
            <a:normAutofit/>
          </a:bodyPr>
          <a:lstStyle/>
          <a:p>
            <a:pPr algn="l">
              <a:buNone/>
            </a:pPr>
            <a:r>
              <a:rPr lang="en-US" b="1" u="sng" dirty="0" smtClean="0"/>
              <a:t>No one knows the exact cause of IBS while </a:t>
            </a:r>
            <a:r>
              <a:rPr lang="en-US" dirty="0" smtClean="0"/>
              <a:t> </a:t>
            </a:r>
            <a:r>
              <a:rPr lang="en-US" u="sng" dirty="0" smtClean="0">
                <a:hlinkClick r:id="rId2"/>
              </a:rPr>
              <a:t>experts have an inclination</a:t>
            </a:r>
            <a:r>
              <a:rPr lang="en-US" u="sng" dirty="0" smtClean="0"/>
              <a:t> </a:t>
            </a:r>
            <a:r>
              <a:rPr lang="en-US" b="1" u="sng" dirty="0" smtClean="0"/>
              <a:t>that these factors are involved in causing IBS :</a:t>
            </a:r>
          </a:p>
          <a:p>
            <a:pPr algn="l"/>
            <a:r>
              <a:rPr lang="en-US" dirty="0" smtClean="0"/>
              <a:t>Stress.</a:t>
            </a:r>
          </a:p>
          <a:p>
            <a:pPr algn="l"/>
            <a:r>
              <a:rPr lang="en-US" dirty="0" smtClean="0"/>
              <a:t>Genetics</a:t>
            </a:r>
            <a:endParaRPr lang="ar-SA" dirty="0" smtClean="0"/>
          </a:p>
          <a:p>
            <a:pPr algn="l"/>
            <a:r>
              <a:rPr lang="en-US" dirty="0" smtClean="0"/>
              <a:t>Depression.</a:t>
            </a:r>
          </a:p>
          <a:p>
            <a:pPr algn="l"/>
            <a:r>
              <a:rPr lang="en-US" dirty="0" smtClean="0"/>
              <a:t>Food sensitivities.</a:t>
            </a:r>
          </a:p>
          <a:p>
            <a:pPr algn="l"/>
            <a:r>
              <a:rPr lang="en-US" dirty="0" smtClean="0"/>
              <a:t>Small intestinal bacterial overgrowth.</a:t>
            </a:r>
          </a:p>
          <a:p>
            <a:pPr algn="l"/>
            <a:r>
              <a:rPr lang="en-US" dirty="0" smtClean="0"/>
              <a:t>Hormonal fluctuations.</a:t>
            </a:r>
          </a:p>
          <a:p>
            <a:pPr algn="l"/>
            <a:r>
              <a:rPr lang="en-US" dirty="0" smtClean="0"/>
              <a:t>Altered bacterial growth.</a:t>
            </a:r>
          </a:p>
          <a:p>
            <a:pPr algn="l"/>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720080"/>
          </a:xfrm>
        </p:spPr>
        <p:txBody>
          <a:bodyPr>
            <a:normAutofit fontScale="90000"/>
          </a:bodyPr>
          <a:lstStyle/>
          <a:p>
            <a:r>
              <a:rPr lang="en-US" dirty="0" smtClean="0"/>
              <a:t>Disrupted brain-gut communication</a:t>
            </a:r>
            <a:endParaRPr lang="en-US" dirty="0"/>
          </a:p>
        </p:txBody>
      </p:sp>
      <p:sp>
        <p:nvSpPr>
          <p:cNvPr id="3" name="Content Placeholder 2"/>
          <p:cNvSpPr>
            <a:spLocks noGrp="1"/>
          </p:cNvSpPr>
          <p:nvPr>
            <p:ph idx="1"/>
          </p:nvPr>
        </p:nvSpPr>
        <p:spPr>
          <a:xfrm>
            <a:off x="611560" y="1916832"/>
            <a:ext cx="7772400" cy="3823840"/>
          </a:xfrm>
        </p:spPr>
        <p:txBody>
          <a:bodyPr>
            <a:normAutofit/>
          </a:bodyPr>
          <a:lstStyle/>
          <a:p>
            <a:pPr algn="l"/>
            <a:r>
              <a:rPr lang="en-US" b="0" dirty="0" smtClean="0"/>
              <a:t>Some evidence suggests that altered communication between the </a:t>
            </a:r>
            <a:r>
              <a:rPr lang="en-US" b="0" dirty="0" smtClean="0">
                <a:solidFill>
                  <a:srgbClr val="FF0000"/>
                </a:solidFill>
              </a:rPr>
              <a:t>brain</a:t>
            </a:r>
            <a:r>
              <a:rPr lang="en-US" b="0" dirty="0" smtClean="0"/>
              <a:t> and </a:t>
            </a:r>
            <a:r>
              <a:rPr lang="en-US" b="0" dirty="0" smtClean="0">
                <a:solidFill>
                  <a:srgbClr val="FF0000"/>
                </a:solidFill>
              </a:rPr>
              <a:t>gut</a:t>
            </a:r>
            <a:r>
              <a:rPr lang="en-US" b="0" dirty="0" smtClean="0"/>
              <a:t> in IBS.</a:t>
            </a:r>
          </a:p>
          <a:p>
            <a:pPr algn="l"/>
            <a:endParaRPr lang="en-US" b="0" dirty="0" smtClean="0"/>
          </a:p>
          <a:p>
            <a:pPr algn="l"/>
            <a:r>
              <a:rPr lang="en-US" b="0" dirty="0" smtClean="0"/>
              <a:t>Stress and anxiety appear to contribute, at least in part, to gut hypersensitivity called “</a:t>
            </a:r>
            <a:r>
              <a:rPr lang="en-US" b="0" u="sng" dirty="0" smtClean="0"/>
              <a:t>stress hormones</a:t>
            </a:r>
            <a:r>
              <a:rPr lang="en-US" b="0" dirty="0" smtClean="0"/>
              <a:t>” .</a:t>
            </a:r>
          </a:p>
          <a:p>
            <a:pPr algn="l"/>
            <a:r>
              <a:rPr lang="en-US" b="0" dirty="0" smtClean="0"/>
              <a:t> </a:t>
            </a:r>
          </a:p>
          <a:p>
            <a:pPr algn="l"/>
            <a:r>
              <a:rPr lang="en-US" b="0" dirty="0" smtClean="0"/>
              <a:t>Levels and activity of the neurotransmitter </a:t>
            </a:r>
            <a:r>
              <a:rPr lang="en-US" b="0" i="1" u="sng" dirty="0" smtClean="0"/>
              <a:t>serotonin</a:t>
            </a:r>
            <a:r>
              <a:rPr lang="en-US" b="0" dirty="0" smtClean="0"/>
              <a:t> in particular appear to be somewhat abnormal in people with IBS.</a:t>
            </a:r>
            <a:endParaRPr lang="en-US" b="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2198</TotalTime>
  <Words>1181</Words>
  <Application>Microsoft Office PowerPoint</Application>
  <PresentationFormat>On-screen Show (4:3)</PresentationFormat>
  <Paragraphs>125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أساسية</vt:lpstr>
      <vt:lpstr>Irritable bowel syndrome </vt:lpstr>
      <vt:lpstr>What is irritable bowel syndrome?</vt:lpstr>
      <vt:lpstr>Slide 3</vt:lpstr>
      <vt:lpstr>Typical IBS symptoms:</vt:lpstr>
      <vt:lpstr>diagnosis</vt:lpstr>
      <vt:lpstr>Types of (IBS)</vt:lpstr>
      <vt:lpstr>Types of (IBS)</vt:lpstr>
      <vt:lpstr>Factors may cause IBS:</vt:lpstr>
      <vt:lpstr>Disrupted brain-gut communication</vt:lpstr>
      <vt:lpstr>Small intestinal bacterial overgrowth (SIBO):</vt:lpstr>
      <vt:lpstr>Medications that may contribute to IBS development.</vt:lpstr>
      <vt:lpstr>Gluten sensitivities</vt:lpstr>
      <vt:lpstr>Post-infectious IBS.</vt:lpstr>
      <vt:lpstr>Hormone fluctuations</vt:lpstr>
      <vt:lpstr>Treatment</vt:lpstr>
      <vt:lpstr>Bulking agents </vt:lpstr>
      <vt:lpstr>Laxatives</vt:lpstr>
      <vt:lpstr>Balancing hormones  </vt:lpstr>
      <vt:lpstr>Dietary consideration</vt:lpstr>
      <vt:lpstr>FODMAP’s </vt:lpstr>
      <vt:lpstr>Slide 21</vt:lpstr>
      <vt:lpstr>Slide 22</vt:lpstr>
      <vt:lpstr>Gluten free </vt:lpstr>
      <vt:lpstr>Food sensitivity and IBS</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Irritable bowel syndrome</dc:title>
  <dc:creator>DELL</dc:creator>
  <cp:lastModifiedBy>Hp</cp:lastModifiedBy>
  <cp:revision>103</cp:revision>
  <dcterms:created xsi:type="dcterms:W3CDTF">2016-10-06T04:02:17Z</dcterms:created>
  <dcterms:modified xsi:type="dcterms:W3CDTF">2017-04-30T18:43:24Z</dcterms:modified>
</cp:coreProperties>
</file>