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35"/>
  </p:notesMasterIdLst>
  <p:sldIdLst>
    <p:sldId id="256" r:id="rId2"/>
    <p:sldId id="257" r:id="rId3"/>
    <p:sldId id="258" r:id="rId4"/>
    <p:sldId id="259" r:id="rId5"/>
    <p:sldId id="271" r:id="rId6"/>
    <p:sldId id="269" r:id="rId7"/>
    <p:sldId id="260" r:id="rId8"/>
    <p:sldId id="261" r:id="rId9"/>
    <p:sldId id="262" r:id="rId10"/>
    <p:sldId id="263" r:id="rId11"/>
    <p:sldId id="264" r:id="rId12"/>
    <p:sldId id="272" r:id="rId13"/>
    <p:sldId id="265" r:id="rId14"/>
    <p:sldId id="281" r:id="rId15"/>
    <p:sldId id="280" r:id="rId16"/>
    <p:sldId id="266" r:id="rId17"/>
    <p:sldId id="267" r:id="rId18"/>
    <p:sldId id="268" r:id="rId19"/>
    <p:sldId id="273" r:id="rId20"/>
    <p:sldId id="274" r:id="rId21"/>
    <p:sldId id="275" r:id="rId22"/>
    <p:sldId id="276" r:id="rId23"/>
    <p:sldId id="277" r:id="rId24"/>
    <p:sldId id="282" r:id="rId25"/>
    <p:sldId id="283" r:id="rId26"/>
    <p:sldId id="284" r:id="rId27"/>
    <p:sldId id="285" r:id="rId28"/>
    <p:sldId id="289" r:id="rId29"/>
    <p:sldId id="286" r:id="rId30"/>
    <p:sldId id="287" r:id="rId31"/>
    <p:sldId id="288" r:id="rId32"/>
    <p:sldId id="290" r:id="rId33"/>
    <p:sldId id="279"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50358B-C9F7-4F71-8976-5C460448CD1C}" type="datetimeFigureOut">
              <a:rPr lang="ar-SA" smtClean="0"/>
              <a:t>04/08/38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2D700C-FE5C-4C56-8BFD-38BBA44B0405}"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
            </a:r>
            <a:endParaRPr lang="ar-SA" dirty="0"/>
          </a:p>
        </p:txBody>
      </p:sp>
      <p:sp>
        <p:nvSpPr>
          <p:cNvPr id="4" name="Slide Number Placeholder 3"/>
          <p:cNvSpPr>
            <a:spLocks noGrp="1"/>
          </p:cNvSpPr>
          <p:nvPr>
            <p:ph type="sldNum" sz="quarter" idx="10"/>
          </p:nvPr>
        </p:nvSpPr>
        <p:spPr/>
        <p:txBody>
          <a:bodyPr/>
          <a:lstStyle/>
          <a:p>
            <a:fld id="{3E2D700C-FE5C-4C56-8BFD-38BBA44B0405}" type="slidenum">
              <a:rPr lang="ar-SA" smtClean="0"/>
              <a:t>20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733851-FC50-40B9-9D01-367A30B55BF7}" type="datetimeFigureOut">
              <a:rPr lang="ar-SA" smtClean="0"/>
              <a:t>03/08/38</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7C099282-4D6C-4FD4-8288-750540C3E49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3851-FC50-40B9-9D01-367A30B55BF7}" type="datetimeFigureOut">
              <a:rPr lang="ar-SA" smtClean="0"/>
              <a:t>03/08/38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3851-FC50-40B9-9D01-367A30B55BF7}" type="datetimeFigureOut">
              <a:rPr lang="ar-SA" smtClean="0"/>
              <a:t>03/08/38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3851-FC50-40B9-9D01-367A30B55BF7}" type="datetimeFigureOut">
              <a:rPr lang="ar-SA" smtClean="0"/>
              <a:t>03/08/38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733851-FC50-40B9-9D01-367A30B55BF7}" type="datetimeFigureOut">
              <a:rPr lang="ar-SA" smtClean="0"/>
              <a:t>03/08/38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C099282-4D6C-4FD4-8288-750540C3E49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733851-FC50-40B9-9D01-367A30B55BF7}" type="datetimeFigureOut">
              <a:rPr lang="ar-SA" smtClean="0"/>
              <a:t>03/08/38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733851-FC50-40B9-9D01-367A30B55BF7}" type="datetimeFigureOut">
              <a:rPr lang="ar-SA" smtClean="0"/>
              <a:t>03/08/38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733851-FC50-40B9-9D01-367A30B55BF7}" type="datetimeFigureOut">
              <a:rPr lang="ar-SA" smtClean="0"/>
              <a:t>03/08/38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33851-FC50-40B9-9D01-367A30B55BF7}" type="datetimeFigureOut">
              <a:rPr lang="ar-SA" smtClean="0"/>
              <a:t>03/08/38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733851-FC50-40B9-9D01-367A30B55BF7}" type="datetimeFigureOut">
              <a:rPr lang="ar-SA" smtClean="0"/>
              <a:t>03/08/38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C099282-4D6C-4FD4-8288-750540C3E49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733851-FC50-40B9-9D01-367A30B55BF7}" type="datetimeFigureOut">
              <a:rPr lang="ar-SA" smtClean="0"/>
              <a:t>03/08/38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7C099282-4D6C-4FD4-8288-750540C3E49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733851-FC50-40B9-9D01-367A30B55BF7}" type="datetimeFigureOut">
              <a:rPr lang="ar-SA" smtClean="0"/>
              <a:t>03/08/38</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099282-4D6C-4FD4-8288-750540C3E49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www.niddk.nih.gov/health-information/kidney-disease/kidney-failure" TargetMode="External"/><Relationship Id="rId2" Type="http://schemas.openxmlformats.org/officeDocument/2006/relationships/hyperlink" Target="https://www.kidney.org/kidneydisease/howkidneyswrk" TargetMode="External"/><Relationship Id="rId1" Type="http://schemas.openxmlformats.org/officeDocument/2006/relationships/slideLayout" Target="../slideLayouts/slideLayout2.xml"/><Relationship Id="rId5" Type="http://schemas.openxmlformats.org/officeDocument/2006/relationships/hyperlink" Target="http://www.webmd.com/urinary-incontinence-oab/picture-of-the-kidneys" TargetMode="External"/><Relationship Id="rId4" Type="http://schemas.openxmlformats.org/officeDocument/2006/relationships/hyperlink" Target="http://www.worldkidneyday.org/faqs/take-care-of-your-kidneys/8-golden-rul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Kidney Health </a:t>
            </a:r>
            <a:r>
              <a:rPr lang="en-US" dirty="0" smtClean="0"/>
              <a:t/>
            </a:r>
            <a:br>
              <a:rPr lang="en-US" dirty="0" smtClean="0"/>
            </a:br>
            <a:r>
              <a:rPr lang="en-US" sz="4400" dirty="0" smtClean="0"/>
              <a:t>Renal Failure </a:t>
            </a:r>
            <a:endParaRPr lang="ar-SA" dirty="0"/>
          </a:p>
        </p:txBody>
      </p:sp>
      <p:sp>
        <p:nvSpPr>
          <p:cNvPr id="3" name="Subtitle 2"/>
          <p:cNvSpPr>
            <a:spLocks noGrp="1"/>
          </p:cNvSpPr>
          <p:nvPr>
            <p:ph type="subTitle" idx="1"/>
          </p:nvPr>
        </p:nvSpPr>
        <p:spPr/>
        <p:txBody>
          <a:bodyPr>
            <a:normAutofit/>
          </a:bodyPr>
          <a:lstStyle/>
          <a:p>
            <a:r>
              <a:rPr lang="en-US" dirty="0" smtClean="0"/>
              <a:t>CHS 232 </a:t>
            </a:r>
          </a:p>
          <a:p>
            <a:r>
              <a:rPr lang="en-US" dirty="0" smtClean="0"/>
              <a:t>Mrs. Lamis Al-Sayyari</a:t>
            </a:r>
            <a:endParaRPr lang="ar-SA" dirty="0"/>
          </a:p>
        </p:txBody>
      </p:sp>
      <p:pic>
        <p:nvPicPr>
          <p:cNvPr id="26626" name="Picture 2" descr="Image result for kidney care"/>
          <p:cNvPicPr>
            <a:picLocks noChangeAspect="1" noChangeArrowheads="1"/>
          </p:cNvPicPr>
          <p:nvPr/>
        </p:nvPicPr>
        <p:blipFill>
          <a:blip r:embed="rId2"/>
          <a:srcRect/>
          <a:stretch>
            <a:fillRect/>
          </a:stretch>
        </p:blipFill>
        <p:spPr bwMode="auto">
          <a:xfrm>
            <a:off x="1714480" y="3000372"/>
            <a:ext cx="2257425" cy="26479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Kidney Problems</a:t>
            </a:r>
            <a:endParaRPr lang="ar-SA" dirty="0"/>
          </a:p>
        </p:txBody>
      </p:sp>
      <p:sp>
        <p:nvSpPr>
          <p:cNvPr id="3" name="Content Placeholder 2"/>
          <p:cNvSpPr>
            <a:spLocks noGrp="1"/>
          </p:cNvSpPr>
          <p:nvPr>
            <p:ph idx="1"/>
          </p:nvPr>
        </p:nvSpPr>
        <p:spPr/>
        <p:txBody>
          <a:bodyPr/>
          <a:lstStyle/>
          <a:p>
            <a:pPr algn="l" rtl="0"/>
            <a:r>
              <a:rPr lang="en-US" b="1" u="sng" dirty="0" smtClean="0">
                <a:solidFill>
                  <a:schemeClr val="accent2">
                    <a:lumMod val="60000"/>
                    <a:lumOff val="40000"/>
                  </a:schemeClr>
                </a:solidFill>
              </a:rPr>
              <a:t>Polycystic kidney disease</a:t>
            </a:r>
            <a:r>
              <a:rPr lang="en-US" u="sng" dirty="0" smtClean="0"/>
              <a:t> </a:t>
            </a:r>
            <a:r>
              <a:rPr lang="en-US" dirty="0" smtClean="0"/>
              <a:t>is the most common inherited kidney disease. </a:t>
            </a:r>
            <a:endParaRPr lang="en-US" dirty="0" smtClean="0"/>
          </a:p>
          <a:p>
            <a:pPr algn="l" rtl="0"/>
            <a:endParaRPr lang="en-US" dirty="0" smtClean="0"/>
          </a:p>
          <a:p>
            <a:pPr algn="l" rtl="0"/>
            <a:r>
              <a:rPr lang="en-US" dirty="0" smtClean="0"/>
              <a:t>It </a:t>
            </a:r>
            <a:r>
              <a:rPr lang="en-US" dirty="0" smtClean="0"/>
              <a:t>is characterized by the formation of kidney cysts that enlarge over time and may cause serious kidney damage and even kidney failure.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Kidney Problems</a:t>
            </a:r>
            <a:endParaRPr lang="ar-SA" dirty="0"/>
          </a:p>
        </p:txBody>
      </p:sp>
      <p:sp>
        <p:nvSpPr>
          <p:cNvPr id="3" name="Content Placeholder 2"/>
          <p:cNvSpPr>
            <a:spLocks noGrp="1"/>
          </p:cNvSpPr>
          <p:nvPr>
            <p:ph idx="1"/>
          </p:nvPr>
        </p:nvSpPr>
        <p:spPr/>
        <p:txBody>
          <a:bodyPr/>
          <a:lstStyle/>
          <a:p>
            <a:pPr algn="l" rtl="0"/>
            <a:r>
              <a:rPr lang="en-US" b="1" u="sng" dirty="0" smtClean="0">
                <a:solidFill>
                  <a:schemeClr val="accent2">
                    <a:lumMod val="60000"/>
                    <a:lumOff val="40000"/>
                  </a:schemeClr>
                </a:solidFill>
              </a:rPr>
              <a:t>Urinary tract infections </a:t>
            </a:r>
            <a:r>
              <a:rPr lang="en-US" dirty="0" smtClean="0"/>
              <a:t>occur when germs enter the urinary tract and cause symptoms such as pain and/or burning during urination and more frequent need to urinate. </a:t>
            </a:r>
            <a:endParaRPr lang="en-US" dirty="0" smtClean="0"/>
          </a:p>
          <a:p>
            <a:pPr algn="l" rtl="0"/>
            <a:endParaRPr lang="en-US" dirty="0" smtClean="0"/>
          </a:p>
          <a:p>
            <a:pPr algn="l" rtl="0"/>
            <a:r>
              <a:rPr lang="en-US" dirty="0" smtClean="0"/>
              <a:t>These </a:t>
            </a:r>
            <a:r>
              <a:rPr lang="en-US" dirty="0" smtClean="0"/>
              <a:t>infections most often affect the bladder, but they sometimes spread to the kidneys, and they may cause fever and pain in your back.</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Kidney Problems</a:t>
            </a:r>
            <a:endParaRPr lang="ar-SA" dirty="0"/>
          </a:p>
        </p:txBody>
      </p:sp>
      <p:sp>
        <p:nvSpPr>
          <p:cNvPr id="3" name="Content Placeholder 2"/>
          <p:cNvSpPr>
            <a:spLocks noGrp="1"/>
          </p:cNvSpPr>
          <p:nvPr>
            <p:ph idx="1"/>
          </p:nvPr>
        </p:nvSpPr>
        <p:spPr/>
        <p:txBody>
          <a:bodyPr/>
          <a:lstStyle/>
          <a:p>
            <a:pPr algn="l" rtl="0"/>
            <a:r>
              <a:rPr lang="en-US" dirty="0" smtClean="0"/>
              <a:t>Drugs and toxins can also cause </a:t>
            </a:r>
            <a:r>
              <a:rPr lang="en-US" dirty="0" smtClean="0">
                <a:solidFill>
                  <a:schemeClr val="accent2">
                    <a:lumMod val="60000"/>
                    <a:lumOff val="40000"/>
                  </a:schemeClr>
                </a:solidFill>
              </a:rPr>
              <a:t>kidney problems</a:t>
            </a:r>
            <a:r>
              <a:rPr lang="en-US" dirty="0" smtClean="0"/>
              <a:t>. Using large numbers of over-the-counter pain relievers for a long time may be harmful to the kidneys. </a:t>
            </a:r>
            <a:endParaRPr lang="en-US" dirty="0" smtClean="0"/>
          </a:p>
          <a:p>
            <a:pPr algn="l" rtl="0"/>
            <a:endParaRPr lang="en-US" dirty="0" smtClean="0"/>
          </a:p>
          <a:p>
            <a:pPr algn="l" rtl="0"/>
            <a:r>
              <a:rPr lang="en-US" dirty="0" smtClean="0"/>
              <a:t>Certain </a:t>
            </a:r>
            <a:r>
              <a:rPr lang="en-US" dirty="0" smtClean="0"/>
              <a:t>other medications, toxins, pesticides and "street" drugs such as heroin and crack can also cause kidney damage</a:t>
            </a:r>
          </a:p>
          <a:p>
            <a:pPr algn="l" rtl="0">
              <a:buNone/>
            </a:pPr>
            <a:r>
              <a:rPr lang="en-US" dirty="0" smtClean="0"/>
              <a:t/>
            </a:r>
            <a:br>
              <a:rPr lang="en-US" dirty="0" smtClean="0"/>
            </a:b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Kidney Problems</a:t>
            </a:r>
            <a:endParaRPr lang="ar-SA" dirty="0"/>
          </a:p>
        </p:txBody>
      </p:sp>
      <p:sp>
        <p:nvSpPr>
          <p:cNvPr id="3" name="Content Placeholder 2"/>
          <p:cNvSpPr>
            <a:spLocks noGrp="1"/>
          </p:cNvSpPr>
          <p:nvPr>
            <p:ph idx="1"/>
          </p:nvPr>
        </p:nvSpPr>
        <p:spPr/>
        <p:txBody>
          <a:bodyPr>
            <a:normAutofit lnSpcReduction="10000"/>
          </a:bodyPr>
          <a:lstStyle/>
          <a:p>
            <a:pPr algn="l" rtl="0"/>
            <a:r>
              <a:rPr lang="en-US" b="1" u="sng" dirty="0" smtClean="0">
                <a:solidFill>
                  <a:schemeClr val="accent2">
                    <a:lumMod val="60000"/>
                    <a:lumOff val="40000"/>
                  </a:schemeClr>
                </a:solidFill>
              </a:rPr>
              <a:t>Acute renal failure </a:t>
            </a:r>
            <a:r>
              <a:rPr lang="en-US" dirty="0" smtClean="0"/>
              <a:t>(kidney </a:t>
            </a:r>
            <a:r>
              <a:rPr lang="en-US" dirty="0" smtClean="0"/>
              <a:t>failure): A sudden worsening in kidney function. Dehydration, a blockage in the urinary tract, or kidney damage can cause acute renal failure, which may be reversible.</a:t>
            </a:r>
          </a:p>
          <a:p>
            <a:pPr algn="l" rtl="0"/>
            <a:r>
              <a:rPr lang="en-US" b="1" u="sng" dirty="0" smtClean="0">
                <a:solidFill>
                  <a:schemeClr val="accent2">
                    <a:lumMod val="60000"/>
                    <a:lumOff val="40000"/>
                  </a:schemeClr>
                </a:solidFill>
              </a:rPr>
              <a:t>Chronic renal failure </a:t>
            </a:r>
            <a:r>
              <a:rPr lang="en-US" dirty="0" smtClean="0"/>
              <a:t>: </a:t>
            </a:r>
            <a:r>
              <a:rPr lang="en-US" dirty="0" smtClean="0"/>
              <a:t>A permanent partial loss of kidney function. Diabetes and high blood pressure are the most common causes.</a:t>
            </a:r>
          </a:p>
          <a:p>
            <a:pPr algn="l" rtl="0"/>
            <a:r>
              <a:rPr lang="en-US" b="1" u="sng" dirty="0" smtClean="0">
                <a:solidFill>
                  <a:schemeClr val="accent2">
                    <a:lumMod val="60000"/>
                    <a:lumOff val="40000"/>
                  </a:schemeClr>
                </a:solidFill>
              </a:rPr>
              <a:t>End stage renal disease (ESRD): </a:t>
            </a:r>
            <a:r>
              <a:rPr lang="en-US" dirty="0" smtClean="0"/>
              <a:t>Complete loss of kidney function, usually due to progressive chronic kidney disease. People with ESRD require regular dialysis for survival.</a:t>
            </a:r>
          </a:p>
          <a:p>
            <a:pPr algn="l" rtl="0"/>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pic>
        <p:nvPicPr>
          <p:cNvPr id="29698" name="Picture 2"/>
          <p:cNvPicPr>
            <a:picLocks noChangeAspect="1" noChangeArrowheads="1"/>
          </p:cNvPicPr>
          <p:nvPr/>
        </p:nvPicPr>
        <p:blipFill>
          <a:blip r:embed="rId2"/>
          <a:srcRect/>
          <a:stretch>
            <a:fillRect/>
          </a:stretch>
        </p:blipFill>
        <p:spPr bwMode="auto">
          <a:xfrm>
            <a:off x="4695833" y="1071546"/>
            <a:ext cx="3876695" cy="4841637"/>
          </a:xfrm>
          <a:prstGeom prst="rect">
            <a:avLst/>
          </a:prstGeom>
          <a:noFill/>
          <a:ln w="9525">
            <a:noFill/>
            <a:miter lim="800000"/>
            <a:headEnd/>
            <a:tailEnd/>
          </a:ln>
          <a:effectLst/>
        </p:spPr>
      </p:pic>
      <p:pic>
        <p:nvPicPr>
          <p:cNvPr id="29699" name="Picture 3"/>
          <p:cNvPicPr>
            <a:picLocks noChangeAspect="1" noChangeArrowheads="1"/>
          </p:cNvPicPr>
          <p:nvPr/>
        </p:nvPicPr>
        <p:blipFill>
          <a:blip r:embed="rId3"/>
          <a:srcRect/>
          <a:stretch>
            <a:fillRect/>
          </a:stretch>
        </p:blipFill>
        <p:spPr bwMode="auto">
          <a:xfrm>
            <a:off x="357158" y="954591"/>
            <a:ext cx="4343376" cy="5403367"/>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smtClean="0"/>
              <a:t>Warning </a:t>
            </a:r>
            <a:r>
              <a:rPr lang="en-US" b="1" dirty="0" smtClean="0"/>
              <a:t>Signs of Kidney </a:t>
            </a:r>
            <a:r>
              <a:rPr lang="en-US" b="1" dirty="0" smtClean="0"/>
              <a:t>Disease</a:t>
            </a:r>
            <a:endParaRPr lang="ar-SA" dirty="0"/>
          </a:p>
        </p:txBody>
      </p:sp>
      <p:sp>
        <p:nvSpPr>
          <p:cNvPr id="3" name="Content Placeholder 2"/>
          <p:cNvSpPr>
            <a:spLocks noGrp="1"/>
          </p:cNvSpPr>
          <p:nvPr>
            <p:ph idx="1"/>
          </p:nvPr>
        </p:nvSpPr>
        <p:spPr/>
        <p:txBody>
          <a:bodyPr>
            <a:normAutofit fontScale="92500" lnSpcReduction="20000"/>
          </a:bodyPr>
          <a:lstStyle/>
          <a:p>
            <a:pPr algn="l" rtl="0">
              <a:buNone/>
            </a:pPr>
            <a:r>
              <a:rPr lang="en-US" dirty="0" smtClean="0"/>
              <a:t>T</a:t>
            </a:r>
            <a:r>
              <a:rPr lang="en-US" dirty="0" smtClean="0"/>
              <a:t>here </a:t>
            </a:r>
            <a:r>
              <a:rPr lang="en-US" dirty="0" smtClean="0"/>
              <a:t>are six warning signs of kidney disease:</a:t>
            </a:r>
          </a:p>
          <a:p>
            <a:pPr algn="l" rtl="0"/>
            <a:r>
              <a:rPr lang="en-US" dirty="0" smtClean="0"/>
              <a:t>High blood pressure.</a:t>
            </a:r>
          </a:p>
          <a:p>
            <a:pPr algn="l" rtl="0"/>
            <a:r>
              <a:rPr lang="en-US" dirty="0" smtClean="0"/>
              <a:t>Blood and/or protein in the urine.</a:t>
            </a:r>
          </a:p>
          <a:p>
            <a:pPr algn="l" rtl="0"/>
            <a:r>
              <a:rPr lang="en-US" dirty="0" smtClean="0"/>
              <a:t>A creatinine and Blood Urea Nitrogen (BUN) blood test, outside the normal range. BUN and creatinine are waste that build up in your blood when your kidney function is reduced.</a:t>
            </a:r>
          </a:p>
          <a:p>
            <a:pPr algn="l" rtl="0"/>
            <a:r>
              <a:rPr lang="en-US" dirty="0" smtClean="0"/>
              <a:t>A glomerular filtration rate (GFR) less than 60. </a:t>
            </a:r>
            <a:r>
              <a:rPr lang="en-US" i="1" dirty="0" smtClean="0"/>
              <a:t>GFR is a measure of kidney function.</a:t>
            </a:r>
            <a:endParaRPr lang="en-US" dirty="0" smtClean="0"/>
          </a:p>
          <a:p>
            <a:pPr algn="l" rtl="0"/>
            <a:r>
              <a:rPr lang="en-US" dirty="0" smtClean="0"/>
              <a:t>More frequent urination, particularly at night; difficult or painful urination.</a:t>
            </a:r>
          </a:p>
          <a:p>
            <a:pPr algn="l" rtl="0"/>
            <a:r>
              <a:rPr lang="en-US" dirty="0" smtClean="0"/>
              <a:t>Puffiness around eyes, swelling of hands and feet.</a:t>
            </a:r>
          </a:p>
          <a:p>
            <a:pPr algn="l" rtl="0"/>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Kidney </a:t>
            </a:r>
            <a:r>
              <a:rPr smtClean="0"/>
              <a:t>Failure</a:t>
            </a:r>
            <a:endParaRPr lang="ar-SA" dirty="0"/>
          </a:p>
        </p:txBody>
      </p:sp>
      <p:sp>
        <p:nvSpPr>
          <p:cNvPr id="5" name="Text Placeholder 4"/>
          <p:cNvSpPr>
            <a:spLocks noGrp="1"/>
          </p:cNvSpPr>
          <p:nvPr>
            <p:ph type="body" idx="1"/>
          </p:nvPr>
        </p:nvSpPr>
        <p:spPr/>
        <p:txBody>
          <a:bodyPr/>
          <a:lstStyle/>
          <a:p>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Failure</a:t>
            </a:r>
            <a:endParaRPr lang="ar-SA" dirty="0"/>
          </a:p>
        </p:txBody>
      </p:sp>
      <p:sp>
        <p:nvSpPr>
          <p:cNvPr id="3" name="Content Placeholder 2"/>
          <p:cNvSpPr>
            <a:spLocks noGrp="1"/>
          </p:cNvSpPr>
          <p:nvPr>
            <p:ph idx="1"/>
          </p:nvPr>
        </p:nvSpPr>
        <p:spPr/>
        <p:txBody>
          <a:bodyPr/>
          <a:lstStyle/>
          <a:p>
            <a:pPr algn="l" rtl="0"/>
            <a:r>
              <a:rPr lang="en-US" dirty="0" smtClean="0"/>
              <a:t>Kidney failure means </a:t>
            </a:r>
            <a:r>
              <a:rPr lang="en-US" dirty="0" smtClean="0"/>
              <a:t>the kidneys are no </a:t>
            </a:r>
            <a:r>
              <a:rPr lang="en-US" dirty="0" smtClean="0"/>
              <a:t>longer </a:t>
            </a:r>
            <a:r>
              <a:rPr lang="en-US" dirty="0" smtClean="0"/>
              <a:t>working </a:t>
            </a:r>
            <a:r>
              <a:rPr lang="en-US" dirty="0" smtClean="0"/>
              <a:t>well enough to do their job. </a:t>
            </a:r>
            <a:r>
              <a:rPr lang="en-US" dirty="0" smtClean="0"/>
              <a:t>Treatment is needed </a:t>
            </a:r>
            <a:r>
              <a:rPr lang="en-US" dirty="0" smtClean="0"/>
              <a:t>to replace the work </a:t>
            </a:r>
            <a:r>
              <a:rPr lang="en-US" dirty="0" smtClean="0"/>
              <a:t>the damaged </a:t>
            </a:r>
            <a:r>
              <a:rPr lang="en-US" dirty="0" smtClean="0"/>
              <a:t>kidneys have stopped doing. The treatments for kidney failure </a:t>
            </a:r>
            <a:r>
              <a:rPr lang="en-US" dirty="0" smtClean="0"/>
              <a:t>are:</a:t>
            </a:r>
          </a:p>
          <a:p>
            <a:pPr algn="l" rtl="0">
              <a:buNone/>
            </a:pPr>
            <a:endParaRPr lang="en-US" dirty="0" smtClean="0"/>
          </a:p>
          <a:p>
            <a:pPr algn="l" rtl="0"/>
            <a:r>
              <a:rPr lang="en-US" b="1" dirty="0" smtClean="0"/>
              <a:t>Hemodialysis</a:t>
            </a:r>
            <a:endParaRPr lang="en-US" b="1" dirty="0" smtClean="0"/>
          </a:p>
          <a:p>
            <a:pPr algn="l" rtl="0"/>
            <a:r>
              <a:rPr lang="en-US" b="1" dirty="0" smtClean="0"/>
              <a:t>Peritoneal </a:t>
            </a:r>
            <a:r>
              <a:rPr lang="en-US" b="1" dirty="0" smtClean="0"/>
              <a:t>dialysis</a:t>
            </a:r>
          </a:p>
          <a:p>
            <a:pPr algn="l" rtl="0"/>
            <a:r>
              <a:rPr lang="en-US" b="1" dirty="0" smtClean="0"/>
              <a:t>K</a:t>
            </a:r>
            <a:r>
              <a:rPr lang="en-US" b="1" dirty="0" smtClean="0"/>
              <a:t>idney </a:t>
            </a:r>
            <a:r>
              <a:rPr lang="en-US" b="1" dirty="0" smtClean="0"/>
              <a:t>transplant</a:t>
            </a:r>
          </a:p>
          <a:p>
            <a:pPr algn="l" rtl="0"/>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Hemodialysis</a:t>
            </a:r>
            <a:endParaRPr lang="ar-SA" b="1" dirty="0"/>
          </a:p>
        </p:txBody>
      </p:sp>
      <p:sp>
        <p:nvSpPr>
          <p:cNvPr id="3" name="Content Placeholder 2"/>
          <p:cNvSpPr>
            <a:spLocks noGrp="1"/>
          </p:cNvSpPr>
          <p:nvPr>
            <p:ph idx="1"/>
          </p:nvPr>
        </p:nvSpPr>
        <p:spPr/>
        <p:txBody>
          <a:bodyPr>
            <a:normAutofit fontScale="92500" lnSpcReduction="10000"/>
          </a:bodyPr>
          <a:lstStyle/>
          <a:p>
            <a:pPr algn="l" rtl="0"/>
            <a:r>
              <a:rPr lang="en-US" dirty="0" smtClean="0"/>
              <a:t>Hemodialysis </a:t>
            </a:r>
            <a:r>
              <a:rPr lang="en-US" dirty="0" smtClean="0"/>
              <a:t>uses a machine to </a:t>
            </a:r>
            <a:r>
              <a:rPr lang="en-US" b="1" dirty="0" smtClean="0">
                <a:solidFill>
                  <a:schemeClr val="accent2">
                    <a:lumMod val="60000"/>
                    <a:lumOff val="40000"/>
                  </a:schemeClr>
                </a:solidFill>
              </a:rPr>
              <a:t>filter your blood outside your body. </a:t>
            </a:r>
            <a:endParaRPr lang="en-US" b="1" dirty="0" smtClean="0">
              <a:solidFill>
                <a:schemeClr val="accent2">
                  <a:lumMod val="60000"/>
                  <a:lumOff val="40000"/>
                </a:schemeClr>
              </a:solidFill>
            </a:endParaRPr>
          </a:p>
          <a:p>
            <a:pPr algn="l" rtl="0"/>
            <a:r>
              <a:rPr lang="en-US" dirty="0" smtClean="0"/>
              <a:t>First</a:t>
            </a:r>
            <a:r>
              <a:rPr lang="en-US" dirty="0" smtClean="0"/>
              <a:t>, a dialysis nurse places two needles into </a:t>
            </a:r>
            <a:r>
              <a:rPr lang="en-US" dirty="0" smtClean="0"/>
              <a:t>the arm</a:t>
            </a:r>
            <a:r>
              <a:rPr lang="en-US" dirty="0" smtClean="0"/>
              <a:t>. A pump on the hemodialysis machine draws </a:t>
            </a:r>
            <a:r>
              <a:rPr lang="en-US" dirty="0" smtClean="0"/>
              <a:t>the blood </a:t>
            </a:r>
            <a:r>
              <a:rPr lang="en-US" dirty="0" smtClean="0"/>
              <a:t>through one of the needles into a tube</a:t>
            </a:r>
            <a:r>
              <a:rPr lang="en-US" dirty="0" smtClean="0"/>
              <a:t>.</a:t>
            </a:r>
          </a:p>
          <a:p>
            <a:pPr algn="l" rtl="0"/>
            <a:r>
              <a:rPr lang="en-US" dirty="0" smtClean="0"/>
              <a:t> </a:t>
            </a:r>
            <a:r>
              <a:rPr lang="en-US" dirty="0" smtClean="0"/>
              <a:t>The tube takes the blood to a filter, called a dialyzer. Inside the dialyzer, </a:t>
            </a:r>
            <a:r>
              <a:rPr lang="en-US" dirty="0" smtClean="0"/>
              <a:t>the blood </a:t>
            </a:r>
            <a:r>
              <a:rPr lang="en-US" dirty="0" smtClean="0"/>
              <a:t>flows through thin fibers that are like straws. </a:t>
            </a:r>
            <a:endParaRPr lang="en-US" dirty="0" smtClean="0"/>
          </a:p>
          <a:p>
            <a:pPr algn="l" rtl="0"/>
            <a:r>
              <a:rPr lang="en-US" dirty="0" smtClean="0"/>
              <a:t>The </a:t>
            </a:r>
            <a:r>
              <a:rPr lang="en-US" dirty="0" smtClean="0"/>
              <a:t>wastes and extra fluid leave the blood through tiny holes in the fibers. </a:t>
            </a:r>
            <a:endParaRPr lang="en-US" dirty="0" smtClean="0"/>
          </a:p>
          <a:p>
            <a:pPr algn="l" rtl="0"/>
            <a:r>
              <a:rPr lang="en-US" dirty="0" smtClean="0"/>
              <a:t>Then</a:t>
            </a:r>
            <a:r>
              <a:rPr lang="en-US" dirty="0" smtClean="0"/>
              <a:t>, a different tube carries the filtered blood back to </a:t>
            </a:r>
            <a:r>
              <a:rPr lang="en-US" dirty="0" smtClean="0"/>
              <a:t>the body </a:t>
            </a:r>
            <a:r>
              <a:rPr lang="en-US" dirty="0" smtClean="0"/>
              <a:t>through the second needle.</a:t>
            </a:r>
            <a:endParaRPr lang="ar-SA" dirty="0"/>
          </a:p>
        </p:txBody>
      </p:sp>
      <p:pic>
        <p:nvPicPr>
          <p:cNvPr id="2050" name="Picture 2" descr="Drawing of a man receiving hemodialysis treatment."/>
          <p:cNvPicPr>
            <a:picLocks noChangeAspect="1" noChangeArrowheads="1"/>
          </p:cNvPicPr>
          <p:nvPr/>
        </p:nvPicPr>
        <p:blipFill>
          <a:blip r:embed="rId2"/>
          <a:srcRect/>
          <a:stretch>
            <a:fillRect/>
          </a:stretch>
        </p:blipFill>
        <p:spPr bwMode="auto">
          <a:xfrm>
            <a:off x="5000628" y="-285776"/>
            <a:ext cx="3429000" cy="22098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Peritoneal Dialysis</a:t>
            </a:r>
          </a:p>
        </p:txBody>
      </p:sp>
      <p:sp>
        <p:nvSpPr>
          <p:cNvPr id="3" name="Content Placeholder 2"/>
          <p:cNvSpPr>
            <a:spLocks noGrp="1"/>
          </p:cNvSpPr>
          <p:nvPr>
            <p:ph idx="1"/>
          </p:nvPr>
        </p:nvSpPr>
        <p:spPr>
          <a:xfrm>
            <a:off x="457200" y="2254590"/>
            <a:ext cx="8229600" cy="4389120"/>
          </a:xfrm>
        </p:spPr>
        <p:txBody>
          <a:bodyPr>
            <a:normAutofit fontScale="92500" lnSpcReduction="10000"/>
          </a:bodyPr>
          <a:lstStyle/>
          <a:p>
            <a:pPr algn="l" rtl="0"/>
            <a:r>
              <a:rPr lang="en-US" dirty="0" smtClean="0"/>
              <a:t>Peritoneal </a:t>
            </a:r>
            <a:r>
              <a:rPr lang="en-US" dirty="0" smtClean="0"/>
              <a:t>dialysis, uses the lining of </a:t>
            </a:r>
            <a:r>
              <a:rPr lang="en-US" dirty="0" smtClean="0"/>
              <a:t>the abdomen</a:t>
            </a:r>
            <a:r>
              <a:rPr lang="en-US" dirty="0" smtClean="0"/>
              <a:t>, or belly, to filter your blood inside your body. </a:t>
            </a:r>
            <a:endParaRPr lang="en-US" dirty="0" smtClean="0"/>
          </a:p>
          <a:p>
            <a:pPr algn="l" rtl="0"/>
            <a:r>
              <a:rPr lang="en-US" dirty="0" smtClean="0"/>
              <a:t>A </a:t>
            </a:r>
            <a:r>
              <a:rPr lang="en-US" dirty="0" smtClean="0"/>
              <a:t>doctor places a soft tube called a catheter in </a:t>
            </a:r>
            <a:r>
              <a:rPr lang="en-US" dirty="0" smtClean="0"/>
              <a:t>the belly </a:t>
            </a:r>
            <a:r>
              <a:rPr lang="en-US" dirty="0" smtClean="0"/>
              <a:t>a few weeks before </a:t>
            </a:r>
            <a:r>
              <a:rPr lang="en-US" dirty="0" smtClean="0"/>
              <a:t>the start of peritoneal </a:t>
            </a:r>
            <a:r>
              <a:rPr lang="en-US" dirty="0" smtClean="0"/>
              <a:t>dialysis. </a:t>
            </a:r>
            <a:r>
              <a:rPr lang="en-US" dirty="0" smtClean="0"/>
              <a:t>The body empties </a:t>
            </a:r>
            <a:r>
              <a:rPr lang="en-US" dirty="0" smtClean="0"/>
              <a:t>dialysis solution from a plastic bag through the catheter into the empty space inside </a:t>
            </a:r>
            <a:r>
              <a:rPr lang="en-US" dirty="0" smtClean="0"/>
              <a:t>the belly</a:t>
            </a:r>
            <a:r>
              <a:rPr lang="en-US" dirty="0" smtClean="0"/>
              <a:t>. </a:t>
            </a:r>
            <a:endParaRPr lang="en-US" dirty="0" smtClean="0"/>
          </a:p>
          <a:p>
            <a:pPr algn="l" rtl="0"/>
            <a:r>
              <a:rPr lang="en-US" dirty="0" smtClean="0"/>
              <a:t>The </a:t>
            </a:r>
            <a:r>
              <a:rPr lang="en-US" dirty="0" smtClean="0"/>
              <a:t>dialysis solution soaks up wastes and extra fluid from </a:t>
            </a:r>
            <a:r>
              <a:rPr lang="en-US" dirty="0" smtClean="0"/>
              <a:t>the body</a:t>
            </a:r>
            <a:r>
              <a:rPr lang="en-US" dirty="0" smtClean="0"/>
              <a:t>. </a:t>
            </a:r>
            <a:endParaRPr lang="en-US" dirty="0" smtClean="0"/>
          </a:p>
          <a:p>
            <a:pPr algn="l" rtl="0"/>
            <a:r>
              <a:rPr lang="en-US" dirty="0" smtClean="0"/>
              <a:t>After </a:t>
            </a:r>
            <a:r>
              <a:rPr lang="en-US" dirty="0" smtClean="0"/>
              <a:t>a few hours, </a:t>
            </a:r>
            <a:r>
              <a:rPr lang="en-US" dirty="0" smtClean="0"/>
              <a:t>the </a:t>
            </a:r>
            <a:r>
              <a:rPr lang="en-US" dirty="0" smtClean="0"/>
              <a:t>used dialysis </a:t>
            </a:r>
            <a:r>
              <a:rPr lang="en-US" dirty="0" smtClean="0"/>
              <a:t>solution is drained </a:t>
            </a:r>
            <a:r>
              <a:rPr lang="en-US" dirty="0" smtClean="0"/>
              <a:t>into another bag</a:t>
            </a:r>
            <a:r>
              <a:rPr lang="en-US" dirty="0" smtClean="0"/>
              <a:t>.</a:t>
            </a:r>
          </a:p>
          <a:p>
            <a:pPr algn="l" rtl="0"/>
            <a:r>
              <a:rPr lang="en-US" dirty="0" smtClean="0"/>
              <a:t> </a:t>
            </a:r>
            <a:r>
              <a:rPr lang="en-US" dirty="0" smtClean="0"/>
              <a:t>Then </a:t>
            </a:r>
            <a:r>
              <a:rPr lang="en-US" dirty="0" smtClean="0"/>
              <a:t>starting </a:t>
            </a:r>
            <a:r>
              <a:rPr lang="en-US" dirty="0" smtClean="0"/>
              <a:t>over with a fresh bag of dialysis </a:t>
            </a:r>
            <a:r>
              <a:rPr lang="en-US" dirty="0" smtClean="0"/>
              <a:t>solution</a:t>
            </a:r>
            <a:endParaRPr lang="en-US" dirty="0" smtClean="0"/>
          </a:p>
          <a:p>
            <a:pPr algn="l" rtl="0"/>
            <a:endParaRPr lang="ar-SA" dirty="0"/>
          </a:p>
        </p:txBody>
      </p:sp>
      <p:pic>
        <p:nvPicPr>
          <p:cNvPr id="37890" name="Picture 2" descr="Outline of a male figure receiving peritoneal dialysis."/>
          <p:cNvPicPr>
            <a:picLocks noChangeAspect="1" noChangeArrowheads="1"/>
          </p:cNvPicPr>
          <p:nvPr/>
        </p:nvPicPr>
        <p:blipFill>
          <a:blip r:embed="rId2"/>
          <a:srcRect/>
          <a:stretch>
            <a:fillRect/>
          </a:stretch>
        </p:blipFill>
        <p:spPr bwMode="auto">
          <a:xfrm>
            <a:off x="6000760" y="85715"/>
            <a:ext cx="2695575" cy="20574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786" y="2143116"/>
            <a:ext cx="7772400" cy="1362456"/>
          </a:xfrm>
        </p:spPr>
        <p:txBody>
          <a:bodyPr>
            <a:normAutofit fontScale="90000"/>
          </a:bodyPr>
          <a:lstStyle/>
          <a:p>
            <a:r>
              <a:rPr lang="en-US" dirty="0">
                <a:solidFill>
                  <a:schemeClr val="accent2">
                    <a:lumMod val="40000"/>
                    <a:lumOff val="60000"/>
                  </a:schemeClr>
                </a:solidFill>
              </a:rPr>
              <a:t>Why Are the Kidneys So Important</a:t>
            </a:r>
            <a:r>
              <a:rPr lang="en-US" dirty="0" smtClean="0">
                <a:solidFill>
                  <a:schemeClr val="accent2">
                    <a:lumMod val="40000"/>
                    <a:lumOff val="60000"/>
                  </a:schemeClr>
                </a:solidFill>
              </a:rPr>
              <a:t>?</a:t>
            </a:r>
            <a:endParaRPr lang="ar-SA" dirty="0">
              <a:solidFill>
                <a:schemeClr val="accent2">
                  <a:lumMod val="40000"/>
                  <a:lumOff val="6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Kidney </a:t>
            </a:r>
            <a:r>
              <a:rPr lang="en-US" b="1" dirty="0" smtClean="0"/>
              <a:t>Transplant</a:t>
            </a:r>
            <a:endParaRPr lang="ar-SA" dirty="0"/>
          </a:p>
        </p:txBody>
      </p:sp>
      <p:sp>
        <p:nvSpPr>
          <p:cNvPr id="3" name="Content Placeholder 2"/>
          <p:cNvSpPr>
            <a:spLocks noGrp="1"/>
          </p:cNvSpPr>
          <p:nvPr>
            <p:ph idx="1"/>
          </p:nvPr>
        </p:nvSpPr>
        <p:spPr>
          <a:xfrm>
            <a:off x="457200" y="2214554"/>
            <a:ext cx="8229600" cy="4389120"/>
          </a:xfrm>
        </p:spPr>
        <p:txBody>
          <a:bodyPr/>
          <a:lstStyle/>
          <a:p>
            <a:pPr algn="l" rtl="0"/>
            <a:r>
              <a:rPr lang="en-US" dirty="0" smtClean="0"/>
              <a:t>A </a:t>
            </a:r>
            <a:r>
              <a:rPr lang="en-US" dirty="0" smtClean="0"/>
              <a:t>kidney transplant places a healthy kidney from another person into </a:t>
            </a:r>
            <a:r>
              <a:rPr lang="en-US" dirty="0" smtClean="0"/>
              <a:t>the body</a:t>
            </a:r>
            <a:r>
              <a:rPr lang="en-US" dirty="0" smtClean="0"/>
              <a:t>. </a:t>
            </a:r>
            <a:endParaRPr lang="en-US" dirty="0" smtClean="0"/>
          </a:p>
          <a:p>
            <a:pPr algn="l" rtl="0"/>
            <a:r>
              <a:rPr lang="en-US" dirty="0" smtClean="0"/>
              <a:t>The </a:t>
            </a:r>
            <a:r>
              <a:rPr lang="en-US" dirty="0" smtClean="0"/>
              <a:t>kidney may come from someone who has just died. </a:t>
            </a:r>
            <a:endParaRPr lang="en-US" dirty="0" smtClean="0"/>
          </a:p>
          <a:p>
            <a:pPr algn="l" rtl="0"/>
            <a:r>
              <a:rPr lang="en-US" dirty="0" smtClean="0"/>
              <a:t>There is usually awaiting list for kidney transplant</a:t>
            </a:r>
          </a:p>
          <a:p>
            <a:pPr algn="l" rtl="0"/>
            <a:r>
              <a:rPr lang="en-US" dirty="0" smtClean="0"/>
              <a:t>A </a:t>
            </a:r>
            <a:r>
              <a:rPr lang="en-US" dirty="0" smtClean="0"/>
              <a:t>family member or friend might be able to give </a:t>
            </a:r>
            <a:r>
              <a:rPr lang="en-US" dirty="0" smtClean="0"/>
              <a:t>a </a:t>
            </a:r>
            <a:r>
              <a:rPr lang="en-US" dirty="0" smtClean="0"/>
              <a:t>kidney. </a:t>
            </a:r>
          </a:p>
          <a:p>
            <a:pPr algn="l" rtl="0">
              <a:buNone/>
            </a:pPr>
            <a:r>
              <a:rPr lang="en-US" dirty="0" smtClean="0"/>
              <a:t/>
            </a:r>
            <a:br>
              <a:rPr lang="en-US" dirty="0" smtClean="0"/>
            </a:br>
            <a:endParaRPr lang="ar-SA" dirty="0"/>
          </a:p>
        </p:txBody>
      </p:sp>
      <p:pic>
        <p:nvPicPr>
          <p:cNvPr id="36866" name="Picture 2" descr="Outline of a female figure with a transplanted kidney."/>
          <p:cNvPicPr>
            <a:picLocks noChangeAspect="1" noChangeArrowheads="1"/>
          </p:cNvPicPr>
          <p:nvPr/>
        </p:nvPicPr>
        <p:blipFill>
          <a:blip r:embed="rId3"/>
          <a:srcRect/>
          <a:stretch>
            <a:fillRect/>
          </a:stretch>
        </p:blipFill>
        <p:spPr bwMode="auto">
          <a:xfrm>
            <a:off x="6448425" y="0"/>
            <a:ext cx="2695575" cy="20764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Kidney Transplant</a:t>
            </a:r>
            <a:endParaRPr lang="ar-SA" dirty="0"/>
          </a:p>
        </p:txBody>
      </p:sp>
      <p:sp>
        <p:nvSpPr>
          <p:cNvPr id="3" name="Content Placeholder 2"/>
          <p:cNvSpPr>
            <a:spLocks noGrp="1"/>
          </p:cNvSpPr>
          <p:nvPr>
            <p:ph idx="1"/>
          </p:nvPr>
        </p:nvSpPr>
        <p:spPr/>
        <p:txBody>
          <a:bodyPr/>
          <a:lstStyle/>
          <a:p>
            <a:pPr algn="l" rtl="0"/>
            <a:r>
              <a:rPr lang="en-US" dirty="0" smtClean="0"/>
              <a:t>The new kidney takes over filtering </a:t>
            </a:r>
            <a:r>
              <a:rPr lang="en-US" dirty="0" smtClean="0"/>
              <a:t>the blood</a:t>
            </a:r>
            <a:r>
              <a:rPr lang="en-US" dirty="0" smtClean="0"/>
              <a:t>. </a:t>
            </a:r>
            <a:endParaRPr lang="en-US" dirty="0" smtClean="0"/>
          </a:p>
          <a:p>
            <a:pPr algn="l" rtl="0"/>
            <a:r>
              <a:rPr lang="en-US" dirty="0" smtClean="0"/>
              <a:t>The </a:t>
            </a:r>
            <a:r>
              <a:rPr lang="en-US" dirty="0" smtClean="0"/>
              <a:t>damaged kidneys usually stay where they are. </a:t>
            </a:r>
            <a:endParaRPr lang="en-US" dirty="0" smtClean="0"/>
          </a:p>
          <a:p>
            <a:pPr algn="l" rtl="0"/>
            <a:r>
              <a:rPr lang="en-US" dirty="0" smtClean="0"/>
              <a:t>The </a:t>
            </a:r>
            <a:r>
              <a:rPr lang="en-US" dirty="0" smtClean="0"/>
              <a:t>new kidney is placed in the front lower abdomen, on one side of the bladder. </a:t>
            </a:r>
            <a:endParaRPr lang="en-US" dirty="0" smtClean="0"/>
          </a:p>
          <a:p>
            <a:pPr algn="l" rtl="0"/>
            <a:r>
              <a:rPr lang="en-US" dirty="0" smtClean="0"/>
              <a:t>The body </a:t>
            </a:r>
            <a:r>
              <a:rPr lang="en-US" dirty="0" smtClean="0"/>
              <a:t>normally attacks anything that shouldn’t be there, such as bacteria. </a:t>
            </a:r>
            <a:endParaRPr lang="en-US" dirty="0" smtClean="0"/>
          </a:p>
          <a:p>
            <a:pPr algn="l" rtl="0"/>
            <a:r>
              <a:rPr lang="en-US" dirty="0" smtClean="0"/>
              <a:t>The body </a:t>
            </a:r>
            <a:r>
              <a:rPr lang="en-US" dirty="0" smtClean="0"/>
              <a:t>will think the new kidney shouldn’t be </a:t>
            </a:r>
            <a:r>
              <a:rPr lang="en-US" dirty="0" smtClean="0"/>
              <a:t>there so medicines </a:t>
            </a:r>
            <a:r>
              <a:rPr lang="en-US" dirty="0" smtClean="0"/>
              <a:t>called </a:t>
            </a:r>
            <a:r>
              <a:rPr lang="en-US" dirty="0" smtClean="0"/>
              <a:t>immunosuppressants need to be taken </a:t>
            </a:r>
            <a:r>
              <a:rPr lang="en-US" dirty="0" smtClean="0"/>
              <a:t>to keep </a:t>
            </a:r>
            <a:r>
              <a:rPr lang="en-US" dirty="0" smtClean="0"/>
              <a:t>the body </a:t>
            </a:r>
            <a:r>
              <a:rPr lang="en-US" dirty="0" smtClean="0"/>
              <a:t>from attacking the new kidney.</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will kidney failure affect </a:t>
            </a:r>
            <a:r>
              <a:rPr lang="en-US" b="1" dirty="0" smtClean="0"/>
              <a:t>life?</a:t>
            </a:r>
            <a:endParaRPr lang="ar-SA" dirty="0"/>
          </a:p>
        </p:txBody>
      </p:sp>
      <p:sp>
        <p:nvSpPr>
          <p:cNvPr id="3" name="Content Placeholder 2"/>
          <p:cNvSpPr>
            <a:spLocks noGrp="1"/>
          </p:cNvSpPr>
          <p:nvPr>
            <p:ph idx="1"/>
          </p:nvPr>
        </p:nvSpPr>
        <p:spPr/>
        <p:txBody>
          <a:bodyPr>
            <a:normAutofit fontScale="92500" lnSpcReduction="20000"/>
          </a:bodyPr>
          <a:lstStyle/>
          <a:p>
            <a:pPr algn="l" rtl="0">
              <a:buNone/>
            </a:pPr>
            <a:r>
              <a:rPr lang="en-US" dirty="0" smtClean="0"/>
              <a:t>L</a:t>
            </a:r>
            <a:r>
              <a:rPr lang="en-US" dirty="0" smtClean="0"/>
              <a:t>ess </a:t>
            </a:r>
            <a:r>
              <a:rPr lang="en-US" dirty="0" smtClean="0"/>
              <a:t>energy </a:t>
            </a:r>
            <a:r>
              <a:rPr lang="en-US" dirty="0" smtClean="0"/>
              <a:t>and may feel depressed</a:t>
            </a:r>
            <a:r>
              <a:rPr lang="en-US" dirty="0" smtClean="0"/>
              <a:t>. </a:t>
            </a:r>
            <a:r>
              <a:rPr lang="en-US" b="1" dirty="0" smtClean="0"/>
              <a:t>Physical problems may include</a:t>
            </a:r>
          </a:p>
          <a:p>
            <a:pPr algn="l" rtl="0"/>
            <a:r>
              <a:rPr lang="en-US" dirty="0" smtClean="0"/>
              <a:t>ankle or belly swelling</a:t>
            </a:r>
          </a:p>
          <a:p>
            <a:pPr algn="l" rtl="0"/>
            <a:r>
              <a:rPr lang="en-US" dirty="0" smtClean="0"/>
              <a:t>stomach sickness</a:t>
            </a:r>
          </a:p>
          <a:p>
            <a:pPr algn="l" rtl="0"/>
            <a:r>
              <a:rPr lang="en-US" dirty="0" smtClean="0"/>
              <a:t>throwing up</a:t>
            </a:r>
          </a:p>
          <a:p>
            <a:pPr algn="l" rtl="0"/>
            <a:r>
              <a:rPr lang="en-US" dirty="0" smtClean="0"/>
              <a:t>loss of appetite</a:t>
            </a:r>
          </a:p>
          <a:p>
            <a:pPr algn="l" rtl="0"/>
            <a:r>
              <a:rPr lang="en-US" dirty="0" smtClean="0"/>
              <a:t>feeling tired</a:t>
            </a:r>
          </a:p>
          <a:p>
            <a:pPr algn="l" rtl="0"/>
            <a:r>
              <a:rPr lang="en-US" dirty="0" smtClean="0"/>
              <a:t>weakness</a:t>
            </a:r>
          </a:p>
          <a:p>
            <a:pPr algn="l" rtl="0"/>
            <a:r>
              <a:rPr lang="en-US" dirty="0" smtClean="0"/>
              <a:t>confusion</a:t>
            </a:r>
          </a:p>
          <a:p>
            <a:pPr algn="l" rtl="0"/>
            <a:r>
              <a:rPr lang="en-US" dirty="0" smtClean="0"/>
              <a:t>headaches</a:t>
            </a:r>
          </a:p>
          <a:p>
            <a:pPr algn="l" rtl="0">
              <a:buNone/>
            </a:pPr>
            <a:r>
              <a:rPr lang="en-US" dirty="0" smtClean="0"/>
              <a:t>Having </a:t>
            </a:r>
            <a:r>
              <a:rPr lang="en-US" dirty="0" smtClean="0"/>
              <a:t>kidney failure does not have to mean giving up hobbies, work, social activities, or time with family.</a:t>
            </a:r>
          </a:p>
          <a:p>
            <a:pPr algn="l" rtl="0"/>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What can you do for your kidneys</a:t>
            </a:r>
            <a:r>
              <a:rPr lang="en-US" b="1" dirty="0" smtClean="0"/>
              <a:t>?</a:t>
            </a:r>
            <a:endParaRPr lang="ar-SA" dirty="0"/>
          </a:p>
        </p:txBody>
      </p:sp>
      <p:sp>
        <p:nvSpPr>
          <p:cNvPr id="3" name="Content Placeholder 2"/>
          <p:cNvSpPr>
            <a:spLocks noGrp="1"/>
          </p:cNvSpPr>
          <p:nvPr>
            <p:ph idx="1"/>
          </p:nvPr>
        </p:nvSpPr>
        <p:spPr/>
        <p:txBody>
          <a:bodyPr/>
          <a:lstStyle/>
          <a:p>
            <a:pPr algn="l" rtl="0" fontAlgn="base">
              <a:buNone/>
            </a:pPr>
            <a:r>
              <a:rPr lang="en-US" b="1" u="sng" dirty="0" smtClean="0"/>
              <a:t>Keep fit and active</a:t>
            </a:r>
            <a:endParaRPr lang="en-US" b="1" dirty="0" smtClean="0"/>
          </a:p>
          <a:p>
            <a:pPr algn="l" rtl="0" fontAlgn="base"/>
            <a:endParaRPr lang="en-US" dirty="0" smtClean="0"/>
          </a:p>
          <a:p>
            <a:pPr algn="l" rtl="0" fontAlgn="base"/>
            <a:r>
              <a:rPr lang="en-US" dirty="0" smtClean="0"/>
              <a:t>Keeping </a:t>
            </a:r>
            <a:r>
              <a:rPr lang="en-US" dirty="0" smtClean="0"/>
              <a:t>fit helps to reduce your blood pressure and therefore reduces the risk of Chronic Kidney Disease.</a:t>
            </a:r>
          </a:p>
          <a:p>
            <a:pPr algn="l" rtl="0" fontAlgn="base"/>
            <a:r>
              <a:rPr lang="en-US" dirty="0" smtClean="0"/>
              <a:t>The concept “</a:t>
            </a:r>
            <a:r>
              <a:rPr lang="en-US" b="1" dirty="0" smtClean="0">
                <a:solidFill>
                  <a:schemeClr val="accent2">
                    <a:lumMod val="75000"/>
                  </a:schemeClr>
                </a:solidFill>
              </a:rPr>
              <a:t>on the move for kidney health</a:t>
            </a:r>
            <a:r>
              <a:rPr lang="en-US" dirty="0" smtClean="0"/>
              <a:t>” is a worldwide collective march involving the public, celebrities and professionals moving across a public area by walking, running and cycling</a:t>
            </a:r>
          </a:p>
          <a:p>
            <a:pPr algn="l" rtl="0"/>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lstStyle/>
          <a:p>
            <a:pPr algn="l" rtl="0" fontAlgn="base">
              <a:buNone/>
            </a:pPr>
            <a:r>
              <a:rPr lang="en-US" b="1" dirty="0" smtClean="0"/>
              <a:t>Keep </a:t>
            </a:r>
            <a:r>
              <a:rPr lang="en-US" b="1" dirty="0" smtClean="0"/>
              <a:t>regular </a:t>
            </a:r>
            <a:r>
              <a:rPr lang="en-US" b="1" u="sng" dirty="0" smtClean="0"/>
              <a:t>control of your blood sugar level</a:t>
            </a:r>
            <a:endParaRPr lang="en-US" b="1" dirty="0" smtClean="0"/>
          </a:p>
          <a:p>
            <a:pPr algn="l" rtl="0" fontAlgn="base"/>
            <a:endParaRPr lang="en-US" dirty="0" smtClean="0"/>
          </a:p>
          <a:p>
            <a:pPr algn="l" rtl="0" fontAlgn="base"/>
            <a:r>
              <a:rPr lang="en-US" dirty="0" smtClean="0"/>
              <a:t>About </a:t>
            </a:r>
            <a:r>
              <a:rPr lang="en-US" dirty="0" smtClean="0"/>
              <a:t>half of people who have diabetes develop kidney damage, so it is important for people with diabetes to have regular tests to check their kidney functions.</a:t>
            </a:r>
          </a:p>
          <a:p>
            <a:pPr algn="l" rtl="0"/>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lstStyle/>
          <a:p>
            <a:pPr algn="l" rtl="0" fontAlgn="base">
              <a:buNone/>
            </a:pPr>
            <a:r>
              <a:rPr lang="en-US" b="1" u="sng" dirty="0" smtClean="0"/>
              <a:t>Monitor your blood pressure</a:t>
            </a:r>
            <a:endParaRPr lang="en-US" b="1" dirty="0" smtClean="0"/>
          </a:p>
          <a:p>
            <a:pPr algn="l" rtl="0" fontAlgn="base"/>
            <a:endParaRPr lang="en-US" dirty="0" smtClean="0"/>
          </a:p>
          <a:p>
            <a:pPr algn="l" rtl="0" fontAlgn="base"/>
            <a:r>
              <a:rPr lang="en-US" dirty="0" smtClean="0"/>
              <a:t>Although </a:t>
            </a:r>
            <a:r>
              <a:rPr lang="en-US" dirty="0" smtClean="0"/>
              <a:t>many people may be aware that high blood pressure can lead to a stroke or heart attack, few know that it is also the most common cause of kidney damage.</a:t>
            </a:r>
          </a:p>
          <a:p>
            <a:pPr algn="l" rtl="0"/>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lstStyle/>
          <a:p>
            <a:pPr algn="l" rtl="0" fontAlgn="base">
              <a:buNone/>
            </a:pPr>
            <a:r>
              <a:rPr lang="en-US" b="1" u="sng" dirty="0" smtClean="0"/>
              <a:t>Eat healthy and keep your weight in check</a:t>
            </a:r>
            <a:endParaRPr lang="en-US" b="1" dirty="0" smtClean="0"/>
          </a:p>
          <a:p>
            <a:pPr algn="l" rtl="0" fontAlgn="base"/>
            <a:endParaRPr lang="en-US" dirty="0" smtClean="0"/>
          </a:p>
          <a:p>
            <a:pPr algn="l" rtl="0" fontAlgn="base"/>
            <a:r>
              <a:rPr lang="en-US" dirty="0" smtClean="0"/>
              <a:t>This </a:t>
            </a:r>
            <a:r>
              <a:rPr lang="en-US" dirty="0" smtClean="0"/>
              <a:t>can help prevent diabetes, heart disease and other conditions associated with Chronic Kidney Disease.</a:t>
            </a:r>
          </a:p>
          <a:p>
            <a:pPr algn="l" rtl="0" fontAlgn="base"/>
            <a:r>
              <a:rPr lang="en-US" dirty="0" smtClean="0"/>
              <a:t>Reduce your salt intake. The recommended sodium intake is 5-6 grams of salt per day (around a teaspoon)</a:t>
            </a:r>
          </a:p>
          <a:p>
            <a:pPr algn="l" rtl="0"/>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normAutofit fontScale="92500" lnSpcReduction="20000"/>
          </a:bodyPr>
          <a:lstStyle/>
          <a:p>
            <a:pPr algn="l" rtl="0" fontAlgn="base">
              <a:buNone/>
            </a:pPr>
            <a:r>
              <a:rPr lang="en-US" b="1" u="sng" dirty="0" smtClean="0"/>
              <a:t>Maintain a healthy fluid </a:t>
            </a:r>
            <a:r>
              <a:rPr lang="en-US" b="1" u="sng" dirty="0" smtClean="0"/>
              <a:t>intake</a:t>
            </a:r>
            <a:r>
              <a:rPr lang="en-US" dirty="0" smtClean="0"/>
              <a:t/>
            </a:r>
            <a:br>
              <a:rPr lang="en-US" dirty="0" smtClean="0"/>
            </a:br>
            <a:endParaRPr lang="en-US" dirty="0" smtClean="0"/>
          </a:p>
          <a:p>
            <a:pPr algn="l" rtl="0" fontAlgn="base"/>
            <a:r>
              <a:rPr lang="en-US" dirty="0" smtClean="0"/>
              <a:t>Drinking </a:t>
            </a:r>
            <a:r>
              <a:rPr lang="en-US" dirty="0" smtClean="0"/>
              <a:t>1.5 to 2 </a:t>
            </a:r>
            <a:r>
              <a:rPr lang="en-US" dirty="0" smtClean="0"/>
              <a:t>liters </a:t>
            </a:r>
            <a:r>
              <a:rPr lang="en-US" dirty="0" smtClean="0"/>
              <a:t>(3 to 4 pints) of water per day.</a:t>
            </a:r>
          </a:p>
          <a:p>
            <a:pPr algn="l" rtl="0" fontAlgn="base"/>
            <a:r>
              <a:rPr lang="en-US" dirty="0" smtClean="0">
                <a:solidFill>
                  <a:schemeClr val="tx2">
                    <a:lumMod val="90000"/>
                    <a:lumOff val="10000"/>
                  </a:schemeClr>
                </a:solidFill>
              </a:rPr>
              <a:t>Consuming plenty of fluid helps the kidneys clear sodium, urea and toxins from the body which, in turn, results in a “significantly lower risk” of developing chronic kidney </a:t>
            </a:r>
            <a:r>
              <a:rPr lang="en-US" dirty="0" smtClean="0">
                <a:solidFill>
                  <a:schemeClr val="tx2">
                    <a:lumMod val="90000"/>
                    <a:lumOff val="10000"/>
                  </a:schemeClr>
                </a:solidFill>
              </a:rPr>
              <a:t>disease.</a:t>
            </a:r>
          </a:p>
          <a:p>
            <a:pPr algn="l" rtl="0" fontAlgn="base"/>
            <a:r>
              <a:rPr lang="en-US" dirty="0" smtClean="0"/>
              <a:t>the right level of fluid intake for any individual depends on many factors including </a:t>
            </a:r>
            <a:r>
              <a:rPr lang="en-US" b="1" dirty="0" smtClean="0"/>
              <a:t>gender, exercise, climate, health conditions, pregnancy and breast feeding</a:t>
            </a:r>
            <a:r>
              <a:rPr lang="en-US" dirty="0" smtClean="0"/>
              <a:t>. </a:t>
            </a:r>
            <a:endParaRPr lang="en-US" dirty="0" smtClean="0"/>
          </a:p>
          <a:p>
            <a:pPr algn="l" rtl="0" fontAlgn="base"/>
            <a:r>
              <a:rPr lang="en-US" dirty="0" smtClean="0">
                <a:solidFill>
                  <a:schemeClr val="tx2">
                    <a:lumMod val="90000"/>
                    <a:lumOff val="10000"/>
                  </a:schemeClr>
                </a:solidFill>
              </a:rPr>
              <a:t>In </a:t>
            </a:r>
            <a:r>
              <a:rPr lang="en-US" dirty="0" smtClean="0">
                <a:solidFill>
                  <a:schemeClr val="tx2">
                    <a:lumMod val="90000"/>
                    <a:lumOff val="10000"/>
                  </a:schemeClr>
                </a:solidFill>
              </a:rPr>
              <a:t>addition, people who have already had a kidney stone are advised to drink 2 to 3 </a:t>
            </a:r>
            <a:r>
              <a:rPr lang="en-US" dirty="0" smtClean="0">
                <a:solidFill>
                  <a:schemeClr val="tx2">
                    <a:lumMod val="90000"/>
                    <a:lumOff val="10000"/>
                  </a:schemeClr>
                </a:solidFill>
              </a:rPr>
              <a:t>liters </a:t>
            </a:r>
            <a:r>
              <a:rPr lang="en-US" dirty="0" smtClean="0">
                <a:solidFill>
                  <a:schemeClr val="tx2">
                    <a:lumMod val="90000"/>
                    <a:lumOff val="10000"/>
                  </a:schemeClr>
                </a:solidFill>
              </a:rPr>
              <a:t>of water daily to lessen the risk of forming a new stone.</a:t>
            </a:r>
          </a:p>
          <a:p>
            <a:pPr algn="l" rtl="0"/>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pic>
        <p:nvPicPr>
          <p:cNvPr id="32770" name="Picture 2" descr="Image result for urine color indication"/>
          <p:cNvPicPr>
            <a:picLocks noChangeAspect="1" noChangeArrowheads="1"/>
          </p:cNvPicPr>
          <p:nvPr/>
        </p:nvPicPr>
        <p:blipFill>
          <a:blip r:embed="rId2"/>
          <a:srcRect/>
          <a:stretch>
            <a:fillRect/>
          </a:stretch>
        </p:blipFill>
        <p:spPr bwMode="auto">
          <a:xfrm>
            <a:off x="1500206" y="357166"/>
            <a:ext cx="6429380" cy="618292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lstStyle/>
          <a:p>
            <a:pPr algn="l" rtl="0" fontAlgn="base">
              <a:buNone/>
            </a:pPr>
            <a:r>
              <a:rPr lang="en-US" b="1" u="sng" dirty="0" smtClean="0"/>
              <a:t>Do not smoke</a:t>
            </a:r>
            <a:endParaRPr lang="en-US" b="1" dirty="0" smtClean="0"/>
          </a:p>
          <a:p>
            <a:pPr algn="l" rtl="0" fontAlgn="base"/>
            <a:endParaRPr lang="en-US" dirty="0" smtClean="0"/>
          </a:p>
          <a:p>
            <a:pPr algn="l" rtl="0" fontAlgn="base"/>
            <a:r>
              <a:rPr lang="en-US" dirty="0" smtClean="0"/>
              <a:t>Smoking </a:t>
            </a:r>
            <a:r>
              <a:rPr lang="en-US" dirty="0" smtClean="0"/>
              <a:t>slows the flow of blood to the kidneys. When less blood reaches the kidneys, it impairs their ability to function properly. </a:t>
            </a:r>
            <a:endParaRPr lang="en-US" dirty="0" smtClean="0"/>
          </a:p>
          <a:p>
            <a:pPr algn="l" rtl="0" fontAlgn="base"/>
            <a:r>
              <a:rPr lang="en-US" dirty="0" smtClean="0"/>
              <a:t>Smoking </a:t>
            </a:r>
            <a:r>
              <a:rPr lang="en-US" dirty="0" smtClean="0"/>
              <a:t>also increases the risk of kidney cancer by about 50 percent.</a:t>
            </a:r>
          </a:p>
          <a:p>
            <a:pPr algn="l" rtl="0"/>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686800" cy="1081838"/>
          </a:xfrm>
        </p:spPr>
        <p:txBody>
          <a:bodyPr>
            <a:normAutofit fontScale="90000"/>
          </a:bodyPr>
          <a:lstStyle/>
          <a:p>
            <a:r>
              <a:rPr lang="en-US" dirty="0" smtClean="0"/>
              <a:t>Why Are the Kidneys So Important?</a:t>
            </a:r>
            <a:endParaRPr lang="ar-SA" dirty="0"/>
          </a:p>
        </p:txBody>
      </p:sp>
      <p:sp>
        <p:nvSpPr>
          <p:cNvPr id="5" name="Content Placeholder 4"/>
          <p:cNvSpPr>
            <a:spLocks noGrp="1"/>
          </p:cNvSpPr>
          <p:nvPr>
            <p:ph idx="1"/>
          </p:nvPr>
        </p:nvSpPr>
        <p:spPr>
          <a:xfrm>
            <a:off x="142844" y="1935480"/>
            <a:ext cx="8229600" cy="4389120"/>
          </a:xfrm>
        </p:spPr>
        <p:txBody>
          <a:bodyPr>
            <a:normAutofit fontScale="92500" lnSpcReduction="20000"/>
          </a:bodyPr>
          <a:lstStyle/>
          <a:p>
            <a:pPr algn="l" rtl="0">
              <a:buNone/>
            </a:pPr>
            <a:r>
              <a:rPr lang="en-US" dirty="0" smtClean="0"/>
              <a:t>The kidneys are important because they keep the composition, or makeup, of the blood stable, which lets the body function. </a:t>
            </a:r>
            <a:r>
              <a:rPr lang="en-US" dirty="0" smtClean="0"/>
              <a:t>They:</a:t>
            </a:r>
            <a:endParaRPr lang="en-US" dirty="0" smtClean="0"/>
          </a:p>
          <a:p>
            <a:pPr algn="l" rtl="0"/>
            <a:r>
              <a:rPr lang="en-US" dirty="0" smtClean="0"/>
              <a:t>prevent the buildup of wastes and extra fluid in the </a:t>
            </a:r>
            <a:r>
              <a:rPr lang="en-US" dirty="0" smtClean="0"/>
              <a:t>body</a:t>
            </a:r>
          </a:p>
          <a:p>
            <a:pPr algn="l" rtl="0"/>
            <a:r>
              <a:rPr lang="en-US" dirty="0" smtClean="0"/>
              <a:t>produce an active form of vitamin D that promotes strong, healthy </a:t>
            </a:r>
            <a:r>
              <a:rPr lang="en-US" dirty="0" smtClean="0"/>
              <a:t>bones</a:t>
            </a:r>
            <a:endParaRPr lang="en-US" dirty="0" smtClean="0"/>
          </a:p>
          <a:p>
            <a:pPr algn="l" rtl="0"/>
            <a:r>
              <a:rPr lang="en-US" dirty="0" smtClean="0"/>
              <a:t>keep levels of electrolytes stable, such as sodium, potassium, and phosphate</a:t>
            </a:r>
          </a:p>
          <a:p>
            <a:pPr algn="l" rtl="0"/>
            <a:r>
              <a:rPr lang="en-US" dirty="0" smtClean="0"/>
              <a:t>make hormones that help</a:t>
            </a:r>
          </a:p>
          <a:p>
            <a:pPr lvl="1" algn="l" rtl="0"/>
            <a:r>
              <a:rPr lang="en-US" dirty="0" smtClean="0"/>
              <a:t>regulate blood pressure</a:t>
            </a:r>
          </a:p>
          <a:p>
            <a:pPr lvl="1" algn="l" rtl="0"/>
            <a:r>
              <a:rPr lang="en-US" dirty="0" smtClean="0"/>
              <a:t>make red blood cells</a:t>
            </a:r>
          </a:p>
          <a:p>
            <a:pPr lvl="1" algn="l" rtl="0"/>
            <a:r>
              <a:rPr lang="en-US" dirty="0" smtClean="0"/>
              <a:t>bones stay </a:t>
            </a:r>
            <a:r>
              <a:rPr lang="en-US" dirty="0" smtClean="0"/>
              <a:t>strong</a:t>
            </a:r>
            <a:endParaRPr lang="en-US" dirty="0" smtClean="0"/>
          </a:p>
          <a:p>
            <a:pPr algn="l" rtl="0"/>
            <a:endParaRPr lang="ar-SA" dirty="0"/>
          </a:p>
        </p:txBody>
      </p:sp>
      <p:pic>
        <p:nvPicPr>
          <p:cNvPr id="24580" name="Picture 4" descr="Image result for important kidney"/>
          <p:cNvPicPr>
            <a:picLocks noChangeAspect="1" noChangeArrowheads="1"/>
          </p:cNvPicPr>
          <p:nvPr/>
        </p:nvPicPr>
        <p:blipFill>
          <a:blip r:embed="rId2"/>
          <a:srcRect/>
          <a:stretch>
            <a:fillRect/>
          </a:stretch>
        </p:blipFill>
        <p:spPr bwMode="auto">
          <a:xfrm>
            <a:off x="4000496" y="4517462"/>
            <a:ext cx="4862408" cy="2269124"/>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a:xfrm>
            <a:off x="457200" y="1935480"/>
            <a:ext cx="8229600" cy="3993850"/>
          </a:xfrm>
        </p:spPr>
        <p:txBody>
          <a:bodyPr>
            <a:normAutofit fontScale="92500"/>
          </a:bodyPr>
          <a:lstStyle/>
          <a:p>
            <a:pPr algn="l" rtl="0" fontAlgn="base">
              <a:buNone/>
            </a:pPr>
            <a:r>
              <a:rPr lang="en-US" b="1" u="sng" dirty="0" smtClean="0"/>
              <a:t>Do not take over-the-counter pills on a regular basis</a:t>
            </a:r>
            <a:endParaRPr lang="en-US" b="1" dirty="0" smtClean="0"/>
          </a:p>
          <a:p>
            <a:pPr algn="l" rtl="0" fontAlgn="base"/>
            <a:endParaRPr lang="en-US" dirty="0" smtClean="0"/>
          </a:p>
          <a:p>
            <a:pPr algn="l" rtl="0" fontAlgn="base"/>
            <a:r>
              <a:rPr lang="en-US" dirty="0" smtClean="0"/>
              <a:t>Common </a:t>
            </a:r>
            <a:r>
              <a:rPr lang="en-US" dirty="0" smtClean="0"/>
              <a:t>drugs such non-steroidal anti-inflammatory drugs like ibuprofen are known to cause kidney damage and disease if taken regularly.</a:t>
            </a:r>
          </a:p>
          <a:p>
            <a:pPr algn="l" rtl="0" fontAlgn="base"/>
            <a:r>
              <a:rPr lang="en-US" dirty="0" smtClean="0">
                <a:solidFill>
                  <a:schemeClr val="accent2">
                    <a:lumMod val="75000"/>
                  </a:schemeClr>
                </a:solidFill>
              </a:rPr>
              <a:t>Such medications probably do not pose significant danger if </a:t>
            </a:r>
            <a:r>
              <a:rPr lang="en-US" dirty="0" smtClean="0">
                <a:solidFill>
                  <a:schemeClr val="accent2">
                    <a:lumMod val="75000"/>
                  </a:schemeClr>
                </a:solidFill>
              </a:rPr>
              <a:t>the kidneys </a:t>
            </a:r>
            <a:r>
              <a:rPr lang="en-US" dirty="0" smtClean="0">
                <a:solidFill>
                  <a:schemeClr val="accent2">
                    <a:lumMod val="75000"/>
                  </a:schemeClr>
                </a:solidFill>
              </a:rPr>
              <a:t>are relatively healthy and </a:t>
            </a:r>
            <a:r>
              <a:rPr lang="en-US" dirty="0" smtClean="0">
                <a:solidFill>
                  <a:schemeClr val="accent2">
                    <a:lumMod val="75000"/>
                  </a:schemeClr>
                </a:solidFill>
              </a:rPr>
              <a:t>they are used </a:t>
            </a:r>
            <a:r>
              <a:rPr lang="en-US" b="1" dirty="0" smtClean="0">
                <a:solidFill>
                  <a:schemeClr val="accent2">
                    <a:lumMod val="75000"/>
                  </a:schemeClr>
                </a:solidFill>
              </a:rPr>
              <a:t>for</a:t>
            </a:r>
            <a:r>
              <a:rPr lang="en-US" dirty="0" smtClean="0">
                <a:solidFill>
                  <a:schemeClr val="accent2">
                    <a:lumMod val="75000"/>
                  </a:schemeClr>
                </a:solidFill>
              </a:rPr>
              <a:t> </a:t>
            </a:r>
            <a:r>
              <a:rPr lang="en-US" b="1" dirty="0" smtClean="0">
                <a:solidFill>
                  <a:schemeClr val="accent2">
                    <a:lumMod val="75000"/>
                  </a:schemeClr>
                </a:solidFill>
              </a:rPr>
              <a:t>emergencies only</a:t>
            </a:r>
            <a:r>
              <a:rPr lang="en-US" dirty="0" smtClean="0">
                <a:solidFill>
                  <a:schemeClr val="accent2">
                    <a:lumMod val="75000"/>
                  </a:schemeClr>
                </a:solidFill>
              </a:rPr>
              <a:t>, but if </a:t>
            </a:r>
            <a:r>
              <a:rPr lang="en-US" dirty="0" smtClean="0">
                <a:solidFill>
                  <a:schemeClr val="accent2">
                    <a:lumMod val="75000"/>
                  </a:schemeClr>
                </a:solidFill>
              </a:rPr>
              <a:t>we are </a:t>
            </a:r>
            <a:r>
              <a:rPr lang="en-US" dirty="0" smtClean="0">
                <a:solidFill>
                  <a:schemeClr val="accent2">
                    <a:lumMod val="75000"/>
                  </a:schemeClr>
                </a:solidFill>
              </a:rPr>
              <a:t>dealing with </a:t>
            </a:r>
            <a:r>
              <a:rPr lang="en-US" b="1" dirty="0" smtClean="0">
                <a:solidFill>
                  <a:schemeClr val="accent2">
                    <a:lumMod val="75000"/>
                  </a:schemeClr>
                </a:solidFill>
              </a:rPr>
              <a:t>chronic pain, </a:t>
            </a:r>
            <a:r>
              <a:rPr lang="en-US" dirty="0" smtClean="0">
                <a:solidFill>
                  <a:schemeClr val="accent2">
                    <a:lumMod val="75000"/>
                  </a:schemeClr>
                </a:solidFill>
              </a:rPr>
              <a:t>such as arthritis or back pain, </a:t>
            </a:r>
            <a:r>
              <a:rPr lang="en-US" dirty="0" smtClean="0">
                <a:solidFill>
                  <a:schemeClr val="accent2">
                    <a:lumMod val="75000"/>
                  </a:schemeClr>
                </a:solidFill>
              </a:rPr>
              <a:t>it should be controlled without putting the kidneys </a:t>
            </a:r>
            <a:r>
              <a:rPr lang="en-US" dirty="0" smtClean="0">
                <a:solidFill>
                  <a:schemeClr val="accent2">
                    <a:lumMod val="75000"/>
                  </a:schemeClr>
                </a:solidFill>
              </a:rPr>
              <a:t>at risk.</a:t>
            </a:r>
          </a:p>
          <a:p>
            <a:pPr algn="l" rtl="0"/>
            <a:endParaRPr lang="ar-SA" dirty="0"/>
          </a:p>
        </p:txBody>
      </p:sp>
      <p:pic>
        <p:nvPicPr>
          <p:cNvPr id="40962" name="Picture 2" descr="Image result for ibuprofen"/>
          <p:cNvPicPr>
            <a:picLocks noChangeAspect="1" noChangeArrowheads="1"/>
          </p:cNvPicPr>
          <p:nvPr/>
        </p:nvPicPr>
        <p:blipFill>
          <a:blip r:embed="rId2"/>
          <a:srcRect/>
          <a:stretch>
            <a:fillRect/>
          </a:stretch>
        </p:blipFill>
        <p:spPr bwMode="auto">
          <a:xfrm>
            <a:off x="6286512" y="5514979"/>
            <a:ext cx="1790694" cy="1343021"/>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you do for your kidneys?</a:t>
            </a:r>
            <a:endParaRPr lang="ar-SA" dirty="0"/>
          </a:p>
        </p:txBody>
      </p:sp>
      <p:sp>
        <p:nvSpPr>
          <p:cNvPr id="3" name="Content Placeholder 2"/>
          <p:cNvSpPr>
            <a:spLocks noGrp="1"/>
          </p:cNvSpPr>
          <p:nvPr>
            <p:ph idx="1"/>
          </p:nvPr>
        </p:nvSpPr>
        <p:spPr/>
        <p:txBody>
          <a:bodyPr/>
          <a:lstStyle/>
          <a:p>
            <a:pPr algn="l" rtl="0" fontAlgn="base">
              <a:buNone/>
            </a:pPr>
            <a:r>
              <a:rPr lang="en-US" b="1" u="sng" dirty="0" smtClean="0"/>
              <a:t>Get your kidney function checked if you have one or more of the ‘high risk’ factors</a:t>
            </a:r>
            <a:endParaRPr lang="en-US" b="1" dirty="0" smtClean="0"/>
          </a:p>
          <a:p>
            <a:pPr algn="l" rtl="0" fontAlgn="base"/>
            <a:endParaRPr lang="en-US" dirty="0" smtClean="0"/>
          </a:p>
          <a:p>
            <a:pPr algn="l" rtl="0" fontAlgn="base"/>
            <a:r>
              <a:rPr lang="en-US" dirty="0" smtClean="0"/>
              <a:t>you </a:t>
            </a:r>
            <a:r>
              <a:rPr lang="en-US" dirty="0" smtClean="0"/>
              <a:t>have diabetes</a:t>
            </a:r>
          </a:p>
          <a:p>
            <a:pPr algn="l" rtl="0" fontAlgn="base"/>
            <a:r>
              <a:rPr lang="en-US" dirty="0" smtClean="0"/>
              <a:t>you have hypertension</a:t>
            </a:r>
          </a:p>
          <a:p>
            <a:pPr algn="l" rtl="0" fontAlgn="base"/>
            <a:r>
              <a:rPr lang="en-US" dirty="0" smtClean="0"/>
              <a:t>you are obese</a:t>
            </a:r>
          </a:p>
          <a:p>
            <a:pPr algn="l" rtl="0" fontAlgn="base"/>
            <a:r>
              <a:rPr lang="en-US" dirty="0" smtClean="0"/>
              <a:t>one of your parents or other family members suffers from kidney disease</a:t>
            </a:r>
          </a:p>
          <a:p>
            <a:pPr algn="l" rtl="0"/>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Image result for kidney thank you"/>
          <p:cNvPicPr>
            <a:picLocks noChangeAspect="1" noChangeArrowheads="1"/>
          </p:cNvPicPr>
          <p:nvPr/>
        </p:nvPicPr>
        <p:blipFill>
          <a:blip r:embed="rId2"/>
          <a:srcRect/>
          <a:stretch>
            <a:fillRect/>
          </a:stretch>
        </p:blipFill>
        <p:spPr bwMode="auto">
          <a:xfrm>
            <a:off x="714348" y="2143116"/>
            <a:ext cx="7935822" cy="300039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hlinkClick r:id="rId2"/>
              </a:rPr>
              <a:t>https://</a:t>
            </a:r>
            <a:r>
              <a:rPr lang="en-US" dirty="0" smtClean="0">
                <a:hlinkClick r:id="rId2"/>
              </a:rPr>
              <a:t>www.kidney.org/kidneydisease/howkidneyswrk#where</a:t>
            </a:r>
            <a:r>
              <a:rPr lang="en-US" dirty="0" smtClean="0"/>
              <a:t> </a:t>
            </a:r>
          </a:p>
          <a:p>
            <a:pPr algn="l" rtl="0"/>
            <a:endParaRPr lang="en-US" dirty="0" smtClean="0"/>
          </a:p>
          <a:p>
            <a:pPr algn="l" rtl="0"/>
            <a:r>
              <a:rPr lang="en-US" dirty="0" smtClean="0">
                <a:hlinkClick r:id="rId3"/>
              </a:rPr>
              <a:t>https://</a:t>
            </a:r>
            <a:r>
              <a:rPr lang="en-US" dirty="0" smtClean="0">
                <a:hlinkClick r:id="rId3"/>
              </a:rPr>
              <a:t>www.niddk.nih.gov/health-information/kidney-disease/kidney-failure</a:t>
            </a:r>
            <a:r>
              <a:rPr lang="en-US" dirty="0" smtClean="0"/>
              <a:t> </a:t>
            </a:r>
          </a:p>
          <a:p>
            <a:pPr algn="l" rtl="0"/>
            <a:endParaRPr lang="en-US" dirty="0" smtClean="0"/>
          </a:p>
          <a:p>
            <a:pPr algn="l" rtl="0"/>
            <a:r>
              <a:rPr lang="en-US" dirty="0" smtClean="0">
                <a:hlinkClick r:id="rId4"/>
              </a:rPr>
              <a:t>http://www.worldkidneyday.org/faqs/take-care-of-your-kidneys/8-golden-rules</a:t>
            </a:r>
            <a:r>
              <a:rPr lang="en-US" dirty="0" smtClean="0">
                <a:hlinkClick r:id="rId4"/>
              </a:rPr>
              <a:t>/</a:t>
            </a:r>
            <a:r>
              <a:rPr lang="en-US" dirty="0" smtClean="0"/>
              <a:t> </a:t>
            </a:r>
          </a:p>
          <a:p>
            <a:pPr algn="l" rtl="0"/>
            <a:endParaRPr lang="en-US" dirty="0" smtClean="0"/>
          </a:p>
          <a:p>
            <a:pPr algn="l" rtl="0"/>
            <a:r>
              <a:rPr lang="en-US" dirty="0" smtClean="0">
                <a:hlinkClick r:id="rId5"/>
              </a:rPr>
              <a:t>http://</a:t>
            </a:r>
            <a:r>
              <a:rPr lang="en-US" dirty="0" smtClean="0">
                <a:hlinkClick r:id="rId5"/>
              </a:rPr>
              <a:t>www.webmd.com/urinary-incontinence-oab/picture-of-the-kidneys#1</a:t>
            </a:r>
            <a:r>
              <a:rPr lang="en-US" dirty="0" smtClean="0"/>
              <a:t>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229600" cy="1143000"/>
          </a:xfrm>
        </p:spPr>
        <p:txBody>
          <a:bodyPr>
            <a:normAutofit fontScale="90000"/>
          </a:bodyPr>
          <a:lstStyle/>
          <a:p>
            <a:r>
              <a:rPr lang="en-US" b="1" dirty="0" smtClean="0"/>
              <a:t>Where Are the Kidneys and How Do They Function</a:t>
            </a:r>
            <a:r>
              <a:rPr lang="en-US" b="1" dirty="0" smtClean="0"/>
              <a:t>?</a:t>
            </a:r>
            <a:endParaRPr lang="ar-SA" dirty="0"/>
          </a:p>
        </p:txBody>
      </p:sp>
      <p:sp>
        <p:nvSpPr>
          <p:cNvPr id="3" name="Content Placeholder 2"/>
          <p:cNvSpPr>
            <a:spLocks noGrp="1"/>
          </p:cNvSpPr>
          <p:nvPr>
            <p:ph idx="1"/>
          </p:nvPr>
        </p:nvSpPr>
        <p:spPr>
          <a:xfrm>
            <a:off x="457200" y="1714488"/>
            <a:ext cx="4329114" cy="5072074"/>
          </a:xfrm>
        </p:spPr>
        <p:txBody>
          <a:bodyPr>
            <a:normAutofit/>
          </a:bodyPr>
          <a:lstStyle/>
          <a:p>
            <a:pPr algn="l" rtl="0"/>
            <a:endParaRPr lang="en-US" sz="2800" dirty="0" smtClean="0"/>
          </a:p>
          <a:p>
            <a:pPr algn="l" rtl="0"/>
            <a:r>
              <a:rPr lang="en-US" sz="2800" dirty="0" smtClean="0"/>
              <a:t>There </a:t>
            </a:r>
            <a:r>
              <a:rPr lang="en-US" sz="2800" dirty="0" smtClean="0"/>
              <a:t>are two kidneys, each about the size of a fist, located on either side of the spine at the lowest level of the rib cage. </a:t>
            </a:r>
            <a:endParaRPr lang="en-US" sz="2800" dirty="0" smtClean="0"/>
          </a:p>
        </p:txBody>
      </p:sp>
      <p:pic>
        <p:nvPicPr>
          <p:cNvPr id="11270" name="Picture 6" descr="Anatomical drawing of the kidneys, ureters, bladder, and urethra within the outline of a male figure."/>
          <p:cNvPicPr>
            <a:picLocks noChangeAspect="1" noChangeArrowheads="1"/>
          </p:cNvPicPr>
          <p:nvPr/>
        </p:nvPicPr>
        <p:blipFill>
          <a:blip r:embed="rId2"/>
          <a:srcRect/>
          <a:stretch>
            <a:fillRect/>
          </a:stretch>
        </p:blipFill>
        <p:spPr bwMode="auto">
          <a:xfrm>
            <a:off x="2428860" y="4572008"/>
            <a:ext cx="1657340" cy="2071675"/>
          </a:xfrm>
          <a:prstGeom prst="rect">
            <a:avLst/>
          </a:prstGeom>
          <a:noFill/>
        </p:spPr>
      </p:pic>
      <p:pic>
        <p:nvPicPr>
          <p:cNvPr id="11272" name="Picture 8" descr="Image result for kidney"/>
          <p:cNvPicPr>
            <a:picLocks noChangeAspect="1" noChangeArrowheads="1"/>
          </p:cNvPicPr>
          <p:nvPr/>
        </p:nvPicPr>
        <p:blipFill>
          <a:blip r:embed="rId3"/>
          <a:srcRect/>
          <a:stretch>
            <a:fillRect/>
          </a:stretch>
        </p:blipFill>
        <p:spPr bwMode="auto">
          <a:xfrm>
            <a:off x="5286380" y="1928802"/>
            <a:ext cx="3238292" cy="43134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229600" cy="1143000"/>
          </a:xfrm>
        </p:spPr>
        <p:txBody>
          <a:bodyPr>
            <a:normAutofit fontScale="90000"/>
          </a:bodyPr>
          <a:lstStyle/>
          <a:p>
            <a:r>
              <a:rPr lang="en-US" b="1" dirty="0" smtClean="0"/>
              <a:t>Where Are the Kidneys and How Do They Function?</a:t>
            </a:r>
            <a:endParaRPr lang="ar-SA" dirty="0"/>
          </a:p>
        </p:txBody>
      </p:sp>
      <p:sp>
        <p:nvSpPr>
          <p:cNvPr id="3" name="Content Placeholder 2"/>
          <p:cNvSpPr>
            <a:spLocks noGrp="1"/>
          </p:cNvSpPr>
          <p:nvPr>
            <p:ph idx="1"/>
          </p:nvPr>
        </p:nvSpPr>
        <p:spPr>
          <a:xfrm>
            <a:off x="457200" y="2292670"/>
            <a:ext cx="4543428" cy="4279602"/>
          </a:xfrm>
        </p:spPr>
        <p:txBody>
          <a:bodyPr/>
          <a:lstStyle/>
          <a:p>
            <a:pPr algn="l" rtl="0"/>
            <a:r>
              <a:rPr lang="en-US" dirty="0" smtClean="0"/>
              <a:t>Each kidney contains up to a million functioning units called nephrons. </a:t>
            </a:r>
          </a:p>
          <a:p>
            <a:pPr algn="l" rtl="0"/>
            <a:endParaRPr lang="en-US" dirty="0" smtClean="0"/>
          </a:p>
          <a:p>
            <a:pPr algn="l" rtl="0"/>
            <a:r>
              <a:rPr lang="en-US" dirty="0" smtClean="0"/>
              <a:t>A </a:t>
            </a:r>
            <a:r>
              <a:rPr lang="en-US" dirty="0" smtClean="0"/>
              <a:t>nephron consists of a filtering unit of tiny blood vessels called a glomerulus attached to a tubule. </a:t>
            </a:r>
          </a:p>
          <a:p>
            <a:endParaRPr lang="ar-SA" dirty="0"/>
          </a:p>
        </p:txBody>
      </p:sp>
      <p:pic>
        <p:nvPicPr>
          <p:cNvPr id="4" name="Picture 4" descr="Drawing of the kidney. Blood with wastes enters the kidney, filtered blood exits, and wastes go to the bladder. Inset shows a nephron with glomerulus and tubule."/>
          <p:cNvPicPr>
            <a:picLocks noChangeAspect="1" noChangeArrowheads="1"/>
          </p:cNvPicPr>
          <p:nvPr/>
        </p:nvPicPr>
        <p:blipFill>
          <a:blip r:embed="rId2"/>
          <a:srcRect/>
          <a:stretch>
            <a:fillRect/>
          </a:stretch>
        </p:blipFill>
        <p:spPr bwMode="auto">
          <a:xfrm>
            <a:off x="5064485" y="1714488"/>
            <a:ext cx="3793795" cy="48506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229600" cy="1143000"/>
          </a:xfrm>
        </p:spPr>
        <p:txBody>
          <a:bodyPr>
            <a:normAutofit fontScale="90000"/>
          </a:bodyPr>
          <a:lstStyle/>
          <a:p>
            <a:r>
              <a:rPr lang="en-US" b="1" dirty="0" smtClean="0"/>
              <a:t>Where Are the Kidneys and How Do They Function?</a:t>
            </a:r>
            <a:endParaRPr lang="ar-SA" dirty="0"/>
          </a:p>
        </p:txBody>
      </p:sp>
      <p:sp>
        <p:nvSpPr>
          <p:cNvPr id="3" name="Content Placeholder 2"/>
          <p:cNvSpPr>
            <a:spLocks noGrp="1"/>
          </p:cNvSpPr>
          <p:nvPr>
            <p:ph idx="1"/>
          </p:nvPr>
        </p:nvSpPr>
        <p:spPr>
          <a:xfrm>
            <a:off x="457200" y="2149794"/>
            <a:ext cx="4257676" cy="4351040"/>
          </a:xfrm>
        </p:spPr>
        <p:txBody>
          <a:bodyPr>
            <a:normAutofit fontScale="92500"/>
          </a:bodyPr>
          <a:lstStyle/>
          <a:p>
            <a:pPr algn="l" rtl="0"/>
            <a:r>
              <a:rPr lang="en-US" dirty="0" smtClean="0"/>
              <a:t>When blood enters the glomerulus, it is filtered and the remaining fluid then passes along the tubule.</a:t>
            </a:r>
          </a:p>
          <a:p>
            <a:pPr algn="l" rtl="0"/>
            <a:r>
              <a:rPr lang="en-US" dirty="0" smtClean="0"/>
              <a:t> In the tubule, chemicals and water are either added to or removed from this filtered fluid according to the body's needs, the final product being the urine we excrete.</a:t>
            </a:r>
            <a:endParaRPr lang="ar-SA" dirty="0" smtClean="0"/>
          </a:p>
          <a:p>
            <a:endParaRPr lang="ar-SA" dirty="0"/>
          </a:p>
        </p:txBody>
      </p:sp>
      <p:pic>
        <p:nvPicPr>
          <p:cNvPr id="6" name="Picture 4" descr="Drawing of the kidney. Blood with wastes enters the kidney, filtered blood exits, and wastes go to the bladder. Inset shows a nephron with glomerulus and tubule."/>
          <p:cNvPicPr>
            <a:picLocks noChangeAspect="1" noChangeArrowheads="1"/>
          </p:cNvPicPr>
          <p:nvPr/>
        </p:nvPicPr>
        <p:blipFill>
          <a:blip r:embed="rId2"/>
          <a:srcRect/>
          <a:stretch>
            <a:fillRect/>
          </a:stretch>
        </p:blipFill>
        <p:spPr bwMode="auto">
          <a:xfrm>
            <a:off x="5064485" y="1714488"/>
            <a:ext cx="3793795" cy="48506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7242" y="1571612"/>
            <a:ext cx="8229600" cy="4389437"/>
          </a:xfrm>
        </p:spPr>
        <p:txBody>
          <a:bodyPr/>
          <a:lstStyle/>
          <a:p>
            <a:pPr algn="l" rtl="0"/>
            <a:endParaRPr lang="en-US" dirty="0" smtClean="0"/>
          </a:p>
          <a:p>
            <a:pPr algn="l" rtl="0"/>
            <a:r>
              <a:rPr lang="en-US" dirty="0" smtClean="0"/>
              <a:t>The </a:t>
            </a:r>
            <a:r>
              <a:rPr lang="en-US" dirty="0" smtClean="0"/>
              <a:t>kidneys perform their life-sustaining job of filtering and returning to the bloodstream about 200 quarts of fluid every 24 hours. </a:t>
            </a:r>
            <a:endParaRPr lang="en-US" dirty="0" smtClean="0"/>
          </a:p>
          <a:p>
            <a:pPr algn="l" rtl="0"/>
            <a:r>
              <a:rPr lang="en-US" dirty="0" smtClean="0"/>
              <a:t>About </a:t>
            </a:r>
            <a:r>
              <a:rPr lang="en-US" dirty="0" smtClean="0"/>
              <a:t>two quarts are removed from the body in the form of urine, and about 198 quarts are recovered. </a:t>
            </a:r>
            <a:endParaRPr lang="en-US" dirty="0" smtClean="0"/>
          </a:p>
          <a:p>
            <a:pPr algn="l" rtl="0"/>
            <a:r>
              <a:rPr lang="en-US" dirty="0" smtClean="0"/>
              <a:t>The </a:t>
            </a:r>
            <a:r>
              <a:rPr lang="en-US" dirty="0" smtClean="0"/>
              <a:t>urine we excrete has been stored in the bladder for anywhere from 1 to 8 hours</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Kidney Problems</a:t>
            </a:r>
            <a:endParaRPr lang="ar-SA" dirty="0"/>
          </a:p>
        </p:txBody>
      </p:sp>
      <p:sp>
        <p:nvSpPr>
          <p:cNvPr id="3" name="Content Placeholder 2"/>
          <p:cNvSpPr>
            <a:spLocks noGrp="1"/>
          </p:cNvSpPr>
          <p:nvPr>
            <p:ph idx="1"/>
          </p:nvPr>
        </p:nvSpPr>
        <p:spPr/>
        <p:txBody>
          <a:bodyPr>
            <a:normAutofit fontScale="85000" lnSpcReduction="10000"/>
          </a:bodyPr>
          <a:lstStyle/>
          <a:p>
            <a:pPr algn="l" rtl="0">
              <a:buNone/>
            </a:pPr>
            <a:r>
              <a:rPr lang="en-US" b="1" dirty="0" smtClean="0"/>
              <a:t>The kidneys may be affected by diseases such as diabetes and high blood pressure. Some kidney conditions are inherited (run in </a:t>
            </a:r>
            <a:r>
              <a:rPr lang="en-US" b="1" dirty="0" smtClean="0"/>
              <a:t>families), others </a:t>
            </a:r>
            <a:r>
              <a:rPr lang="en-US" b="1" dirty="0" smtClean="0"/>
              <a:t>are </a:t>
            </a:r>
            <a:r>
              <a:rPr lang="en-US" b="1" dirty="0" smtClean="0"/>
              <a:t>congenital. </a:t>
            </a:r>
          </a:p>
          <a:p>
            <a:pPr algn="l" rtl="0">
              <a:buNone/>
            </a:pPr>
            <a:endParaRPr lang="en-US" dirty="0" smtClean="0"/>
          </a:p>
          <a:p>
            <a:pPr algn="l" rtl="0"/>
            <a:r>
              <a:rPr lang="en-US" b="1" dirty="0" smtClean="0"/>
              <a:t>Diabetes</a:t>
            </a:r>
            <a:r>
              <a:rPr lang="en-US" dirty="0" smtClean="0"/>
              <a:t> is a disease in which your body does not make enough insulin or cannot use normal amounts of insulin properly. This results in a </a:t>
            </a:r>
            <a:r>
              <a:rPr lang="en-US" i="1" dirty="0" smtClean="0"/>
              <a:t>high blood sugar level, which can cause problems in many parts of your body</a:t>
            </a:r>
            <a:r>
              <a:rPr lang="en-US" dirty="0" smtClean="0"/>
              <a:t>. </a:t>
            </a:r>
            <a:r>
              <a:rPr lang="en-US" b="1" i="1" dirty="0" smtClean="0">
                <a:solidFill>
                  <a:schemeClr val="accent2">
                    <a:lumMod val="75000"/>
                  </a:schemeClr>
                </a:solidFill>
              </a:rPr>
              <a:t>Diabetes is the leading cause of kidney disease.</a:t>
            </a:r>
          </a:p>
          <a:p>
            <a:pPr algn="l" rtl="0"/>
            <a:r>
              <a:rPr lang="en-US" b="1" dirty="0" smtClean="0"/>
              <a:t>High blood pressure </a:t>
            </a:r>
            <a:r>
              <a:rPr lang="en-US" dirty="0" smtClean="0"/>
              <a:t>(also known as hypertension) is another common cause of kidney disease and other complications such as heart attacks and strokes</a:t>
            </a:r>
            <a:r>
              <a:rPr lang="en-US" i="1" dirty="0" smtClean="0"/>
              <a:t>. High blood pressure occurs when the force of blood against your artery walls </a:t>
            </a:r>
            <a:r>
              <a:rPr lang="en-US" i="1" dirty="0" smtClean="0"/>
              <a:t>increases</a:t>
            </a:r>
            <a:r>
              <a:rPr lang="en-US" dirty="0" smtClean="0"/>
              <a:t>.</a:t>
            </a:r>
            <a:endParaRPr lang="en-US" dirty="0" smtClean="0"/>
          </a:p>
          <a:p>
            <a:pPr algn="l" rtl="0"/>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Kidney Problems</a:t>
            </a:r>
            <a:endParaRPr lang="ar-SA" dirty="0"/>
          </a:p>
        </p:txBody>
      </p:sp>
      <p:sp>
        <p:nvSpPr>
          <p:cNvPr id="3" name="Content Placeholder 2"/>
          <p:cNvSpPr>
            <a:spLocks noGrp="1"/>
          </p:cNvSpPr>
          <p:nvPr>
            <p:ph idx="1"/>
          </p:nvPr>
        </p:nvSpPr>
        <p:spPr/>
        <p:txBody>
          <a:bodyPr>
            <a:normAutofit/>
          </a:bodyPr>
          <a:lstStyle/>
          <a:p>
            <a:pPr algn="l" rtl="0"/>
            <a:r>
              <a:rPr lang="en-US" b="1" u="sng" dirty="0" smtClean="0">
                <a:solidFill>
                  <a:schemeClr val="accent2">
                    <a:lumMod val="60000"/>
                    <a:lumOff val="40000"/>
                  </a:schemeClr>
                </a:solidFill>
              </a:rPr>
              <a:t>Kidney stones</a:t>
            </a:r>
            <a:r>
              <a:rPr lang="en-US" dirty="0" smtClean="0"/>
              <a:t> (nephrolithiasis): Minerals in urine </a:t>
            </a:r>
            <a:r>
              <a:rPr lang="en-US" dirty="0" smtClean="0"/>
              <a:t>form </a:t>
            </a:r>
            <a:r>
              <a:rPr lang="en-US" dirty="0" smtClean="0"/>
              <a:t>crystals (stones), which may grow large enough to block urine flow. It's considered one of the most painful conditions. Most kidney stones pass on their own but some are too large and need to be treated</a:t>
            </a:r>
            <a:r>
              <a:rPr lang="en-US" dirty="0" smtClean="0"/>
              <a:t>.</a:t>
            </a:r>
          </a:p>
          <a:p>
            <a:pPr algn="l" rtl="0"/>
            <a:endParaRPr lang="en-US" dirty="0" smtClean="0"/>
          </a:p>
          <a:p>
            <a:pPr algn="l" rtl="0"/>
            <a:r>
              <a:rPr lang="en-US" dirty="0" smtClean="0"/>
              <a:t>There </a:t>
            </a:r>
            <a:r>
              <a:rPr lang="en-US" dirty="0" smtClean="0"/>
              <a:t>are many possible </a:t>
            </a:r>
            <a:r>
              <a:rPr lang="en-US" b="1" dirty="0" smtClean="0">
                <a:solidFill>
                  <a:schemeClr val="accent2">
                    <a:lumMod val="75000"/>
                  </a:schemeClr>
                </a:solidFill>
              </a:rPr>
              <a:t>causes</a:t>
            </a:r>
            <a:r>
              <a:rPr lang="en-US" dirty="0" smtClean="0"/>
              <a:t> of kidney stones, including an inherited disorder that causes</a:t>
            </a:r>
            <a:r>
              <a:rPr lang="en-US" b="1" dirty="0" smtClean="0">
                <a:solidFill>
                  <a:schemeClr val="accent2">
                    <a:lumMod val="75000"/>
                  </a:schemeClr>
                </a:solidFill>
              </a:rPr>
              <a:t> too much calcium to be absorbed from foods</a:t>
            </a:r>
            <a:r>
              <a:rPr lang="en-US" dirty="0" smtClean="0"/>
              <a:t> and </a:t>
            </a:r>
            <a:r>
              <a:rPr lang="en-US" b="1" dirty="0" smtClean="0">
                <a:solidFill>
                  <a:schemeClr val="accent2">
                    <a:lumMod val="75000"/>
                  </a:schemeClr>
                </a:solidFill>
              </a:rPr>
              <a:t>urinary tract infections or obstructions. </a:t>
            </a:r>
            <a:endParaRPr lang="en-US" b="1" dirty="0" smtClean="0">
              <a:solidFill>
                <a:schemeClr val="accent2">
                  <a:lumMod val="75000"/>
                </a:schemeClr>
              </a:solidFill>
            </a:endParaRPr>
          </a:p>
          <a:p>
            <a:pPr algn="l" rtl="0"/>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1873</TotalTime>
  <Words>1565</Words>
  <Application>Microsoft Office PowerPoint</Application>
  <PresentationFormat>On-screen Show (4:3)</PresentationFormat>
  <Paragraphs>154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Kidney Health  Renal Failure </vt:lpstr>
      <vt:lpstr>Why Are the Kidneys So Important?</vt:lpstr>
      <vt:lpstr>Why Are the Kidneys So Important?</vt:lpstr>
      <vt:lpstr>Where Are the Kidneys and How Do They Function?</vt:lpstr>
      <vt:lpstr>Where Are the Kidneys and How Do They Function?</vt:lpstr>
      <vt:lpstr>Where Are the Kidneys and How Do They Function?</vt:lpstr>
      <vt:lpstr>Slide 7</vt:lpstr>
      <vt:lpstr>Common Kidney Problems</vt:lpstr>
      <vt:lpstr>Common Kidney Problems</vt:lpstr>
      <vt:lpstr>Common Kidney Problems</vt:lpstr>
      <vt:lpstr>Common Kidney Problems</vt:lpstr>
      <vt:lpstr>Common Kidney Problems</vt:lpstr>
      <vt:lpstr>Common Kidney Problems</vt:lpstr>
      <vt:lpstr>Slide 14</vt:lpstr>
      <vt:lpstr>Warning Signs of Kidney Disease</vt:lpstr>
      <vt:lpstr>Kidney Failure</vt:lpstr>
      <vt:lpstr>Kidney Failure</vt:lpstr>
      <vt:lpstr>Hemodialysis</vt:lpstr>
      <vt:lpstr>Peritoneal Dialysis</vt:lpstr>
      <vt:lpstr>Kidney Transplant</vt:lpstr>
      <vt:lpstr>Kidney Transplant</vt:lpstr>
      <vt:lpstr>How will kidney failure affect life?</vt:lpstr>
      <vt:lpstr>What can you do for your kidneys?</vt:lpstr>
      <vt:lpstr>What can you do for your kidneys?</vt:lpstr>
      <vt:lpstr>What can you do for your kidneys?</vt:lpstr>
      <vt:lpstr>What can you do for your kidneys?</vt:lpstr>
      <vt:lpstr>What can you do for your kidneys?</vt:lpstr>
      <vt:lpstr>Slide 28</vt:lpstr>
      <vt:lpstr>What can you do for your kidneys?</vt:lpstr>
      <vt:lpstr>What can you do for your kidneys?</vt:lpstr>
      <vt:lpstr>What can you do for your kidneys?</vt:lpstr>
      <vt:lpstr>Slide 32</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Kidney Health  Renal Failure </dc:title>
  <dc:creator>Hp</dc:creator>
  <cp:lastModifiedBy>Hp</cp:lastModifiedBy>
  <cp:revision>51</cp:revision>
  <dcterms:created xsi:type="dcterms:W3CDTF">2017-04-29T11:27:53Z</dcterms:created>
  <dcterms:modified xsi:type="dcterms:W3CDTF">2017-04-30T18:41:36Z</dcterms:modified>
</cp:coreProperties>
</file>