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797675" cy="992663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1CEE89-135B-4E4A-BE1D-80C93341FB1F}" type="datetimeFigureOut">
              <a:rPr lang="ar-SA" smtClean="0"/>
              <a:pPr/>
              <a:t>18/01/1437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BE03964-D3AB-425F-8B14-92B269ECDB7D}"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1CEE89-135B-4E4A-BE1D-80C93341FB1F}" type="datetimeFigureOut">
              <a:rPr lang="ar-SA" smtClean="0"/>
              <a:pPr/>
              <a:t>18/01/1437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BE03964-D3AB-425F-8B14-92B269ECDB7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solidFill>
                  <a:srgbClr val="FF0000"/>
                </a:solidFill>
              </a:rPr>
              <a:t>كيف نختار الخبرات </a:t>
            </a:r>
            <a:r>
              <a:rPr lang="ar-SA" dirty="0" err="1" smtClean="0">
                <a:solidFill>
                  <a:srgbClr val="FF0000"/>
                </a:solidFill>
              </a:rPr>
              <a:t>التعلمية</a:t>
            </a:r>
            <a:r>
              <a:rPr lang="ar-SA" dirty="0" smtClean="0">
                <a:solidFill>
                  <a:srgbClr val="FF0000"/>
                </a:solidFill>
              </a:rPr>
              <a:t> التي يحتمل أن تحقق الأهداف التي تم اختيارها</a:t>
            </a:r>
            <a:endParaRPr lang="ar-SA" dirty="0">
              <a:solidFill>
                <a:srgbClr val="FF0000"/>
              </a:solidFill>
            </a:endParaRPr>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404665"/>
            <a:ext cx="7772400" cy="432048"/>
          </a:xfrm>
        </p:spPr>
        <p:txBody>
          <a:bodyPr>
            <a:noAutofit/>
          </a:bodyPr>
          <a:lstStyle/>
          <a:p>
            <a:r>
              <a:rPr lang="ar-SA" sz="2800" dirty="0" smtClean="0">
                <a:cs typeface="+mn-cs"/>
              </a:rPr>
              <a:t>تابع</a:t>
            </a:r>
            <a:endParaRPr lang="ar-SA" sz="2800" dirty="0">
              <a:cs typeface="+mn-cs"/>
            </a:endParaRPr>
          </a:p>
        </p:txBody>
      </p:sp>
      <p:sp>
        <p:nvSpPr>
          <p:cNvPr id="3" name="عنوان فرعي 2"/>
          <p:cNvSpPr>
            <a:spLocks noGrp="1"/>
          </p:cNvSpPr>
          <p:nvPr>
            <p:ph type="subTitle" idx="1"/>
          </p:nvPr>
        </p:nvSpPr>
        <p:spPr>
          <a:xfrm>
            <a:off x="755576" y="1916832"/>
            <a:ext cx="7448872" cy="4320480"/>
          </a:xfrm>
        </p:spPr>
        <p:txBody>
          <a:bodyPr/>
          <a:lstStyle/>
          <a:p>
            <a:pPr marL="514350" indent="-514350" algn="just">
              <a:buFont typeface="+mj-lt"/>
              <a:buAutoNum type="arabicParenR" startAt="3"/>
            </a:pPr>
            <a:r>
              <a:rPr lang="ar-SA" sz="3600" b="1" dirty="0" smtClean="0"/>
              <a:t>جمع الحقائق ذات العلاقة بالمشكلة.</a:t>
            </a:r>
          </a:p>
          <a:p>
            <a:pPr marL="514350" indent="-514350" algn="just">
              <a:buFont typeface="+mj-lt"/>
              <a:buAutoNum type="arabicParenR" startAt="3"/>
            </a:pPr>
            <a:r>
              <a:rPr lang="ar-SA" sz="3600" b="1" dirty="0" smtClean="0"/>
              <a:t>صياغة فرضية أو تفسير محتمل لحل المشكلة.</a:t>
            </a:r>
          </a:p>
          <a:p>
            <a:pPr marL="514350" indent="-514350" algn="just">
              <a:buFont typeface="+mj-lt"/>
              <a:buAutoNum type="arabicParenR" startAt="3"/>
            </a:pPr>
            <a:r>
              <a:rPr lang="ar-SA" sz="3600" b="1" dirty="0" smtClean="0"/>
              <a:t>اختبار الفرضية بالوسائل المناسبة.</a:t>
            </a:r>
          </a:p>
          <a:p>
            <a:pPr marL="514350" indent="-514350" algn="just">
              <a:buFont typeface="+mj-lt"/>
              <a:buAutoNum type="arabicParenR" startAt="3"/>
            </a:pPr>
            <a:r>
              <a:rPr lang="ar-SA" sz="3600" b="1" dirty="0" smtClean="0"/>
              <a:t>استخلاص النتيجة والوصول إلى حل المشكلة</a:t>
            </a:r>
          </a:p>
          <a:p>
            <a:pPr algn="just"/>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60649"/>
            <a:ext cx="7772400" cy="576063"/>
          </a:xfrm>
        </p:spPr>
        <p:txBody>
          <a:bodyPr>
            <a:normAutofit/>
          </a:bodyPr>
          <a:lstStyle/>
          <a:p>
            <a:r>
              <a:rPr lang="ar-SA" sz="2800" dirty="0" smtClean="0">
                <a:cs typeface="+mn-cs"/>
              </a:rPr>
              <a:t>تابع</a:t>
            </a:r>
            <a:endParaRPr lang="ar-SA" sz="2800" dirty="0">
              <a:cs typeface="+mn-cs"/>
            </a:endParaRPr>
          </a:p>
        </p:txBody>
      </p:sp>
      <p:sp>
        <p:nvSpPr>
          <p:cNvPr id="3" name="عنوان فرعي 2"/>
          <p:cNvSpPr>
            <a:spLocks noGrp="1"/>
          </p:cNvSpPr>
          <p:nvPr>
            <p:ph type="subTitle" idx="1"/>
          </p:nvPr>
        </p:nvSpPr>
        <p:spPr>
          <a:xfrm>
            <a:off x="1331640" y="1556792"/>
            <a:ext cx="6400800" cy="4608512"/>
          </a:xfrm>
        </p:spPr>
        <p:txBody>
          <a:bodyPr>
            <a:normAutofit lnSpcReduction="10000"/>
          </a:bodyPr>
          <a:lstStyle/>
          <a:p>
            <a:pPr algn="just"/>
            <a:r>
              <a:rPr lang="ar-SA" b="1" dirty="0" smtClean="0"/>
              <a:t>بينت الدراسات أن هناك تفاوت بين الأطفال عند محاولاتهم حل المشكلات:</a:t>
            </a:r>
          </a:p>
          <a:p>
            <a:pPr marL="514350" indent="-514350" algn="just">
              <a:buFont typeface="+mj-lt"/>
              <a:buAutoNum type="arabicParenR"/>
            </a:pPr>
            <a:r>
              <a:rPr lang="ar-SA" b="1" dirty="0" smtClean="0"/>
              <a:t>بعض التلاميذ يقومون بقفزات كبيرة ولا يتقيدون بخطوات حل المشكلة.</a:t>
            </a:r>
          </a:p>
          <a:p>
            <a:pPr marL="514350" indent="-514350" algn="just">
              <a:buFont typeface="+mj-lt"/>
              <a:buAutoNum type="arabicParenR"/>
            </a:pPr>
            <a:r>
              <a:rPr lang="ar-SA" b="1" dirty="0" smtClean="0"/>
              <a:t>يصعب على كثير من التلاميذ وضع عدة حلول أو تفسيرات ممكنة للمشكلة.</a:t>
            </a:r>
          </a:p>
          <a:p>
            <a:pPr marL="514350" indent="-514350" algn="just">
              <a:buFont typeface="+mj-lt"/>
              <a:buAutoNum type="arabicParenR"/>
            </a:pPr>
            <a:r>
              <a:rPr lang="ar-SA" b="1" dirty="0" smtClean="0"/>
              <a:t>بعض التلاميذ يفتقد إلى الخرائط </a:t>
            </a:r>
            <a:r>
              <a:rPr lang="ar-SA" b="1" dirty="0" err="1" smtClean="0"/>
              <a:t>المفاهيمية</a:t>
            </a:r>
            <a:r>
              <a:rPr lang="ar-SA" b="1" dirty="0" smtClean="0"/>
              <a:t> التي يمكن أن تعينه على تحليل المشكلة إلى عناصرها.</a:t>
            </a:r>
            <a:endParaRPr lang="ar-SA"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نهاية المحاضرة</a:t>
            </a:r>
            <a:endParaRPr lang="ar-SA" dirty="0"/>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404664"/>
            <a:ext cx="7772400" cy="1470025"/>
          </a:xfrm>
        </p:spPr>
        <p:txBody>
          <a:bodyPr/>
          <a:lstStyle/>
          <a:p>
            <a:r>
              <a:rPr lang="ar-SA" dirty="0" smtClean="0"/>
              <a:t>ما هي الخبرة </a:t>
            </a:r>
            <a:r>
              <a:rPr lang="ar-SA" dirty="0" err="1" smtClean="0"/>
              <a:t>التعلمية</a:t>
            </a:r>
            <a:r>
              <a:rPr lang="ar-SA" dirty="0" smtClean="0"/>
              <a:t>؟</a:t>
            </a:r>
            <a:endParaRPr lang="ar-SA" dirty="0"/>
          </a:p>
        </p:txBody>
      </p:sp>
      <p:sp>
        <p:nvSpPr>
          <p:cNvPr id="3" name="عنوان فرعي 2"/>
          <p:cNvSpPr>
            <a:spLocks noGrp="1"/>
          </p:cNvSpPr>
          <p:nvPr>
            <p:ph type="subTitle" idx="1"/>
          </p:nvPr>
        </p:nvSpPr>
        <p:spPr>
          <a:xfrm>
            <a:off x="1331640" y="2465512"/>
            <a:ext cx="6400800" cy="4392488"/>
          </a:xfrm>
        </p:spPr>
        <p:txBody>
          <a:bodyPr>
            <a:normAutofit/>
          </a:bodyPr>
          <a:lstStyle/>
          <a:p>
            <a:pPr algn="just"/>
            <a:r>
              <a:rPr lang="ar-SA" sz="4000" b="1" dirty="0" smtClean="0"/>
              <a:t>الخبرة </a:t>
            </a:r>
            <a:r>
              <a:rPr lang="ar-SA" sz="4000" b="1" dirty="0" err="1" smtClean="0"/>
              <a:t>التعلمية</a:t>
            </a:r>
            <a:r>
              <a:rPr lang="ar-SA" sz="4000" b="1" dirty="0" smtClean="0"/>
              <a:t> ليست محتوى المقرر الدراسي، وليست النشاط الذي يقوم </a:t>
            </a:r>
            <a:r>
              <a:rPr lang="ar-SA" sz="4000" b="1" dirty="0" err="1" smtClean="0"/>
              <a:t>به</a:t>
            </a:r>
            <a:r>
              <a:rPr lang="ar-SA" sz="4000" b="1" dirty="0" smtClean="0"/>
              <a:t> المعلم. إنها </a:t>
            </a:r>
            <a:r>
              <a:rPr lang="ar-SA" sz="4000" b="1" dirty="0" smtClean="0">
                <a:solidFill>
                  <a:srgbClr val="FF0000"/>
                </a:solidFill>
              </a:rPr>
              <a:t>نتيجة</a:t>
            </a:r>
            <a:r>
              <a:rPr lang="ar-SA" sz="4000" b="1" dirty="0" smtClean="0"/>
              <a:t> التفاعل الذي يتم بين المتعلم وبيئته. </a:t>
            </a:r>
            <a:endParaRPr lang="ar-SA"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404664"/>
            <a:ext cx="7772400" cy="1470025"/>
          </a:xfrm>
        </p:spPr>
        <p:txBody>
          <a:bodyPr/>
          <a:lstStyle/>
          <a:p>
            <a:r>
              <a:rPr lang="ar-SA" dirty="0" smtClean="0"/>
              <a:t>أسس اختيار الخبرات </a:t>
            </a:r>
            <a:r>
              <a:rPr lang="ar-SA" dirty="0" err="1" smtClean="0"/>
              <a:t>التعلمية</a:t>
            </a:r>
            <a:endParaRPr lang="ar-SA" dirty="0"/>
          </a:p>
        </p:txBody>
      </p:sp>
      <p:sp>
        <p:nvSpPr>
          <p:cNvPr id="3" name="عنوان فرعي 2"/>
          <p:cNvSpPr>
            <a:spLocks noGrp="1"/>
          </p:cNvSpPr>
          <p:nvPr>
            <p:ph type="subTitle" idx="1"/>
          </p:nvPr>
        </p:nvSpPr>
        <p:spPr>
          <a:xfrm>
            <a:off x="1371600" y="2132856"/>
            <a:ext cx="6400800" cy="4248472"/>
          </a:xfrm>
        </p:spPr>
        <p:txBody>
          <a:bodyPr/>
          <a:lstStyle/>
          <a:p>
            <a:pPr algn="just"/>
            <a:r>
              <a:rPr lang="ar-SA" sz="3600" b="1" dirty="0" smtClean="0"/>
              <a:t>هناك أسس عامة مشتركة بين خبرات التعلم على الرغم من اختلاف الأهداف:</a:t>
            </a:r>
          </a:p>
          <a:p>
            <a:pPr algn="just"/>
            <a:endParaRPr lang="ar-SA" sz="3600" b="1" dirty="0" smtClean="0"/>
          </a:p>
          <a:p>
            <a:pPr marL="514350" indent="-514350" algn="just">
              <a:buFont typeface="+mj-lt"/>
              <a:buAutoNum type="arabicParenR"/>
            </a:pPr>
            <a:r>
              <a:rPr lang="ar-SA" sz="3600" b="1" dirty="0" smtClean="0"/>
              <a:t>لكي يتحقق هدف معين لابد من توفر الفرصة أو الظروف ليمارس الطالب نوع السلوك الذي يتضمنه الهدف.</a:t>
            </a:r>
          </a:p>
          <a:p>
            <a:pPr marL="514350" indent="-514350" algn="r">
              <a:buFont typeface="+mj-lt"/>
              <a:buAutoNum type="arabicParenR"/>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60649"/>
            <a:ext cx="7772400" cy="504055"/>
          </a:xfrm>
        </p:spPr>
        <p:txBody>
          <a:bodyPr>
            <a:normAutofit fontScale="90000"/>
          </a:bodyPr>
          <a:lstStyle/>
          <a:p>
            <a:r>
              <a:rPr lang="ar-SA" dirty="0" smtClean="0"/>
              <a:t>تابع</a:t>
            </a:r>
            <a:endParaRPr lang="ar-SA" dirty="0"/>
          </a:p>
        </p:txBody>
      </p:sp>
      <p:sp>
        <p:nvSpPr>
          <p:cNvPr id="3" name="عنوان فرعي 2"/>
          <p:cNvSpPr>
            <a:spLocks noGrp="1"/>
          </p:cNvSpPr>
          <p:nvPr>
            <p:ph type="subTitle" idx="1"/>
          </p:nvPr>
        </p:nvSpPr>
        <p:spPr>
          <a:xfrm>
            <a:off x="1259632" y="1772816"/>
            <a:ext cx="6400800" cy="4658072"/>
          </a:xfrm>
        </p:spPr>
        <p:txBody>
          <a:bodyPr>
            <a:normAutofit/>
          </a:bodyPr>
          <a:lstStyle/>
          <a:p>
            <a:pPr marL="514350" indent="-514350" algn="just">
              <a:buFont typeface="+mj-lt"/>
              <a:buAutoNum type="arabicParenR" startAt="2"/>
            </a:pPr>
            <a:r>
              <a:rPr lang="ar-SA" sz="3600" b="1" dirty="0" smtClean="0"/>
              <a:t>ينبغي أن تحقق الخبرات </a:t>
            </a:r>
            <a:r>
              <a:rPr lang="ar-SA" sz="3600" b="1" dirty="0" err="1" smtClean="0"/>
              <a:t>التعلمية</a:t>
            </a:r>
            <a:r>
              <a:rPr lang="ar-SA" sz="3600" b="1" dirty="0" smtClean="0"/>
              <a:t> حالة من الرضي للتلميذ عند قيامة بالسلوك الذي يتضمنه الهدف. لا يكفي مثلاً أن تتاح له الفرصة لحل مشكلات صحية بل إن الحل يجب أن يكون مشبعاَ ومرضياً للطالب.أما إذا لم يكن كذلك فإنه لن يحدث التعلم بل قد يحدث العكس مما هو مرجو تحقيقه.</a:t>
            </a:r>
            <a:endParaRPr lang="ar-SA" sz="3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88641"/>
            <a:ext cx="7772400" cy="576064"/>
          </a:xfrm>
        </p:spPr>
        <p:txBody>
          <a:bodyPr>
            <a:normAutofit fontScale="90000"/>
          </a:bodyPr>
          <a:lstStyle/>
          <a:p>
            <a:r>
              <a:rPr lang="ar-SA" dirty="0" smtClean="0"/>
              <a:t>تابع</a:t>
            </a:r>
            <a:endParaRPr lang="ar-SA" dirty="0"/>
          </a:p>
        </p:txBody>
      </p:sp>
      <p:sp>
        <p:nvSpPr>
          <p:cNvPr id="3" name="عنوان فرعي 2"/>
          <p:cNvSpPr>
            <a:spLocks noGrp="1"/>
          </p:cNvSpPr>
          <p:nvPr>
            <p:ph type="subTitle" idx="1"/>
          </p:nvPr>
        </p:nvSpPr>
        <p:spPr>
          <a:xfrm>
            <a:off x="1371600" y="1268760"/>
            <a:ext cx="6400800" cy="4464496"/>
          </a:xfrm>
        </p:spPr>
        <p:txBody>
          <a:bodyPr>
            <a:normAutofit lnSpcReduction="10000"/>
          </a:bodyPr>
          <a:lstStyle/>
          <a:p>
            <a:pPr marL="514350" indent="-514350" algn="just">
              <a:buFont typeface="+mj-lt"/>
              <a:buAutoNum type="arabicParenR" startAt="3"/>
            </a:pPr>
            <a:r>
              <a:rPr lang="ar-SA" b="1" dirty="0" smtClean="0"/>
              <a:t>أن تكون الخبرات مناسبة لمستوى التلميذ. أي أن يكون التلميذ قادراً على القيام بالسلوك الذي تتطلبه الخبرات المقدمة له.</a:t>
            </a:r>
          </a:p>
          <a:p>
            <a:pPr marL="514350" indent="-514350" algn="just">
              <a:buFont typeface="+mj-lt"/>
              <a:buAutoNum type="arabicParenR" startAt="3"/>
            </a:pPr>
            <a:endParaRPr lang="ar-SA" b="1" dirty="0" smtClean="0"/>
          </a:p>
          <a:p>
            <a:pPr marL="514350" indent="-514350" algn="just">
              <a:buFont typeface="+mj-lt"/>
              <a:buAutoNum type="arabicParenR" startAt="3"/>
            </a:pPr>
            <a:r>
              <a:rPr lang="ar-SA" b="1" dirty="0" smtClean="0"/>
              <a:t>هناك عدد من الخبرات يمكن أن تحقق نفس الأهداف التعليمية.هذا يعني أن لدى المعلم مدى واسعاً للإبداع عند التخطيط لدرسه.مثل عدد من طرائق التدريس تحقق نفس الأهداف.</a:t>
            </a:r>
            <a:endParaRPr lang="ar-SA"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5"/>
            <a:ext cx="7772400" cy="504056"/>
          </a:xfrm>
        </p:spPr>
        <p:txBody>
          <a:bodyPr>
            <a:normAutofit fontScale="90000"/>
          </a:bodyPr>
          <a:lstStyle/>
          <a:p>
            <a:r>
              <a:rPr lang="ar-SA" dirty="0" smtClean="0"/>
              <a:t>تابع</a:t>
            </a:r>
            <a:endParaRPr lang="ar-SA" dirty="0"/>
          </a:p>
        </p:txBody>
      </p:sp>
      <p:sp>
        <p:nvSpPr>
          <p:cNvPr id="3" name="عنوان فرعي 2"/>
          <p:cNvSpPr>
            <a:spLocks noGrp="1"/>
          </p:cNvSpPr>
          <p:nvPr>
            <p:ph type="subTitle" idx="1"/>
          </p:nvPr>
        </p:nvSpPr>
        <p:spPr>
          <a:xfrm>
            <a:off x="1371600" y="1268760"/>
            <a:ext cx="6400800" cy="4896544"/>
          </a:xfrm>
        </p:spPr>
        <p:txBody>
          <a:bodyPr>
            <a:normAutofit/>
          </a:bodyPr>
          <a:lstStyle/>
          <a:p>
            <a:pPr marL="514350" indent="-514350" algn="just">
              <a:buFont typeface="+mj-lt"/>
              <a:buAutoNum type="arabicParenR" startAt="5"/>
            </a:pPr>
            <a:r>
              <a:rPr lang="ar-SA" sz="3600" b="1" dirty="0" smtClean="0"/>
              <a:t>إن خبرة </a:t>
            </a:r>
            <a:r>
              <a:rPr lang="ar-SA" sz="3600" b="1" dirty="0" err="1" smtClean="0"/>
              <a:t>تعلمية</a:t>
            </a:r>
            <a:r>
              <a:rPr lang="ar-SA" sz="3600" b="1" dirty="0" smtClean="0"/>
              <a:t> واحدة تحقق في الغالب عدداً من النواتج. فمثلاً، من خلال حل مشكلات صحية، يكتسب الطالب معلومات عن الصحة، ويحتمل أن ينمي اتجاهات خاصة عن الصحة العامة. وقد تؤدي إلى حب أو كره العمل في مجال الصحة.</a:t>
            </a:r>
            <a:endParaRPr lang="ar-SA"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5"/>
            <a:ext cx="7772400" cy="792088"/>
          </a:xfrm>
        </p:spPr>
        <p:txBody>
          <a:bodyPr/>
          <a:lstStyle/>
          <a:p>
            <a:r>
              <a:rPr lang="en-US" b="1" dirty="0" smtClean="0"/>
              <a:t> </a:t>
            </a:r>
            <a:r>
              <a:rPr lang="ar-SA" sz="3600" b="1" dirty="0" smtClean="0"/>
              <a:t>خبرات التعلم التي تنمي المهارة في التفكير  </a:t>
            </a:r>
            <a:endParaRPr lang="ar-SA" sz="3600" b="1" dirty="0"/>
          </a:p>
        </p:txBody>
      </p:sp>
      <p:sp>
        <p:nvSpPr>
          <p:cNvPr id="3" name="عنوان فرعي 2"/>
          <p:cNvSpPr>
            <a:spLocks noGrp="1"/>
          </p:cNvSpPr>
          <p:nvPr>
            <p:ph type="subTitle" idx="1"/>
          </p:nvPr>
        </p:nvSpPr>
        <p:spPr>
          <a:xfrm>
            <a:off x="827584" y="1772816"/>
            <a:ext cx="7344816" cy="4248472"/>
          </a:xfrm>
        </p:spPr>
        <p:txBody>
          <a:bodyPr>
            <a:normAutofit fontScale="92500"/>
          </a:bodyPr>
          <a:lstStyle/>
          <a:p>
            <a:pPr algn="just"/>
            <a:r>
              <a:rPr lang="ar-SA" b="1" dirty="0" smtClean="0"/>
              <a:t>للتفكير أنواع مختلفة ولكن بشكل عام هو عبارة عن وصل فكرتين أو أكثر بدلاً من مجرد تذكر هذه الأفكار وتكرارها. ومن أنواع التفكير ما يلي:</a:t>
            </a:r>
          </a:p>
          <a:p>
            <a:pPr marL="514350" indent="-514350" algn="just">
              <a:buFont typeface="+mj-lt"/>
              <a:buAutoNum type="arabicParenR"/>
            </a:pPr>
            <a:r>
              <a:rPr lang="ar-SA" b="1" dirty="0" smtClean="0">
                <a:solidFill>
                  <a:srgbClr val="FF0000"/>
                </a:solidFill>
              </a:rPr>
              <a:t>التفكير الاستقرائي</a:t>
            </a:r>
            <a:r>
              <a:rPr lang="ar-SA" b="1" dirty="0" smtClean="0"/>
              <a:t>: استخلاص تعميمات من حالات خاصة</a:t>
            </a:r>
          </a:p>
          <a:p>
            <a:pPr marL="514350" indent="-514350" algn="just">
              <a:buFont typeface="+mj-lt"/>
              <a:buAutoNum type="arabicParenR"/>
            </a:pPr>
            <a:r>
              <a:rPr lang="ar-SA" b="1" dirty="0" smtClean="0">
                <a:solidFill>
                  <a:srgbClr val="FF0000"/>
                </a:solidFill>
              </a:rPr>
              <a:t>التفكير الاستدلالي</a:t>
            </a:r>
            <a:r>
              <a:rPr lang="ar-SA" b="1" dirty="0" smtClean="0"/>
              <a:t>: تطبيق تعميم على حالات خاصة.</a:t>
            </a:r>
          </a:p>
          <a:p>
            <a:pPr marL="514350" indent="-514350" algn="just">
              <a:buFont typeface="+mj-lt"/>
              <a:buAutoNum type="arabicParenR"/>
            </a:pPr>
            <a:r>
              <a:rPr lang="ar-SA" b="1" dirty="0" smtClean="0">
                <a:solidFill>
                  <a:srgbClr val="FF0000"/>
                </a:solidFill>
              </a:rPr>
              <a:t>التفكير المنطقي</a:t>
            </a:r>
            <a:r>
              <a:rPr lang="ar-SA" b="1" dirty="0" smtClean="0"/>
              <a:t>: ترتيب الافتراضات والمقدمات والاستنتاجات بطريقة تنمي الجدل المنطقي.</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9"/>
            <a:ext cx="7772400" cy="648071"/>
          </a:xfrm>
        </p:spPr>
        <p:txBody>
          <a:bodyPr>
            <a:normAutofit fontScale="90000"/>
          </a:bodyPr>
          <a:lstStyle/>
          <a:p>
            <a:r>
              <a:rPr lang="ar-SA" dirty="0" smtClean="0"/>
              <a:t>تابع</a:t>
            </a:r>
            <a:endParaRPr lang="ar-SA" dirty="0"/>
          </a:p>
        </p:txBody>
      </p:sp>
      <p:sp>
        <p:nvSpPr>
          <p:cNvPr id="3" name="عنوان فرعي 2"/>
          <p:cNvSpPr>
            <a:spLocks noGrp="1"/>
          </p:cNvSpPr>
          <p:nvPr>
            <p:ph type="subTitle" idx="1"/>
          </p:nvPr>
        </p:nvSpPr>
        <p:spPr>
          <a:xfrm>
            <a:off x="827584" y="1412776"/>
            <a:ext cx="7776864" cy="4968552"/>
          </a:xfrm>
        </p:spPr>
        <p:txBody>
          <a:bodyPr/>
          <a:lstStyle/>
          <a:p>
            <a:pPr algn="just"/>
            <a:r>
              <a:rPr lang="ar-SA" b="1" dirty="0" smtClean="0"/>
              <a:t>بينت الدراسات في مجال التعلم، أنه كلما واجه التلاميذ مشكلات لا يعرفون حلها، كلما زاد استخدامهم للأنواع المختلفة من التفكير.</a:t>
            </a:r>
          </a:p>
          <a:p>
            <a:pPr algn="just"/>
            <a:r>
              <a:rPr lang="ar-SA" b="1" dirty="0" smtClean="0"/>
              <a:t>ومن شروط المشكلات التي تثير الأنواع المختلفة من التفكير: </a:t>
            </a:r>
          </a:p>
          <a:p>
            <a:pPr marL="514350" indent="-514350" algn="just">
              <a:buFont typeface="+mj-lt"/>
              <a:buAutoNum type="arabicParenR"/>
            </a:pPr>
            <a:r>
              <a:rPr lang="ar-SA" b="1" dirty="0" smtClean="0"/>
              <a:t>أن </a:t>
            </a:r>
            <a:r>
              <a:rPr lang="ar-SA" b="1" dirty="0" smtClean="0">
                <a:solidFill>
                  <a:srgbClr val="FF0000"/>
                </a:solidFill>
              </a:rPr>
              <a:t>لا</a:t>
            </a:r>
            <a:r>
              <a:rPr lang="ar-SA" b="1" dirty="0" smtClean="0"/>
              <a:t> تكون المشكلات من النوع البسيط التي تؤخذ حلولها من الكتب المقررة.</a:t>
            </a:r>
          </a:p>
          <a:p>
            <a:pPr marL="514350" indent="-514350" algn="just">
              <a:buFont typeface="+mj-lt"/>
              <a:buAutoNum type="arabicParenR"/>
            </a:pPr>
            <a:r>
              <a:rPr lang="ar-SA" b="1" dirty="0" smtClean="0"/>
              <a:t>وإنما تتطلب الربط بين الحقائق والأفكار المختلفة. </a:t>
            </a:r>
          </a:p>
          <a:p>
            <a:pPr marL="514350" indent="-514350" algn="just">
              <a:buFont typeface="+mj-lt"/>
              <a:buAutoNum type="arabicParenR"/>
            </a:pPr>
            <a:r>
              <a:rPr lang="ar-SA" b="1" dirty="0" smtClean="0"/>
              <a:t>أن تكون المشكلات </a:t>
            </a:r>
            <a:r>
              <a:rPr lang="ar-SA" b="1" dirty="0" err="1" smtClean="0"/>
              <a:t>حقيقية</a:t>
            </a:r>
            <a:r>
              <a:rPr lang="ar-SA" b="1" dirty="0" smtClean="0"/>
              <a:t> مأخوذة من الواقع.</a:t>
            </a:r>
            <a:endParaRPr lang="ar-SA"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332656"/>
            <a:ext cx="7772400" cy="792087"/>
          </a:xfrm>
        </p:spPr>
        <p:txBody>
          <a:bodyPr>
            <a:normAutofit/>
          </a:bodyPr>
          <a:lstStyle/>
          <a:p>
            <a:r>
              <a:rPr lang="ar-SA" dirty="0" smtClean="0"/>
              <a:t>خطوات حل المشكلة</a:t>
            </a:r>
            <a:endParaRPr lang="ar-SA" dirty="0"/>
          </a:p>
        </p:txBody>
      </p:sp>
      <p:sp>
        <p:nvSpPr>
          <p:cNvPr id="3" name="عنوان فرعي 2"/>
          <p:cNvSpPr>
            <a:spLocks noGrp="1"/>
          </p:cNvSpPr>
          <p:nvPr>
            <p:ph type="subTitle" idx="1"/>
          </p:nvPr>
        </p:nvSpPr>
        <p:spPr>
          <a:xfrm>
            <a:off x="1403648" y="1700808"/>
            <a:ext cx="6400800" cy="4968552"/>
          </a:xfrm>
        </p:spPr>
        <p:txBody>
          <a:bodyPr/>
          <a:lstStyle/>
          <a:p>
            <a:pPr algn="just"/>
            <a:r>
              <a:rPr lang="ar-SA" b="1" dirty="0" smtClean="0"/>
              <a:t>مع بداية اكتساب الطالب خبرات في حل المشكلات، يكون من الضروري توفير المواقف التعليمية بحيث يرى ويتبع خطوات التفكير في حل المشكلة بتتابعها الطبيعي:</a:t>
            </a:r>
          </a:p>
          <a:p>
            <a:pPr marL="514350" indent="-514350" algn="just">
              <a:buFont typeface="+mj-lt"/>
              <a:buAutoNum type="arabicParenR"/>
            </a:pPr>
            <a:r>
              <a:rPr lang="ar-SA" b="1" dirty="0" smtClean="0"/>
              <a:t>الإحساس بصعوبة أو بسؤال لا يمكن الإجابة عليه في وقته الراهن.</a:t>
            </a:r>
          </a:p>
          <a:p>
            <a:pPr marL="514350" indent="-514350" algn="just">
              <a:buFont typeface="+mj-lt"/>
              <a:buAutoNum type="arabicParenR"/>
            </a:pPr>
            <a:r>
              <a:rPr lang="ar-SA" b="1" dirty="0" smtClean="0"/>
              <a:t>تحديد المشكلة بصورة واضحة عن طريق تحليلها.</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482</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سمة Office</vt:lpstr>
      <vt:lpstr>كيف نختار الخبرات التعلمية التي يحتمل أن تحقق الأهداف التي تم اختيارها</vt:lpstr>
      <vt:lpstr>ما هي الخبرة التعلمية؟</vt:lpstr>
      <vt:lpstr>أسس اختيار الخبرات التعلمية</vt:lpstr>
      <vt:lpstr>تابع</vt:lpstr>
      <vt:lpstr>تابع</vt:lpstr>
      <vt:lpstr>تابع</vt:lpstr>
      <vt:lpstr> خبرات التعلم التي تنمي المهارة في التفكير  </vt:lpstr>
      <vt:lpstr>تابع</vt:lpstr>
      <vt:lpstr>خطوات حل المشكلة</vt:lpstr>
      <vt:lpstr>تابع</vt:lpstr>
      <vt:lpstr>تابع</vt:lpstr>
      <vt:lpstr>نهاية المحاضرة</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 نختار الخبرات التعليمية التي يحتمل أن تحقق الأهداف التي تم اختيارها</dc:title>
  <dc:creator>Dr.Ali</dc:creator>
  <cp:lastModifiedBy>asus</cp:lastModifiedBy>
  <cp:revision>40</cp:revision>
  <dcterms:created xsi:type="dcterms:W3CDTF">2012-03-15T18:17:41Z</dcterms:created>
  <dcterms:modified xsi:type="dcterms:W3CDTF">2015-10-31T19:52:19Z</dcterms:modified>
</cp:coreProperties>
</file>