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6"/>
  </p:notesMasterIdLst>
  <p:sldIdLst>
    <p:sldId id="256" r:id="rId2"/>
    <p:sldId id="311" r:id="rId3"/>
    <p:sldId id="315" r:id="rId4"/>
    <p:sldId id="257" r:id="rId5"/>
    <p:sldId id="316" r:id="rId6"/>
    <p:sldId id="312" r:id="rId7"/>
    <p:sldId id="313" r:id="rId8"/>
    <p:sldId id="314" r:id="rId9"/>
    <p:sldId id="319" r:id="rId10"/>
    <p:sldId id="317" r:id="rId11"/>
    <p:sldId id="305" r:id="rId12"/>
    <p:sldId id="307" r:id="rId13"/>
    <p:sldId id="306" r:id="rId14"/>
    <p:sldId id="318" r:id="rId15"/>
    <p:sldId id="258" r:id="rId16"/>
    <p:sldId id="295" r:id="rId17"/>
    <p:sldId id="294" r:id="rId18"/>
    <p:sldId id="259" r:id="rId19"/>
    <p:sldId id="310" r:id="rId20"/>
    <p:sldId id="260" r:id="rId21"/>
    <p:sldId id="296" r:id="rId22"/>
    <p:sldId id="261" r:id="rId23"/>
    <p:sldId id="308" r:id="rId24"/>
    <p:sldId id="32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9" autoAdjust="0"/>
    <p:restoredTop sz="94660"/>
  </p:normalViewPr>
  <p:slideViewPr>
    <p:cSldViewPr>
      <p:cViewPr>
        <p:scale>
          <a:sx n="76" d="100"/>
          <a:sy n="76" d="100"/>
        </p:scale>
        <p:origin x="-1646" y="-25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439539-3120-41AC-AE5D-EEBDD5B8B63B}" type="datetimeFigureOut">
              <a:rPr lang="en-US" smtClean="0"/>
              <a:t>2/21/2017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57237B-2691-40FF-ABB5-833CEE1BACC7}" type="slidenum">
              <a:rPr lang="en-US" smtClean="0"/>
              <a:t>‹#›</a:t>
            </a:fld>
            <a:endParaRPr lang="en-US"/>
          </a:p>
        </p:txBody>
      </p:sp>
    </p:spTree>
    <p:extLst>
      <p:ext uri="{BB962C8B-B14F-4D97-AF65-F5344CB8AC3E}">
        <p14:creationId xmlns:p14="http://schemas.microsoft.com/office/powerpoint/2010/main" val="372058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201F1BB-9AA3-4B03-980A-2E5B45D2B804}" type="datetimeFigureOut">
              <a:rPr lang="en-US" smtClean="0"/>
              <a:t>2/21/2017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551564A-7380-4422-9CC1-AC0318A7CEE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01F1BB-9AA3-4B03-980A-2E5B45D2B804}"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1564A-7380-4422-9CC1-AC0318A7C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01F1BB-9AA3-4B03-980A-2E5B45D2B804}"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1564A-7380-4422-9CC1-AC0318A7CEE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01F1BB-9AA3-4B03-980A-2E5B45D2B804}"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1564A-7380-4422-9CC1-AC0318A7CEE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201F1BB-9AA3-4B03-980A-2E5B45D2B804}"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1564A-7380-4422-9CC1-AC0318A7CEE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01F1BB-9AA3-4B03-980A-2E5B45D2B804}" type="datetimeFigureOut">
              <a:rPr lang="en-US" smtClean="0"/>
              <a:t>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51564A-7380-4422-9CC1-AC0318A7CE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201F1BB-9AA3-4B03-980A-2E5B45D2B804}" type="datetimeFigureOut">
              <a:rPr lang="en-US" smtClean="0"/>
              <a:t>2/21/2017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51564A-7380-4422-9CC1-AC0318A7CE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201F1BB-9AA3-4B03-980A-2E5B45D2B804}" type="datetimeFigureOut">
              <a:rPr lang="en-US" smtClean="0"/>
              <a:t>2/21/2017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51564A-7380-4422-9CC1-AC0318A7CE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01F1BB-9AA3-4B03-980A-2E5B45D2B804}" type="datetimeFigureOut">
              <a:rPr lang="en-US" smtClean="0"/>
              <a:t>2/21/2017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51564A-7380-4422-9CC1-AC0318A7CE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01F1BB-9AA3-4B03-980A-2E5B45D2B804}" type="datetimeFigureOut">
              <a:rPr lang="en-US" smtClean="0"/>
              <a:t>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51564A-7380-4422-9CC1-AC0318A7CE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201F1BB-9AA3-4B03-980A-2E5B45D2B804}" type="datetimeFigureOut">
              <a:rPr lang="en-US" smtClean="0"/>
              <a:t>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551564A-7380-4422-9CC1-AC0318A7CEEC}"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201F1BB-9AA3-4B03-980A-2E5B45D2B804}" type="datetimeFigureOut">
              <a:rPr lang="en-US" smtClean="0"/>
              <a:t>2/21/2017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551564A-7380-4422-9CC1-AC0318A7CEEC}"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09600"/>
            <a:ext cx="7854696" cy="1752600"/>
          </a:xfrm>
        </p:spPr>
        <p:txBody>
          <a:bodyPr>
            <a:normAutofit/>
          </a:bodyPr>
          <a:lstStyle/>
          <a:p>
            <a:pPr algn="ctr"/>
            <a:r>
              <a:rPr lang="x-none" sz="7200" b="1" dirty="0" smtClean="0">
                <a:latin typeface="Microsoft Uighur" panose="02000000000000000000" pitchFamily="2" charset="-78"/>
                <a:ea typeface="Microsoft Yi Baiti" panose="03000500000000000000" pitchFamily="66" charset="0"/>
                <a:cs typeface="Microsoft Uighur" panose="02000000000000000000" pitchFamily="2" charset="-78"/>
              </a:rPr>
              <a:t>كيف </a:t>
            </a:r>
            <a:r>
              <a:rPr lang="x-none" sz="7200" b="1" smtClean="0">
                <a:latin typeface="Microsoft Uighur" panose="02000000000000000000" pitchFamily="2" charset="-78"/>
                <a:ea typeface="Microsoft Yi Baiti" panose="03000500000000000000" pitchFamily="66" charset="0"/>
                <a:cs typeface="Microsoft Uighur" panose="02000000000000000000" pitchFamily="2" charset="-78"/>
              </a:rPr>
              <a:t>نفهم الطفل</a:t>
            </a:r>
            <a:r>
              <a:rPr lang="ar-SA" sz="7200" b="1" dirty="0" smtClean="0">
                <a:latin typeface="Microsoft Uighur" panose="02000000000000000000" pitchFamily="2" charset="-78"/>
                <a:ea typeface="Microsoft Yi Baiti" panose="03000500000000000000" pitchFamily="66" charset="0"/>
                <a:cs typeface="Microsoft Uighur" panose="02000000000000000000" pitchFamily="2" charset="-78"/>
              </a:rPr>
              <a:t> ؟</a:t>
            </a:r>
            <a:r>
              <a:rPr lang="x-none" sz="7200" b="1" smtClean="0">
                <a:latin typeface="Microsoft Uighur" panose="02000000000000000000" pitchFamily="2" charset="-78"/>
                <a:ea typeface="Microsoft Yi Baiti" panose="03000500000000000000" pitchFamily="66" charset="0"/>
                <a:cs typeface="Microsoft Uighur" panose="02000000000000000000" pitchFamily="2" charset="-78"/>
              </a:rPr>
              <a:t> </a:t>
            </a:r>
            <a:endParaRPr lang="en-US" sz="7200" b="1" dirty="0">
              <a:latin typeface="Microsoft Uighur" panose="02000000000000000000" pitchFamily="2" charset="-78"/>
              <a:ea typeface="Microsoft Yi Baiti" panose="03000500000000000000" pitchFamily="66" charset="0"/>
              <a:cs typeface="Microsoft Uighur" panose="02000000000000000000" pitchFamily="2" charset="-78"/>
            </a:endParaRPr>
          </a:p>
        </p:txBody>
      </p:sp>
      <p:pic>
        <p:nvPicPr>
          <p:cNvPr id="1026" name="Picture 2" descr="نتيجة بحث الصور عن طفل حزين"/>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011345"/>
            <a:ext cx="4152900" cy="4152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18599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sz="7200" dirty="0" smtClean="0">
                <a:latin typeface="Microsoft Uighur" panose="02000000000000000000" pitchFamily="2" charset="-78"/>
                <a:cs typeface="Microsoft Uighur" panose="02000000000000000000" pitchFamily="2" charset="-78"/>
              </a:rPr>
              <a:t>الحاجات الأساسية للإنســـان </a:t>
            </a:r>
            <a:endParaRPr lang="en-US" sz="7200" dirty="0">
              <a:latin typeface="Microsoft Uighur" panose="02000000000000000000" pitchFamily="2" charset="-78"/>
              <a:cs typeface="Microsoft Uighur" panose="02000000000000000000" pitchFamily="2" charset="-78"/>
            </a:endParaRPr>
          </a:p>
        </p:txBody>
      </p:sp>
      <p:sp>
        <p:nvSpPr>
          <p:cNvPr id="3" name="Text Placeholder 2"/>
          <p:cNvSpPr>
            <a:spLocks noGrp="1"/>
          </p:cNvSpPr>
          <p:nvPr>
            <p:ph type="body" idx="1"/>
          </p:nvPr>
        </p:nvSpPr>
        <p:spPr/>
        <p:txBody>
          <a:bodyPr/>
          <a:lstStyle/>
          <a:p>
            <a:endParaRPr lang="en-US"/>
          </a:p>
        </p:txBody>
      </p:sp>
      <p:pic>
        <p:nvPicPr>
          <p:cNvPr id="4098" name="Picture 2" descr="نتيجة بحث الصور عن حاجات الطفل"/>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3276600"/>
            <a:ext cx="5486400"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1439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برأيك ما هي الحاجات الأساسية للإنسان ؟</a:t>
            </a:r>
            <a:endParaRPr lang="en-GB" b="1" dirty="0"/>
          </a:p>
        </p:txBody>
      </p:sp>
      <p:sp>
        <p:nvSpPr>
          <p:cNvPr id="3" name="Content Placeholder 2"/>
          <p:cNvSpPr>
            <a:spLocks noGrp="1"/>
          </p:cNvSpPr>
          <p:nvPr>
            <p:ph idx="1"/>
          </p:nvPr>
        </p:nvSpPr>
        <p:spPr/>
        <p:txBody>
          <a:bodyPr/>
          <a:lstStyle/>
          <a:p>
            <a:pPr algn="r" rtl="1"/>
            <a:r>
              <a:rPr lang="ar-SA" dirty="0" smtClean="0"/>
              <a:t> </a:t>
            </a:r>
            <a:endParaRPr lang="en-GB" dirty="0"/>
          </a:p>
        </p:txBody>
      </p:sp>
    </p:spTree>
    <p:extLst>
      <p:ext uri="{BB962C8B-B14F-4D97-AF65-F5344CB8AC3E}">
        <p14:creationId xmlns:p14="http://schemas.microsoft.com/office/powerpoint/2010/main" val="909334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2050" name="Picture 2" descr="صورة ذات صل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9784" y="185803"/>
            <a:ext cx="6172200" cy="617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9177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1026" name="Picture 2" descr="نتيجة بحث الصور عن هرم ماسلو للاحتياجات"/>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05636"/>
            <a:ext cx="8458200" cy="635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2704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ctr"/>
            <a:r>
              <a:rPr lang="x-none" sz="8000" dirty="0" smtClean="0">
                <a:latin typeface="Microsoft Uighur" panose="02000000000000000000" pitchFamily="2" charset="-78"/>
                <a:cs typeface="Microsoft Uighur" panose="02000000000000000000" pitchFamily="2" charset="-78"/>
              </a:rPr>
              <a:t>مباديء عامة لرعاية الطفل</a:t>
            </a:r>
            <a:endParaRPr lang="en-US" sz="8000" dirty="0">
              <a:latin typeface="Microsoft Uighur" panose="02000000000000000000" pitchFamily="2" charset="-78"/>
              <a:cs typeface="Microsoft Uighur" panose="02000000000000000000" pitchFamily="2" charset="-78"/>
            </a:endParaRPr>
          </a:p>
        </p:txBody>
      </p:sp>
      <p:sp>
        <p:nvSpPr>
          <p:cNvPr id="5" name="Text Placeholder 4"/>
          <p:cNvSpPr>
            <a:spLocks noGrp="1"/>
          </p:cNvSpPr>
          <p:nvPr>
            <p:ph type="body" idx="1"/>
          </p:nvPr>
        </p:nvSpPr>
        <p:spPr/>
        <p:txBody>
          <a:bodyPr/>
          <a:lstStyle/>
          <a:p>
            <a:endParaRPr lang="en-US" dirty="0"/>
          </a:p>
        </p:txBody>
      </p:sp>
      <p:pic>
        <p:nvPicPr>
          <p:cNvPr id="5122" name="Picture 2" descr="نتيجة بحث الصور عن حاجات الطفل"/>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990222"/>
            <a:ext cx="4736877" cy="3375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335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229600" cy="4389120"/>
          </a:xfrm>
        </p:spPr>
        <p:txBody>
          <a:bodyPr>
            <a:normAutofit/>
          </a:bodyPr>
          <a:lstStyle/>
          <a:p>
            <a:pPr marL="0" indent="0" algn="r" rtl="1">
              <a:lnSpc>
                <a:spcPct val="150000"/>
              </a:lnSpc>
              <a:buNone/>
            </a:pPr>
            <a:r>
              <a:rPr lang="x-none" b="1" dirty="0" smtClean="0"/>
              <a:t>أولا : </a:t>
            </a:r>
            <a:r>
              <a:rPr lang="x-none" b="1" dirty="0" smtClean="0">
                <a:solidFill>
                  <a:srgbClr val="FF0000"/>
                </a:solidFill>
              </a:rPr>
              <a:t>الفورية والثبات </a:t>
            </a:r>
            <a:r>
              <a:rPr lang="x-none" b="1" dirty="0" smtClean="0"/>
              <a:t>في استجابة الأم لمؤشرات التوتر التي تصدر من الطفل بهدف العمل على ازالة </a:t>
            </a:r>
            <a:r>
              <a:rPr lang="x-none" b="1" smtClean="0"/>
              <a:t>هذا التوتر</a:t>
            </a:r>
            <a:r>
              <a:rPr lang="ar-SA" b="1" dirty="0" smtClean="0"/>
              <a:t>.</a:t>
            </a:r>
          </a:p>
          <a:p>
            <a:pPr marL="0" indent="0" algn="r" rtl="1">
              <a:lnSpc>
                <a:spcPct val="150000"/>
              </a:lnSpc>
              <a:buNone/>
            </a:pPr>
            <a:endParaRPr lang="ar-SA" b="1" dirty="0" smtClean="0"/>
          </a:p>
          <a:p>
            <a:pPr marL="0" indent="0" algn="r" rtl="1">
              <a:lnSpc>
                <a:spcPct val="150000"/>
              </a:lnSpc>
              <a:buNone/>
            </a:pPr>
            <a:r>
              <a:rPr lang="x-none" b="1" smtClean="0"/>
              <a:t> </a:t>
            </a:r>
            <a:r>
              <a:rPr lang="x-none" dirty="0" smtClean="0"/>
              <a:t>فقد وجد أن الأطفال الذين لم تكن أمهاتهم يستجبن لحاجاتهم بشكل فوري في الأشهر الأولى من حياتهم يميلون بعد ذلك إلى أن يصبحوا </a:t>
            </a:r>
            <a:r>
              <a:rPr lang="x-none" b="1" dirty="0" smtClean="0"/>
              <a:t>سريعي التهيج </a:t>
            </a:r>
            <a:r>
              <a:rPr lang="x-none" dirty="0" smtClean="0"/>
              <a:t>أصعب إرضاء </a:t>
            </a:r>
            <a:r>
              <a:rPr lang="x-none" b="1" dirty="0" smtClean="0"/>
              <a:t>وأقل طاعة </a:t>
            </a:r>
            <a:r>
              <a:rPr lang="x-none" dirty="0" smtClean="0"/>
              <a:t>لأوامر ونواهي الأمهات عندما يصبحون </a:t>
            </a:r>
            <a:r>
              <a:rPr lang="x-none" smtClean="0"/>
              <a:t>أكبر سنا </a:t>
            </a:r>
            <a:r>
              <a:rPr lang="x-none" dirty="0" smtClean="0"/>
              <a:t>. </a:t>
            </a:r>
          </a:p>
        </p:txBody>
      </p:sp>
    </p:spTree>
    <p:extLst>
      <p:ext uri="{BB962C8B-B14F-4D97-AF65-F5344CB8AC3E}">
        <p14:creationId xmlns:p14="http://schemas.microsoft.com/office/powerpoint/2010/main" val="26025438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389120"/>
          </a:xfrm>
        </p:spPr>
        <p:txBody>
          <a:bodyPr>
            <a:normAutofit/>
          </a:bodyPr>
          <a:lstStyle/>
          <a:p>
            <a:pPr marL="0" indent="0" algn="r" rtl="1">
              <a:lnSpc>
                <a:spcPct val="150000"/>
              </a:lnSpc>
              <a:buNone/>
            </a:pPr>
            <a:r>
              <a:rPr lang="x-none" b="1" dirty="0" smtClean="0"/>
              <a:t>ثانيا : ضرورة </a:t>
            </a:r>
            <a:r>
              <a:rPr lang="x-none" b="1" dirty="0" smtClean="0">
                <a:solidFill>
                  <a:srgbClr val="FF0000"/>
                </a:solidFill>
              </a:rPr>
              <a:t>التفاعل المستمر </a:t>
            </a:r>
            <a:r>
              <a:rPr lang="x-none" b="1" dirty="0" smtClean="0"/>
              <a:t>بين الطفل وحاضنه ذلك التفاعل الذي يتخذ فيه الحاضن موقفا ايجابيا فعالا في حياة </a:t>
            </a:r>
            <a:r>
              <a:rPr lang="x-none" b="1" smtClean="0"/>
              <a:t>الطفل </a:t>
            </a:r>
            <a:r>
              <a:rPr lang="ar-SA" b="1" dirty="0" smtClean="0"/>
              <a:t>،</a:t>
            </a:r>
          </a:p>
          <a:p>
            <a:pPr marL="0" indent="0" algn="r" rtl="1">
              <a:lnSpc>
                <a:spcPct val="150000"/>
              </a:lnSpc>
              <a:buNone/>
            </a:pPr>
            <a:endParaRPr lang="ar-SA" b="1" dirty="0" smtClean="0"/>
          </a:p>
          <a:p>
            <a:pPr algn="r" rtl="1">
              <a:lnSpc>
                <a:spcPct val="150000"/>
              </a:lnSpc>
            </a:pPr>
            <a:r>
              <a:rPr lang="x-none" smtClean="0"/>
              <a:t>فلا </a:t>
            </a:r>
            <a:r>
              <a:rPr lang="x-none" dirty="0" smtClean="0"/>
              <a:t>يقتصر نشاطه على مجرد </a:t>
            </a:r>
            <a:r>
              <a:rPr lang="x-none" smtClean="0"/>
              <a:t>الاستجابة لحاجياته</a:t>
            </a:r>
            <a:endParaRPr lang="ar-SA" dirty="0" smtClean="0"/>
          </a:p>
          <a:p>
            <a:pPr algn="r" rtl="1">
              <a:lnSpc>
                <a:spcPct val="150000"/>
              </a:lnSpc>
            </a:pPr>
            <a:r>
              <a:rPr lang="x-none" smtClean="0"/>
              <a:t>وانما </a:t>
            </a:r>
            <a:r>
              <a:rPr lang="x-none" dirty="0" smtClean="0"/>
              <a:t>استثارته اجتماعيا وانفعاليا </a:t>
            </a:r>
            <a:r>
              <a:rPr lang="x-none" smtClean="0"/>
              <a:t>ومعرفيا </a:t>
            </a:r>
            <a:endParaRPr lang="ar-SA" dirty="0" smtClean="0"/>
          </a:p>
          <a:p>
            <a:pPr algn="r" rtl="1">
              <a:lnSpc>
                <a:spcPct val="150000"/>
              </a:lnSpc>
            </a:pPr>
            <a:r>
              <a:rPr lang="x-none" smtClean="0"/>
              <a:t>البقاء </a:t>
            </a:r>
            <a:r>
              <a:rPr lang="x-none" dirty="0" smtClean="0"/>
              <a:t>دائما على اتصال به يحتضنه ويلاعبه ويشاركه في ألعابه.</a:t>
            </a:r>
          </a:p>
        </p:txBody>
      </p:sp>
    </p:spTree>
    <p:extLst>
      <p:ext uri="{BB962C8B-B14F-4D97-AF65-F5344CB8AC3E}">
        <p14:creationId xmlns:p14="http://schemas.microsoft.com/office/powerpoint/2010/main" val="17808232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305800" cy="4572000"/>
          </a:xfrm>
        </p:spPr>
        <p:txBody>
          <a:bodyPr>
            <a:normAutofit/>
          </a:bodyPr>
          <a:lstStyle/>
          <a:p>
            <a:pPr marL="0" indent="0" algn="r" rtl="1">
              <a:lnSpc>
                <a:spcPct val="150000"/>
              </a:lnSpc>
              <a:buNone/>
            </a:pPr>
            <a:r>
              <a:rPr lang="x-none" b="1" dirty="0" smtClean="0"/>
              <a:t>ثالثا </a:t>
            </a:r>
            <a:r>
              <a:rPr lang="x-none" b="1" dirty="0" smtClean="0">
                <a:solidFill>
                  <a:srgbClr val="FF0000"/>
                </a:solidFill>
              </a:rPr>
              <a:t>: تشجيع الطفل على الاستطلاع </a:t>
            </a:r>
            <a:r>
              <a:rPr lang="x-none" b="1" dirty="0" smtClean="0"/>
              <a:t>الحسي والحركي </a:t>
            </a:r>
            <a:r>
              <a:rPr lang="x-none" b="1" smtClean="0"/>
              <a:t>والاجتماعي للبيئة</a:t>
            </a:r>
            <a:endParaRPr lang="ar-SA" b="1" dirty="0" smtClean="0"/>
          </a:p>
          <a:p>
            <a:pPr marL="0" indent="0" algn="r" rtl="1">
              <a:lnSpc>
                <a:spcPct val="150000"/>
              </a:lnSpc>
              <a:buNone/>
            </a:pPr>
            <a:endParaRPr lang="ar-SA" b="1" dirty="0"/>
          </a:p>
          <a:p>
            <a:pPr marL="0" indent="0" algn="r" rtl="1">
              <a:lnSpc>
                <a:spcPct val="150000"/>
              </a:lnSpc>
              <a:buNone/>
            </a:pPr>
            <a:r>
              <a:rPr lang="x-none" smtClean="0"/>
              <a:t>حيث </a:t>
            </a:r>
            <a:r>
              <a:rPr lang="x-none" dirty="0" smtClean="0"/>
              <a:t>أن علاقة الطفل بحاضنه المبنية على الثقة والأمن تساعد الطفل على الاستطلاع المادي والاجتماعي لبيئته وهنا يقوم الآباء بالأخذ بيد أطفالهم وتقديمهم للجديد والغير مألوف من الأشياء والأشخاص. </a:t>
            </a:r>
            <a:endParaRPr lang="en-US" dirty="0"/>
          </a:p>
        </p:txBody>
      </p:sp>
    </p:spTree>
    <p:extLst>
      <p:ext uri="{BB962C8B-B14F-4D97-AF65-F5344CB8AC3E}">
        <p14:creationId xmlns:p14="http://schemas.microsoft.com/office/powerpoint/2010/main" val="29030526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914400"/>
            <a:ext cx="8534400" cy="5257800"/>
          </a:xfrm>
        </p:spPr>
        <p:txBody>
          <a:bodyPr>
            <a:normAutofit/>
          </a:bodyPr>
          <a:lstStyle/>
          <a:p>
            <a:pPr marL="0" indent="0" algn="r" rtl="1">
              <a:lnSpc>
                <a:spcPct val="150000"/>
              </a:lnSpc>
              <a:buNone/>
            </a:pPr>
            <a:r>
              <a:rPr lang="x-none" b="1" dirty="0" smtClean="0"/>
              <a:t>رابعا: أن يقوم الآباء </a:t>
            </a:r>
            <a:r>
              <a:rPr lang="x-none" b="1" dirty="0" smtClean="0">
                <a:solidFill>
                  <a:srgbClr val="FF0000"/>
                </a:solidFill>
              </a:rPr>
              <a:t>بتشكيل البيئة المادية </a:t>
            </a:r>
            <a:r>
              <a:rPr lang="x-none" b="1" smtClean="0"/>
              <a:t>للطفل </a:t>
            </a:r>
            <a:endParaRPr lang="ar-SA" b="1" dirty="0" smtClean="0"/>
          </a:p>
          <a:p>
            <a:pPr marL="0" indent="0" algn="r" rtl="1">
              <a:lnSpc>
                <a:spcPct val="150000"/>
              </a:lnSpc>
              <a:buNone/>
            </a:pPr>
            <a:endParaRPr lang="ar-SA" b="1" dirty="0" smtClean="0"/>
          </a:p>
          <a:p>
            <a:pPr algn="r" rtl="1">
              <a:lnSpc>
                <a:spcPct val="150000"/>
              </a:lnSpc>
            </a:pPr>
            <a:r>
              <a:rPr lang="x-none" smtClean="0"/>
              <a:t>بحيث </a:t>
            </a:r>
            <a:r>
              <a:rPr lang="x-none" dirty="0" smtClean="0"/>
              <a:t>تكون </a:t>
            </a:r>
            <a:r>
              <a:rPr lang="x-none" b="1" dirty="0" smtClean="0"/>
              <a:t>مناسبة لمستوى نموه </a:t>
            </a:r>
            <a:r>
              <a:rPr lang="x-none" dirty="0" smtClean="0"/>
              <a:t>وهنا </a:t>
            </a:r>
            <a:r>
              <a:rPr lang="ar-SA" dirty="0" smtClean="0"/>
              <a:t>مهم </a:t>
            </a:r>
            <a:r>
              <a:rPr lang="x-none" dirty="0" smtClean="0"/>
              <a:t>أن يأخذ الآباء المبادأة بالتفاعل لا أن يستجيب فقط لدعوة الطفل </a:t>
            </a:r>
            <a:r>
              <a:rPr lang="x-none" smtClean="0"/>
              <a:t>للانتباه</a:t>
            </a:r>
            <a:r>
              <a:rPr lang="ar-SA" dirty="0" smtClean="0"/>
              <a:t>.</a:t>
            </a:r>
          </a:p>
          <a:p>
            <a:pPr algn="r" rtl="1">
              <a:lnSpc>
                <a:spcPct val="150000"/>
              </a:lnSpc>
            </a:pPr>
            <a:r>
              <a:rPr lang="ar-SA" dirty="0" smtClean="0"/>
              <a:t> </a:t>
            </a:r>
            <a:r>
              <a:rPr lang="x-none" smtClean="0"/>
              <a:t>على </a:t>
            </a:r>
            <a:r>
              <a:rPr lang="x-none" dirty="0" smtClean="0"/>
              <a:t>الآباء أن يبتدعوا </a:t>
            </a:r>
            <a:r>
              <a:rPr lang="x-none" b="1" dirty="0" smtClean="0"/>
              <a:t>مواقف ومثيرات </a:t>
            </a:r>
            <a:r>
              <a:rPr lang="x-none" dirty="0" smtClean="0"/>
              <a:t>مناسبة للطفل من حيث تنوع الخبرات التي يتعرض </a:t>
            </a:r>
            <a:r>
              <a:rPr lang="x-none" smtClean="0"/>
              <a:t>لها </a:t>
            </a:r>
            <a:endParaRPr lang="ar-SA" dirty="0" smtClean="0"/>
          </a:p>
          <a:p>
            <a:pPr algn="r" rtl="1">
              <a:lnSpc>
                <a:spcPct val="150000"/>
              </a:lnSpc>
            </a:pPr>
            <a:r>
              <a:rPr lang="x-none" b="1" smtClean="0"/>
              <a:t>تغيير </a:t>
            </a:r>
            <a:r>
              <a:rPr lang="x-none" b="1" dirty="0" smtClean="0"/>
              <a:t>البيئة </a:t>
            </a:r>
            <a:r>
              <a:rPr lang="x-none" dirty="0" smtClean="0"/>
              <a:t>بمايتناسب مع نمو الطفل وأيضا تتحدى نموه المعرفي فيساعد هنا على استمرار عملية النمو </a:t>
            </a:r>
            <a:r>
              <a:rPr lang="x-none" smtClean="0"/>
              <a:t>. </a:t>
            </a:r>
            <a:endParaRPr lang="x-none" dirty="0" smtClean="0"/>
          </a:p>
        </p:txBody>
      </p:sp>
    </p:spTree>
    <p:extLst>
      <p:ext uri="{BB962C8B-B14F-4D97-AF65-F5344CB8AC3E}">
        <p14:creationId xmlns:p14="http://schemas.microsoft.com/office/powerpoint/2010/main" val="9603552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8400"/>
            <a:ext cx="7772400" cy="1362456"/>
          </a:xfrm>
          <a:effectLst>
            <a:glow rad="228600">
              <a:schemeClr val="accent4">
                <a:satMod val="175000"/>
                <a:alpha val="40000"/>
              </a:schemeClr>
            </a:glow>
          </a:effectLst>
        </p:spPr>
        <p:txBody>
          <a:bodyPr>
            <a:normAutofit fontScale="90000"/>
          </a:bodyPr>
          <a:lstStyle/>
          <a:p>
            <a:pPr algn="ctr" rtl="1"/>
            <a:r>
              <a:rPr lang="ar-SA" sz="5400" b="1" dirty="0" smtClean="0">
                <a:solidFill>
                  <a:schemeClr val="accent3">
                    <a:lumMod val="60000"/>
                    <a:lumOff val="40000"/>
                  </a:schemeClr>
                </a:solidFill>
              </a:rPr>
              <a:t>ما القصد عندما نقول</a:t>
            </a:r>
            <a:r>
              <a:rPr lang="ar-SA" sz="5400" b="1" dirty="0" smtClean="0"/>
              <a:t/>
            </a:r>
            <a:br>
              <a:rPr lang="ar-SA" sz="5400" b="1" dirty="0" smtClean="0"/>
            </a:br>
            <a:r>
              <a:rPr lang="ar-SA" sz="5400" b="1" dirty="0" smtClean="0">
                <a:solidFill>
                  <a:srgbClr val="FF0000"/>
                </a:solidFill>
              </a:rPr>
              <a:t> </a:t>
            </a:r>
            <a:r>
              <a:rPr lang="ar-SA" sz="7300" b="1" dirty="0" smtClean="0">
                <a:solidFill>
                  <a:schemeClr val="accent2">
                    <a:lumMod val="40000"/>
                    <a:lumOff val="60000"/>
                  </a:schemeClr>
                </a:solidFill>
              </a:rPr>
              <a:t>طفل متفرد ؟</a:t>
            </a:r>
            <a:endParaRPr lang="en-US" sz="7300" b="1" dirty="0">
              <a:solidFill>
                <a:schemeClr val="accent2">
                  <a:lumMod val="40000"/>
                  <a:lumOff val="60000"/>
                </a:schemeClr>
              </a:solidFill>
            </a:endParaRPr>
          </a:p>
        </p:txBody>
      </p:sp>
    </p:spTree>
    <p:extLst>
      <p:ext uri="{BB962C8B-B14F-4D97-AF65-F5344CB8AC3E}">
        <p14:creationId xmlns:p14="http://schemas.microsoft.com/office/powerpoint/2010/main" val="592305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389120"/>
          </a:xfrm>
        </p:spPr>
        <p:txBody>
          <a:bodyPr/>
          <a:lstStyle/>
          <a:p>
            <a:pPr marL="0" indent="0" algn="r" rtl="1">
              <a:buNone/>
            </a:pPr>
            <a:r>
              <a:rPr lang="ar-SA" b="1" dirty="0" smtClean="0"/>
              <a:t>المحاور:</a:t>
            </a:r>
          </a:p>
          <a:p>
            <a:pPr marL="0" indent="0" algn="r" rtl="1">
              <a:buNone/>
            </a:pPr>
            <a:endParaRPr lang="ar-SA" b="1" dirty="0" smtClean="0"/>
          </a:p>
          <a:p>
            <a:pPr algn="r" rtl="1"/>
            <a:r>
              <a:rPr lang="ar-SA" b="1" dirty="0" smtClean="0"/>
              <a:t>الطفل في مرحلة المهد</a:t>
            </a:r>
          </a:p>
          <a:p>
            <a:pPr algn="r" rtl="1"/>
            <a:r>
              <a:rPr lang="ar-SA" b="1" dirty="0" smtClean="0"/>
              <a:t>الطفل في مرحلة ما قبل المدرسة</a:t>
            </a:r>
          </a:p>
          <a:p>
            <a:pPr algn="r" rtl="1"/>
            <a:r>
              <a:rPr lang="ar-SA" b="1" dirty="0" smtClean="0"/>
              <a:t>الحاجات الأساسية للإنسان</a:t>
            </a:r>
          </a:p>
          <a:p>
            <a:pPr algn="r" rtl="1"/>
            <a:r>
              <a:rPr lang="ar-SA" b="1" dirty="0" smtClean="0"/>
              <a:t>مبادئ عامة لرعاية الطفل</a:t>
            </a:r>
          </a:p>
          <a:p>
            <a:pPr algn="r" rtl="1"/>
            <a:endParaRPr lang="ar-SA" dirty="0" smtClean="0"/>
          </a:p>
          <a:p>
            <a:pPr algn="r" rtl="1"/>
            <a:endParaRPr lang="en-US" dirty="0"/>
          </a:p>
        </p:txBody>
      </p:sp>
    </p:spTree>
    <p:extLst>
      <p:ext uri="{BB962C8B-B14F-4D97-AF65-F5344CB8AC3E}">
        <p14:creationId xmlns:p14="http://schemas.microsoft.com/office/powerpoint/2010/main" val="1160113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763000" cy="4876800"/>
          </a:xfrm>
        </p:spPr>
        <p:txBody>
          <a:bodyPr>
            <a:normAutofit fontScale="92500" lnSpcReduction="20000"/>
          </a:bodyPr>
          <a:lstStyle/>
          <a:p>
            <a:pPr marL="0" indent="0" algn="r" rtl="1">
              <a:buNone/>
            </a:pPr>
            <a:r>
              <a:rPr lang="x-none" dirty="0" smtClean="0"/>
              <a:t>بالرغم من التشابه الذي قد يبدو على المواليد إلا أنهم يختلفون فيما بينهم فيما يسمى </a:t>
            </a:r>
          </a:p>
          <a:p>
            <a:pPr marL="0" indent="0" algn="r" rtl="1">
              <a:buNone/>
            </a:pPr>
            <a:r>
              <a:rPr lang="ar-SA" dirty="0" smtClean="0"/>
              <a:t>بــ </a:t>
            </a:r>
            <a:r>
              <a:rPr lang="x-none" b="1" smtClean="0">
                <a:solidFill>
                  <a:srgbClr val="FF0000"/>
                </a:solidFill>
              </a:rPr>
              <a:t>النمط المزاجي </a:t>
            </a:r>
            <a:r>
              <a:rPr lang="ar-SA" b="1" dirty="0" smtClean="0">
                <a:solidFill>
                  <a:srgbClr val="FF0000"/>
                </a:solidFill>
              </a:rPr>
              <a:t>!</a:t>
            </a:r>
          </a:p>
          <a:p>
            <a:pPr marL="0" indent="0" algn="r" rtl="1">
              <a:buNone/>
            </a:pPr>
            <a:endParaRPr lang="ar-SA" b="1" dirty="0" smtClean="0">
              <a:solidFill>
                <a:srgbClr val="FF0000"/>
              </a:solidFill>
            </a:endParaRPr>
          </a:p>
          <a:p>
            <a:pPr marL="0" indent="0" algn="r" rtl="1">
              <a:buNone/>
            </a:pPr>
            <a:r>
              <a:rPr lang="x-none" b="1" u="sng" dirty="0" smtClean="0"/>
              <a:t>تمكن العلماء من تحديد ثلاثة أنماط :</a:t>
            </a:r>
          </a:p>
          <a:p>
            <a:pPr marL="0" indent="0" algn="r" rtl="1">
              <a:lnSpc>
                <a:spcPct val="150000"/>
              </a:lnSpc>
              <a:buNone/>
            </a:pPr>
            <a:r>
              <a:rPr lang="ar-SA" dirty="0" smtClean="0">
                <a:solidFill>
                  <a:srgbClr val="FF0000"/>
                </a:solidFill>
              </a:rPr>
              <a:t>١-</a:t>
            </a:r>
            <a:r>
              <a:rPr lang="x-none" dirty="0" smtClean="0">
                <a:solidFill>
                  <a:srgbClr val="FF0000"/>
                </a:solidFill>
              </a:rPr>
              <a:t> </a:t>
            </a:r>
            <a:r>
              <a:rPr lang="x-none" b="1" dirty="0" smtClean="0">
                <a:solidFill>
                  <a:srgbClr val="FF0000"/>
                </a:solidFill>
              </a:rPr>
              <a:t>الطفل السهل المراس </a:t>
            </a:r>
            <a:r>
              <a:rPr lang="x-none" dirty="0" smtClean="0">
                <a:solidFill>
                  <a:srgbClr val="FF0000"/>
                </a:solidFill>
              </a:rPr>
              <a:t>، </a:t>
            </a:r>
            <a:r>
              <a:rPr lang="x-none" dirty="0" smtClean="0"/>
              <a:t>يتصف بالمزاج الصافي والانتظام في فترات الجوع واستجاباتهم هادئة أو معتدلة من حيث </a:t>
            </a:r>
            <a:r>
              <a:rPr lang="x-none" smtClean="0"/>
              <a:t>الشدة .</a:t>
            </a:r>
            <a:endParaRPr lang="ar-SA" dirty="0" smtClean="0"/>
          </a:p>
          <a:p>
            <a:pPr marL="0" indent="0" algn="r" rtl="1">
              <a:lnSpc>
                <a:spcPct val="150000"/>
              </a:lnSpc>
              <a:buNone/>
            </a:pPr>
            <a:endParaRPr lang="x-none" dirty="0" smtClean="0"/>
          </a:p>
          <a:p>
            <a:pPr marL="0" indent="0" algn="r" rtl="1">
              <a:lnSpc>
                <a:spcPct val="150000"/>
              </a:lnSpc>
              <a:buNone/>
            </a:pPr>
            <a:r>
              <a:rPr lang="ar-SA" dirty="0" smtClean="0">
                <a:solidFill>
                  <a:srgbClr val="FF0000"/>
                </a:solidFill>
              </a:rPr>
              <a:t>٢-</a:t>
            </a:r>
            <a:r>
              <a:rPr lang="x-none" dirty="0" smtClean="0">
                <a:solidFill>
                  <a:srgbClr val="FF0000"/>
                </a:solidFill>
              </a:rPr>
              <a:t> </a:t>
            </a:r>
            <a:r>
              <a:rPr lang="x-none" b="1" dirty="0" smtClean="0">
                <a:solidFill>
                  <a:srgbClr val="FF0000"/>
                </a:solidFill>
              </a:rPr>
              <a:t>طفل بطيء التسخين </a:t>
            </a:r>
            <a:r>
              <a:rPr lang="x-none" dirty="0" smtClean="0">
                <a:solidFill>
                  <a:srgbClr val="FF0000"/>
                </a:solidFill>
              </a:rPr>
              <a:t>، </a:t>
            </a:r>
            <a:r>
              <a:rPr lang="x-none" dirty="0" smtClean="0"/>
              <a:t>بمعنى أنهم يأخذون وقتا أطول نسبيا لكي يستجيبوا للمثيرات الاجتماعية المحيطة بهم واستجابتهم منخفظة الشدة وأمزجتهم تميل إلى السلبية بدرجة قليلة وأيضا غير منتظمين إلى حد ما فيما يتعلق بالوظائف البيولوجية . </a:t>
            </a:r>
          </a:p>
        </p:txBody>
      </p:sp>
    </p:spTree>
    <p:extLst>
      <p:ext uri="{BB962C8B-B14F-4D97-AF65-F5344CB8AC3E}">
        <p14:creationId xmlns:p14="http://schemas.microsoft.com/office/powerpoint/2010/main" val="10829351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4389120"/>
          </a:xfrm>
        </p:spPr>
        <p:txBody>
          <a:bodyPr>
            <a:normAutofit/>
          </a:bodyPr>
          <a:lstStyle/>
          <a:p>
            <a:pPr marL="0" indent="0" algn="r" rtl="1">
              <a:lnSpc>
                <a:spcPct val="150000"/>
              </a:lnSpc>
              <a:buNone/>
            </a:pPr>
            <a:r>
              <a:rPr lang="ar-SA" dirty="0" smtClean="0">
                <a:solidFill>
                  <a:srgbClr val="FF0000"/>
                </a:solidFill>
              </a:rPr>
              <a:t>٣- </a:t>
            </a:r>
            <a:r>
              <a:rPr lang="x-none" dirty="0" smtClean="0">
                <a:solidFill>
                  <a:srgbClr val="FF0000"/>
                </a:solidFill>
              </a:rPr>
              <a:t> </a:t>
            </a:r>
            <a:r>
              <a:rPr lang="x-none" b="1" dirty="0" smtClean="0">
                <a:solidFill>
                  <a:srgbClr val="FF0000"/>
                </a:solidFill>
              </a:rPr>
              <a:t>طفل صعب المراس ، </a:t>
            </a:r>
            <a:r>
              <a:rPr lang="x-none" dirty="0" smtClean="0"/>
              <a:t>وجد الباحثين أن واحدا من عشرة أطفال يقع في هذا النمط يتصف الطفل بأنه عديم الانتظام في العمليات البيولوجية بطيء في تقبل أي طعام جديد أو التكيف لأي تغيير في الروتين كثير البكاء يبكي بصوت عالي يبدو عليه عدم السعادة يقع بسرعة في نوبات الغضب عند التعرض للاحباط هو باختصار غير مريح .  </a:t>
            </a:r>
            <a:endParaRPr lang="en-US" dirty="0"/>
          </a:p>
        </p:txBody>
      </p:sp>
    </p:spTree>
    <p:extLst>
      <p:ext uri="{BB962C8B-B14F-4D97-AF65-F5344CB8AC3E}">
        <p14:creationId xmlns:p14="http://schemas.microsoft.com/office/powerpoint/2010/main" val="7469481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 y="533400"/>
            <a:ext cx="8686800" cy="6096000"/>
          </a:xfrm>
        </p:spPr>
        <p:txBody>
          <a:bodyPr>
            <a:normAutofit fontScale="92500" lnSpcReduction="20000"/>
          </a:bodyPr>
          <a:lstStyle/>
          <a:p>
            <a:pPr marL="0" indent="0" algn="r" rtl="1">
              <a:lnSpc>
                <a:spcPct val="150000"/>
              </a:lnSpc>
              <a:buNone/>
            </a:pPr>
            <a:r>
              <a:rPr lang="x-none" u="sng" dirty="0" smtClean="0">
                <a:solidFill>
                  <a:srgbClr val="FF0000"/>
                </a:solidFill>
              </a:rPr>
              <a:t>النمط المزاجي للطفل يعزى </a:t>
            </a:r>
            <a:r>
              <a:rPr lang="x-none" u="sng" smtClean="0">
                <a:solidFill>
                  <a:srgbClr val="FF0000"/>
                </a:solidFill>
              </a:rPr>
              <a:t>إلى </a:t>
            </a:r>
            <a:r>
              <a:rPr lang="ar-SA" u="sng" dirty="0" smtClean="0">
                <a:solidFill>
                  <a:srgbClr val="FF0000"/>
                </a:solidFill>
              </a:rPr>
              <a:t>:</a:t>
            </a:r>
            <a:endParaRPr lang="ar-SA" dirty="0" smtClean="0"/>
          </a:p>
          <a:p>
            <a:pPr marL="0" indent="0" algn="r" rtl="1">
              <a:lnSpc>
                <a:spcPct val="150000"/>
              </a:lnSpc>
              <a:buNone/>
            </a:pPr>
            <a:r>
              <a:rPr lang="x-none" b="1" smtClean="0"/>
              <a:t>عوامل </a:t>
            </a:r>
            <a:r>
              <a:rPr lang="x-none" b="1" dirty="0" smtClean="0"/>
              <a:t>تكوينية أي أن هذه الخصائص </a:t>
            </a:r>
            <a:r>
              <a:rPr lang="x-none" b="1" smtClean="0"/>
              <a:t>تولد وتعزى </a:t>
            </a:r>
            <a:r>
              <a:rPr lang="x-none" b="1" dirty="0" smtClean="0"/>
              <a:t>إلى تركيب الجهاز </a:t>
            </a:r>
            <a:r>
              <a:rPr lang="x-none" b="1" smtClean="0"/>
              <a:t>العصبي </a:t>
            </a:r>
            <a:endParaRPr lang="ar-SA" b="1" dirty="0" smtClean="0"/>
          </a:p>
          <a:p>
            <a:pPr marL="0" indent="0" algn="r" rtl="1">
              <a:lnSpc>
                <a:spcPct val="150000"/>
              </a:lnSpc>
              <a:buNone/>
            </a:pPr>
            <a:r>
              <a:rPr lang="x-none" b="1" smtClean="0"/>
              <a:t>أو </a:t>
            </a:r>
            <a:r>
              <a:rPr lang="x-none" b="1" dirty="0" smtClean="0"/>
              <a:t>إلى طبيعة الوظائف الفسيولوجية </a:t>
            </a:r>
            <a:r>
              <a:rPr lang="x-none" b="1" smtClean="0"/>
              <a:t>. </a:t>
            </a:r>
            <a:endParaRPr lang="ar-SA" b="1" dirty="0" smtClean="0"/>
          </a:p>
          <a:p>
            <a:pPr marL="0" indent="0" algn="r" rtl="1">
              <a:lnSpc>
                <a:spcPct val="150000"/>
              </a:lnSpc>
              <a:buNone/>
            </a:pPr>
            <a:endParaRPr lang="x-none" dirty="0" smtClean="0"/>
          </a:p>
          <a:p>
            <a:pPr marL="0" indent="0" algn="r" rtl="1">
              <a:lnSpc>
                <a:spcPct val="150000"/>
              </a:lnSpc>
              <a:buNone/>
            </a:pPr>
            <a:r>
              <a:rPr lang="x-none" u="sng" dirty="0" smtClean="0"/>
              <a:t>من خلال الأبحاث توصل العلماء إلى </a:t>
            </a:r>
            <a:r>
              <a:rPr lang="x-none" u="sng" smtClean="0"/>
              <a:t>نتيجة أن </a:t>
            </a:r>
            <a:r>
              <a:rPr lang="x-none" u="sng" dirty="0" smtClean="0"/>
              <a:t>الطفل الصعب المراس كانت </a:t>
            </a:r>
            <a:r>
              <a:rPr lang="x-none" u="sng" smtClean="0"/>
              <a:t>الأمهات يعانين</a:t>
            </a:r>
            <a:r>
              <a:rPr lang="ar-SA" u="sng" dirty="0" smtClean="0"/>
              <a:t>:</a:t>
            </a:r>
          </a:p>
          <a:p>
            <a:pPr marL="514350" indent="-514350" algn="r" rtl="1">
              <a:lnSpc>
                <a:spcPct val="150000"/>
              </a:lnSpc>
              <a:buFont typeface="+mj-lt"/>
              <a:buAutoNum type="arabicPeriod"/>
            </a:pPr>
            <a:r>
              <a:rPr lang="x-none" smtClean="0"/>
              <a:t> </a:t>
            </a:r>
            <a:r>
              <a:rPr lang="x-none" b="1" dirty="0" smtClean="0"/>
              <a:t>حالة </a:t>
            </a:r>
            <a:r>
              <a:rPr lang="x-none" b="1" dirty="0" smtClean="0">
                <a:solidFill>
                  <a:srgbClr val="FF0000"/>
                </a:solidFill>
              </a:rPr>
              <a:t>قلق شديدة </a:t>
            </a:r>
            <a:r>
              <a:rPr lang="x-none" b="1" dirty="0" smtClean="0"/>
              <a:t>في أواخر فترة </a:t>
            </a:r>
            <a:r>
              <a:rPr lang="x-none" b="1" smtClean="0"/>
              <a:t>الحمل </a:t>
            </a:r>
            <a:endParaRPr lang="ar-SA" b="1" dirty="0" smtClean="0"/>
          </a:p>
          <a:p>
            <a:pPr marL="514350" indent="-514350" algn="r" rtl="1">
              <a:lnSpc>
                <a:spcPct val="150000"/>
              </a:lnSpc>
              <a:buFont typeface="+mj-lt"/>
              <a:buAutoNum type="arabicPeriod"/>
            </a:pPr>
            <a:r>
              <a:rPr lang="x-none" b="1" smtClean="0"/>
              <a:t>ووجدوا </a:t>
            </a:r>
            <a:r>
              <a:rPr lang="x-none" b="1" dirty="0" smtClean="0"/>
              <a:t>أن أغلبهم من المستوى الثقافي والاقتصادي والاجتماعي </a:t>
            </a:r>
            <a:r>
              <a:rPr lang="x-none" b="1" smtClean="0">
                <a:solidFill>
                  <a:srgbClr val="FF0000"/>
                </a:solidFill>
              </a:rPr>
              <a:t>المنخفض</a:t>
            </a:r>
            <a:r>
              <a:rPr lang="x-none" b="1" smtClean="0"/>
              <a:t> </a:t>
            </a:r>
            <a:endParaRPr lang="ar-SA" b="1" dirty="0" smtClean="0"/>
          </a:p>
          <a:p>
            <a:pPr marL="514350" indent="-514350" algn="r" rtl="1">
              <a:lnSpc>
                <a:spcPct val="150000"/>
              </a:lnSpc>
              <a:buFont typeface="+mj-lt"/>
              <a:buAutoNum type="arabicPeriod"/>
            </a:pPr>
            <a:r>
              <a:rPr lang="x-none" b="1" smtClean="0"/>
              <a:t>ولهم </a:t>
            </a:r>
            <a:r>
              <a:rPr lang="x-none" b="1" dirty="0" smtClean="0"/>
              <a:t>عدد كبير </a:t>
            </a:r>
            <a:r>
              <a:rPr lang="x-none" b="1" smtClean="0"/>
              <a:t>من الأخوة</a:t>
            </a:r>
            <a:endParaRPr lang="ar-SA" b="1" dirty="0" smtClean="0"/>
          </a:p>
          <a:p>
            <a:pPr marL="0" indent="0" algn="r" rtl="1">
              <a:lnSpc>
                <a:spcPct val="150000"/>
              </a:lnSpc>
              <a:buNone/>
            </a:pPr>
            <a:endParaRPr lang="ar-SA" dirty="0"/>
          </a:p>
          <a:p>
            <a:pPr marL="0" indent="0" algn="r" rtl="1">
              <a:lnSpc>
                <a:spcPct val="150000"/>
              </a:lnSpc>
              <a:buNone/>
            </a:pPr>
            <a:r>
              <a:rPr lang="x-none" smtClean="0"/>
              <a:t> </a:t>
            </a:r>
            <a:r>
              <a:rPr lang="x-none" dirty="0" smtClean="0"/>
              <a:t>وهذه الظروف لها علاقة تؤثر في </a:t>
            </a:r>
            <a:r>
              <a:rPr lang="x-none" b="1" dirty="0" smtClean="0"/>
              <a:t>صحة الأم وتغذيتها </a:t>
            </a:r>
            <a:r>
              <a:rPr lang="x-none" dirty="0" smtClean="0"/>
              <a:t>وبالتالي تؤثر على </a:t>
            </a:r>
            <a:r>
              <a:rPr lang="x-none" smtClean="0"/>
              <a:t>الجنين .</a:t>
            </a:r>
            <a:endParaRPr lang="ar-SA" dirty="0" smtClean="0"/>
          </a:p>
        </p:txBody>
      </p:sp>
    </p:spTree>
    <p:extLst>
      <p:ext uri="{BB962C8B-B14F-4D97-AF65-F5344CB8AC3E}">
        <p14:creationId xmlns:p14="http://schemas.microsoft.com/office/powerpoint/2010/main" val="21284659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 y="457200"/>
            <a:ext cx="8686800" cy="6019800"/>
          </a:xfrm>
        </p:spPr>
        <p:txBody>
          <a:bodyPr>
            <a:normAutofit/>
          </a:bodyPr>
          <a:lstStyle/>
          <a:p>
            <a:pPr marL="0" indent="0" algn="r" rtl="1">
              <a:lnSpc>
                <a:spcPct val="150000"/>
              </a:lnSpc>
              <a:buNone/>
            </a:pPr>
            <a:r>
              <a:rPr lang="x-none" smtClean="0"/>
              <a:t>.</a:t>
            </a:r>
            <a:endParaRPr lang="ar-SA" dirty="0" smtClean="0"/>
          </a:p>
          <a:p>
            <a:pPr marL="0" indent="0" algn="ctr" rtl="1">
              <a:lnSpc>
                <a:spcPct val="150000"/>
              </a:lnSpc>
              <a:buNone/>
            </a:pPr>
            <a:r>
              <a:rPr lang="x-none" b="1" u="sng" dirty="0" smtClean="0"/>
              <a:t>من خلال الأبحاث على الطفل الصعب </a:t>
            </a:r>
            <a:r>
              <a:rPr lang="x-none" b="1" u="sng" smtClean="0"/>
              <a:t>المراس </a:t>
            </a:r>
            <a:endParaRPr lang="ar-SA" b="1" u="sng" dirty="0" smtClean="0"/>
          </a:p>
          <a:p>
            <a:pPr marL="0" indent="0" algn="ctr" rtl="1">
              <a:lnSpc>
                <a:spcPct val="150000"/>
              </a:lnSpc>
              <a:buNone/>
            </a:pPr>
            <a:endParaRPr lang="ar-SA" u="sng" dirty="0" smtClean="0"/>
          </a:p>
          <a:p>
            <a:pPr marL="0" indent="0" algn="ctr" rtl="1">
              <a:lnSpc>
                <a:spcPct val="150000"/>
              </a:lnSpc>
              <a:buNone/>
            </a:pPr>
            <a:r>
              <a:rPr lang="x-none" smtClean="0"/>
              <a:t>وجدوا </a:t>
            </a:r>
            <a:r>
              <a:rPr lang="x-none" dirty="0" smtClean="0"/>
              <a:t>أنهم كانوا </a:t>
            </a:r>
            <a:r>
              <a:rPr lang="x-none" b="1" dirty="0" smtClean="0"/>
              <a:t>الأدنى</a:t>
            </a:r>
            <a:r>
              <a:rPr lang="x-none" dirty="0" smtClean="0"/>
              <a:t> عن غيرهم مرتبة على مقياس </a:t>
            </a:r>
            <a:r>
              <a:rPr lang="x-none" b="1" smtClean="0"/>
              <a:t>للذكاء </a:t>
            </a:r>
            <a:endParaRPr lang="ar-SA" b="1" dirty="0"/>
          </a:p>
          <a:p>
            <a:pPr marL="0" indent="0" algn="ctr" rtl="1">
              <a:lnSpc>
                <a:spcPct val="150000"/>
              </a:lnSpc>
              <a:buNone/>
            </a:pPr>
            <a:r>
              <a:rPr lang="x-none" b="1" smtClean="0"/>
              <a:t>وأمهاتهم </a:t>
            </a:r>
            <a:r>
              <a:rPr lang="x-none" dirty="0" smtClean="0"/>
              <a:t>يملن إلى البقاء بعيدا </a:t>
            </a:r>
            <a:r>
              <a:rPr lang="x-none" smtClean="0"/>
              <a:t>وأقل التفاتا </a:t>
            </a:r>
            <a:r>
              <a:rPr lang="x-none" dirty="0" smtClean="0"/>
              <a:t>وتفاعلا </a:t>
            </a:r>
            <a:r>
              <a:rPr lang="x-none" smtClean="0"/>
              <a:t>ولعبا معهم</a:t>
            </a:r>
            <a:r>
              <a:rPr lang="ar-SA" dirty="0" smtClean="0"/>
              <a:t> !!</a:t>
            </a:r>
          </a:p>
          <a:p>
            <a:pPr marL="0" indent="0" algn="ctr" rtl="1">
              <a:lnSpc>
                <a:spcPct val="150000"/>
              </a:lnSpc>
              <a:buNone/>
            </a:pPr>
            <a:r>
              <a:rPr lang="x-none" smtClean="0"/>
              <a:t> </a:t>
            </a:r>
            <a:r>
              <a:rPr lang="ar-SA" dirty="0" smtClean="0"/>
              <a:t>معنى</a:t>
            </a:r>
            <a:r>
              <a:rPr lang="x-none" smtClean="0"/>
              <a:t> </a:t>
            </a:r>
            <a:r>
              <a:rPr lang="x-none" dirty="0" smtClean="0"/>
              <a:t>ذلك أن الطفل الصعب المراس قد يصرف بسلوكه هذا أمه </a:t>
            </a:r>
            <a:r>
              <a:rPr lang="x-none" smtClean="0"/>
              <a:t>عنه</a:t>
            </a:r>
            <a:r>
              <a:rPr lang="x-none" b="1" smtClean="0">
                <a:solidFill>
                  <a:srgbClr val="FF0000"/>
                </a:solidFill>
              </a:rPr>
              <a:t> </a:t>
            </a:r>
            <a:endParaRPr lang="ar-SA" b="1" dirty="0" smtClean="0">
              <a:solidFill>
                <a:srgbClr val="FF0000"/>
              </a:solidFill>
            </a:endParaRPr>
          </a:p>
          <a:p>
            <a:pPr marL="0" indent="0" algn="ctr" rtl="1">
              <a:lnSpc>
                <a:spcPct val="150000"/>
              </a:lnSpc>
              <a:buNone/>
            </a:pPr>
            <a:r>
              <a:rPr lang="x-none" b="1" smtClean="0">
                <a:solidFill>
                  <a:srgbClr val="FF0000"/>
                </a:solidFill>
              </a:rPr>
              <a:t>وعدم </a:t>
            </a:r>
            <a:r>
              <a:rPr lang="x-none" b="1" dirty="0" smtClean="0">
                <a:solidFill>
                  <a:srgbClr val="FF0000"/>
                </a:solidFill>
              </a:rPr>
              <a:t>الاهتمام يؤدي إلى انحدار وتدهور في الكفاءة المعرفية . </a:t>
            </a:r>
          </a:p>
        </p:txBody>
      </p:sp>
    </p:spTree>
    <p:extLst>
      <p:ext uri="{BB962C8B-B14F-4D97-AF65-F5344CB8AC3E}">
        <p14:creationId xmlns:p14="http://schemas.microsoft.com/office/powerpoint/2010/main" val="18053490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SA" sz="6000" dirty="0" smtClean="0"/>
              <a:t>تم بحمد الله</a:t>
            </a:r>
            <a:endParaRPr lang="en-US" sz="60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78948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685800"/>
            <a:ext cx="7772400" cy="1362456"/>
          </a:xfrm>
        </p:spPr>
        <p:txBody>
          <a:bodyPr>
            <a:normAutofit/>
          </a:bodyPr>
          <a:lstStyle/>
          <a:p>
            <a:pPr algn="ctr"/>
            <a:r>
              <a:rPr lang="x-none" sz="6600" b="1" dirty="0" smtClean="0">
                <a:latin typeface="Microsoft Uighur" panose="02000000000000000000" pitchFamily="2" charset="-78"/>
                <a:cs typeface="Microsoft Uighur" panose="02000000000000000000" pitchFamily="2" charset="-78"/>
              </a:rPr>
              <a:t>الطفل في مرحلة المهد </a:t>
            </a:r>
            <a:endParaRPr lang="en-US" sz="6600" b="1" dirty="0">
              <a:latin typeface="Microsoft Uighur" panose="02000000000000000000" pitchFamily="2" charset="-78"/>
              <a:cs typeface="Microsoft Uighur" panose="02000000000000000000" pitchFamily="2" charset="-78"/>
            </a:endParaRPr>
          </a:p>
        </p:txBody>
      </p:sp>
      <p:pic>
        <p:nvPicPr>
          <p:cNvPr id="2050" name="Picture 2" descr="نتيجة بحث الصور عن طفل"/>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0284" y="2485292"/>
            <a:ext cx="4492024" cy="3668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5432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686800" cy="4724400"/>
          </a:xfrm>
        </p:spPr>
        <p:txBody>
          <a:bodyPr>
            <a:normAutofit lnSpcReduction="10000"/>
          </a:bodyPr>
          <a:lstStyle/>
          <a:p>
            <a:pPr marL="0" indent="0" algn="r" rtl="1">
              <a:lnSpc>
                <a:spcPct val="150000"/>
              </a:lnSpc>
              <a:buNone/>
            </a:pPr>
            <a:r>
              <a:rPr lang="x-none" sz="2800" dirty="0" smtClean="0"/>
              <a:t>الهدف الأساسي الذي لابد أن يعمل الوالدين على تحقيقه في فترة المهد هو </a:t>
            </a:r>
            <a:r>
              <a:rPr lang="x-none" sz="2800" b="1" dirty="0" smtClean="0"/>
              <a:t>إقامة علاقة من الثقة المتبادلة مع </a:t>
            </a:r>
            <a:r>
              <a:rPr lang="x-none" sz="2800" b="1" smtClean="0"/>
              <a:t>طفلهما </a:t>
            </a:r>
            <a:r>
              <a:rPr lang="ar-SA" sz="2800" dirty="0" smtClean="0"/>
              <a:t>..</a:t>
            </a:r>
          </a:p>
          <a:p>
            <a:pPr marL="0" indent="0" algn="r" rtl="1">
              <a:lnSpc>
                <a:spcPct val="150000"/>
              </a:lnSpc>
              <a:buNone/>
            </a:pPr>
            <a:r>
              <a:rPr lang="x-none" sz="2800" smtClean="0"/>
              <a:t>و</a:t>
            </a:r>
            <a:r>
              <a:rPr lang="x-none" sz="2800" b="1" smtClean="0"/>
              <a:t>ثانيا</a:t>
            </a:r>
            <a:r>
              <a:rPr lang="x-none" sz="2800" smtClean="0"/>
              <a:t> </a:t>
            </a:r>
            <a:r>
              <a:rPr lang="x-none" sz="2800" dirty="0" smtClean="0"/>
              <a:t>أن المحورالأساسي هنا </a:t>
            </a:r>
            <a:r>
              <a:rPr lang="x-none" sz="2800" smtClean="0"/>
              <a:t>هو </a:t>
            </a:r>
            <a:r>
              <a:rPr lang="ar-SA" sz="2800" b="1" dirty="0">
                <a:solidFill>
                  <a:srgbClr val="FF0000"/>
                </a:solidFill>
              </a:rPr>
              <a:t>إ</a:t>
            </a:r>
            <a:r>
              <a:rPr lang="x-none" sz="2800" b="1" smtClean="0">
                <a:solidFill>
                  <a:srgbClr val="FF0000"/>
                </a:solidFill>
              </a:rPr>
              <a:t>شباع </a:t>
            </a:r>
            <a:r>
              <a:rPr lang="x-none" sz="2800" b="1" dirty="0" smtClean="0">
                <a:solidFill>
                  <a:srgbClr val="FF0000"/>
                </a:solidFill>
              </a:rPr>
              <a:t>الحاجات </a:t>
            </a:r>
            <a:r>
              <a:rPr lang="x-none" sz="2800" b="1" smtClean="0">
                <a:solidFill>
                  <a:srgbClr val="FF0000"/>
                </a:solidFill>
              </a:rPr>
              <a:t>الأساسية للطفل</a:t>
            </a:r>
            <a:r>
              <a:rPr lang="x-none" sz="2800" smtClean="0"/>
              <a:t>،</a:t>
            </a:r>
            <a:endParaRPr lang="ar-SA" sz="2800" dirty="0" smtClean="0"/>
          </a:p>
          <a:p>
            <a:pPr marL="0" indent="0" algn="r" rtl="1">
              <a:lnSpc>
                <a:spcPct val="150000"/>
              </a:lnSpc>
              <a:buNone/>
            </a:pPr>
            <a:r>
              <a:rPr lang="x-none" sz="2800" b="1" smtClean="0"/>
              <a:t>ثالثا</a:t>
            </a:r>
            <a:r>
              <a:rPr lang="x-none" sz="2800" smtClean="0"/>
              <a:t> </a:t>
            </a:r>
            <a:r>
              <a:rPr lang="ar-SA" sz="2800" dirty="0" smtClean="0"/>
              <a:t>على الآباء </a:t>
            </a:r>
            <a:r>
              <a:rPr lang="x-none" sz="2800" smtClean="0"/>
              <a:t>القيام </a:t>
            </a:r>
            <a:r>
              <a:rPr lang="x-none" sz="2800"/>
              <a:t>بأشكال من السلوك نحو</a:t>
            </a:r>
            <a:r>
              <a:rPr lang="x-none" sz="2800" b="1"/>
              <a:t> توثيق العلاقة الانفعالية </a:t>
            </a:r>
            <a:r>
              <a:rPr lang="x-none" sz="2800"/>
              <a:t>مع طفلهما وهو بالتالي له تأثير على النمو المعرفي والاجتماعي. </a:t>
            </a:r>
            <a:endParaRPr lang="en-US" sz="2800" dirty="0"/>
          </a:p>
          <a:p>
            <a:pPr marL="0" indent="0" algn="r" rtl="1">
              <a:lnSpc>
                <a:spcPct val="150000"/>
              </a:lnSpc>
              <a:buNone/>
            </a:pPr>
            <a:r>
              <a:rPr lang="ar-SA" sz="2800" dirty="0" smtClean="0"/>
              <a:t>لأن </a:t>
            </a:r>
            <a:r>
              <a:rPr lang="x-none" sz="2800" b="1" smtClean="0"/>
              <a:t>مظاهر </a:t>
            </a:r>
            <a:r>
              <a:rPr lang="x-none" sz="2800" b="1" dirty="0" smtClean="0"/>
              <a:t>النمو في هذه المرحلة </a:t>
            </a:r>
            <a:r>
              <a:rPr lang="x-none" sz="2800" b="1" smtClean="0"/>
              <a:t>تتداخل </a:t>
            </a:r>
            <a:r>
              <a:rPr lang="x-none" sz="2800" smtClean="0"/>
              <a:t>فلا</a:t>
            </a:r>
            <a:r>
              <a:rPr lang="ar-SA" sz="2800" dirty="0" smtClean="0"/>
              <a:t> </a:t>
            </a:r>
            <a:r>
              <a:rPr lang="x-none" sz="2800" smtClean="0"/>
              <a:t>يمكن </a:t>
            </a:r>
            <a:r>
              <a:rPr lang="x-none" sz="2800" dirty="0" smtClean="0"/>
              <a:t>فصل النمو الحركي عن النمو المعرفي ولا النمو الانفعالي والاجتماعي </a:t>
            </a:r>
            <a:r>
              <a:rPr lang="x-none" sz="2800" smtClean="0"/>
              <a:t>. </a:t>
            </a:r>
            <a:endParaRPr lang="ar-SA" sz="2800" dirty="0" smtClean="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3021526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dirty="0"/>
          </a:p>
        </p:txBody>
      </p:sp>
      <p:sp>
        <p:nvSpPr>
          <p:cNvPr id="6" name="Title 1"/>
          <p:cNvSpPr>
            <a:spLocks noGrp="1"/>
          </p:cNvSpPr>
          <p:nvPr>
            <p:ph type="title"/>
          </p:nvPr>
        </p:nvSpPr>
        <p:spPr>
          <a:xfrm>
            <a:off x="562198" y="685800"/>
            <a:ext cx="7772400" cy="1362456"/>
          </a:xfrm>
        </p:spPr>
        <p:txBody>
          <a:bodyPr>
            <a:normAutofit/>
          </a:bodyPr>
          <a:lstStyle/>
          <a:p>
            <a:pPr algn="ctr"/>
            <a:r>
              <a:rPr lang="x-none" sz="8000" dirty="0" smtClean="0">
                <a:latin typeface="Microsoft Uighur" panose="02000000000000000000" pitchFamily="2" charset="-78"/>
                <a:cs typeface="Microsoft Uighur" panose="02000000000000000000" pitchFamily="2" charset="-78"/>
              </a:rPr>
              <a:t>الطفل في مرحلة ماقبل المدرسة </a:t>
            </a:r>
            <a:endParaRPr lang="en-US" sz="8000" dirty="0">
              <a:latin typeface="Microsoft Uighur" panose="02000000000000000000" pitchFamily="2" charset="-78"/>
              <a:cs typeface="Microsoft Uighur" panose="02000000000000000000" pitchFamily="2" charset="-78"/>
            </a:endParaRPr>
          </a:p>
        </p:txBody>
      </p:sp>
      <p:pic>
        <p:nvPicPr>
          <p:cNvPr id="3074" name="Picture 2" descr="صورة ذات صلة"/>
          <p:cNvPicPr>
            <a:picLocks noChangeAspect="1" noChangeArrowheads="1"/>
          </p:cNvPicPr>
          <p:nvPr/>
        </p:nvPicPr>
        <p:blipFill rotWithShape="1">
          <a:blip r:embed="rId2">
            <a:extLst>
              <a:ext uri="{28A0092B-C50C-407E-A947-70E740481C1C}">
                <a14:useLocalDpi xmlns:a14="http://schemas.microsoft.com/office/drawing/2010/main" val="0"/>
              </a:ext>
            </a:extLst>
          </a:blip>
          <a:srcRect l="12867" r="12122"/>
          <a:stretch/>
        </p:blipFill>
        <p:spPr bwMode="auto">
          <a:xfrm>
            <a:off x="1600200" y="2153697"/>
            <a:ext cx="5696396"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7422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05000"/>
            <a:ext cx="8305800" cy="4572000"/>
          </a:xfrm>
        </p:spPr>
        <p:txBody>
          <a:bodyPr>
            <a:normAutofit/>
          </a:bodyPr>
          <a:lstStyle/>
          <a:p>
            <a:pPr marL="0" indent="0" algn="ctr" rtl="1">
              <a:lnSpc>
                <a:spcPct val="120000"/>
              </a:lnSpc>
              <a:buNone/>
            </a:pPr>
            <a:r>
              <a:rPr lang="x-none" dirty="0" smtClean="0"/>
              <a:t>في هذه المرحلة ينمو وعي الطفل </a:t>
            </a:r>
            <a:r>
              <a:rPr lang="x-none" b="1" dirty="0" smtClean="0">
                <a:solidFill>
                  <a:srgbClr val="FF0000"/>
                </a:solidFill>
              </a:rPr>
              <a:t>بالاستقلال </a:t>
            </a:r>
            <a:r>
              <a:rPr lang="x-none" b="1" smtClean="0">
                <a:solidFill>
                  <a:srgbClr val="FF0000"/>
                </a:solidFill>
              </a:rPr>
              <a:t>والانفصال </a:t>
            </a:r>
            <a:r>
              <a:rPr lang="x-none" smtClean="0"/>
              <a:t>،</a:t>
            </a:r>
            <a:endParaRPr lang="ar-SA" dirty="0" smtClean="0"/>
          </a:p>
          <a:p>
            <a:pPr marL="0" indent="0" algn="ctr" rtl="1">
              <a:lnSpc>
                <a:spcPct val="120000"/>
              </a:lnSpc>
              <a:buNone/>
            </a:pPr>
            <a:r>
              <a:rPr lang="x-none" smtClean="0"/>
              <a:t> </a:t>
            </a:r>
            <a:r>
              <a:rPr lang="x-none" dirty="0" smtClean="0"/>
              <a:t>أصبح أكثر تحررا وزادت قدرته على النشاط الايجابي وتزيد قدرته اللغوية حتى عندما يصل الي سن 4 سنوات يستطيع التعبيرعن نفسه بحرية أكثر </a:t>
            </a:r>
            <a:r>
              <a:rPr lang="x-none" smtClean="0"/>
              <a:t>. </a:t>
            </a:r>
            <a:endParaRPr lang="ar-SA" dirty="0" smtClean="0"/>
          </a:p>
          <a:p>
            <a:pPr marL="0" indent="0" algn="ctr" rtl="1">
              <a:lnSpc>
                <a:spcPct val="120000"/>
              </a:lnSpc>
              <a:buNone/>
            </a:pPr>
            <a:endParaRPr lang="x-none" dirty="0" smtClean="0"/>
          </a:p>
          <a:p>
            <a:pPr marL="0" indent="0" algn="ctr" rtl="1">
              <a:lnSpc>
                <a:spcPct val="120000"/>
              </a:lnSpc>
              <a:buNone/>
            </a:pPr>
            <a:r>
              <a:rPr lang="x-none" dirty="0" smtClean="0"/>
              <a:t>ومن خلال خبراتهم المتنوعة يكتشف الأطفال في بداية </a:t>
            </a:r>
            <a:r>
              <a:rPr lang="x-none" smtClean="0"/>
              <a:t>هذه المرحلة</a:t>
            </a:r>
            <a:endParaRPr lang="ar-SA" dirty="0" smtClean="0"/>
          </a:p>
          <a:p>
            <a:pPr marL="0" indent="0" algn="ctr" rtl="1">
              <a:lnSpc>
                <a:spcPct val="120000"/>
              </a:lnSpc>
              <a:buNone/>
            </a:pPr>
            <a:r>
              <a:rPr lang="x-none" b="1" smtClean="0"/>
              <a:t> </a:t>
            </a:r>
            <a:r>
              <a:rPr lang="x-none" b="1" dirty="0" smtClean="0"/>
              <a:t>أن</a:t>
            </a:r>
            <a:r>
              <a:rPr lang="ar-SA" b="1" dirty="0" smtClean="0"/>
              <a:t> </a:t>
            </a:r>
            <a:r>
              <a:rPr lang="x-none" b="1" dirty="0" smtClean="0"/>
              <a:t>الوالدين لايعرفان ماذا يريد أبنائهم ولايفهمان حقيقة </a:t>
            </a:r>
            <a:r>
              <a:rPr lang="x-none" b="1" smtClean="0"/>
              <a:t>مشاعرهم </a:t>
            </a:r>
            <a:endParaRPr lang="ar-SA" b="1" dirty="0" smtClean="0"/>
          </a:p>
          <a:p>
            <a:pPr marL="0" indent="0" algn="ctr" rtl="1">
              <a:lnSpc>
                <a:spcPct val="120000"/>
              </a:lnSpc>
              <a:buNone/>
            </a:pPr>
            <a:r>
              <a:rPr lang="x-none" b="1" smtClean="0"/>
              <a:t>وأن </a:t>
            </a:r>
            <a:r>
              <a:rPr lang="x-none" b="1" dirty="0" smtClean="0"/>
              <a:t>للأطفال اختياراتهم الخاصة </a:t>
            </a:r>
            <a:r>
              <a:rPr lang="x-none" b="1" smtClean="0"/>
              <a:t>. </a:t>
            </a:r>
            <a:endParaRPr lang="ar-SA" b="1" dirty="0" smtClean="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7894142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rtl="1">
              <a:buNone/>
            </a:pPr>
            <a:r>
              <a:rPr lang="x-none"/>
              <a:t>يبدأ الطفل في إجراء التجارب لقياس حدود هذه القدرة الجديدة إنه يتعلم مثلا أن </a:t>
            </a:r>
            <a:r>
              <a:rPr lang="x-none" b="1">
                <a:solidFill>
                  <a:srgbClr val="FF0000"/>
                </a:solidFill>
              </a:rPr>
              <a:t>كلمة </a:t>
            </a:r>
            <a:r>
              <a:rPr lang="ar-SA" b="1" dirty="0">
                <a:solidFill>
                  <a:srgbClr val="FF0000"/>
                </a:solidFill>
              </a:rPr>
              <a:t>(</a:t>
            </a:r>
            <a:r>
              <a:rPr lang="x-none" b="1">
                <a:solidFill>
                  <a:srgbClr val="FF0000"/>
                </a:solidFill>
              </a:rPr>
              <a:t>لا</a:t>
            </a:r>
            <a:r>
              <a:rPr lang="ar-SA" b="1" dirty="0">
                <a:solidFill>
                  <a:srgbClr val="FF0000"/>
                </a:solidFill>
              </a:rPr>
              <a:t>)</a:t>
            </a:r>
            <a:r>
              <a:rPr lang="x-none" b="1">
                <a:solidFill>
                  <a:srgbClr val="FF0000"/>
                </a:solidFill>
              </a:rPr>
              <a:t> </a:t>
            </a:r>
            <a:r>
              <a:rPr lang="x-none"/>
              <a:t>تعني الرفض </a:t>
            </a:r>
            <a:endParaRPr lang="ar-SA" dirty="0" smtClean="0"/>
          </a:p>
          <a:p>
            <a:pPr marL="0" indent="0" algn="ctr" rtl="1">
              <a:buNone/>
            </a:pPr>
            <a:r>
              <a:rPr lang="x-none" smtClean="0"/>
              <a:t>ولكن </a:t>
            </a:r>
            <a:r>
              <a:rPr lang="x-none" b="1"/>
              <a:t>طفل الثانية </a:t>
            </a:r>
            <a:r>
              <a:rPr lang="x-none"/>
              <a:t>لايستعملها </a:t>
            </a:r>
            <a:r>
              <a:rPr lang="x-none" smtClean="0"/>
              <a:t>للتعبيرعن </a:t>
            </a:r>
            <a:r>
              <a:rPr lang="x-none"/>
              <a:t>الرفض </a:t>
            </a:r>
            <a:endParaRPr lang="ar-SA" dirty="0" smtClean="0"/>
          </a:p>
          <a:p>
            <a:pPr marL="0" indent="0" algn="ctr" rtl="1">
              <a:buNone/>
            </a:pPr>
            <a:r>
              <a:rPr lang="x-none" smtClean="0"/>
              <a:t>بل </a:t>
            </a:r>
            <a:r>
              <a:rPr lang="x-none"/>
              <a:t>يقولها ردا على أي شيء يقدم له أو أي اقتراح يعرض </a:t>
            </a:r>
            <a:r>
              <a:rPr lang="x-none" smtClean="0"/>
              <a:t>عليه</a:t>
            </a:r>
            <a:endParaRPr lang="ar-SA" dirty="0" smtClean="0"/>
          </a:p>
          <a:p>
            <a:pPr marL="0" indent="0" algn="ctr" rtl="1">
              <a:buNone/>
            </a:pPr>
            <a:r>
              <a:rPr lang="x-none" smtClean="0"/>
              <a:t> </a:t>
            </a:r>
            <a:r>
              <a:rPr lang="x-none" b="1"/>
              <a:t>سواء كان له رغبة فيه أم لم </a:t>
            </a:r>
            <a:r>
              <a:rPr lang="x-none" b="1" smtClean="0"/>
              <a:t>يكن</a:t>
            </a:r>
            <a:endParaRPr lang="ar-SA" b="1" dirty="0" smtClean="0"/>
          </a:p>
          <a:p>
            <a:pPr marL="0" indent="0" algn="ctr" rtl="1">
              <a:buNone/>
            </a:pPr>
            <a:endParaRPr lang="ar-SA" dirty="0"/>
          </a:p>
          <a:p>
            <a:pPr marL="0" indent="0" algn="ctr" rtl="1">
              <a:buNone/>
            </a:pPr>
            <a:r>
              <a:rPr lang="x-none" smtClean="0"/>
              <a:t> </a:t>
            </a:r>
            <a:r>
              <a:rPr lang="x-none"/>
              <a:t>وهذا دليل على </a:t>
            </a:r>
            <a:r>
              <a:rPr lang="x-none" b="1"/>
              <a:t>الحاجة الملحة </a:t>
            </a:r>
            <a:r>
              <a:rPr lang="x-none"/>
              <a:t>لدى الطفل إلى تأكيد ذاتيته وقدرته على الاستقلالية والتلقائية </a:t>
            </a:r>
            <a:r>
              <a:rPr lang="x-none" smtClean="0"/>
              <a:t>  </a:t>
            </a:r>
            <a:endParaRPr lang="en-US" dirty="0"/>
          </a:p>
          <a:p>
            <a:pPr algn="ctr" rtl="1"/>
            <a:endParaRPr lang="en-GB" dirty="0"/>
          </a:p>
        </p:txBody>
      </p:sp>
    </p:spTree>
    <p:extLst>
      <p:ext uri="{BB962C8B-B14F-4D97-AF65-F5344CB8AC3E}">
        <p14:creationId xmlns:p14="http://schemas.microsoft.com/office/powerpoint/2010/main" val="4217838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1143000"/>
            <a:ext cx="8382000" cy="5257800"/>
          </a:xfrm>
        </p:spPr>
        <p:txBody>
          <a:bodyPr/>
          <a:lstStyle/>
          <a:p>
            <a:pPr marL="0" indent="0" algn="r" rtl="1">
              <a:lnSpc>
                <a:spcPct val="150000"/>
              </a:lnSpc>
              <a:buNone/>
            </a:pPr>
            <a:r>
              <a:rPr lang="x-none" dirty="0" smtClean="0"/>
              <a:t>في هذه المرحلة يكون لدى الطفل كثير من </a:t>
            </a:r>
            <a:r>
              <a:rPr lang="x-none" b="1" dirty="0" smtClean="0"/>
              <a:t>المهارات المتنوعة </a:t>
            </a:r>
            <a:r>
              <a:rPr lang="x-none" dirty="0" smtClean="0"/>
              <a:t>تمكنهم من كثير من </a:t>
            </a:r>
            <a:r>
              <a:rPr lang="x-none" b="1" dirty="0" smtClean="0">
                <a:solidFill>
                  <a:srgbClr val="FF0000"/>
                </a:solidFill>
              </a:rPr>
              <a:t>العمليات البسيطة بالكفاءة اللازمة </a:t>
            </a:r>
            <a:r>
              <a:rPr lang="x-none" dirty="0" smtClean="0"/>
              <a:t>وفي كل مرة ينجز بها الطفل شيئا يشعر </a:t>
            </a:r>
            <a:r>
              <a:rPr lang="x-none" b="1" dirty="0" smtClean="0"/>
              <a:t>بالفخر</a:t>
            </a:r>
            <a:r>
              <a:rPr lang="x-none" dirty="0" smtClean="0"/>
              <a:t> لما يحققه من </a:t>
            </a:r>
            <a:r>
              <a:rPr lang="x-none" smtClean="0"/>
              <a:t>الاستقلالية والذاتية</a:t>
            </a:r>
            <a:r>
              <a:rPr lang="ar-SA" dirty="0" smtClean="0"/>
              <a:t>.</a:t>
            </a:r>
          </a:p>
          <a:p>
            <a:pPr marL="0" indent="0" algn="r" rtl="1">
              <a:lnSpc>
                <a:spcPct val="150000"/>
              </a:lnSpc>
              <a:buNone/>
            </a:pPr>
            <a:endParaRPr lang="ar-SA" dirty="0" smtClean="0"/>
          </a:p>
          <a:p>
            <a:pPr marL="0" indent="0" algn="r" rtl="1">
              <a:lnSpc>
                <a:spcPct val="150000"/>
              </a:lnSpc>
              <a:buNone/>
            </a:pPr>
            <a:r>
              <a:rPr lang="x-none" smtClean="0"/>
              <a:t>عندئذ </a:t>
            </a:r>
            <a:r>
              <a:rPr lang="x-none" dirty="0" smtClean="0"/>
              <a:t>تتكون لديه </a:t>
            </a:r>
            <a:r>
              <a:rPr lang="x-none" b="1" dirty="0" smtClean="0"/>
              <a:t>صورة عن ذاته </a:t>
            </a:r>
            <a:r>
              <a:rPr lang="x-none" dirty="0" smtClean="0"/>
              <a:t>أنه قد أصبح كالكبير يستطيع أن يتعامل مع المواقف بكفاءة واشباع الكثير من </a:t>
            </a:r>
            <a:r>
              <a:rPr lang="x-none" smtClean="0"/>
              <a:t>حاجاته </a:t>
            </a:r>
            <a:r>
              <a:rPr lang="ar-SA" dirty="0" smtClean="0"/>
              <a:t>.</a:t>
            </a:r>
          </a:p>
        </p:txBody>
      </p:sp>
    </p:spTree>
    <p:extLst>
      <p:ext uri="{BB962C8B-B14F-4D97-AF65-F5344CB8AC3E}">
        <p14:creationId xmlns:p14="http://schemas.microsoft.com/office/powerpoint/2010/main" val="970560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نتيجة بحث الصور عن حاجات الطفل"/>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3276600"/>
            <a:ext cx="4755356" cy="317023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57200" y="869735"/>
            <a:ext cx="7848600" cy="2308324"/>
          </a:xfrm>
          <a:prstGeom prst="rect">
            <a:avLst/>
          </a:prstGeom>
        </p:spPr>
        <p:txBody>
          <a:bodyPr wrap="square">
            <a:spAutoFit/>
          </a:bodyPr>
          <a:lstStyle/>
          <a:p>
            <a:pPr algn="r" rtl="1">
              <a:lnSpc>
                <a:spcPct val="150000"/>
              </a:lnSpc>
            </a:pPr>
            <a:r>
              <a:rPr lang="x-none" sz="3200"/>
              <a:t>وطفل هذه المرحلة لايحب أن يقتصر نشاطه على مايخصه بل لديه من </a:t>
            </a:r>
            <a:r>
              <a:rPr lang="x-none" sz="3200">
                <a:solidFill>
                  <a:srgbClr val="FF0000"/>
                </a:solidFill>
              </a:rPr>
              <a:t>الطاقة وتنوع الاهتمامات</a:t>
            </a:r>
            <a:r>
              <a:rPr lang="x-none" sz="3200"/>
              <a:t> ممايجعله يوسع من دائرة نشاطه بحيث تشمل كل مايمكن أن يقوم به الكبير</a:t>
            </a:r>
            <a:r>
              <a:rPr lang="ar-SA" sz="3200" dirty="0"/>
              <a:t>.</a:t>
            </a:r>
            <a:r>
              <a:rPr lang="x-none" sz="3200"/>
              <a:t> </a:t>
            </a:r>
            <a:endParaRPr lang="en-US" sz="3200" dirty="0"/>
          </a:p>
        </p:txBody>
      </p:sp>
    </p:spTree>
    <p:extLst>
      <p:ext uri="{BB962C8B-B14F-4D97-AF65-F5344CB8AC3E}">
        <p14:creationId xmlns:p14="http://schemas.microsoft.com/office/powerpoint/2010/main" val="9280234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1676</TotalTime>
  <Words>806</Words>
  <Application>Microsoft Office PowerPoint</Application>
  <PresentationFormat>On-screen Show (4:3)</PresentationFormat>
  <Paragraphs>76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PowerPoint Presentation</vt:lpstr>
      <vt:lpstr>PowerPoint Presentation</vt:lpstr>
      <vt:lpstr>الطفل في مرحلة المهد </vt:lpstr>
      <vt:lpstr>PowerPoint Presentation</vt:lpstr>
      <vt:lpstr>الطفل في مرحلة ماقبل المدرسة </vt:lpstr>
      <vt:lpstr>PowerPoint Presentation</vt:lpstr>
      <vt:lpstr>PowerPoint Presentation</vt:lpstr>
      <vt:lpstr>PowerPoint Presentation</vt:lpstr>
      <vt:lpstr>PowerPoint Presentation</vt:lpstr>
      <vt:lpstr>الحاجات الأساسية للإنســـان </vt:lpstr>
      <vt:lpstr>برأيك ما هي الحاجات الأساسية للإنسان ؟</vt:lpstr>
      <vt:lpstr>PowerPoint Presentation</vt:lpstr>
      <vt:lpstr>PowerPoint Presentation</vt:lpstr>
      <vt:lpstr>مباديء عامة لرعاية الطفل</vt:lpstr>
      <vt:lpstr>PowerPoint Presentation</vt:lpstr>
      <vt:lpstr>PowerPoint Presentation</vt:lpstr>
      <vt:lpstr>PowerPoint Presentation</vt:lpstr>
      <vt:lpstr>PowerPoint Presentation</vt:lpstr>
      <vt:lpstr>ما القصد عندما نقول  طفل متفرد ؟</vt:lpstr>
      <vt:lpstr>PowerPoint Presentation</vt:lpstr>
      <vt:lpstr>PowerPoint Presentation</vt:lpstr>
      <vt:lpstr>PowerPoint Presentation</vt:lpstr>
      <vt:lpstr>PowerPoint Presentation</vt:lpstr>
      <vt:lpstr>تم بحمد الله</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الثالثة</dc:title>
  <dc:creator>aljawhara-asus</dc:creator>
  <cp:lastModifiedBy>maha</cp:lastModifiedBy>
  <cp:revision>146</cp:revision>
  <dcterms:created xsi:type="dcterms:W3CDTF">2015-09-28T19:46:11Z</dcterms:created>
  <dcterms:modified xsi:type="dcterms:W3CDTF">2017-02-21T09:36:05Z</dcterms:modified>
</cp:coreProperties>
</file>