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66" r:id="rId3"/>
    <p:sldId id="290" r:id="rId4"/>
    <p:sldId id="299" r:id="rId5"/>
    <p:sldId id="300" r:id="rId6"/>
    <p:sldId id="277" r:id="rId7"/>
    <p:sldId id="291" r:id="rId8"/>
    <p:sldId id="278" r:id="rId9"/>
    <p:sldId id="293" r:id="rId10"/>
    <p:sldId id="279" r:id="rId11"/>
    <p:sldId id="280" r:id="rId12"/>
    <p:sldId id="281" r:id="rId13"/>
    <p:sldId id="282" r:id="rId14"/>
    <p:sldId id="294" r:id="rId15"/>
    <p:sldId id="283" r:id="rId16"/>
    <p:sldId id="295" r:id="rId17"/>
    <p:sldId id="284" r:id="rId18"/>
    <p:sldId id="285" r:id="rId19"/>
    <p:sldId id="292" r:id="rId20"/>
    <p:sldId id="296" r:id="rId21"/>
    <p:sldId id="287" r:id="rId22"/>
    <p:sldId id="288" r:id="rId23"/>
    <p:sldId id="297" r:id="rId24"/>
    <p:sldId id="298" r:id="rId25"/>
    <p:sldId id="289" r:id="rId26"/>
    <p:sldId id="267" r:id="rId27"/>
    <p:sldId id="269" r:id="rId28"/>
    <p:sldId id="270" r:id="rId29"/>
    <p:sldId id="271" r:id="rId30"/>
    <p:sldId id="273" r:id="rId31"/>
    <p:sldId id="274" r:id="rId32"/>
    <p:sldId id="27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63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50E8653-9CBA-4E9C-8A28-7AAF9B8CAE46}" type="datetimeFigureOut">
              <a:rPr lang="ar-SA" smtClean="0"/>
              <a:t>19/11/1436</a:t>
            </a:fld>
            <a:endParaRPr lang="ar-S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9E3AD64-5676-4DE0-A148-B417E401D266}" type="slidenum">
              <a:rPr lang="ar-SA" smtClean="0"/>
              <a:t>‹#›</a:t>
            </a:fld>
            <a:endParaRPr lang="ar-SA" dirty="0"/>
          </a:p>
        </p:txBody>
      </p:sp>
    </p:spTree>
    <p:extLst>
      <p:ext uri="{BB962C8B-B14F-4D97-AF65-F5344CB8AC3E}">
        <p14:creationId xmlns:p14="http://schemas.microsoft.com/office/powerpoint/2010/main" val="13068130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B9E3AD64-5676-4DE0-A148-B417E401D266}" type="slidenum">
              <a:rPr lang="ar-SA" smtClean="0"/>
              <a:t>17</a:t>
            </a:fld>
            <a:endParaRPr lang="ar-S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9/2/2015</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9/2/2015</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9/2/2015</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9/2/2015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9/2/2015</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9/2/2015</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كتابة التقارير</a:t>
            </a:r>
            <a:endParaRPr lang="en-US" dirty="0"/>
          </a:p>
        </p:txBody>
      </p:sp>
      <p:sp>
        <p:nvSpPr>
          <p:cNvPr id="3" name="Subtitle 2"/>
          <p:cNvSpPr>
            <a:spLocks noGrp="1"/>
          </p:cNvSpPr>
          <p:nvPr>
            <p:ph type="subTitle" idx="1"/>
          </p:nvPr>
        </p:nvSpPr>
        <p:spPr/>
        <p:txBody>
          <a:bodyPr/>
          <a:lstStyle/>
          <a:p>
            <a:r>
              <a:rPr lang="ar-SA" dirty="0" smtClean="0"/>
              <a:t>التدريب التعاوني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مراحل إعداد وكتابة التقرير</a:t>
            </a:r>
            <a:r>
              <a:rPr lang="en-US" dirty="0" smtClean="0"/>
              <a:t/>
            </a:r>
            <a:br>
              <a:rPr lang="en-US" dirty="0" smtClean="0"/>
            </a:br>
            <a:endParaRPr lang="ar-SA" dirty="0"/>
          </a:p>
        </p:txBody>
      </p:sp>
      <p:sp>
        <p:nvSpPr>
          <p:cNvPr id="3" name="Content Placeholder 2"/>
          <p:cNvSpPr>
            <a:spLocks noGrp="1"/>
          </p:cNvSpPr>
          <p:nvPr>
            <p:ph idx="1"/>
          </p:nvPr>
        </p:nvSpPr>
        <p:spPr/>
        <p:txBody>
          <a:bodyPr/>
          <a:lstStyle/>
          <a:p>
            <a:pPr marL="0" indent="0" algn="r" rtl="1">
              <a:buNone/>
            </a:pPr>
            <a:r>
              <a:rPr lang="ar-QA" dirty="0"/>
              <a:t>تمر عملية إعداد وكتابة التقارير بأربعة مراحل أساسية هي:</a:t>
            </a:r>
            <a:endParaRPr lang="ar-SA" dirty="0"/>
          </a:p>
          <a:p>
            <a:pPr marL="0" indent="0" algn="r" rtl="1">
              <a:buNone/>
            </a:pPr>
            <a:endParaRPr lang="en-US" dirty="0"/>
          </a:p>
          <a:p>
            <a:pPr lvl="0" algn="r" rtl="1"/>
            <a:r>
              <a:rPr lang="ar-QA" dirty="0"/>
              <a:t>مرحلة الإعداد والتجهيز.</a:t>
            </a:r>
            <a:endParaRPr lang="en-US" dirty="0"/>
          </a:p>
          <a:p>
            <a:pPr lvl="0" algn="r" rtl="1"/>
            <a:r>
              <a:rPr lang="ar-QA" dirty="0"/>
              <a:t>مرحلة التنظيم والبناء الهيكلي.</a:t>
            </a:r>
            <a:endParaRPr lang="en-US" dirty="0"/>
          </a:p>
          <a:p>
            <a:pPr lvl="0" algn="r" rtl="1"/>
            <a:r>
              <a:rPr lang="ar-QA" dirty="0"/>
              <a:t>مرحلة الكتابة.</a:t>
            </a:r>
            <a:endParaRPr lang="en-US" dirty="0"/>
          </a:p>
          <a:p>
            <a:pPr algn="r" rtl="1"/>
            <a:r>
              <a:rPr lang="ar-QA" dirty="0"/>
              <a:t>مرحلة المراجعة</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المرحلة الأولى: </a:t>
            </a:r>
            <a:r>
              <a:rPr lang="ar-QA" dirty="0"/>
              <a:t>الإعداد والتجهيز</a:t>
            </a:r>
            <a:r>
              <a:rPr lang="en-US" dirty="0"/>
              <a:t/>
            </a:r>
            <a:br>
              <a:rPr lang="en-US" dirty="0"/>
            </a:br>
            <a:endParaRPr lang="ar-SA" dirty="0"/>
          </a:p>
        </p:txBody>
      </p:sp>
      <p:sp>
        <p:nvSpPr>
          <p:cNvPr id="3" name="Content Placeholder 2"/>
          <p:cNvSpPr>
            <a:spLocks noGrp="1"/>
          </p:cNvSpPr>
          <p:nvPr>
            <p:ph idx="1"/>
          </p:nvPr>
        </p:nvSpPr>
        <p:spPr/>
        <p:txBody>
          <a:bodyPr>
            <a:normAutofit fontScale="55000" lnSpcReduction="20000"/>
          </a:bodyPr>
          <a:lstStyle/>
          <a:p>
            <a:pPr algn="r" rtl="1"/>
            <a:r>
              <a:rPr lang="ar-QA" dirty="0" smtClean="0"/>
              <a:t> </a:t>
            </a:r>
            <a:r>
              <a:rPr lang="ar-QA" dirty="0"/>
              <a:t>(1) الإطار العام للتقرير:</a:t>
            </a:r>
            <a:endParaRPr lang="en-US" dirty="0"/>
          </a:p>
          <a:p>
            <a:pPr algn="r" rtl="1"/>
            <a:r>
              <a:rPr lang="ar-QA" dirty="0"/>
              <a:t>ويشمل تحديد الموضوع بوضوح وتحديد المجالات التي يغطيها التقرير، فمثلاً يجب أن يعرف القارئ التقرير يغطي أنشطة البيع والترويج، أو أن الدراسة تشمل إدارات المالية والمبيعات ولا تشمل إدارة خدمات العملاء</a:t>
            </a:r>
            <a:r>
              <a:rPr lang="ar-QA" dirty="0" smtClean="0"/>
              <a:t>.</a:t>
            </a:r>
            <a:endParaRPr lang="ar-SA" dirty="0" smtClean="0"/>
          </a:p>
          <a:p>
            <a:pPr marL="0" indent="0" algn="r" rtl="1">
              <a:buNone/>
            </a:pPr>
            <a:endParaRPr lang="en-US" dirty="0"/>
          </a:p>
          <a:p>
            <a:pPr algn="r" rtl="1"/>
            <a:r>
              <a:rPr lang="ar-QA" dirty="0"/>
              <a:t>(2) الهدف من إعداد التقرير:</a:t>
            </a:r>
            <a:endParaRPr lang="en-US" dirty="0"/>
          </a:p>
          <a:p>
            <a:pPr algn="r" rtl="1"/>
            <a:r>
              <a:rPr lang="ar-QA" dirty="0"/>
              <a:t>ويجب أن يكون واضحاً ومحدداً في جملة واحدة، مثل (الهدف من إعداد التقرير هو تقديم توصيات بشأن أسلوب العمل في المرحلة القادمة لمواجهة التوسعات المحتملة في نشاط الشركة</a:t>
            </a:r>
            <a:r>
              <a:rPr lang="ar-QA" dirty="0" smtClean="0"/>
              <a:t>).</a:t>
            </a:r>
            <a:endParaRPr lang="ar-SA" dirty="0" smtClean="0"/>
          </a:p>
          <a:p>
            <a:pPr algn="r" rtl="1"/>
            <a:endParaRPr lang="en-US" dirty="0"/>
          </a:p>
          <a:p>
            <a:pPr algn="r" rtl="1"/>
            <a:r>
              <a:rPr lang="ar-QA" dirty="0"/>
              <a:t>(3)  قارئ التقرير:</a:t>
            </a:r>
            <a:endParaRPr lang="en-US" dirty="0"/>
          </a:p>
          <a:p>
            <a:pPr lvl="0" algn="r" rtl="1"/>
            <a:r>
              <a:rPr lang="ar-EG" dirty="0"/>
              <a:t>من هو؟ (</a:t>
            </a:r>
            <a:r>
              <a:rPr lang="ar-SA" dirty="0"/>
              <a:t>المدير المباشر, فريق العمل, الجهة المانحة, جهات حكومية.. الخ).</a:t>
            </a:r>
            <a:endParaRPr lang="en-US" dirty="0"/>
          </a:p>
          <a:p>
            <a:pPr lvl="0" algn="r" rtl="1"/>
            <a:r>
              <a:rPr lang="ar-EG" dirty="0"/>
              <a:t>ماذا يعرف مسبقاً عن موضوع التقرير؟</a:t>
            </a:r>
            <a:endParaRPr lang="en-US" dirty="0"/>
          </a:p>
          <a:p>
            <a:pPr lvl="0" algn="r" rtl="1"/>
            <a:r>
              <a:rPr lang="ar-EG" dirty="0"/>
              <a:t>ماذا يحتاج أن يعرف؟</a:t>
            </a:r>
            <a:endParaRPr lang="en-US" dirty="0"/>
          </a:p>
          <a:p>
            <a:pPr lvl="0" algn="r" rtl="1"/>
            <a:r>
              <a:rPr lang="ar-EG" dirty="0"/>
              <a:t>ما هو أسلوب الكتابة الذي يناسبه؟</a:t>
            </a:r>
            <a:endParaRPr lang="en-US" dirty="0"/>
          </a:p>
          <a:p>
            <a:pPr lvl="0" algn="r" rtl="1"/>
            <a:r>
              <a:rPr lang="ar-EG" dirty="0"/>
              <a:t>ماذا سيفعل بالتقرير وما الجراءات التي ستتخذ بناء عليه</a:t>
            </a:r>
            <a:r>
              <a:rPr lang="ar-EG" dirty="0" smtClean="0"/>
              <a:t>؟</a:t>
            </a:r>
            <a:endParaRPr lang="ar-SA" dirty="0" smtClean="0"/>
          </a:p>
          <a:p>
            <a:pPr lvl="0" algn="r" rtl="1"/>
            <a:endParaRPr lang="en-US" dirty="0"/>
          </a:p>
          <a:p>
            <a:pPr algn="r" rtl="1"/>
            <a:r>
              <a:rPr lang="ar-EG" dirty="0"/>
              <a:t>(4) معلومات التقرير:</a:t>
            </a:r>
            <a:endParaRPr lang="en-US" dirty="0"/>
          </a:p>
          <a:p>
            <a:pPr lvl="0" algn="r" rtl="1"/>
            <a:r>
              <a:rPr lang="ar-EG" dirty="0"/>
              <a:t>تحديد مصادر البيانات والمعلومات اللازمة للتقرير.</a:t>
            </a:r>
            <a:endParaRPr lang="en-US" dirty="0"/>
          </a:p>
          <a:p>
            <a:pPr lvl="0" algn="r" rtl="1"/>
            <a:r>
              <a:rPr lang="ar-EG" dirty="0"/>
              <a:t>التأكد إن كانت كاملة وصحيحة ومرتبطة بموضوع التقرير.</a:t>
            </a:r>
            <a:endParaRPr lang="en-US" dirty="0"/>
          </a:p>
          <a:p>
            <a:pPr lvl="0" algn="r" rtl="1"/>
            <a:r>
              <a:rPr lang="ar-EG" dirty="0"/>
              <a:t>التأكد من توفرها في يد كاتب التقرير.</a:t>
            </a:r>
            <a:endParaRPr lang="en-US" dirty="0"/>
          </a:p>
          <a:p>
            <a:pPr algn="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smtClean="0"/>
              <a:t>المرحلة </a:t>
            </a:r>
            <a:r>
              <a:rPr lang="ar-SA" dirty="0"/>
              <a:t>الثانية: التنظيم والبناء </a:t>
            </a:r>
            <a:r>
              <a:rPr lang="ar-SA" dirty="0" smtClean="0"/>
              <a:t>الهيكلي</a:t>
            </a:r>
            <a:endParaRPr lang="ar-SA" dirty="0"/>
          </a:p>
        </p:txBody>
      </p:sp>
      <p:sp>
        <p:nvSpPr>
          <p:cNvPr id="3" name="Content Placeholder 2"/>
          <p:cNvSpPr>
            <a:spLocks noGrp="1"/>
          </p:cNvSpPr>
          <p:nvPr>
            <p:ph idx="1"/>
          </p:nvPr>
        </p:nvSpPr>
        <p:spPr/>
        <p:txBody>
          <a:bodyPr>
            <a:normAutofit fontScale="70000" lnSpcReduction="20000"/>
          </a:bodyPr>
          <a:lstStyle/>
          <a:p>
            <a:pPr algn="r" rtl="1"/>
            <a:endParaRPr lang="en-US" dirty="0"/>
          </a:p>
          <a:p>
            <a:pPr algn="r" rtl="1"/>
            <a:r>
              <a:rPr lang="ar-SA" dirty="0"/>
              <a:t>(1) تحديد المنطق العام للتقرير:</a:t>
            </a:r>
            <a:endParaRPr lang="en-US" dirty="0"/>
          </a:p>
          <a:p>
            <a:pPr lvl="0" algn="r" rtl="1"/>
            <a:r>
              <a:rPr lang="ar-SA" dirty="0"/>
              <a:t>تحديد العناوين الرئيسية والفرعية لضمان وحدة البناء الهيكلي للتقرير.</a:t>
            </a:r>
            <a:endParaRPr lang="en-US" dirty="0"/>
          </a:p>
          <a:p>
            <a:pPr lvl="0" algn="r" rtl="1"/>
            <a:r>
              <a:rPr lang="ar-SA" dirty="0"/>
              <a:t>تحديد وسائل الإيضاح والأشكال التي سيتم استخدامها.</a:t>
            </a:r>
            <a:endParaRPr lang="en-US" dirty="0"/>
          </a:p>
          <a:p>
            <a:pPr lvl="0" algn="r" rtl="1"/>
            <a:r>
              <a:rPr lang="ar-SA" dirty="0"/>
              <a:t>تحديد المراجع التي ستورد في التقرير مع توفير بياناتها من حيث الاسم والتاريخ والمصدر.</a:t>
            </a:r>
            <a:endParaRPr lang="en-US" dirty="0"/>
          </a:p>
          <a:p>
            <a:pPr algn="r" rtl="1"/>
            <a:r>
              <a:rPr lang="ar-SA" dirty="0"/>
              <a:t>(2) تصميم الهيكل العام للتقرير:</a:t>
            </a:r>
            <a:endParaRPr lang="en-US" dirty="0"/>
          </a:p>
          <a:p>
            <a:pPr lvl="0" algn="r" rtl="1"/>
            <a:r>
              <a:rPr lang="ar-SA" dirty="0"/>
              <a:t>بداية التقرير (صفحة الغلاف, المحتويات, ملخص عام, المقدمة).</a:t>
            </a:r>
            <a:endParaRPr lang="en-US" dirty="0"/>
          </a:p>
          <a:p>
            <a:pPr lvl="0" algn="r" rtl="1"/>
            <a:r>
              <a:rPr lang="ar-SA" dirty="0"/>
              <a:t>صلب التقرير (عرض المعلومات, الجداول, الأشكال, التحليل).</a:t>
            </a:r>
            <a:endParaRPr lang="en-US" dirty="0"/>
          </a:p>
          <a:p>
            <a:pPr lvl="0" algn="r" rtl="1"/>
            <a:r>
              <a:rPr lang="ar-SA" dirty="0"/>
              <a:t>خاتمة التقرير (النتائج, التوصيات, الملاحق).</a:t>
            </a:r>
            <a:endParaRPr lang="en-US" dirty="0"/>
          </a:p>
          <a:p>
            <a:pPr algn="r" rtl="1"/>
            <a:r>
              <a:rPr lang="ar-SA" dirty="0"/>
              <a:t>ملحوظة: تحتوي صفحة الغلاف على:</a:t>
            </a:r>
            <a:endParaRPr lang="en-US" dirty="0"/>
          </a:p>
          <a:p>
            <a:pPr lvl="0" algn="r" rtl="1"/>
            <a:r>
              <a:rPr lang="ar-SA" dirty="0" smtClean="0"/>
              <a:t>اسم </a:t>
            </a:r>
            <a:r>
              <a:rPr lang="ar-SA" dirty="0"/>
              <a:t>موضوع التقرير</a:t>
            </a:r>
            <a:endParaRPr lang="en-US" dirty="0"/>
          </a:p>
          <a:p>
            <a:pPr lvl="0" algn="r" rtl="1"/>
            <a:r>
              <a:rPr lang="ar-SA" dirty="0"/>
              <a:t>كاتب التقرير ومركزه الوظيفي.</a:t>
            </a:r>
            <a:endParaRPr lang="en-US" dirty="0"/>
          </a:p>
          <a:p>
            <a:pPr lvl="0" algn="r" rtl="1"/>
            <a:r>
              <a:rPr lang="ar-SA" dirty="0" smtClean="0"/>
              <a:t>الجهة </a:t>
            </a:r>
            <a:r>
              <a:rPr lang="ar-SA" dirty="0"/>
              <a:t>المرسل منها التقرير.</a:t>
            </a:r>
            <a:endParaRPr lang="en-US" dirty="0"/>
          </a:p>
          <a:p>
            <a:pPr lvl="0" algn="r" rtl="1"/>
            <a:r>
              <a:rPr lang="ar-SA" dirty="0"/>
              <a:t>الجهة المرسل اليها التقرير.</a:t>
            </a:r>
            <a:endParaRPr lang="en-US" dirty="0"/>
          </a:p>
          <a:p>
            <a:pPr lvl="0" algn="r" rtl="1"/>
            <a:r>
              <a:rPr lang="ar-SA" dirty="0"/>
              <a:t>تاريخ كتابة التقرير.</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a:t>المرحلة الثالثة: كتابة التقرير  </a:t>
            </a:r>
          </a:p>
        </p:txBody>
      </p:sp>
      <p:sp>
        <p:nvSpPr>
          <p:cNvPr id="3" name="Content Placeholder 2"/>
          <p:cNvSpPr>
            <a:spLocks noGrp="1"/>
          </p:cNvSpPr>
          <p:nvPr>
            <p:ph idx="1"/>
          </p:nvPr>
        </p:nvSpPr>
        <p:spPr/>
        <p:txBody>
          <a:bodyPr>
            <a:normAutofit fontScale="77500" lnSpcReduction="20000"/>
          </a:bodyPr>
          <a:lstStyle/>
          <a:p>
            <a:pPr marL="0" indent="0" algn="r" rtl="1">
              <a:buNone/>
            </a:pPr>
            <a:endParaRPr lang="en-US" dirty="0"/>
          </a:p>
          <a:p>
            <a:pPr lvl="0" algn="r" rtl="1"/>
            <a:r>
              <a:rPr lang="ar-SA" dirty="0"/>
              <a:t>الأسلوب المناسب لكتابة صيغ وعبارات التقرير.</a:t>
            </a:r>
            <a:endParaRPr lang="en-US" dirty="0"/>
          </a:p>
          <a:p>
            <a:pPr lvl="0" algn="r" rtl="1"/>
            <a:r>
              <a:rPr lang="ar-SA" dirty="0"/>
              <a:t>التنسيق المنتظم لعناصر التقرير والعناوين والفقرات.</a:t>
            </a:r>
            <a:endParaRPr lang="en-US" dirty="0"/>
          </a:p>
          <a:p>
            <a:pPr lvl="0" algn="r" rtl="1"/>
            <a:r>
              <a:rPr lang="ar-SA" dirty="0"/>
              <a:t>مواقع وسائل الإيضاح والأشكال والجداول.</a:t>
            </a:r>
            <a:endParaRPr lang="en-US" dirty="0"/>
          </a:p>
          <a:p>
            <a:pPr lvl="0" algn="r" rtl="1"/>
            <a:r>
              <a:rPr lang="ar-SA" dirty="0"/>
              <a:t>المقدمة وتكامل عباراتها مع محتويات التقرير.</a:t>
            </a:r>
            <a:endParaRPr lang="en-US" dirty="0"/>
          </a:p>
          <a:p>
            <a:pPr lvl="0" algn="r" rtl="1"/>
            <a:r>
              <a:rPr lang="ar-SA" dirty="0"/>
              <a:t>ملخص التقرير ويشتمل على الهدف والإجراءات والمنهجية.</a:t>
            </a:r>
            <a:endParaRPr lang="en-US" dirty="0"/>
          </a:p>
          <a:p>
            <a:pPr lvl="0" algn="r" rtl="1"/>
            <a:r>
              <a:rPr lang="ar-SA" dirty="0"/>
              <a:t>النتائج وتحليلها ومناقشتها.</a:t>
            </a:r>
            <a:endParaRPr lang="en-US" dirty="0"/>
          </a:p>
          <a:p>
            <a:pPr lvl="0" algn="r" rtl="1"/>
            <a:r>
              <a:rPr lang="ar-SA" dirty="0"/>
              <a:t>التوصيات ومنهج العمل المستقبلي.</a:t>
            </a:r>
            <a:endParaRPr lang="en-US" dirty="0"/>
          </a:p>
          <a:p>
            <a:pPr lvl="0" algn="r" rtl="1"/>
            <a:r>
              <a:rPr lang="ar-SA" dirty="0"/>
              <a:t>جسم التقرير ويحتوي على مراحل التوصل إلى النتائج والتوصيات.</a:t>
            </a:r>
            <a:endParaRPr lang="en-US" dirty="0"/>
          </a:p>
          <a:p>
            <a:pPr lvl="0" algn="r" rtl="1"/>
            <a:r>
              <a:rPr lang="ar-SA" dirty="0"/>
              <a:t>الملاحق وتتضمن العناصر المستخدمة في التقرير وغير المدرجة في جسم التقرير.</a:t>
            </a:r>
            <a:endParaRPr lang="en-US" dirty="0"/>
          </a:p>
          <a:p>
            <a:pPr lvl="0" algn="r" rtl="1"/>
            <a:r>
              <a:rPr lang="ar-SA" dirty="0"/>
              <a:t>قائمة المراجع مسلسلة حسب ذكرها داخل جسم التقرير.</a:t>
            </a:r>
            <a:endParaRPr lang="en-US" dirty="0"/>
          </a:p>
          <a:p>
            <a:pPr algn="r" rtl="1"/>
            <a:endParaRPr lang="en-US" dirty="0"/>
          </a:p>
          <a:p>
            <a:pPr algn="r" rtl="1"/>
            <a:r>
              <a:rPr lang="ar-SA" dirty="0"/>
              <a:t> </a:t>
            </a:r>
          </a:p>
          <a:p>
            <a:pPr algn="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المرحلة الرابعة: المراجعـــة</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a:t>من أهم </a:t>
            </a:r>
            <a:r>
              <a:rPr lang="ar-SA" dirty="0" smtClean="0"/>
              <a:t>المراحل</a:t>
            </a:r>
            <a:endParaRPr lang="en-US" dirty="0"/>
          </a:p>
          <a:p>
            <a:pPr algn="r" rtl="1"/>
            <a:r>
              <a:rPr lang="ar-SA" dirty="0"/>
              <a:t>وتتضمن مراجعة كافة عناصر التقرير وتأكيد وحدتها </a:t>
            </a:r>
            <a:r>
              <a:rPr lang="ar-SA" dirty="0" smtClean="0"/>
              <a:t>وتكامل ها </a:t>
            </a:r>
            <a:r>
              <a:rPr lang="ar-SA" dirty="0"/>
              <a:t>ووضوح الرسالة منه</a:t>
            </a:r>
            <a:r>
              <a:rPr lang="ar-SA" dirty="0" smtClean="0"/>
              <a:t>.</a:t>
            </a:r>
          </a:p>
          <a:p>
            <a:pPr algn="r" rtl="1"/>
            <a:r>
              <a:rPr lang="ar-SA" dirty="0" smtClean="0"/>
              <a:t> </a:t>
            </a:r>
            <a:r>
              <a:rPr lang="ar-SA" dirty="0"/>
              <a:t>كما تتضمن مراجعة وتأكيد الضبط الإملائي واللغوي لعبارات التقرير.</a:t>
            </a:r>
            <a:endParaRPr lang="en-US" dirty="0"/>
          </a:p>
          <a:p>
            <a:pPr algn="r" rtl="1"/>
            <a:endParaRPr lang="en-US" dirty="0"/>
          </a:p>
          <a:p>
            <a:endParaRPr lang="ar-SA" dirty="0"/>
          </a:p>
        </p:txBody>
      </p:sp>
    </p:spTree>
    <p:extLst>
      <p:ext uri="{BB962C8B-B14F-4D97-AF65-F5344CB8AC3E}">
        <p14:creationId xmlns:p14="http://schemas.microsoft.com/office/powerpoint/2010/main" val="4190436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تجنب التالي</a:t>
            </a:r>
            <a:endParaRPr lang="ar-SA" dirty="0"/>
          </a:p>
        </p:txBody>
      </p:sp>
      <p:sp>
        <p:nvSpPr>
          <p:cNvPr id="3" name="Content Placeholder 2"/>
          <p:cNvSpPr>
            <a:spLocks noGrp="1"/>
          </p:cNvSpPr>
          <p:nvPr>
            <p:ph idx="1"/>
          </p:nvPr>
        </p:nvSpPr>
        <p:spPr/>
        <p:txBody>
          <a:bodyPr>
            <a:normAutofit fontScale="92500"/>
          </a:bodyPr>
          <a:lstStyle/>
          <a:p>
            <a:pPr lvl="0" algn="r" rtl="1"/>
            <a:r>
              <a:rPr lang="ar-QA" dirty="0"/>
              <a:t>تجنب استخدام الصفات التي قد تعني نوعاً من </a:t>
            </a:r>
            <a:r>
              <a:rPr lang="ar-SA" dirty="0" smtClean="0"/>
              <a:t>ا</a:t>
            </a:r>
            <a:r>
              <a:rPr lang="ar-QA" dirty="0" smtClean="0"/>
              <a:t>لجزم </a:t>
            </a:r>
            <a:r>
              <a:rPr lang="ar-QA" dirty="0"/>
              <a:t>أو الحكم المطلق،</a:t>
            </a:r>
            <a:r>
              <a:rPr lang="ar-SA" dirty="0"/>
              <a:t> مثال: الحل المثالي ـ الأسلوب الأمثل ـ نظام ممتاز ـ خسائر فادحة</a:t>
            </a:r>
            <a:r>
              <a:rPr lang="ar-QA" dirty="0" smtClean="0"/>
              <a:t>.</a:t>
            </a:r>
            <a:endParaRPr lang="ar-SA" dirty="0" smtClean="0"/>
          </a:p>
          <a:p>
            <a:pPr marL="0" lvl="0" indent="0" algn="r" rtl="1">
              <a:buNone/>
            </a:pPr>
            <a:endParaRPr lang="en-US" dirty="0"/>
          </a:p>
          <a:p>
            <a:pPr lvl="0" algn="r" rtl="1"/>
            <a:r>
              <a:rPr lang="ar-QA" dirty="0"/>
              <a:t>تجنب الأحكام الشديدة والقاطعة، فقد تكون هناك بعض المعلومات التي لم تصل إليك والتي قد تغير الصورة</a:t>
            </a:r>
            <a:r>
              <a:rPr lang="ar-QA" dirty="0" smtClean="0"/>
              <a:t>.</a:t>
            </a:r>
            <a:endParaRPr lang="ar-SA" dirty="0" smtClean="0"/>
          </a:p>
          <a:p>
            <a:pPr lvl="0" algn="r" rtl="1"/>
            <a:endParaRPr lang="en-US" dirty="0"/>
          </a:p>
          <a:p>
            <a:pPr lvl="0" algn="r" rtl="1"/>
            <a:r>
              <a:rPr lang="ar-QA" dirty="0"/>
              <a:t>تجنب استخدام الكلمات المثيرة للمشاعر مثل:</a:t>
            </a:r>
            <a:endParaRPr lang="en-US" dirty="0"/>
          </a:p>
          <a:p>
            <a:pPr algn="r" rtl="1"/>
            <a:r>
              <a:rPr lang="ar-QA" dirty="0"/>
              <a:t>كارثة ـ نابغة ـ استحالة ـ خيالي ـ </a:t>
            </a:r>
            <a:r>
              <a:rPr lang="ar-QA" dirty="0" smtClean="0"/>
              <a:t>جنوني</a:t>
            </a:r>
            <a:endParaRPr lang="ar-SA" dirty="0" smtClean="0"/>
          </a:p>
          <a:p>
            <a:pPr marL="0" indent="0" algn="r" rtl="1">
              <a:buNone/>
            </a:pPr>
            <a:endParaRPr lang="en-US" dirty="0"/>
          </a:p>
          <a:p>
            <a:pPr lvl="0" algn="r" rtl="1"/>
            <a:r>
              <a:rPr lang="ar-QA" dirty="0"/>
              <a:t>تجنب استخدام الضمير الأول (أنا).</a:t>
            </a:r>
            <a:endParaRPr lang="en-US" dirty="0"/>
          </a:p>
          <a:p>
            <a:pPr algn="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t>تابع </a:t>
            </a:r>
            <a:endParaRPr lang="ar-SA" dirty="0"/>
          </a:p>
        </p:txBody>
      </p:sp>
      <p:sp>
        <p:nvSpPr>
          <p:cNvPr id="3" name="Content Placeholder 2"/>
          <p:cNvSpPr>
            <a:spLocks noGrp="1"/>
          </p:cNvSpPr>
          <p:nvPr>
            <p:ph idx="1"/>
          </p:nvPr>
        </p:nvSpPr>
        <p:spPr/>
        <p:txBody>
          <a:bodyPr>
            <a:normAutofit fontScale="70000" lnSpcReduction="20000"/>
          </a:bodyPr>
          <a:lstStyle/>
          <a:p>
            <a:pPr lvl="0" algn="r" rtl="1"/>
            <a:r>
              <a:rPr lang="ar-QA" dirty="0"/>
              <a:t>تجنب إستخدام الجمل والتعبيرات المطولة والتي يمكن الاستعاضة عنها بكلمة واحدة أو جملة قصيرة مثال ذلك: (في هذه اللحظة من الزمن) بدلاً من </a:t>
            </a:r>
            <a:r>
              <a:rPr lang="ar-QA" dirty="0">
                <a:solidFill>
                  <a:schemeClr val="bg1"/>
                </a:solidFill>
              </a:rPr>
              <a:t>(الآن</a:t>
            </a:r>
            <a:r>
              <a:rPr lang="ar-QA" dirty="0" smtClean="0">
                <a:solidFill>
                  <a:schemeClr val="bg1"/>
                </a:solidFill>
              </a:rPr>
              <a:t>).</a:t>
            </a:r>
            <a:endParaRPr lang="ar-SA" dirty="0" smtClean="0">
              <a:solidFill>
                <a:schemeClr val="bg1"/>
              </a:solidFill>
            </a:endParaRPr>
          </a:p>
          <a:p>
            <a:pPr marL="0" lvl="0" indent="0" algn="r" rtl="1">
              <a:buNone/>
            </a:pPr>
            <a:endParaRPr lang="en-US" dirty="0">
              <a:solidFill>
                <a:schemeClr val="bg1"/>
              </a:solidFill>
            </a:endParaRPr>
          </a:p>
          <a:p>
            <a:pPr lvl="0" algn="r" rtl="1"/>
            <a:r>
              <a:rPr lang="ar-QA" dirty="0"/>
              <a:t>تجنب الألفاظ والتعبيرات الفنية وخاصة إذا كانت بلغة أخرى وكان القارئ لا يعمل في نفس المجال</a:t>
            </a:r>
            <a:r>
              <a:rPr lang="ar-QA" dirty="0" smtClean="0"/>
              <a:t>.</a:t>
            </a:r>
            <a:endParaRPr lang="ar-SA" dirty="0" smtClean="0"/>
          </a:p>
          <a:p>
            <a:pPr marL="0" lvl="0" indent="0" algn="r" rtl="1">
              <a:buNone/>
            </a:pPr>
            <a:endParaRPr lang="en-US" dirty="0"/>
          </a:p>
          <a:p>
            <a:pPr lvl="0" algn="r" rtl="1"/>
            <a:r>
              <a:rPr lang="ar-QA" dirty="0"/>
              <a:t>تجنب الاختصارات دون ذكر الكلمة أو الجملة كاملة معها</a:t>
            </a:r>
            <a:r>
              <a:rPr lang="ar-QA" dirty="0" smtClean="0"/>
              <a:t>.</a:t>
            </a:r>
            <a:endParaRPr lang="ar-SA" dirty="0" smtClean="0"/>
          </a:p>
          <a:p>
            <a:pPr marL="0" lvl="0" indent="0" algn="r" rtl="1">
              <a:buNone/>
            </a:pPr>
            <a:endParaRPr lang="en-US" dirty="0"/>
          </a:p>
          <a:p>
            <a:pPr lvl="0" algn="r" rtl="1"/>
            <a:r>
              <a:rPr lang="ar-QA" dirty="0"/>
              <a:t>تجنب جعل التقرير فني جداً، ولكن اجعله في مستوى مناسب للقارئ ومستواه الإداري والمهني</a:t>
            </a:r>
            <a:r>
              <a:rPr lang="ar-QA" dirty="0" smtClean="0"/>
              <a:t>.</a:t>
            </a:r>
            <a:endParaRPr lang="ar-SA" dirty="0" smtClean="0"/>
          </a:p>
          <a:p>
            <a:pPr marL="0" lvl="0" indent="0" algn="r" rtl="1">
              <a:buNone/>
            </a:pPr>
            <a:endParaRPr lang="en-US" dirty="0"/>
          </a:p>
          <a:p>
            <a:pPr lvl="0" algn="r" rtl="1"/>
            <a:r>
              <a:rPr lang="ar-QA" dirty="0"/>
              <a:t>تجنب أن تدرج أكثر من فكرة في فقرة واحدة، وإستخدم الجمل القصيرة،</a:t>
            </a:r>
            <a:endParaRPr lang="en-US" dirty="0"/>
          </a:p>
          <a:p>
            <a:pPr marL="0" indent="0" algn="r" rtl="1">
              <a:buNone/>
            </a:pPr>
            <a:r>
              <a:rPr lang="ar-QA" dirty="0"/>
              <a:t>وعلامات الفصل المناسبة</a:t>
            </a:r>
            <a:r>
              <a:rPr lang="ar-QA" dirty="0" smtClean="0"/>
              <a:t>.</a:t>
            </a:r>
            <a:endParaRPr lang="ar-SA" dirty="0" smtClean="0"/>
          </a:p>
          <a:p>
            <a:pPr marL="0" indent="0" algn="r" rtl="1">
              <a:buNone/>
            </a:pPr>
            <a:endParaRPr lang="en-US" dirty="0"/>
          </a:p>
          <a:p>
            <a:pPr lvl="0" algn="r" rtl="1"/>
            <a:r>
              <a:rPr lang="ar-QA" dirty="0"/>
              <a:t>تجنب استخدام الكلمات والعبارات السلبية قدر الإمكان، مثل: لا يمكن قبول هذا الرأي أو الاقتراح</a:t>
            </a:r>
            <a:endParaRPr lang="ar-SA" dirty="0"/>
          </a:p>
        </p:txBody>
      </p:sp>
    </p:spTree>
    <p:extLst>
      <p:ext uri="{BB962C8B-B14F-4D97-AF65-F5344CB8AC3E}">
        <p14:creationId xmlns:p14="http://schemas.microsoft.com/office/powerpoint/2010/main" val="671695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مشاكل التقرير</a:t>
            </a:r>
            <a:endParaRPr lang="ar-SA" dirty="0"/>
          </a:p>
        </p:txBody>
      </p:sp>
      <p:sp>
        <p:nvSpPr>
          <p:cNvPr id="3" name="Content Placeholder 2"/>
          <p:cNvSpPr>
            <a:spLocks noGrp="1"/>
          </p:cNvSpPr>
          <p:nvPr>
            <p:ph idx="1"/>
          </p:nvPr>
        </p:nvSpPr>
        <p:spPr/>
        <p:txBody>
          <a:bodyPr>
            <a:normAutofit/>
          </a:bodyPr>
          <a:lstStyle/>
          <a:p>
            <a:pPr marL="0" indent="0" algn="r" rtl="1">
              <a:buNone/>
            </a:pPr>
            <a:r>
              <a:rPr lang="ar-SA" dirty="0"/>
              <a:t>أولاً: مشكلات تتعلق بأهداف التقرير</a:t>
            </a:r>
            <a:endParaRPr lang="en-US" dirty="0"/>
          </a:p>
          <a:p>
            <a:pPr lvl="0" algn="r" rtl="1"/>
            <a:r>
              <a:rPr lang="ar-SA" dirty="0"/>
              <a:t>عدم وضوح الأهداف في ذهن المسئولين.</a:t>
            </a:r>
            <a:endParaRPr lang="en-US" dirty="0"/>
          </a:p>
          <a:p>
            <a:pPr lvl="0" algn="r" rtl="1"/>
            <a:r>
              <a:rPr lang="ar-SA" dirty="0"/>
              <a:t>عدم وضوح الأهداف في ذهن كاتب التقرير.</a:t>
            </a:r>
            <a:endParaRPr lang="en-US" dirty="0"/>
          </a:p>
          <a:p>
            <a:pPr marL="0" indent="0" algn="r" rtl="1">
              <a:buNone/>
            </a:pPr>
            <a:endParaRPr lang="en-US" dirty="0"/>
          </a:p>
          <a:p>
            <a:pPr marL="0" indent="0" algn="r" rtl="1">
              <a:buNone/>
            </a:pPr>
            <a:r>
              <a:rPr lang="ar-SA" dirty="0"/>
              <a:t>ثانياً: مشكلات تتعلق بالمعلومات</a:t>
            </a:r>
            <a:endParaRPr lang="en-US" dirty="0"/>
          </a:p>
          <a:p>
            <a:pPr lvl="0" algn="r" rtl="1"/>
            <a:r>
              <a:rPr lang="ar-SA" dirty="0"/>
              <a:t>ندرة المعلومات   </a:t>
            </a:r>
            <a:endParaRPr lang="en-US" dirty="0"/>
          </a:p>
          <a:p>
            <a:pPr lvl="0" algn="r" rtl="1"/>
            <a:r>
              <a:rPr lang="ar-SA" dirty="0"/>
              <a:t>سرية المعلومات   </a:t>
            </a:r>
            <a:endParaRPr lang="en-US" dirty="0"/>
          </a:p>
          <a:p>
            <a:pPr lvl="0" algn="r" rtl="1"/>
            <a:r>
              <a:rPr lang="ar-SA" dirty="0"/>
              <a:t>عدم دورية المعلومات </a:t>
            </a:r>
            <a:endParaRPr lang="en-US" dirty="0"/>
          </a:p>
          <a:p>
            <a:pPr lvl="0" algn="r" rtl="1"/>
            <a:r>
              <a:rPr lang="ar-SA" dirty="0"/>
              <a:t>حجب المعلومات  </a:t>
            </a:r>
            <a:endParaRPr lang="en-US" dirty="0"/>
          </a:p>
          <a:p>
            <a:pPr lvl="0" algn="r" rtl="1"/>
            <a:r>
              <a:rPr lang="ar-SA" dirty="0"/>
              <a:t>غياب أجهزة المعلومات</a:t>
            </a:r>
            <a:endParaRPr lang="en-US" dirty="0"/>
          </a:p>
          <a:p>
            <a:pPr marL="0" indent="0" algn="r" rtl="1">
              <a:buNone/>
            </a:pP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الأخطاء الشائعة</a:t>
            </a:r>
            <a:endParaRPr lang="ar-SA"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ar-SA" dirty="0" smtClean="0"/>
              <a:t>أولاً</a:t>
            </a:r>
            <a:r>
              <a:rPr lang="ar-SA" dirty="0"/>
              <a:t>: أخطاء تتعلق بغياب أحد الأركان الرئيسية </a:t>
            </a:r>
            <a:r>
              <a:rPr lang="ar-SA" dirty="0" smtClean="0"/>
              <a:t>للتقرير:</a:t>
            </a:r>
          </a:p>
          <a:p>
            <a:pPr marL="0" indent="0" algn="r" rtl="1">
              <a:buNone/>
            </a:pPr>
            <a:endParaRPr lang="en-US" dirty="0"/>
          </a:p>
          <a:p>
            <a:pPr lvl="0" algn="r" rtl="1"/>
            <a:r>
              <a:rPr lang="ar-SA" dirty="0"/>
              <a:t>غياب صفحة الغلاف.</a:t>
            </a:r>
            <a:endParaRPr lang="en-US" dirty="0"/>
          </a:p>
          <a:p>
            <a:pPr lvl="0" algn="r" rtl="1"/>
            <a:r>
              <a:rPr lang="ar-SA" dirty="0"/>
              <a:t>غياب صفحة المحتويات في حالة التقارير الطويلة.</a:t>
            </a:r>
            <a:endParaRPr lang="en-US" dirty="0"/>
          </a:p>
          <a:p>
            <a:pPr lvl="0" algn="r" rtl="1"/>
            <a:r>
              <a:rPr lang="ar-SA" dirty="0"/>
              <a:t>غياب المقدمة المناسبة للتقرير.</a:t>
            </a:r>
            <a:endParaRPr lang="en-US" dirty="0"/>
          </a:p>
          <a:p>
            <a:pPr lvl="0" algn="r" rtl="1"/>
            <a:r>
              <a:rPr lang="ar-SA" dirty="0"/>
              <a:t>غياب الهيكلة الواضحة للتقرير.</a:t>
            </a:r>
            <a:endParaRPr lang="en-US" dirty="0"/>
          </a:p>
          <a:p>
            <a:pPr lvl="0" algn="r" rtl="1"/>
            <a:r>
              <a:rPr lang="ar-SA" dirty="0"/>
              <a:t>غياب العناوين الرئيسية أو الفرعية المناسبة للموضوع.</a:t>
            </a:r>
            <a:endParaRPr lang="en-US" dirty="0"/>
          </a:p>
          <a:p>
            <a:pPr lvl="0" algn="r" rtl="1"/>
            <a:r>
              <a:rPr lang="ar-SA" dirty="0"/>
              <a:t>قصر التقرير على عرض النتائج.</a:t>
            </a:r>
            <a:endParaRPr lang="en-US" dirty="0"/>
          </a:p>
          <a:p>
            <a:pPr lvl="0" algn="r" rtl="1"/>
            <a:r>
              <a:rPr lang="ar-SA" dirty="0"/>
              <a:t>غياب الخاتمة المبلورة للتقرير.</a:t>
            </a:r>
            <a:endParaRPr lang="en-US" dirty="0"/>
          </a:p>
          <a:p>
            <a:pPr lvl="0" algn="r" rtl="1"/>
            <a:r>
              <a:rPr lang="ar-SA" dirty="0"/>
              <a:t>غياب التوصيات أو المقترحات.</a:t>
            </a:r>
            <a:endParaRPr lang="en-US" dirty="0"/>
          </a:p>
          <a:p>
            <a:pPr lvl="0" algn="r" rtl="1"/>
            <a:r>
              <a:rPr lang="ar-SA" dirty="0"/>
              <a:t>غياب المراجع وذلك في حالة استخدام مراجع بالتقرير</a:t>
            </a:r>
            <a:r>
              <a:rPr lang="ar-SA"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تابع</a:t>
            </a:r>
            <a:endParaRPr lang="ar-SA" dirty="0"/>
          </a:p>
        </p:txBody>
      </p:sp>
      <p:sp>
        <p:nvSpPr>
          <p:cNvPr id="3" name="Content Placeholder 2"/>
          <p:cNvSpPr>
            <a:spLocks noGrp="1"/>
          </p:cNvSpPr>
          <p:nvPr>
            <p:ph idx="1"/>
          </p:nvPr>
        </p:nvSpPr>
        <p:spPr/>
        <p:txBody>
          <a:bodyPr>
            <a:normAutofit fontScale="70000" lnSpcReduction="20000"/>
          </a:bodyPr>
          <a:lstStyle/>
          <a:p>
            <a:pPr marL="0" indent="0" algn="r" rtl="1">
              <a:buNone/>
            </a:pPr>
            <a:r>
              <a:rPr lang="ar-SA" dirty="0"/>
              <a:t>ثانيا أخطاء تتعلق بصياغة </a:t>
            </a:r>
            <a:r>
              <a:rPr lang="ar-SA" dirty="0" smtClean="0"/>
              <a:t>التقرير:</a:t>
            </a:r>
          </a:p>
          <a:p>
            <a:pPr marL="0" indent="0" algn="r" rtl="1">
              <a:buNone/>
            </a:pPr>
            <a:endParaRPr lang="en-US" dirty="0"/>
          </a:p>
          <a:p>
            <a:pPr algn="r" rtl="1"/>
            <a:r>
              <a:rPr lang="ar-SA" dirty="0"/>
              <a:t>ما يخص الغلاف: </a:t>
            </a:r>
            <a:endParaRPr lang="en-US" dirty="0"/>
          </a:p>
          <a:p>
            <a:pPr lvl="0" algn="r" rtl="1"/>
            <a:r>
              <a:rPr lang="ar-SA" dirty="0"/>
              <a:t>غياب العنوان الواضح أو صياغته في صورة عامة أو طويل نسبياً.</a:t>
            </a:r>
            <a:endParaRPr lang="en-US" dirty="0"/>
          </a:p>
          <a:p>
            <a:pPr lvl="0" algn="r" rtl="1"/>
            <a:r>
              <a:rPr lang="ar-SA" dirty="0"/>
              <a:t>غياب اسم الجهة التي أعدت التقرير </a:t>
            </a:r>
            <a:r>
              <a:rPr lang="ar-SA" dirty="0" smtClean="0"/>
              <a:t>أو الخطأ </a:t>
            </a:r>
            <a:r>
              <a:rPr lang="ar-SA" dirty="0"/>
              <a:t>في اسمها.</a:t>
            </a:r>
            <a:endParaRPr lang="en-US" dirty="0"/>
          </a:p>
          <a:p>
            <a:pPr lvl="0" algn="r" rtl="1"/>
            <a:r>
              <a:rPr lang="ar-SA" dirty="0"/>
              <a:t>غياب اسم الجهة المقدم إليها التقرير أو الخطأ في اسمها أو ذكر </a:t>
            </a:r>
            <a:r>
              <a:rPr lang="ar-SA" dirty="0" smtClean="0"/>
              <a:t>الاسم </a:t>
            </a:r>
            <a:r>
              <a:rPr lang="ar-SA" dirty="0"/>
              <a:t>التجاري أو المختصر لها.</a:t>
            </a:r>
            <a:endParaRPr lang="en-US" dirty="0"/>
          </a:p>
          <a:p>
            <a:pPr lvl="0" algn="r" rtl="1"/>
            <a:r>
              <a:rPr lang="ar-SA" dirty="0"/>
              <a:t>غياب تاريخ تقديم التقرير أو ذكره غير واضحاً.</a:t>
            </a:r>
            <a:endParaRPr lang="en-US" dirty="0"/>
          </a:p>
          <a:p>
            <a:pPr marL="0" indent="0" algn="r" rtl="1">
              <a:buNone/>
            </a:pPr>
            <a:endParaRPr lang="en-US" dirty="0"/>
          </a:p>
          <a:p>
            <a:pPr algn="r" rtl="1"/>
            <a:r>
              <a:rPr lang="ar-SA" dirty="0"/>
              <a:t>ما يخص صفحة المحتويات:</a:t>
            </a:r>
            <a:endParaRPr lang="en-US" dirty="0"/>
          </a:p>
          <a:p>
            <a:pPr lvl="0" algn="r" rtl="1"/>
            <a:r>
              <a:rPr lang="ar-SA" dirty="0"/>
              <a:t> غياب التوحيد بين مستويات التقرير.</a:t>
            </a:r>
            <a:endParaRPr lang="en-US" dirty="0"/>
          </a:p>
          <a:p>
            <a:pPr lvl="0" algn="r" rtl="1"/>
            <a:r>
              <a:rPr lang="ar-SA" dirty="0"/>
              <a:t>غياب التنسيق التفصيلي لعناصر المحتويات.</a:t>
            </a:r>
            <a:endParaRPr lang="en-US" dirty="0"/>
          </a:p>
          <a:p>
            <a:pPr lvl="0" algn="r" rtl="1"/>
            <a:r>
              <a:rPr lang="ar-SA" dirty="0"/>
              <a:t>غياب التطابق بين العناوين في صفحة المحتويات وفي جسم التقرير.</a:t>
            </a:r>
            <a:endParaRPr lang="en-US" dirty="0"/>
          </a:p>
          <a:p>
            <a:pPr lvl="0" algn="r" rtl="1"/>
            <a:r>
              <a:rPr lang="ar-SA" dirty="0"/>
              <a:t>غياب ترقيم صفحات التقرير المقابلة للعناصر المختلفة أو اختلافها عن جسم التقرير.</a:t>
            </a:r>
            <a:endParaRPr lang="en-US" dirty="0"/>
          </a:p>
          <a:p>
            <a:pPr algn="r" rt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الكتابة الوظيفية</a:t>
            </a:r>
            <a:endParaRPr lang="ar-SA" dirty="0"/>
          </a:p>
        </p:txBody>
      </p:sp>
      <p:sp>
        <p:nvSpPr>
          <p:cNvPr id="3" name="Content Placeholder 2"/>
          <p:cNvSpPr>
            <a:spLocks noGrp="1"/>
          </p:cNvSpPr>
          <p:nvPr>
            <p:ph idx="1"/>
          </p:nvPr>
        </p:nvSpPr>
        <p:spPr/>
        <p:txBody>
          <a:bodyPr/>
          <a:lstStyle/>
          <a:p>
            <a:pPr algn="r" rtl="1"/>
            <a:r>
              <a:rPr lang="ar-SA" dirty="0"/>
              <a:t>الكتابة الوظيفية هي نوع من الكتابة المتعلقة بالمعاملات والمتطلبات الإدارية والتقارير والبحوث العلمية وهي ضرورية في الحياة للمنافع العامة والخاصة.</a:t>
            </a:r>
          </a:p>
          <a:p>
            <a:pPr algn="r" rtl="1"/>
            <a:endParaRPr lang="ar-SA" dirty="0"/>
          </a:p>
          <a:p>
            <a:pPr algn="r" rtl="1"/>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تابع</a:t>
            </a:r>
            <a:endParaRPr lang="ar-SA" dirty="0"/>
          </a:p>
        </p:txBody>
      </p:sp>
      <p:sp>
        <p:nvSpPr>
          <p:cNvPr id="3" name="Content Placeholder 2"/>
          <p:cNvSpPr>
            <a:spLocks noGrp="1"/>
          </p:cNvSpPr>
          <p:nvPr>
            <p:ph idx="1"/>
          </p:nvPr>
        </p:nvSpPr>
        <p:spPr/>
        <p:txBody>
          <a:bodyPr>
            <a:normAutofit/>
          </a:bodyPr>
          <a:lstStyle/>
          <a:p>
            <a:pPr algn="r" rtl="1"/>
            <a:r>
              <a:rPr lang="ar-SA" dirty="0"/>
              <a:t>ما يخص المقدمة:</a:t>
            </a:r>
            <a:endParaRPr lang="en-US" dirty="0"/>
          </a:p>
          <a:p>
            <a:pPr algn="r" rtl="1"/>
            <a:r>
              <a:rPr lang="ar-SA" dirty="0"/>
              <a:t>غياب التناسب بين حجم وصياغة المقدمة وحجم وأهمية التقرير.</a:t>
            </a:r>
            <a:endParaRPr lang="en-US" dirty="0"/>
          </a:p>
          <a:p>
            <a:pPr algn="r" rtl="1"/>
            <a:r>
              <a:rPr lang="ar-SA" dirty="0"/>
              <a:t>غياب أحد عناصر المقدمة (الخلفية ـ الهدف ـ المنهج ـ الهيكل ـ الخاتمة) أو الترتيب المنطقي لها.</a:t>
            </a:r>
            <a:endParaRPr lang="en-US" dirty="0"/>
          </a:p>
          <a:p>
            <a:pPr algn="r" rtl="1"/>
            <a:r>
              <a:rPr lang="ar-SA" dirty="0"/>
              <a:t>اختلاف ما ذكر في المقدمة عن جسم التقرير.</a:t>
            </a:r>
            <a:endParaRPr lang="en-US" dirty="0"/>
          </a:p>
          <a:p>
            <a:pPr algn="r" rtl="1"/>
            <a:r>
              <a:rPr lang="ar-SA" dirty="0"/>
              <a:t>غياب وحدة الموضوع في المقدمة.</a:t>
            </a:r>
            <a:endParaRPr lang="en-US" dirty="0"/>
          </a:p>
          <a:p>
            <a:pPr algn="r" rtl="1"/>
            <a:r>
              <a:rPr lang="ar-SA" dirty="0"/>
              <a:t>المبالغات المعتادة (العبارات المثيرة ـ الغموض ـ الثناء والشكر على الجهة طالبة التقرير ـ إظهار أهمية التقرير وحجم الجهد المبذول به).</a:t>
            </a:r>
            <a:endParaRPr lang="en-US" dirty="0"/>
          </a:p>
          <a:p>
            <a:pPr algn="r" rtl="1"/>
            <a:endParaRPr lang="en-US" dirty="0"/>
          </a:p>
        </p:txBody>
      </p:sp>
    </p:spTree>
    <p:extLst>
      <p:ext uri="{BB962C8B-B14F-4D97-AF65-F5344CB8AC3E}">
        <p14:creationId xmlns:p14="http://schemas.microsoft.com/office/powerpoint/2010/main" val="3289228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تابع</a:t>
            </a:r>
            <a:endParaRPr lang="ar-SA" dirty="0"/>
          </a:p>
        </p:txBody>
      </p:sp>
      <p:sp>
        <p:nvSpPr>
          <p:cNvPr id="3" name="Content Placeholder 2"/>
          <p:cNvSpPr>
            <a:spLocks noGrp="1"/>
          </p:cNvSpPr>
          <p:nvPr>
            <p:ph idx="1"/>
          </p:nvPr>
        </p:nvSpPr>
        <p:spPr/>
        <p:txBody>
          <a:bodyPr>
            <a:normAutofit lnSpcReduction="10000"/>
          </a:bodyPr>
          <a:lstStyle/>
          <a:p>
            <a:pPr algn="r" rtl="1"/>
            <a:r>
              <a:rPr lang="ar-SA" dirty="0"/>
              <a:t>ما يخص جسم التقرير:</a:t>
            </a:r>
            <a:endParaRPr lang="en-US" dirty="0"/>
          </a:p>
          <a:p>
            <a:pPr algn="r" rtl="1"/>
            <a:r>
              <a:rPr lang="ar-SA" dirty="0"/>
              <a:t>الهيكلة غير المناسبة للتقرير.</a:t>
            </a:r>
            <a:endParaRPr lang="en-US" dirty="0"/>
          </a:p>
          <a:p>
            <a:pPr algn="r" rtl="1"/>
            <a:r>
              <a:rPr lang="ar-SA" dirty="0"/>
              <a:t>غياب وضع العناوين الرئيسية والفرعية ونظام تمييزها.</a:t>
            </a:r>
            <a:endParaRPr lang="en-US" dirty="0"/>
          </a:p>
          <a:p>
            <a:pPr algn="r" rtl="1"/>
            <a:r>
              <a:rPr lang="ar-SA" dirty="0"/>
              <a:t>تكرار العناوين أو اختلاط ألأرقام التي تمييزها.</a:t>
            </a:r>
            <a:endParaRPr lang="en-US" dirty="0"/>
          </a:p>
          <a:p>
            <a:pPr algn="r" rtl="1"/>
            <a:r>
              <a:rPr lang="ar-SA" dirty="0"/>
              <a:t>التكرار غير المفيد وطول الفقرات أو الجمل.</a:t>
            </a:r>
            <a:endParaRPr lang="en-US" dirty="0"/>
          </a:p>
          <a:p>
            <a:pPr algn="r" rtl="1"/>
            <a:r>
              <a:rPr lang="ar-SA" dirty="0"/>
              <a:t>غياب الحد الفاصل بين الحقائق والآراء واستعمال كلمات مبهمة المعاني.</a:t>
            </a:r>
            <a:endParaRPr lang="en-US" dirty="0"/>
          </a:p>
          <a:p>
            <a:pPr algn="r" rtl="1"/>
            <a:r>
              <a:rPr lang="ar-SA" dirty="0"/>
              <a:t>المبالغة في استخدام الأشكال البيانية والجداول أو غياب نظام ترقيمها.</a:t>
            </a:r>
            <a:endParaRPr lang="en-US" dirty="0"/>
          </a:p>
          <a:p>
            <a:pPr algn="r" rtl="1"/>
            <a:r>
              <a:rPr lang="ar-SA" dirty="0"/>
              <a:t>عرض عمليات حسابية طويلة ومعقدة.</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normAutofit fontScale="55000" lnSpcReduction="20000"/>
          </a:bodyPr>
          <a:lstStyle/>
          <a:p>
            <a:pPr algn="r" rtl="1"/>
            <a:r>
              <a:rPr lang="ar-SA" dirty="0"/>
              <a:t>ما يخص النتائج</a:t>
            </a:r>
            <a:r>
              <a:rPr lang="ar-SA" dirty="0" smtClean="0"/>
              <a:t>:</a:t>
            </a:r>
          </a:p>
          <a:p>
            <a:pPr marL="0" indent="0" algn="r" rtl="1">
              <a:buNone/>
            </a:pPr>
            <a:endParaRPr lang="en-US" dirty="0"/>
          </a:p>
          <a:p>
            <a:pPr lvl="0" algn="r" rtl="1"/>
            <a:r>
              <a:rPr lang="ar-SA" dirty="0"/>
              <a:t>غياب المنطق في عرض الغرض أو غياب وحدة الترتيب في عرض النتائج.</a:t>
            </a:r>
            <a:endParaRPr lang="en-US" dirty="0"/>
          </a:p>
          <a:p>
            <a:pPr lvl="0" algn="r" rtl="1"/>
            <a:r>
              <a:rPr lang="ar-SA" dirty="0"/>
              <a:t>الإسهاب أو الاقتضاب غير المناسب في العرض.</a:t>
            </a:r>
            <a:endParaRPr lang="en-US" dirty="0"/>
          </a:p>
          <a:p>
            <a:pPr algn="r" rtl="1"/>
            <a:r>
              <a:rPr lang="ar-SA" dirty="0"/>
              <a:t>ما يخص التوصيات والمقترحات:</a:t>
            </a:r>
            <a:endParaRPr lang="en-US" dirty="0"/>
          </a:p>
          <a:p>
            <a:pPr lvl="0" algn="r" rtl="1"/>
            <a:r>
              <a:rPr lang="ar-SA" dirty="0"/>
              <a:t>تجاوز التوصيات والمقترحات لحدود القارئ المستهدف من التقرير.</a:t>
            </a:r>
            <a:endParaRPr lang="en-US" dirty="0"/>
          </a:p>
          <a:p>
            <a:pPr lvl="0" algn="r" rtl="1"/>
            <a:r>
              <a:rPr lang="ar-SA" dirty="0"/>
              <a:t>غياب الفصل بين المقترحات والتوصيات أو العرض غير المنطقي لها</a:t>
            </a:r>
            <a:r>
              <a:rPr lang="ar-SA" dirty="0" smtClean="0"/>
              <a:t>.</a:t>
            </a:r>
          </a:p>
          <a:p>
            <a:pPr marL="0" lvl="0" indent="0" algn="r" rtl="1">
              <a:buNone/>
            </a:pPr>
            <a:endParaRPr lang="en-US" dirty="0"/>
          </a:p>
          <a:p>
            <a:pPr algn="r" rtl="1"/>
            <a:r>
              <a:rPr lang="ar-SA" dirty="0"/>
              <a:t>ما يخص الملخص:</a:t>
            </a:r>
            <a:endParaRPr lang="en-US" dirty="0"/>
          </a:p>
          <a:p>
            <a:pPr lvl="0" algn="r" rtl="1"/>
            <a:r>
              <a:rPr lang="ar-SA" dirty="0"/>
              <a:t>قصر الملخص على عرض النتائج أو إهمال بعض عناصر الموضوع.</a:t>
            </a:r>
            <a:endParaRPr lang="en-US" dirty="0"/>
          </a:p>
          <a:p>
            <a:pPr lvl="0" algn="r" rtl="1"/>
            <a:r>
              <a:rPr lang="ar-SA" dirty="0"/>
              <a:t>الإسهاب في بعض العناصر أو الاختصار الشديد للبعض الآخر.</a:t>
            </a:r>
            <a:endParaRPr lang="en-US" dirty="0"/>
          </a:p>
          <a:p>
            <a:pPr algn="r" rtl="1"/>
            <a:r>
              <a:rPr lang="ar-SA" dirty="0"/>
              <a:t>ما يخص قائمة المراجع (إن وجدت):</a:t>
            </a:r>
            <a:endParaRPr lang="en-US" dirty="0"/>
          </a:p>
          <a:p>
            <a:pPr lvl="0" algn="r" rtl="1"/>
            <a:r>
              <a:rPr lang="ar-SA" dirty="0"/>
              <a:t>غياب الفصل بين المراجع العربية والأجنبية.</a:t>
            </a:r>
            <a:endParaRPr lang="en-US" dirty="0"/>
          </a:p>
          <a:p>
            <a:pPr lvl="0" algn="r" rtl="1"/>
            <a:r>
              <a:rPr lang="ar-SA" dirty="0"/>
              <a:t>سوء ترتيب المراجع أو الخطأ في ذكر بياناتها.</a:t>
            </a:r>
            <a:endParaRPr lang="en-US" dirty="0"/>
          </a:p>
          <a:p>
            <a:pPr marL="0" indent="0" algn="r" rtl="1">
              <a:buNone/>
            </a:pPr>
            <a:endParaRPr lang="ar-SA" dirty="0" smtClean="0"/>
          </a:p>
          <a:p>
            <a:pPr marL="0" indent="0" algn="r" rtl="1">
              <a:buNone/>
            </a:pPr>
            <a:r>
              <a:rPr lang="ar-SA" dirty="0" smtClean="0"/>
              <a:t>ما </a:t>
            </a:r>
            <a:r>
              <a:rPr lang="ar-SA" dirty="0"/>
              <a:t>يخص الملحقات:</a:t>
            </a:r>
            <a:endParaRPr lang="en-US" dirty="0"/>
          </a:p>
          <a:p>
            <a:pPr algn="r" rtl="1"/>
            <a:r>
              <a:rPr lang="ar-SA" dirty="0"/>
              <a:t>غياب وحدة اللفظ (مرفق/ ملحق).</a:t>
            </a:r>
            <a:endParaRPr lang="en-US" dirty="0"/>
          </a:p>
          <a:p>
            <a:pPr algn="r" rtl="1"/>
            <a:r>
              <a:rPr lang="ar-SA" dirty="0"/>
              <a:t>غياب الترتيب المنطقي للملاحق وفقاً لذكرها في التقرير.</a:t>
            </a:r>
            <a:endParaRPr lang="en-US" dirty="0"/>
          </a:p>
          <a:p>
            <a:pPr algn="r" rtl="1"/>
            <a:r>
              <a:rPr lang="ar-SA" dirty="0"/>
              <a:t>غياب نظام تمييز الملاحق.</a:t>
            </a:r>
            <a:endParaRPr lang="en-US" dirty="0"/>
          </a:p>
          <a:p>
            <a:pPr marL="0" indent="0" algn="r" rtl="1">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ثالثا:ً أخطاء تتعلق بالإخراج والشكل العام </a:t>
            </a:r>
            <a:r>
              <a:rPr lang="ar-SA" dirty="0" smtClean="0"/>
              <a:t>للتقرير</a:t>
            </a:r>
            <a:endParaRPr lang="ar-SA" dirty="0"/>
          </a:p>
        </p:txBody>
      </p:sp>
      <p:sp>
        <p:nvSpPr>
          <p:cNvPr id="3" name="Content Placeholder 2"/>
          <p:cNvSpPr>
            <a:spLocks noGrp="1"/>
          </p:cNvSpPr>
          <p:nvPr>
            <p:ph idx="1"/>
          </p:nvPr>
        </p:nvSpPr>
        <p:spPr/>
        <p:txBody>
          <a:bodyPr>
            <a:normAutofit/>
          </a:bodyPr>
          <a:lstStyle/>
          <a:p>
            <a:pPr lvl="0" algn="r" rtl="1"/>
            <a:r>
              <a:rPr lang="ar-SA" dirty="0" smtClean="0"/>
              <a:t>استخدام </a:t>
            </a:r>
            <a:r>
              <a:rPr lang="ar-SA" dirty="0"/>
              <a:t>نوعية غير مناسبة من الورق أو مقاس غير متداول.</a:t>
            </a:r>
            <a:endParaRPr lang="en-US" dirty="0"/>
          </a:p>
          <a:p>
            <a:pPr lvl="0" algn="r" rtl="1"/>
            <a:r>
              <a:rPr lang="ar-SA" dirty="0"/>
              <a:t>استخدام طريقة تجليد غير مناسبة لحجم وطبيعة التقرير.</a:t>
            </a:r>
            <a:endParaRPr lang="en-US" dirty="0"/>
          </a:p>
          <a:p>
            <a:pPr lvl="0" algn="r" rtl="1"/>
            <a:r>
              <a:rPr lang="ar-SA" dirty="0"/>
              <a:t>سوء استخدام وتعدد مقاسات الخطوط في صفحة الغلاف أو في التقرير بصفة عامة.</a:t>
            </a:r>
            <a:endParaRPr lang="en-US" dirty="0"/>
          </a:p>
          <a:p>
            <a:pPr lvl="0" algn="r" rtl="1"/>
            <a:r>
              <a:rPr lang="ar-SA" dirty="0"/>
              <a:t>ترك أجزاء خالية في الصفحات أو في بداية الفقرات دون مبرر.</a:t>
            </a:r>
            <a:endParaRPr lang="en-US" dirty="0"/>
          </a:p>
          <a:p>
            <a:pPr lvl="0" algn="r" rtl="1"/>
            <a:r>
              <a:rPr lang="ar-SA" dirty="0"/>
              <a:t>غياب وحدة الترقيم أو انتظامها</a:t>
            </a:r>
            <a:endParaRPr lang="en-US" dirty="0"/>
          </a:p>
          <a:p>
            <a:pPr algn="r" rtl="1"/>
            <a:r>
              <a:rPr lang="ar-SA" dirty="0"/>
              <a:t> </a:t>
            </a:r>
            <a:endParaRPr lang="en-US" dirty="0"/>
          </a:p>
          <a:p>
            <a:pPr algn="r"/>
            <a:endParaRPr lang="ar-SA" dirty="0"/>
          </a:p>
          <a:p>
            <a:endParaRPr lang="ar-SA" dirty="0"/>
          </a:p>
        </p:txBody>
      </p:sp>
    </p:spTree>
    <p:extLst>
      <p:ext uri="{BB962C8B-B14F-4D97-AF65-F5344CB8AC3E}">
        <p14:creationId xmlns:p14="http://schemas.microsoft.com/office/powerpoint/2010/main" val="134563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SA" dirty="0"/>
              <a:t>رابعاً: أخطاء تتعلق باللغة</a:t>
            </a:r>
            <a:r>
              <a:rPr lang="en-US" dirty="0"/>
              <a:t/>
            </a:r>
            <a:br>
              <a:rPr lang="en-US" dirty="0"/>
            </a:br>
            <a:endParaRPr lang="ar-SA" dirty="0"/>
          </a:p>
        </p:txBody>
      </p:sp>
      <p:sp>
        <p:nvSpPr>
          <p:cNvPr id="3" name="Content Placeholder 2"/>
          <p:cNvSpPr>
            <a:spLocks noGrp="1"/>
          </p:cNvSpPr>
          <p:nvPr>
            <p:ph idx="1"/>
          </p:nvPr>
        </p:nvSpPr>
        <p:spPr/>
        <p:txBody>
          <a:bodyPr/>
          <a:lstStyle/>
          <a:p>
            <a:pPr algn="r" rtl="1"/>
            <a:r>
              <a:rPr lang="ar-SA" dirty="0" smtClean="0"/>
              <a:t> الأخطاء </a:t>
            </a:r>
            <a:r>
              <a:rPr lang="ar-SA" dirty="0"/>
              <a:t>الإملائية أثناء كتابة التقرير </a:t>
            </a:r>
            <a:r>
              <a:rPr lang="ar-SA" dirty="0" smtClean="0"/>
              <a:t>ونسخه</a:t>
            </a:r>
            <a:endParaRPr lang="en-US" dirty="0"/>
          </a:p>
          <a:p>
            <a:pPr lvl="0" algn="r" rtl="1"/>
            <a:r>
              <a:rPr lang="ar-SA" dirty="0"/>
              <a:t>الأخطاء اللغوية الناجمة عن النحو والصرف لألفاظ ومعاني التقرير</a:t>
            </a:r>
          </a:p>
          <a:p>
            <a:endParaRPr lang="ar-SA" dirty="0"/>
          </a:p>
        </p:txBody>
      </p:sp>
    </p:spTree>
    <p:extLst>
      <p:ext uri="{BB962C8B-B14F-4D97-AF65-F5344CB8AC3E}">
        <p14:creationId xmlns:p14="http://schemas.microsoft.com/office/powerpoint/2010/main" val="3074473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مميزات التقرير الجيد</a:t>
            </a:r>
            <a:endParaRPr lang="ar-SA" dirty="0"/>
          </a:p>
        </p:txBody>
      </p:sp>
      <p:sp>
        <p:nvSpPr>
          <p:cNvPr id="3" name="Content Placeholder 2"/>
          <p:cNvSpPr>
            <a:spLocks noGrp="1"/>
          </p:cNvSpPr>
          <p:nvPr>
            <p:ph idx="1"/>
          </p:nvPr>
        </p:nvSpPr>
        <p:spPr/>
        <p:txBody>
          <a:bodyPr>
            <a:normAutofit fontScale="55000" lnSpcReduction="20000"/>
          </a:bodyPr>
          <a:lstStyle/>
          <a:p>
            <a:pPr lvl="0" algn="r" rtl="1"/>
            <a:r>
              <a:rPr lang="ar-SA" dirty="0"/>
              <a:t>له بداية ووسط ونهاية.</a:t>
            </a:r>
            <a:endParaRPr lang="en-US" dirty="0"/>
          </a:p>
          <a:p>
            <a:pPr marL="0" indent="0" algn="r" rtl="1">
              <a:buNone/>
            </a:pPr>
            <a:endParaRPr lang="en-US" dirty="0"/>
          </a:p>
          <a:p>
            <a:pPr lvl="0" algn="r" rtl="1"/>
            <a:r>
              <a:rPr lang="ar-SA" dirty="0"/>
              <a:t>أن يكون كاملاً,  ودقيقاً، وصادقاً.</a:t>
            </a:r>
            <a:endParaRPr lang="en-US" dirty="0"/>
          </a:p>
          <a:p>
            <a:pPr marL="0" indent="0" algn="r" rtl="1">
              <a:buNone/>
            </a:pPr>
            <a:endParaRPr lang="en-US" dirty="0"/>
          </a:p>
          <a:p>
            <a:pPr lvl="0" algn="r" rtl="1"/>
            <a:r>
              <a:rPr lang="ar-SA" dirty="0"/>
              <a:t>أن يكون مختصراً بقدر الإمكان ـ وبسيطاً.</a:t>
            </a:r>
            <a:endParaRPr lang="en-US" dirty="0"/>
          </a:p>
          <a:p>
            <a:pPr marL="0" indent="0" algn="r" rtl="1">
              <a:buNone/>
            </a:pPr>
            <a:endParaRPr lang="en-US" dirty="0"/>
          </a:p>
          <a:p>
            <a:pPr lvl="0" algn="r" rtl="1"/>
            <a:r>
              <a:rPr lang="ar-SA" dirty="0"/>
              <a:t>أن يكون موضوعياً غير محكوم بآرائك ورغباتك وأحكامك الشخصية.</a:t>
            </a:r>
            <a:endParaRPr lang="en-US" dirty="0"/>
          </a:p>
          <a:p>
            <a:pPr marL="0" indent="0" algn="r" rtl="1">
              <a:buNone/>
            </a:pPr>
            <a:endParaRPr lang="en-US" dirty="0"/>
          </a:p>
          <a:p>
            <a:pPr lvl="0" algn="r" rtl="1"/>
            <a:r>
              <a:rPr lang="ar-SA" dirty="0"/>
              <a:t>له ترتيب وتتابع منطقي وتقسيم وترقيم الإجراء.</a:t>
            </a:r>
            <a:endParaRPr lang="en-US" dirty="0"/>
          </a:p>
          <a:p>
            <a:pPr marL="0" indent="0" algn="r" rtl="1">
              <a:buNone/>
            </a:pPr>
            <a:endParaRPr lang="en-US" dirty="0"/>
          </a:p>
          <a:p>
            <a:pPr lvl="0" algn="r" rtl="1"/>
            <a:r>
              <a:rPr lang="ar-SA" dirty="0"/>
              <a:t>أن يكتب في لغة واضحة ومباشرة.</a:t>
            </a:r>
            <a:endParaRPr lang="en-US" dirty="0"/>
          </a:p>
          <a:p>
            <a:pPr marL="0" indent="0" algn="r" rtl="1">
              <a:buNone/>
            </a:pPr>
            <a:endParaRPr lang="en-US" dirty="0"/>
          </a:p>
          <a:p>
            <a:pPr lvl="0" algn="r" rtl="1"/>
            <a:r>
              <a:rPr lang="ar-SA" dirty="0"/>
              <a:t>أن يقدم في الوقت المطلوب تقديمه فيه (أو الملائم).</a:t>
            </a:r>
            <a:endParaRPr lang="en-US" dirty="0"/>
          </a:p>
          <a:p>
            <a:pPr marL="0" indent="0" algn="r" rtl="1">
              <a:buNone/>
            </a:pPr>
            <a:endParaRPr lang="en-US" dirty="0"/>
          </a:p>
          <a:p>
            <a:pPr lvl="0" algn="r" rtl="1"/>
            <a:r>
              <a:rPr lang="ar-SA" dirty="0"/>
              <a:t>أن يستخدم الإيضاحات البيانية كلما كان ذلك فعالاً.</a:t>
            </a:r>
            <a:endParaRPr lang="en-US" dirty="0"/>
          </a:p>
          <a:p>
            <a:pPr marL="0" indent="0" algn="r" rtl="1">
              <a:buNone/>
            </a:pPr>
            <a:endParaRPr lang="en-US" dirty="0"/>
          </a:p>
          <a:p>
            <a:pPr lvl="0" algn="r" rtl="1"/>
            <a:r>
              <a:rPr lang="ar-SA" dirty="0"/>
              <a:t>أن يكون له خلاصة تعبر عن معطيات التقرير.</a:t>
            </a:r>
            <a:endParaRPr lang="en-US" dirty="0"/>
          </a:p>
          <a:p>
            <a:pPr marL="0" indent="0" algn="r" rtl="1">
              <a:buNone/>
            </a:pPr>
            <a:endParaRPr lang="en-US" dirty="0"/>
          </a:p>
          <a:p>
            <a:pPr algn="r" rtl="1"/>
            <a:r>
              <a:rPr lang="ar-SA" dirty="0"/>
              <a:t>خالياً من الأخطاء</a:t>
            </a:r>
            <a:endParaRPr lang="en-US" dirty="0"/>
          </a:p>
          <a:p>
            <a:pPr algn="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a:t>المعاني وعملية </a:t>
            </a:r>
            <a:r>
              <a:rPr lang="ar-SA" dirty="0" smtClean="0"/>
              <a:t>الاتصال</a:t>
            </a:r>
            <a:endParaRPr lang="ar-SA" dirty="0"/>
          </a:p>
        </p:txBody>
      </p:sp>
      <p:sp>
        <p:nvSpPr>
          <p:cNvPr id="3" name="Content Placeholder 2"/>
          <p:cNvSpPr>
            <a:spLocks noGrp="1"/>
          </p:cNvSpPr>
          <p:nvPr>
            <p:ph idx="1"/>
          </p:nvPr>
        </p:nvSpPr>
        <p:spPr/>
        <p:txBody>
          <a:bodyPr>
            <a:normAutofit/>
          </a:bodyPr>
          <a:lstStyle/>
          <a:p>
            <a:pPr marL="0" indent="0" algn="r" rtl="1">
              <a:buNone/>
            </a:pPr>
            <a:endParaRPr lang="en-US" dirty="0" smtClean="0"/>
          </a:p>
          <a:p>
            <a:pPr algn="r" rtl="1"/>
            <a:r>
              <a:rPr lang="ar-SA" dirty="0" smtClean="0"/>
              <a:t>في أي عملية اتصال ، لا بد من وجود ثلاث مكونات هي المصدر ( المتكلم أو الكاتب ) ، والمقصود ( المستمع أو المتلقي ) والرسالة ( المعاني المقصود نقلها</a:t>
            </a:r>
            <a:r>
              <a:rPr lang="ar-SA" dirty="0"/>
              <a:t>)</a:t>
            </a:r>
            <a:r>
              <a:rPr lang="en-US" dirty="0" smtClean="0"/>
              <a:t>  </a:t>
            </a:r>
          </a:p>
          <a:p>
            <a:pPr algn="r" rtl="1"/>
            <a:r>
              <a:rPr lang="ar-SA" dirty="0" smtClean="0"/>
              <a:t>من هنا يجب أن يدرك المصدر أن الكلمات تشير إلى حقائق وأن الخبرات السابقة والذكريات والبيئة الخارجية المحيطة – كل هؤلاء عوامل تؤثر على اختيار المصدر للرموز ( الكلمات – العبارات – الجمل ) المستخدمة في إرسال الرسالة ، ونفس هذه العوامل هي التي تؤثر على فهم المتلقي للرسالة</a:t>
            </a:r>
            <a:r>
              <a:rPr lang="en-US" dirty="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dirty="0"/>
              <a:t>ترتيب خطابك – دور </a:t>
            </a:r>
            <a:r>
              <a:rPr lang="ar-SA" dirty="0" smtClean="0"/>
              <a:t>الفقرة</a:t>
            </a:r>
            <a:endParaRPr lang="ar-SA" dirty="0"/>
          </a:p>
        </p:txBody>
      </p:sp>
      <p:sp>
        <p:nvSpPr>
          <p:cNvPr id="3" name="Content Placeholder 2"/>
          <p:cNvSpPr>
            <a:spLocks noGrp="1"/>
          </p:cNvSpPr>
          <p:nvPr>
            <p:ph idx="1"/>
          </p:nvPr>
        </p:nvSpPr>
        <p:spPr/>
        <p:txBody>
          <a:bodyPr>
            <a:normAutofit fontScale="47500" lnSpcReduction="20000"/>
          </a:bodyPr>
          <a:lstStyle/>
          <a:p>
            <a:pPr marL="0" indent="0" algn="r" rtl="1">
              <a:buNone/>
            </a:pPr>
            <a:r>
              <a:rPr lang="en-US" dirty="0" smtClean="0"/>
              <a:t> </a:t>
            </a:r>
          </a:p>
          <a:p>
            <a:pPr algn="r" rtl="1"/>
            <a:r>
              <a:rPr lang="ar-SA" dirty="0" smtClean="0"/>
              <a:t>أ - ضع عدد من الفقرات – تخصص فقرة لكل فكرة أو حقيقة رئيسية . تتم هذه العملية قبل أن تبدأ عملية الكتابة الفعلية</a:t>
            </a:r>
            <a:r>
              <a:rPr lang="en-US" dirty="0" smtClean="0"/>
              <a:t>.</a:t>
            </a:r>
          </a:p>
          <a:p>
            <a:pPr marL="0" indent="0" algn="r" rtl="1">
              <a:buNone/>
            </a:pPr>
            <a:endParaRPr lang="en-US" dirty="0" smtClean="0"/>
          </a:p>
          <a:p>
            <a:pPr algn="r" rtl="1"/>
            <a:r>
              <a:rPr lang="ar-SA" dirty="0" smtClean="0"/>
              <a:t>ب - استخدم الفقرة الأولى لإبلاغ القارئ بموضوع الخطاب . أربط بين هذا الخطاب وأي مراسلات سابقة ، ولكن لا تكرر موضوع خطاب الشخصي الآخر وتعطيه أولوية على الرد الذي تقوم أنت به</a:t>
            </a:r>
            <a:r>
              <a:rPr lang="en-US" dirty="0" smtClean="0"/>
              <a:t> .</a:t>
            </a:r>
          </a:p>
          <a:p>
            <a:pPr algn="r" rtl="1"/>
            <a:endParaRPr lang="en-US" dirty="0" smtClean="0"/>
          </a:p>
          <a:p>
            <a:pPr algn="r" rtl="1"/>
            <a:r>
              <a:rPr lang="ar-SA" dirty="0" smtClean="0"/>
              <a:t>جـ - لا يقوم رجال الأعمال والموظفون بقراءة الخطابات بغرض المتعة وبالتالي فإنهم يريدون أن تكون الخطابات قصيرة ومحددة تخاطب الموضوع المراد تناوله مباشرة</a:t>
            </a:r>
            <a:r>
              <a:rPr lang="en-US" dirty="0" smtClean="0"/>
              <a:t> .</a:t>
            </a:r>
          </a:p>
          <a:p>
            <a:pPr marL="0" indent="0" algn="r" rtl="1">
              <a:buNone/>
            </a:pPr>
            <a:endParaRPr lang="en-US" dirty="0" smtClean="0"/>
          </a:p>
          <a:p>
            <a:pPr algn="r" rtl="1"/>
            <a:r>
              <a:rPr lang="ar-SA" dirty="0" smtClean="0"/>
              <a:t>د - حاول أن ترى الفقرة الختامية قبل أن تبدأ ، واستمر في التحرك تجاه الفقرة الختامية مع كتبتك للجمل الافتتاحية . استخدم الفقرة الأخيرة للتسهيل على القارئ في اتخاذ الإجراء الذي تريده</a:t>
            </a:r>
          </a:p>
          <a:p>
            <a:pPr algn="r" rtl="1"/>
            <a:endParaRPr lang="en-US" dirty="0" smtClean="0"/>
          </a:p>
          <a:p>
            <a:pPr marL="0" indent="0" algn="r" rtl="1">
              <a:buNone/>
            </a:pPr>
            <a:endParaRPr lang="en-US" dirty="0" smtClean="0"/>
          </a:p>
          <a:p>
            <a:pPr algn="r" rtl="1"/>
            <a:r>
              <a:rPr lang="ar-SA" dirty="0" smtClean="0"/>
              <a:t>هـ - احتفظ بالجمل والعبارات والفقرات قصيرة . ويفضل خبراء الكتابة الفنية أن تتكون الجملة في المتوسط من عشرين كلمة وإن كانوا يفضلون أيضا التنوع في طول الجملة . وفي العادة فإن الفقرة الافتتاحية تكون قصيرة وكذلك الفقرة الختامية في حين تكون أطول الفقرات في منتصف الخطاب . ويتم وضع الأفكار المتماثلة في فقرة واحدة حتى يمكن توصيل المعنى للقارئ بسهولة ودقة</a:t>
            </a:r>
            <a:r>
              <a:rPr lang="en-US" dirty="0" smtClean="0"/>
              <a:t> .</a:t>
            </a:r>
          </a:p>
          <a:p>
            <a:pPr marL="0" indent="0" algn="r" rtl="1">
              <a:buNone/>
            </a:pPr>
            <a:endParaRPr lang="ar-SA" dirty="0"/>
          </a:p>
          <a:p>
            <a:pPr marL="0" indent="0" algn="r" rtl="1">
              <a:buNone/>
            </a:pPr>
            <a:endParaRPr lang="en-US" dirty="0" smtClean="0"/>
          </a:p>
          <a:p>
            <a:pPr algn="r" rtl="1"/>
            <a:r>
              <a:rPr lang="ar-SA" dirty="0" smtClean="0"/>
              <a:t>اقرأ خطابك جيدا قبل التوقيع عليه – فبمجرد خروجه فإنك أنت – الموقع – المسئول عن أي أخطاء أو سوء فهم أو بلبلة فيما يتعلق الخطاب </a:t>
            </a:r>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dirty="0" smtClean="0"/>
              <a:t>الشكل </a:t>
            </a:r>
            <a:r>
              <a:rPr lang="ar-SA" dirty="0"/>
              <a:t>الخارجي </a:t>
            </a:r>
            <a:r>
              <a:rPr lang="ar-SA" dirty="0" smtClean="0"/>
              <a:t>للخطاب</a:t>
            </a:r>
            <a:endParaRPr lang="ar-SA" dirty="0"/>
          </a:p>
        </p:txBody>
      </p:sp>
      <p:sp>
        <p:nvSpPr>
          <p:cNvPr id="3" name="Content Placeholder 2"/>
          <p:cNvSpPr>
            <a:spLocks noGrp="1"/>
          </p:cNvSpPr>
          <p:nvPr>
            <p:ph idx="1"/>
          </p:nvPr>
        </p:nvSpPr>
        <p:spPr/>
        <p:txBody>
          <a:bodyPr>
            <a:normAutofit/>
          </a:bodyPr>
          <a:lstStyle/>
          <a:p>
            <a:pPr algn="r" rtl="1"/>
            <a:r>
              <a:rPr lang="ar-SA" dirty="0"/>
              <a:t>في حين أن المضمون يعد أكثر أهمية من الشكل الخارجي للخطاب بل وأكثر أهمية من الأسلوب، إلا أننا جميعا ندرك أن الأسلوب والشكل الخارجي للخطاب هما مثل الملبس والمظهر بالنسبة للإنسان </a:t>
            </a:r>
            <a:endParaRPr lang="ar-SA" dirty="0" smtClean="0"/>
          </a:p>
          <a:p>
            <a:pPr algn="r" rtl="1"/>
            <a:r>
              <a:rPr lang="ar-SA" dirty="0" smtClean="0"/>
              <a:t>قد </a:t>
            </a:r>
            <a:r>
              <a:rPr lang="ar-SA" dirty="0"/>
              <a:t>يؤثر خطأ واحد سلبا على خطاب مكتوب </a:t>
            </a:r>
            <a:r>
              <a:rPr lang="ar-SA" dirty="0" smtClean="0"/>
              <a:t>بعناية.</a:t>
            </a:r>
          </a:p>
          <a:p>
            <a:pPr marL="0" indent="0" algn="r" rtl="1">
              <a:buNone/>
            </a:pPr>
            <a:endParaRPr lang="ar-SA" dirty="0" smtClean="0"/>
          </a:p>
          <a:p>
            <a:pPr algn="r" rtl="1"/>
            <a:r>
              <a:rPr lang="ar-SA" dirty="0" smtClean="0"/>
              <a:t>يفيد </a:t>
            </a:r>
            <a:r>
              <a:rPr lang="ar-SA" dirty="0"/>
              <a:t>عدم اهتمام أو عدم دقة من جانب الكاتب </a:t>
            </a:r>
            <a:r>
              <a:rPr lang="ar-SA" dirty="0" smtClean="0"/>
              <a:t>فإن القارئ </a:t>
            </a:r>
            <a:r>
              <a:rPr lang="ar-SA" dirty="0"/>
              <a:t>يفقد ثقته في القيمة الحقيقية </a:t>
            </a:r>
            <a:r>
              <a:rPr lang="ar-SA" dirty="0" smtClean="0"/>
              <a:t>للرسالة ككل</a:t>
            </a:r>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ضع نفسك في موضع القارئ </a:t>
            </a:r>
          </a:p>
        </p:txBody>
      </p:sp>
      <p:sp>
        <p:nvSpPr>
          <p:cNvPr id="3" name="Content Placeholder 2"/>
          <p:cNvSpPr>
            <a:spLocks noGrp="1"/>
          </p:cNvSpPr>
          <p:nvPr>
            <p:ph idx="1"/>
          </p:nvPr>
        </p:nvSpPr>
        <p:spPr/>
        <p:txBody>
          <a:bodyPr>
            <a:normAutofit/>
          </a:bodyPr>
          <a:lstStyle/>
          <a:p>
            <a:pPr marL="0" indent="0" algn="r" rtl="1">
              <a:buNone/>
            </a:pPr>
            <a:endParaRPr lang="en-US" dirty="0" smtClean="0"/>
          </a:p>
          <a:p>
            <a:pPr algn="r" rtl="1"/>
            <a:r>
              <a:rPr lang="ar-SA" dirty="0" smtClean="0"/>
              <a:t>إن الكاتب الجيد هو الذي يعني بالقارئ ، فالعوامل النفسية تلعب دور هام في كتابة الخطابات تذكر أنك تكتب لقارئ بعينه</a:t>
            </a: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مجالات الكتابة الوظيفية:</a:t>
            </a:r>
            <a:endParaRPr lang="ar-SA" dirty="0"/>
          </a:p>
        </p:txBody>
      </p:sp>
      <p:sp>
        <p:nvSpPr>
          <p:cNvPr id="3" name="Content Placeholder 2"/>
          <p:cNvSpPr>
            <a:spLocks noGrp="1"/>
          </p:cNvSpPr>
          <p:nvPr>
            <p:ph idx="1"/>
          </p:nvPr>
        </p:nvSpPr>
        <p:spPr/>
        <p:txBody>
          <a:bodyPr/>
          <a:lstStyle/>
          <a:p>
            <a:pPr marL="0" indent="0" algn="r" rtl="1">
              <a:buNone/>
            </a:pPr>
            <a:r>
              <a:rPr lang="ar-SA" dirty="0"/>
              <a:t>للكتابة الوظيفية مجالات متعددة منها: </a:t>
            </a:r>
          </a:p>
          <a:p>
            <a:pPr algn="r" rtl="1"/>
            <a:r>
              <a:rPr lang="ar-SA" dirty="0"/>
              <a:t>التلخيص</a:t>
            </a:r>
          </a:p>
          <a:p>
            <a:pPr algn="r" rtl="1"/>
            <a:r>
              <a:rPr lang="ar-SA" dirty="0"/>
              <a:t>التقرير</a:t>
            </a:r>
          </a:p>
          <a:p>
            <a:pPr algn="r" rtl="1"/>
            <a:r>
              <a:rPr lang="ar-SA" dirty="0"/>
              <a:t>الرسائل</a:t>
            </a:r>
          </a:p>
          <a:p>
            <a:pPr algn="r" rtl="1"/>
            <a:r>
              <a:rPr lang="ar-SA" dirty="0"/>
              <a:t>البحوث العلمية </a:t>
            </a:r>
          </a:p>
          <a:p>
            <a:pPr algn="r" rtl="1"/>
            <a:r>
              <a:rPr lang="ar-SA" dirty="0"/>
              <a:t>وملء الاستمارات </a:t>
            </a:r>
          </a:p>
          <a:p>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التفكير </a:t>
            </a:r>
            <a:r>
              <a:rPr lang="ar-SA" dirty="0"/>
              <a:t>الإبداعي</a:t>
            </a:r>
          </a:p>
        </p:txBody>
      </p:sp>
      <p:sp>
        <p:nvSpPr>
          <p:cNvPr id="3" name="Content Placeholder 2"/>
          <p:cNvSpPr>
            <a:spLocks noGrp="1"/>
          </p:cNvSpPr>
          <p:nvPr>
            <p:ph idx="1"/>
          </p:nvPr>
        </p:nvSpPr>
        <p:spPr/>
        <p:txBody>
          <a:bodyPr>
            <a:normAutofit fontScale="47500" lnSpcReduction="20000"/>
          </a:bodyPr>
          <a:lstStyle/>
          <a:p>
            <a:pPr marL="0" indent="0" algn="r" rtl="1">
              <a:buNone/>
            </a:pPr>
            <a:endParaRPr lang="en-US" dirty="0" smtClean="0"/>
          </a:p>
          <a:p>
            <a:pPr algn="r" rtl="1"/>
            <a:r>
              <a:rPr lang="ar-SA" dirty="0" smtClean="0"/>
              <a:t>المقصود بالتفكير الإبداعي هو استخدام لأصالة في التفكير وفي البحث عن حلول بديلة لمشكلة ، وهو القوة الناتجة عن الفهم الصحيح الناتج عن دراسة أوجه نظر مختلفة بهدف معالجة المشكلة من زوايا مختلفة</a:t>
            </a:r>
            <a:r>
              <a:rPr lang="en-US" dirty="0" smtClean="0"/>
              <a:t> .</a:t>
            </a:r>
          </a:p>
          <a:p>
            <a:pPr marL="0" indent="0" algn="r" rtl="1">
              <a:buNone/>
            </a:pPr>
            <a:endParaRPr lang="en-US" dirty="0" smtClean="0"/>
          </a:p>
          <a:p>
            <a:pPr algn="r" rtl="1"/>
            <a:r>
              <a:rPr lang="ar-SA" dirty="0" smtClean="0"/>
              <a:t>وأحد أفضل وسائل وصف استخدام التفكير الإبداعي والمنطقي هو وصف الكاتب الحريص في فحصه وفي إعداده للتقرير:</a:t>
            </a:r>
            <a:endParaRPr lang="en-US" dirty="0" smtClean="0"/>
          </a:p>
          <a:p>
            <a:pPr marL="0" indent="0" algn="r" rtl="1">
              <a:buNone/>
            </a:pPr>
            <a:endParaRPr lang="en-US" dirty="0" smtClean="0"/>
          </a:p>
          <a:p>
            <a:pPr algn="r" rtl="1"/>
            <a:r>
              <a:rPr lang="en-US" dirty="0" smtClean="0"/>
              <a:t>1. </a:t>
            </a:r>
            <a:r>
              <a:rPr lang="ar-SA" dirty="0" smtClean="0"/>
              <a:t>لديه درجة عالية من التحفيز وليس مجرد فرد لديه كثير من الحلول السهلة السريعة للمشاكل</a:t>
            </a:r>
            <a:r>
              <a:rPr lang="en-US" dirty="0" smtClean="0"/>
              <a:t>.</a:t>
            </a:r>
            <a:endParaRPr lang="ar-SA" dirty="0" smtClean="0"/>
          </a:p>
          <a:p>
            <a:pPr algn="r" rtl="1"/>
            <a:endParaRPr lang="en-US" dirty="0" smtClean="0"/>
          </a:p>
          <a:p>
            <a:pPr algn="r" rtl="1"/>
            <a:r>
              <a:rPr lang="en-US" dirty="0" smtClean="0"/>
              <a:t>2. </a:t>
            </a:r>
            <a:r>
              <a:rPr lang="ar-SA" dirty="0" smtClean="0"/>
              <a:t>لديه شغف شديد وحب استطلاع ويسأل الكثير من الأسئلة التي تؤدي إلى إجابات جديدة وبناءة</a:t>
            </a:r>
            <a:r>
              <a:rPr lang="en-US" dirty="0" smtClean="0"/>
              <a:t>.</a:t>
            </a:r>
            <a:endParaRPr lang="ar-SA" dirty="0" smtClean="0"/>
          </a:p>
          <a:p>
            <a:pPr marL="0" indent="0" algn="r" rtl="1">
              <a:buNone/>
            </a:pPr>
            <a:endParaRPr lang="en-US" dirty="0" smtClean="0"/>
          </a:p>
          <a:p>
            <a:pPr algn="r" rtl="1"/>
            <a:r>
              <a:rPr lang="en-US" dirty="0" smtClean="0"/>
              <a:t>3. </a:t>
            </a:r>
            <a:r>
              <a:rPr lang="ar-SA" dirty="0" smtClean="0"/>
              <a:t>الخطة المقترحة لكتابة التقرير تتضمن أكبر عدد من العناصر التالية</a:t>
            </a:r>
            <a:endParaRPr lang="en-US" dirty="0" smtClean="0"/>
          </a:p>
          <a:p>
            <a:pPr algn="r" rtl="1"/>
            <a:r>
              <a:rPr lang="ar-SA" dirty="0" smtClean="0"/>
              <a:t>يتبنى افتراض جديد باستمرار أو يحاول تحديد الافتراضات القديمة ويقوم بتطوير الاحتمالات والنظريات الجديدة</a:t>
            </a:r>
            <a:r>
              <a:rPr lang="en-US" dirty="0" smtClean="0"/>
              <a:t> </a:t>
            </a:r>
            <a:endParaRPr lang="ar-SA" dirty="0" smtClean="0"/>
          </a:p>
          <a:p>
            <a:pPr marL="0" indent="0" algn="r" rtl="1">
              <a:buNone/>
            </a:pPr>
            <a:endParaRPr lang="en-US" dirty="0" smtClean="0"/>
          </a:p>
          <a:p>
            <a:pPr algn="r" rtl="1"/>
            <a:r>
              <a:rPr lang="en-US" dirty="0" smtClean="0"/>
              <a:t>4. </a:t>
            </a:r>
            <a:r>
              <a:rPr lang="ar-SA" dirty="0" smtClean="0"/>
              <a:t>يفهم العلاقات ، والمسبب والتأثير والتماثل والتباين ، ويزن المزايا والعيوب ويرى جميع جوانب المسألة</a:t>
            </a:r>
            <a:r>
              <a:rPr lang="en-US" dirty="0" smtClean="0"/>
              <a:t> .</a:t>
            </a:r>
          </a:p>
          <a:p>
            <a:pPr marL="0" indent="0" algn="r" rtl="1">
              <a:buNone/>
            </a:pPr>
            <a:endParaRPr lang="en-US" dirty="0" smtClean="0"/>
          </a:p>
          <a:p>
            <a:pPr algn="r" rtl="1"/>
            <a:r>
              <a:rPr lang="en-US" dirty="0" smtClean="0"/>
              <a:t>5. </a:t>
            </a:r>
            <a:r>
              <a:rPr lang="ar-SA" dirty="0" smtClean="0"/>
              <a:t>ينظر إلى الأمام ، ويسعى لاتخاذ إجراء ولا يخشى من المحاولة وبعد تفكير – في حل مشكلة</a:t>
            </a:r>
            <a:r>
              <a:rPr lang="en-US" dirty="0" smtClean="0"/>
              <a:t> .</a:t>
            </a:r>
            <a:endParaRPr lang="ar-SA" dirty="0" smtClean="0"/>
          </a:p>
          <a:p>
            <a:pPr marL="0" indent="0" algn="r" rtl="1">
              <a:buNone/>
            </a:pPr>
            <a:endParaRPr lang="en-US" dirty="0" smtClean="0"/>
          </a:p>
          <a:p>
            <a:pPr algn="r" rtl="1"/>
            <a:r>
              <a:rPr lang="en-US" dirty="0" smtClean="0"/>
              <a:t>6. </a:t>
            </a:r>
            <a:r>
              <a:rPr lang="ar-SA" dirty="0" smtClean="0"/>
              <a:t>لديه الحافز والقدرة على شرح وتوضيح صلاحية أفكاره كما أن لديه قدرة الحوار المنطقي ومواجهة النقد الموجهة إليه وإلى الآخرين</a:t>
            </a:r>
            <a:r>
              <a:rPr lang="en-US" dirty="0" smtClean="0"/>
              <a:t> . </a:t>
            </a:r>
          </a:p>
          <a:p>
            <a:pPr algn="r"/>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normAutofit fontScale="92500" lnSpcReduction="10000"/>
          </a:bodyPr>
          <a:lstStyle/>
          <a:p>
            <a:pPr rtl="1"/>
            <a:r>
              <a:rPr lang="en-US" dirty="0" smtClean="0"/>
              <a:t>8. </a:t>
            </a:r>
            <a:r>
              <a:rPr lang="ar-SA" dirty="0" smtClean="0"/>
              <a:t>التفكير الإبداعي وحل المشاكل</a:t>
            </a:r>
            <a:endParaRPr lang="en-US" dirty="0" smtClean="0"/>
          </a:p>
          <a:p>
            <a:pPr rtl="1"/>
            <a:r>
              <a:rPr lang="en-US" dirty="0" smtClean="0"/>
              <a:t> </a:t>
            </a:r>
          </a:p>
          <a:p>
            <a:pPr rtl="1"/>
            <a:r>
              <a:rPr lang="ar-SA" dirty="0" smtClean="0"/>
              <a:t>يتم تعريف التفكير أحيانا على أنه حل للمشاكل – هذا هو التعريف الذي يقدمه كثير من المؤلفين ومنهم الكس أو </a:t>
            </a:r>
            <a:r>
              <a:rPr lang="ar-SA" dirty="0" smtClean="0"/>
              <a:t>زبورن</a:t>
            </a:r>
            <a:r>
              <a:rPr lang="ar-SA" dirty="0" smtClean="0"/>
              <a:t> والذي وضع سبع خطوات للعملية الإبداعية</a:t>
            </a:r>
            <a:r>
              <a:rPr lang="en-US" dirty="0" smtClean="0"/>
              <a:t> :</a:t>
            </a:r>
          </a:p>
          <a:p>
            <a:pPr rtl="1"/>
            <a:r>
              <a:rPr lang="en-US" dirty="0" smtClean="0"/>
              <a:t> </a:t>
            </a:r>
          </a:p>
          <a:p>
            <a:pPr rtl="1"/>
            <a:r>
              <a:rPr lang="en-US" dirty="0" smtClean="0"/>
              <a:t>1. </a:t>
            </a:r>
            <a:r>
              <a:rPr lang="ar-SA" dirty="0" smtClean="0"/>
              <a:t>التأقلم : تحديد المشكلة</a:t>
            </a:r>
            <a:endParaRPr lang="en-US" dirty="0" smtClean="0"/>
          </a:p>
          <a:p>
            <a:pPr rtl="1"/>
            <a:r>
              <a:rPr lang="en-US" dirty="0" smtClean="0"/>
              <a:t>2. </a:t>
            </a:r>
            <a:r>
              <a:rPr lang="ar-SA" dirty="0" smtClean="0"/>
              <a:t>الإعداد : جمع البيانات الملائمة</a:t>
            </a:r>
            <a:r>
              <a:rPr lang="en-US" dirty="0" smtClean="0"/>
              <a:t> </a:t>
            </a:r>
          </a:p>
          <a:p>
            <a:pPr rtl="1"/>
            <a:r>
              <a:rPr lang="en-US" dirty="0" smtClean="0"/>
              <a:t>3. </a:t>
            </a:r>
            <a:r>
              <a:rPr lang="ar-SA" dirty="0" smtClean="0"/>
              <a:t>الغرض : تشكيل بدائل من خلال الأفكار</a:t>
            </a:r>
            <a:endParaRPr lang="en-US" dirty="0" smtClean="0"/>
          </a:p>
          <a:p>
            <a:pPr rtl="1"/>
            <a:r>
              <a:rPr lang="en-US" dirty="0" smtClean="0"/>
              <a:t>4. </a:t>
            </a:r>
            <a:r>
              <a:rPr lang="ar-SA" dirty="0" smtClean="0"/>
              <a:t>السكون : التفكير بغرض الاستنارة</a:t>
            </a:r>
            <a:endParaRPr lang="en-US" dirty="0" smtClean="0"/>
          </a:p>
          <a:p>
            <a:pPr rtl="1"/>
            <a:r>
              <a:rPr lang="en-US" dirty="0" smtClean="0"/>
              <a:t>5. </a:t>
            </a:r>
            <a:r>
              <a:rPr lang="ar-SA" dirty="0" smtClean="0"/>
              <a:t>التجميع : وضع الأجزاء معا</a:t>
            </a:r>
            <a:endParaRPr lang="en-US" dirty="0" smtClean="0"/>
          </a:p>
          <a:p>
            <a:r>
              <a:rPr lang="en-US" dirty="0" smtClean="0"/>
              <a:t>6. </a:t>
            </a:r>
            <a:r>
              <a:rPr lang="ar-SA" dirty="0" smtClean="0"/>
              <a:t>التحقق : الحكم على الأفكار الناشئة</a:t>
            </a:r>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تابع التفكير الابداعي</a:t>
            </a:r>
            <a:endParaRPr lang="ar-SA" dirty="0"/>
          </a:p>
        </p:txBody>
      </p:sp>
      <p:sp>
        <p:nvSpPr>
          <p:cNvPr id="3" name="Content Placeholder 2"/>
          <p:cNvSpPr>
            <a:spLocks noGrp="1"/>
          </p:cNvSpPr>
          <p:nvPr>
            <p:ph idx="1"/>
          </p:nvPr>
        </p:nvSpPr>
        <p:spPr/>
        <p:txBody>
          <a:bodyPr>
            <a:normAutofit fontScale="55000" lnSpcReduction="20000"/>
          </a:bodyPr>
          <a:lstStyle/>
          <a:p>
            <a:pPr marL="0" indent="0" algn="r" rtl="1">
              <a:buNone/>
            </a:pPr>
            <a:r>
              <a:rPr lang="ar-SA" dirty="0" smtClean="0"/>
              <a:t>فهم المشكلة</a:t>
            </a:r>
            <a:r>
              <a:rPr lang="en-US" dirty="0" smtClean="0"/>
              <a:t> :</a:t>
            </a:r>
          </a:p>
          <a:p>
            <a:pPr algn="r" rtl="1"/>
            <a:r>
              <a:rPr lang="ar-SA" dirty="0" smtClean="0"/>
              <a:t>إن المشكلة عبارة عن موقف يتطلب قرار أو إجراء محدد من أجل بلوغ نتيجة مرجوة . لا تتم كتابة جميع التقارير من منظور موافق تتسم بالمشاكل ، ولكن حتى في التقارير التي تركز على الموضوع تركيزا شديدا ، سوف نجد بعض المشاكل التي قد لا تكون ظاهرة</a:t>
            </a:r>
            <a:r>
              <a:rPr lang="en-US" dirty="0" smtClean="0"/>
              <a:t> </a:t>
            </a:r>
            <a:endParaRPr lang="en-US" dirty="0"/>
          </a:p>
          <a:p>
            <a:pPr algn="r" rtl="1"/>
            <a:endParaRPr lang="en-US" dirty="0" smtClean="0"/>
          </a:p>
          <a:p>
            <a:pPr algn="r" rtl="1"/>
            <a:r>
              <a:rPr lang="ar-SA" dirty="0" smtClean="0"/>
              <a:t>إن دراسة الموقف الذي يسبب مشكلة سوف تساعد الباحث على رؤية هذه المشكلة من منظور صحيح مما يسهل عليه اكتشاف عناصرها المختلفة</a:t>
            </a:r>
            <a:r>
              <a:rPr lang="en-US" dirty="0" smtClean="0"/>
              <a:t> .</a:t>
            </a:r>
          </a:p>
          <a:p>
            <a:pPr algn="r" rtl="1"/>
            <a:r>
              <a:rPr lang="en-US" dirty="0" smtClean="0"/>
              <a:t>. </a:t>
            </a:r>
            <a:r>
              <a:rPr lang="ar-SA" dirty="0" smtClean="0"/>
              <a:t>تحليل الموقف</a:t>
            </a:r>
            <a:r>
              <a:rPr lang="en-US" dirty="0" smtClean="0"/>
              <a:t> :</a:t>
            </a:r>
          </a:p>
          <a:p>
            <a:pPr algn="r" rtl="1"/>
            <a:r>
              <a:rPr lang="ar-SA" dirty="0" smtClean="0"/>
              <a:t>يجب أن يفهم الكاتب كيفية استخدام التقرير حتى يمكن تقرير ما يجب عمله والهدف مما يجب عمله، فعلى الكاتب أن يقوم بعملية مسح لكل الحقائق المعرفة منذ البداية وبالتالي يقرر الحقائق الضرورية غير المعروفة</a:t>
            </a:r>
            <a:r>
              <a:rPr lang="en-US" dirty="0" smtClean="0"/>
              <a:t> .</a:t>
            </a:r>
            <a:endParaRPr lang="ar-SA" dirty="0" smtClean="0"/>
          </a:p>
          <a:p>
            <a:pPr algn="r" rtl="1"/>
            <a:endParaRPr lang="en-US" dirty="0" smtClean="0"/>
          </a:p>
          <a:p>
            <a:pPr marL="0" indent="0" algn="r" rtl="1">
              <a:buNone/>
            </a:pPr>
            <a:r>
              <a:rPr lang="ar-SA" dirty="0" smtClean="0"/>
              <a:t>تحليل المشكلة</a:t>
            </a:r>
            <a:r>
              <a:rPr lang="en-US" dirty="0" smtClean="0"/>
              <a:t> :</a:t>
            </a:r>
          </a:p>
          <a:p>
            <a:pPr algn="r" rtl="1"/>
            <a:r>
              <a:rPr lang="ar-SA" dirty="0" smtClean="0"/>
              <a:t>عندما يكون لدى الكاتب معلومات كافية عن المشكلة ، يمكن له أن يرجع المشكلة إلى عدة عناصر ويمكن له أيضا أن يضع هذه العناصر في إطار عام كلما أمكن ذلك بهدف فحص المشكلة وكتابة تقرير عنها في النهاية</a:t>
            </a:r>
            <a:r>
              <a:rPr lang="en-US" dirty="0" smtClean="0"/>
              <a:t> .</a:t>
            </a:r>
          </a:p>
          <a:p>
            <a:pPr marL="0" indent="0" algn="r" rtl="1">
              <a:buNone/>
            </a:pPr>
            <a:endParaRPr lang="en-US" dirty="0" smtClean="0"/>
          </a:p>
          <a:p>
            <a:pPr algn="r" rtl="1"/>
            <a:r>
              <a:rPr lang="ar-SA" dirty="0" smtClean="0"/>
              <a:t>يتم تحليل المشكلة أيضا من خلال الصياغة الدقيقة للعنوان ومن خلال تحديد إطار المشكلة وحدودها ومحتويات التقرير . يساعد كل من المشكلة وسببها في وضع حدود المشكلة وإطارها</a:t>
            </a: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eaLnBrk="1" hangingPunct="1"/>
            <a:r>
              <a:rPr lang="ar-SA" dirty="0" smtClean="0"/>
              <a:t> الخصائص العامة للكتابة الوظيفية:</a:t>
            </a:r>
          </a:p>
        </p:txBody>
      </p:sp>
      <p:sp>
        <p:nvSpPr>
          <p:cNvPr id="3" name="عنصر نائب للمحتوى 2"/>
          <p:cNvSpPr>
            <a:spLocks noGrp="1"/>
          </p:cNvSpPr>
          <p:nvPr>
            <p:ph idx="1"/>
          </p:nvPr>
        </p:nvSpPr>
        <p:spPr/>
        <p:txBody>
          <a:bodyPr/>
          <a:lstStyle/>
          <a:p>
            <a:pPr algn="r" rtl="1" eaLnBrk="1" hangingPunct="1"/>
            <a:r>
              <a:rPr lang="ar-SA" dirty="0"/>
              <a:t>أسلوبها علمي خال من العبارات الموحية </a:t>
            </a:r>
          </a:p>
          <a:p>
            <a:pPr algn="r" rtl="1" eaLnBrk="1" hangingPunct="1"/>
            <a:r>
              <a:rPr lang="ar-SA" dirty="0"/>
              <a:t>دلالات ألفاظها قاطعة لا تحتمل التأويل</a:t>
            </a:r>
          </a:p>
          <a:p>
            <a:pPr algn="r" rtl="1" eaLnBrk="1" hangingPunct="1"/>
            <a:r>
              <a:rPr lang="ar-SA" u="sng" dirty="0"/>
              <a:t>لا تستلزم مهارة خاصة أو موهبة معينة من كاتبها</a:t>
            </a:r>
          </a:p>
          <a:p>
            <a:pPr algn="r" rtl="1" eaLnBrk="1" hangingPunct="1"/>
            <a:r>
              <a:rPr lang="ar-SA" dirty="0"/>
              <a:t>يحتاج بعضها إلى قدر من التأثير والإقناع</a:t>
            </a:r>
          </a:p>
          <a:p>
            <a:pPr algn="r" rtl="1" eaLnBrk="1" hangingPunct="1"/>
            <a:r>
              <a:rPr lang="ar-SA" dirty="0"/>
              <a:t>يعتمد بعضها على الأدلة والبراهين التي تقنع القارئ بصحبة الرأي المعروض في الموضوع المكتوب.</a:t>
            </a:r>
          </a:p>
        </p:txBody>
      </p:sp>
    </p:spTree>
    <p:extLst>
      <p:ext uri="{BB962C8B-B14F-4D97-AF65-F5344CB8AC3E}">
        <p14:creationId xmlns:p14="http://schemas.microsoft.com/office/powerpoint/2010/main" val="72487073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par>
                                <p:cTn id="12" presetID="5" presetClass="entr" presetSubtype="1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500"/>
                                        <p:tgtEl>
                                          <p:spTgt spid="3">
                                            <p:txEl>
                                              <p:pRg st="1" end="1"/>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eaLnBrk="1" hangingPunct="1"/>
            <a:r>
              <a:rPr lang="ar-SA" dirty="0" smtClean="0"/>
              <a:t>مهارات </a:t>
            </a:r>
            <a:r>
              <a:rPr lang="ar-SA" dirty="0"/>
              <a:t>الكتابة الوظيفية</a:t>
            </a:r>
          </a:p>
        </p:txBody>
      </p:sp>
      <p:sp>
        <p:nvSpPr>
          <p:cNvPr id="3" name="عنصر نائب للمحتوى 2"/>
          <p:cNvSpPr>
            <a:spLocks noGrp="1"/>
          </p:cNvSpPr>
          <p:nvPr>
            <p:ph idx="1"/>
          </p:nvPr>
        </p:nvSpPr>
        <p:spPr/>
        <p:txBody>
          <a:bodyPr/>
          <a:lstStyle/>
          <a:p>
            <a:pPr algn="r" rtl="1" eaLnBrk="1" hangingPunct="1">
              <a:lnSpc>
                <a:spcPct val="90000"/>
              </a:lnSpc>
            </a:pPr>
            <a:r>
              <a:rPr lang="ar-SA" dirty="0"/>
              <a:t>أن تكون الرسالة مكتوبة بلغة عربية سليمة من الأخطاء الإملائية والنحوية</a:t>
            </a:r>
          </a:p>
          <a:p>
            <a:pPr algn="r" rtl="1" eaLnBrk="1" hangingPunct="1">
              <a:lnSpc>
                <a:spcPct val="90000"/>
              </a:lnSpc>
            </a:pPr>
            <a:r>
              <a:rPr lang="ar-SA" dirty="0"/>
              <a:t>حسن اختيار الألفاظ المناسبة للمعاني دون تعقيد</a:t>
            </a:r>
          </a:p>
          <a:p>
            <a:pPr algn="r" rtl="1" eaLnBrk="1" hangingPunct="1">
              <a:lnSpc>
                <a:spcPct val="90000"/>
              </a:lnSpc>
            </a:pPr>
            <a:r>
              <a:rPr lang="ar-SA" dirty="0" smtClean="0"/>
              <a:t>الابتعاد </a:t>
            </a:r>
            <a:r>
              <a:rPr lang="ar-SA" dirty="0"/>
              <a:t>عن أساليب التبجيل أو التفخيم</a:t>
            </a:r>
          </a:p>
          <a:p>
            <a:pPr algn="r" rtl="1" eaLnBrk="1" hangingPunct="1">
              <a:lnSpc>
                <a:spcPct val="90000"/>
              </a:lnSpc>
            </a:pPr>
            <a:r>
              <a:rPr lang="ar-SA" dirty="0"/>
              <a:t>مراعاة الأدب والذوق واللباقة عند كتابة الرسالة </a:t>
            </a:r>
          </a:p>
          <a:p>
            <a:pPr algn="r" rtl="1" eaLnBrk="1" hangingPunct="1">
              <a:lnSpc>
                <a:spcPct val="90000"/>
              </a:lnSpc>
            </a:pPr>
            <a:r>
              <a:rPr lang="ar-SA" dirty="0"/>
              <a:t>مراعاة الألفاظ المتعارف عليها في الوسط الإداري مثل: (معالي،سعادة،السيد،السادة)</a:t>
            </a:r>
          </a:p>
          <a:p>
            <a:pPr algn="r" rtl="1" eaLnBrk="1" hangingPunct="1">
              <a:lnSpc>
                <a:spcPct val="90000"/>
              </a:lnSpc>
            </a:pPr>
            <a:r>
              <a:rPr lang="ar-SA" dirty="0"/>
              <a:t>إخراج الرسالة إخراجاً حسناً من حيث الشكل والتنظيم بوضع كل عنصر في مكانة</a:t>
            </a:r>
          </a:p>
          <a:p>
            <a:pPr algn="r" rtl="1" eaLnBrk="1" hangingPunct="1">
              <a:lnSpc>
                <a:spcPct val="90000"/>
              </a:lnSpc>
            </a:pPr>
            <a:r>
              <a:rPr lang="ar-SA" dirty="0"/>
              <a:t>ترك هوامش (فراغات)للإفادة منها في تدوين تعليقات وإشارات وفي ترقيم الصفحات وكذلك في تنظيم الرسالة </a:t>
            </a:r>
          </a:p>
        </p:txBody>
      </p:sp>
    </p:spTree>
    <p:extLst>
      <p:ext uri="{BB962C8B-B14F-4D97-AF65-F5344CB8AC3E}">
        <p14:creationId xmlns:p14="http://schemas.microsoft.com/office/powerpoint/2010/main" val="161235681"/>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500" fill="hold"/>
                                        <p:tgtEl>
                                          <p:spTgt spid="2"/>
                                        </p:tgtEl>
                                        <p:attrNameLst>
                                          <p:attrName>ppt_x</p:attrName>
                                        </p:attrNameLst>
                                      </p:cBhvr>
                                      <p:tavLst>
                                        <p:tav tm="0">
                                          <p:val>
                                            <p:strVal val="#ppt_x"/>
                                          </p:val>
                                        </p:tav>
                                        <p:tav tm="100000">
                                          <p:val>
                                            <p:strVal val="#ppt_x"/>
                                          </p:val>
                                        </p:tav>
                                      </p:tavLst>
                                    </p:anim>
                                    <p:anim calcmode="lin" valueType="num">
                                      <p:cBhvr additive="base">
                                        <p:cTn id="3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التقرير</a:t>
            </a:r>
            <a:endParaRPr lang="ar-SA" dirty="0"/>
          </a:p>
        </p:txBody>
      </p:sp>
      <p:sp>
        <p:nvSpPr>
          <p:cNvPr id="3" name="Content Placeholder 2"/>
          <p:cNvSpPr>
            <a:spLocks noGrp="1"/>
          </p:cNvSpPr>
          <p:nvPr>
            <p:ph idx="1"/>
          </p:nvPr>
        </p:nvSpPr>
        <p:spPr/>
        <p:txBody>
          <a:bodyPr>
            <a:normAutofit/>
          </a:bodyPr>
          <a:lstStyle/>
          <a:p>
            <a:pPr algn="r" rtl="1"/>
            <a:r>
              <a:rPr lang="ar-SA" dirty="0"/>
              <a:t>عرض مكتوب لمجموعة من الحقائق الخاصة بموضوع معين أو مشكلة م</a:t>
            </a:r>
            <a:r>
              <a:rPr lang="ar-EG" dirty="0"/>
              <a:t>ا</a:t>
            </a:r>
            <a:r>
              <a:rPr lang="ar-SA" dirty="0"/>
              <a:t>، يتضمن تحليلاً منطقياً واقتراحات وتوجيهات تتمشى مع نتائج التحليل</a:t>
            </a:r>
            <a:r>
              <a:rPr lang="ar-SA" dirty="0" smtClean="0"/>
              <a:t>".</a:t>
            </a:r>
          </a:p>
          <a:p>
            <a:pPr algn="r" rtl="1"/>
            <a:endParaRPr lang="en-US" dirty="0"/>
          </a:p>
          <a:p>
            <a:pPr algn="r" rtl="1"/>
            <a:r>
              <a:rPr lang="ar-SA" dirty="0"/>
              <a:t>تعد عملية كتابة التقارير الفنية من أهم العمليات الإدارية على جميع المستويات حيث تسهم في عملية الاتصال وفي تقنينها ، كما أنها تساهم في توفير الوقت وفي تقديم التغذية الرجعية اللازمة في إجراء التفويض الفعال</a:t>
            </a:r>
          </a:p>
          <a:p>
            <a:pPr algn="r" rtl="1"/>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dirty="0" smtClean="0"/>
              <a:t>التقارير</a:t>
            </a:r>
            <a:endParaRPr lang="ar-SA" dirty="0"/>
          </a:p>
        </p:txBody>
      </p:sp>
      <p:sp>
        <p:nvSpPr>
          <p:cNvPr id="3" name="Content Placeholder 2"/>
          <p:cNvSpPr>
            <a:spLocks noGrp="1"/>
          </p:cNvSpPr>
          <p:nvPr>
            <p:ph idx="1"/>
          </p:nvPr>
        </p:nvSpPr>
        <p:spPr/>
        <p:txBody>
          <a:bodyPr/>
          <a:lstStyle/>
          <a:p>
            <a:pPr marL="0" indent="0" algn="r" rtl="1">
              <a:buNone/>
            </a:pPr>
            <a:r>
              <a:rPr lang="ar-SA" dirty="0"/>
              <a:t>وعلى ذلك فإنه يجب اتباع أسلوب في كتابة التقارير يهدف إلى أن يكون التقرير:</a:t>
            </a:r>
          </a:p>
          <a:p>
            <a:pPr marL="0" indent="0" algn="r" rtl="1">
              <a:buNone/>
            </a:pPr>
            <a:endParaRPr lang="en-US" dirty="0"/>
          </a:p>
          <a:p>
            <a:pPr lvl="0" algn="r" rtl="1"/>
            <a:r>
              <a:rPr lang="ar-SA" dirty="0"/>
              <a:t>واضحاً، يسهل فهمه واستيعابه.</a:t>
            </a:r>
          </a:p>
          <a:p>
            <a:pPr lvl="0" algn="r" rtl="1"/>
            <a:endParaRPr lang="en-US" dirty="0"/>
          </a:p>
          <a:p>
            <a:pPr lvl="0" algn="r" rtl="1"/>
            <a:r>
              <a:rPr lang="ar-SA" dirty="0"/>
              <a:t>موجزاً، بما يكفي لخدمة الغرض منه</a:t>
            </a:r>
          </a:p>
          <a:p>
            <a:pPr lvl="0" algn="r" rtl="1"/>
            <a:endParaRPr lang="en-US" dirty="0"/>
          </a:p>
          <a:p>
            <a:pPr lvl="0" algn="r" rtl="1"/>
            <a:r>
              <a:rPr lang="ar-SA" dirty="0"/>
              <a:t>كاملاً، يغطي كافة جوانب الموضوع.</a:t>
            </a:r>
          </a:p>
          <a:p>
            <a:pPr lvl="0" algn="r" rtl="1"/>
            <a:endParaRPr lang="en-US" dirty="0"/>
          </a:p>
          <a:p>
            <a:pPr algn="r" rtl="1"/>
            <a:r>
              <a:rPr lang="ar-SA" dirty="0"/>
              <a:t> دقيقاً، يحتوي على معلومات صحيحة</a:t>
            </a:r>
          </a:p>
          <a:p>
            <a:pPr algn="r" rtl="1"/>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هل كتابة التقرير عملية سهله؟</a:t>
            </a:r>
            <a:endParaRPr lang="ar-SA" dirty="0"/>
          </a:p>
        </p:txBody>
      </p:sp>
      <p:sp>
        <p:nvSpPr>
          <p:cNvPr id="3" name="Content Placeholder 2"/>
          <p:cNvSpPr>
            <a:spLocks noGrp="1"/>
          </p:cNvSpPr>
          <p:nvPr>
            <p:ph idx="1"/>
          </p:nvPr>
        </p:nvSpPr>
        <p:spPr/>
        <p:txBody>
          <a:bodyPr>
            <a:normAutofit/>
          </a:bodyPr>
          <a:lstStyle/>
          <a:p>
            <a:pPr marL="0" indent="0" algn="r" rtl="1">
              <a:buNone/>
            </a:pPr>
            <a:r>
              <a:rPr lang="ar-SA" dirty="0"/>
              <a:t>عملية لها أصول علمية يجب أن تراعى، كما أنها تتطلب مهارات في كاتب التقرير تساعد على زيادة فاعلية التقرير مثل:</a:t>
            </a:r>
          </a:p>
          <a:p>
            <a:pPr algn="r" rtl="1"/>
            <a:endParaRPr lang="en-US" dirty="0"/>
          </a:p>
          <a:p>
            <a:pPr lvl="0" algn="r" rtl="1"/>
            <a:r>
              <a:rPr lang="ar-SA" dirty="0"/>
              <a:t>القدرة على التفكير المنطقي.</a:t>
            </a:r>
            <a:endParaRPr lang="en-US" dirty="0"/>
          </a:p>
          <a:p>
            <a:pPr lvl="0" algn="r" rtl="1"/>
            <a:r>
              <a:rPr lang="ar-SA" dirty="0"/>
              <a:t>القدرة على الاستنتاج والربط بين الأمور.</a:t>
            </a:r>
            <a:endParaRPr lang="en-US" dirty="0"/>
          </a:p>
          <a:p>
            <a:pPr lvl="0" algn="r" rtl="1"/>
            <a:r>
              <a:rPr lang="ar-SA" dirty="0"/>
              <a:t>القدرة على التعبير والصياغة واختيار الألفاظ والتعبيرات المناسبة.</a:t>
            </a:r>
            <a:endParaRPr lang="en-US" dirty="0"/>
          </a:p>
          <a:p>
            <a:pPr lvl="0" algn="r" rtl="1"/>
            <a:r>
              <a:rPr lang="ar-SA" dirty="0"/>
              <a:t>التمكن من قواعد اللغة والإملاء.</a:t>
            </a:r>
            <a:endParaRPr lang="en-US" dirty="0"/>
          </a:p>
          <a:p>
            <a:pPr marL="0" indent="0" algn="r">
              <a:buNone/>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هل بالأمكان تطوير هذه المهارات؟</a:t>
            </a:r>
            <a:endParaRPr lang="ar-SA" dirty="0"/>
          </a:p>
        </p:txBody>
      </p:sp>
      <p:sp>
        <p:nvSpPr>
          <p:cNvPr id="3" name="Content Placeholder 2"/>
          <p:cNvSpPr>
            <a:spLocks noGrp="1"/>
          </p:cNvSpPr>
          <p:nvPr>
            <p:ph idx="1"/>
          </p:nvPr>
        </p:nvSpPr>
        <p:spPr/>
        <p:txBody>
          <a:bodyPr>
            <a:normAutofit/>
          </a:bodyPr>
          <a:lstStyle/>
          <a:p>
            <a:pPr marL="0" indent="0" algn="r" rtl="1">
              <a:buNone/>
            </a:pPr>
            <a:r>
              <a:rPr lang="ar-SA" dirty="0"/>
              <a:t> نعم !!!</a:t>
            </a:r>
          </a:p>
          <a:p>
            <a:pPr algn="r" rtl="1"/>
            <a:r>
              <a:rPr lang="ar-SA" dirty="0"/>
              <a:t>إشباع احتياجات القارئ من التقرير وتوقعاته ومخاطبة اهتمامه</a:t>
            </a:r>
          </a:p>
          <a:p>
            <a:pPr algn="r" rtl="1"/>
            <a:r>
              <a:rPr lang="ar-SA" dirty="0"/>
              <a:t>زادت فرصة نجاح التقرير كوسيلة اتصال، </a:t>
            </a:r>
          </a:p>
          <a:p>
            <a:pPr algn="r" rtl="1"/>
            <a:r>
              <a:rPr lang="ar-SA" dirty="0"/>
              <a:t>فالقارئ عنصر أساسي ومهم يجب أن يدرس بعناية قبل البدء في إعداد التقرير، </a:t>
            </a:r>
          </a:p>
          <a:p>
            <a:pPr algn="r" rtl="1"/>
            <a:r>
              <a:rPr lang="ar-SA" dirty="0"/>
              <a:t>كما يجب أن تدرس ملاحظاته قبل</a:t>
            </a:r>
          </a:p>
          <a:p>
            <a:pPr algn="r" rtl="1"/>
            <a:r>
              <a:rPr lang="ar-SA" dirty="0"/>
              <a:t> وردود فعله أثناء وبعد إعداد التقرير</a:t>
            </a:r>
            <a:endParaRPr lang="en-US" dirty="0"/>
          </a:p>
          <a:p>
            <a:endParaRPr lang="ar-SA" dirty="0"/>
          </a:p>
        </p:txBody>
      </p:sp>
    </p:spTree>
    <p:extLst>
      <p:ext uri="{BB962C8B-B14F-4D97-AF65-F5344CB8AC3E}">
        <p14:creationId xmlns:p14="http://schemas.microsoft.com/office/powerpoint/2010/main" val="36940444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64</TotalTime>
  <Words>2006</Words>
  <Application>Microsoft Office PowerPoint</Application>
  <PresentationFormat>عرض على الشاشة (3:4)‏</PresentationFormat>
  <Paragraphs>304</Paragraphs>
  <Slides>32</Slides>
  <Notes>1</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Opulent</vt:lpstr>
      <vt:lpstr>كتابة التقارير</vt:lpstr>
      <vt:lpstr>الكتابة الوظيفية</vt:lpstr>
      <vt:lpstr>مجالات الكتابة الوظيفية:</vt:lpstr>
      <vt:lpstr> الخصائص العامة للكتابة الوظيفية:</vt:lpstr>
      <vt:lpstr>مهارات الكتابة الوظيفية</vt:lpstr>
      <vt:lpstr>التقرير</vt:lpstr>
      <vt:lpstr>التقارير</vt:lpstr>
      <vt:lpstr>هل كتابة التقرير عملية سهله؟</vt:lpstr>
      <vt:lpstr>هل بالأمكان تطوير هذه المهارات؟</vt:lpstr>
      <vt:lpstr>مراحل إعداد وكتابة التقرير </vt:lpstr>
      <vt:lpstr>المرحلة الأولى: الإعداد والتجهيز </vt:lpstr>
      <vt:lpstr>المرحلة الثانية: التنظيم والبناء الهيكلي</vt:lpstr>
      <vt:lpstr>المرحلة الثالثة: كتابة التقرير  </vt:lpstr>
      <vt:lpstr>المرحلة الرابعة: المراجعـــة </vt:lpstr>
      <vt:lpstr>تجنب التالي</vt:lpstr>
      <vt:lpstr>تابع </vt:lpstr>
      <vt:lpstr>مشاكل التقرير</vt:lpstr>
      <vt:lpstr>الأخطاء الشائعة</vt:lpstr>
      <vt:lpstr>تابع</vt:lpstr>
      <vt:lpstr>تابع</vt:lpstr>
      <vt:lpstr>تابع</vt:lpstr>
      <vt:lpstr>عرض تقديمي في PowerPoint</vt:lpstr>
      <vt:lpstr>ثالثا:ً أخطاء تتعلق بالإخراج والشكل العام للتقرير</vt:lpstr>
      <vt:lpstr>رابعاً: أخطاء تتعلق باللغة </vt:lpstr>
      <vt:lpstr>مميزات التقرير الجيد</vt:lpstr>
      <vt:lpstr>المعاني وعملية الاتصال</vt:lpstr>
      <vt:lpstr>ترتيب خطابك – دور الفقرة</vt:lpstr>
      <vt:lpstr>الشكل الخارجي للخطاب</vt:lpstr>
      <vt:lpstr>ضع نفسك في موضع القارئ </vt:lpstr>
      <vt:lpstr>التفكير الإبداعي</vt:lpstr>
      <vt:lpstr>عرض تقديمي في PowerPoint</vt:lpstr>
      <vt:lpstr>تابع التفكير الابداعي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كتابة التقارير</dc:title>
  <dc:creator>OMAR</dc:creator>
  <cp:lastModifiedBy>المستخدم</cp:lastModifiedBy>
  <cp:revision>13</cp:revision>
  <dcterms:created xsi:type="dcterms:W3CDTF">2006-08-16T00:00:00Z</dcterms:created>
  <dcterms:modified xsi:type="dcterms:W3CDTF">2015-09-02T18:31:43Z</dcterms:modified>
</cp:coreProperties>
</file>