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6" r:id="rId11"/>
    <p:sldId id="267" r:id="rId12"/>
    <p:sldId id="270" r:id="rId13"/>
    <p:sldId id="268" r:id="rId14"/>
    <p:sldId id="269" r:id="rId15"/>
    <p:sldId id="271" r:id="rId16"/>
    <p:sldId id="265" r:id="rId17"/>
    <p:sldId id="272" r:id="rId18"/>
    <p:sldId id="274"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6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D584ECA-DCD2-4BF6-A9DF-171B46A76D76}" type="datetimeFigureOut">
              <a:rPr lang="ar-SA" smtClean="0"/>
              <a:pPr/>
              <a:t>23/02/37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38BBF85-16B7-491B-AC7C-5BAD338CB479}"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D584ECA-DCD2-4BF6-A9DF-171B46A76D76}" type="datetimeFigureOut">
              <a:rPr lang="ar-SA" smtClean="0"/>
              <a:pPr/>
              <a:t>23/02/37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38BBF85-16B7-491B-AC7C-5BAD338CB47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D584ECA-DCD2-4BF6-A9DF-171B46A76D76}" type="datetimeFigureOut">
              <a:rPr lang="ar-SA" smtClean="0"/>
              <a:pPr/>
              <a:t>23/02/37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38BBF85-16B7-491B-AC7C-5BAD338CB479}"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D584ECA-DCD2-4BF6-A9DF-171B46A76D76}" type="datetimeFigureOut">
              <a:rPr lang="ar-SA" smtClean="0"/>
              <a:pPr/>
              <a:t>23/02/37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38BBF85-16B7-491B-AC7C-5BAD338CB479}"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D584ECA-DCD2-4BF6-A9DF-171B46A76D76}" type="datetimeFigureOut">
              <a:rPr lang="ar-SA" smtClean="0"/>
              <a:pPr/>
              <a:t>23/02/37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38BBF85-16B7-491B-AC7C-5BAD338CB479}"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D584ECA-DCD2-4BF6-A9DF-171B46A76D76}" type="datetimeFigureOut">
              <a:rPr lang="ar-SA" smtClean="0"/>
              <a:pPr/>
              <a:t>23/02/37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38BBF85-16B7-491B-AC7C-5BAD338CB479}"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D584ECA-DCD2-4BF6-A9DF-171B46A76D76}" type="datetimeFigureOut">
              <a:rPr lang="ar-SA" smtClean="0"/>
              <a:pPr/>
              <a:t>23/02/37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38BBF85-16B7-491B-AC7C-5BAD338CB479}"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D584ECA-DCD2-4BF6-A9DF-171B46A76D76}" type="datetimeFigureOut">
              <a:rPr lang="ar-SA" smtClean="0"/>
              <a:pPr/>
              <a:t>23/02/37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38BBF85-16B7-491B-AC7C-5BAD338CB47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584ECA-DCD2-4BF6-A9DF-171B46A76D76}" type="datetimeFigureOut">
              <a:rPr lang="ar-SA" smtClean="0"/>
              <a:pPr/>
              <a:t>23/02/37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38BBF85-16B7-491B-AC7C-5BAD338CB47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D584ECA-DCD2-4BF6-A9DF-171B46A76D76}" type="datetimeFigureOut">
              <a:rPr lang="ar-SA" smtClean="0"/>
              <a:pPr/>
              <a:t>23/02/37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38BBF85-16B7-491B-AC7C-5BAD338CB479}"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D584ECA-DCD2-4BF6-A9DF-171B46A76D76}" type="datetimeFigureOut">
              <a:rPr lang="ar-SA" smtClean="0"/>
              <a:pPr/>
              <a:t>23/02/37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38BBF85-16B7-491B-AC7C-5BAD338CB479}"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584ECA-DCD2-4BF6-A9DF-171B46A76D76}" type="datetimeFigureOut">
              <a:rPr lang="ar-SA" smtClean="0"/>
              <a:pPr/>
              <a:t>23/02/37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38BBF85-16B7-491B-AC7C-5BAD338CB47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كتابة المقال </a:t>
            </a:r>
            <a:endParaRPr lang="ar-SA" dirty="0"/>
          </a:p>
        </p:txBody>
      </p:sp>
      <p:sp>
        <p:nvSpPr>
          <p:cNvPr id="3" name="عنوان فرعي 2"/>
          <p:cNvSpPr>
            <a:spLocks noGrp="1"/>
          </p:cNvSpPr>
          <p:nvPr>
            <p:ph type="subTitle" idx="1"/>
          </p:nvPr>
        </p:nvSpPr>
        <p:spPr/>
        <p:txBody>
          <a:bodyPr>
            <a:normAutofit fontScale="70000" lnSpcReduction="20000"/>
          </a:bodyPr>
          <a:lstStyle/>
          <a:p>
            <a:r>
              <a:rPr lang="ar-SA" sz="5200" dirty="0" smtClean="0">
                <a:solidFill>
                  <a:schemeClr val="tx1">
                    <a:lumMod val="95000"/>
                    <a:lumOff val="5000"/>
                  </a:schemeClr>
                </a:solidFill>
                <a:latin typeface="Traditional Arabic" pitchFamily="18" charset="-78"/>
                <a:cs typeface="Traditional Arabic" pitchFamily="18" charset="-78"/>
              </a:rPr>
              <a:t>تعريف </a:t>
            </a:r>
            <a:r>
              <a:rPr lang="ar-SA" sz="5200" dirty="0" err="1" smtClean="0">
                <a:solidFill>
                  <a:schemeClr val="tx1">
                    <a:lumMod val="95000"/>
                    <a:lumOff val="5000"/>
                  </a:schemeClr>
                </a:solidFill>
                <a:latin typeface="Traditional Arabic" pitchFamily="18" charset="-78"/>
                <a:cs typeface="Traditional Arabic" pitchFamily="18" charset="-78"/>
              </a:rPr>
              <a:t>المقال :</a:t>
            </a:r>
            <a:r>
              <a:rPr lang="ar-SA" sz="5200" dirty="0" smtClean="0">
                <a:solidFill>
                  <a:schemeClr val="tx1">
                    <a:lumMod val="95000"/>
                    <a:lumOff val="5000"/>
                  </a:schemeClr>
                </a:solidFill>
                <a:latin typeface="Traditional Arabic" pitchFamily="18" charset="-78"/>
                <a:cs typeface="Traditional Arabic" pitchFamily="18" charset="-78"/>
              </a:rPr>
              <a:t> </a:t>
            </a:r>
          </a:p>
          <a:p>
            <a:r>
              <a:rPr lang="ar-SA" dirty="0">
                <a:solidFill>
                  <a:schemeClr val="tx1">
                    <a:lumMod val="95000"/>
                    <a:lumOff val="5000"/>
                  </a:schemeClr>
                </a:solidFill>
                <a:latin typeface="Traditional Arabic" pitchFamily="18" charset="-78"/>
                <a:cs typeface="Traditional Arabic" pitchFamily="18" charset="-78"/>
              </a:rPr>
              <a:t>نوع من الأنواع الكتابية النثرية يدور حول فكرة واحدة </a:t>
            </a:r>
            <a:r>
              <a:rPr lang="ar-SA" dirty="0" err="1">
                <a:solidFill>
                  <a:schemeClr val="tx1">
                    <a:lumMod val="95000"/>
                    <a:lumOff val="5000"/>
                  </a:schemeClr>
                </a:solidFill>
                <a:latin typeface="Traditional Arabic" pitchFamily="18" charset="-78"/>
                <a:cs typeface="Traditional Arabic" pitchFamily="18" charset="-78"/>
              </a:rPr>
              <a:t>أوجزء</a:t>
            </a:r>
            <a:r>
              <a:rPr lang="ar-SA" dirty="0">
                <a:solidFill>
                  <a:schemeClr val="tx1">
                    <a:lumMod val="95000"/>
                    <a:lumOff val="5000"/>
                  </a:schemeClr>
                </a:solidFill>
                <a:latin typeface="Traditional Arabic" pitchFamily="18" charset="-78"/>
                <a:cs typeface="Traditional Arabic" pitchFamily="18" charset="-78"/>
              </a:rPr>
              <a:t> من تلك الفكرة,أو يعبر عن وجهة نظر </a:t>
            </a:r>
            <a:r>
              <a:rPr lang="ar-SA" dirty="0" err="1">
                <a:solidFill>
                  <a:schemeClr val="tx1">
                    <a:lumMod val="95000"/>
                    <a:lumOff val="5000"/>
                  </a:schemeClr>
                </a:solidFill>
                <a:latin typeface="Traditional Arabic" pitchFamily="18" charset="-78"/>
                <a:cs typeface="Traditional Arabic" pitchFamily="18" charset="-78"/>
              </a:rPr>
              <a:t>ما </a:t>
            </a:r>
            <a:r>
              <a:rPr lang="ar-SA" dirty="0">
                <a:solidFill>
                  <a:schemeClr val="tx1">
                    <a:lumMod val="95000"/>
                    <a:lumOff val="5000"/>
                  </a:schemeClr>
                </a:solidFill>
                <a:latin typeface="Traditional Arabic" pitchFamily="18" charset="-78"/>
                <a:cs typeface="Traditional Arabic" pitchFamily="18" charset="-78"/>
              </a:rPr>
              <a:t>,بهدف الإقناع أو التوضيح أو الإثارة أو غير ذلك  للقراء,ويمتاز طولها </a:t>
            </a:r>
            <a:r>
              <a:rPr lang="ar-SA" dirty="0" err="1">
                <a:solidFill>
                  <a:schemeClr val="tx1">
                    <a:lumMod val="95000"/>
                    <a:lumOff val="5000"/>
                  </a:schemeClr>
                </a:solidFill>
                <a:latin typeface="Traditional Arabic" pitchFamily="18" charset="-78"/>
                <a:cs typeface="Traditional Arabic" pitchFamily="18" charset="-78"/>
              </a:rPr>
              <a:t>بالاعتدال </a:t>
            </a:r>
            <a:r>
              <a:rPr lang="ar-SA" dirty="0">
                <a:solidFill>
                  <a:schemeClr val="tx1">
                    <a:lumMod val="95000"/>
                    <a:lumOff val="5000"/>
                  </a:schemeClr>
                </a:solidFill>
                <a:latin typeface="Traditional Arabic" pitchFamily="18" charset="-78"/>
                <a:cs typeface="Traditional Arabic" pitchFamily="18" charset="-78"/>
              </a:rPr>
              <a:t>,ولغتها بالسلاسة والوضوح,وأسلوبها بالجاذبية والتشويق.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3- </a:t>
            </a:r>
            <a:r>
              <a:rPr lang="ar-SA" b="1" dirty="0"/>
              <a:t>المقال </a:t>
            </a:r>
            <a:r>
              <a:rPr lang="ar-SA" b="1" dirty="0" err="1"/>
              <a:t>التحليلي :</a:t>
            </a:r>
            <a:r>
              <a:rPr lang="ar-SA" dirty="0" smtClean="0"/>
              <a:t/>
            </a:r>
            <a:br>
              <a:rPr lang="ar-SA" dirty="0" smtClean="0"/>
            </a:br>
            <a:r>
              <a:rPr lang="ar-SA" dirty="0" smtClean="0"/>
              <a:t/>
            </a:r>
            <a:br>
              <a:rPr lang="ar-SA" dirty="0" smtClean="0"/>
            </a:br>
            <a:r>
              <a:rPr lang="ar-SA" b="1" dirty="0"/>
              <a:t>المقال التحليلي وكما يدل </a:t>
            </a:r>
            <a:r>
              <a:rPr lang="ar-SA" b="1" dirty="0" err="1"/>
              <a:t>الاسم </a:t>
            </a:r>
            <a:r>
              <a:rPr lang="ar-SA" b="1" dirty="0"/>
              <a:t>، يقوم على تحليل الموضوع إلى عناصره المختلفة ثم يتناول الكاتب كل عنصر منها بالعرض والمناقشة في فقرة أو </a:t>
            </a:r>
            <a:r>
              <a:rPr lang="ar-SA" b="1" dirty="0" err="1"/>
              <a:t>فقرتين </a:t>
            </a:r>
            <a:r>
              <a:rPr lang="ar-SA" b="1" dirty="0"/>
              <a:t>، إلى أن ينتهي من عرض كل العناصر المكونة للموضوع.</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4- </a:t>
            </a:r>
            <a:r>
              <a:rPr lang="ar-SA" b="1" dirty="0"/>
              <a:t>المقال </a:t>
            </a:r>
            <a:r>
              <a:rPr lang="ar-SA" b="1" dirty="0" err="1"/>
              <a:t>الإنشائي :</a:t>
            </a:r>
            <a:r>
              <a:rPr lang="ar-SA" dirty="0" smtClean="0"/>
              <a:t/>
            </a:r>
            <a:br>
              <a:rPr lang="ar-SA" dirty="0" smtClean="0"/>
            </a:br>
            <a:r>
              <a:rPr lang="ar-SA" dirty="0" smtClean="0"/>
              <a:t/>
            </a:r>
            <a:br>
              <a:rPr lang="ar-SA" dirty="0" smtClean="0"/>
            </a:br>
            <a:r>
              <a:rPr lang="ar-SA" b="1" dirty="0" err="1"/>
              <a:t>(</a:t>
            </a:r>
            <a:r>
              <a:rPr lang="ar-SA" b="1" dirty="0"/>
              <a:t>(الإنشائي</a:t>
            </a:r>
            <a:r>
              <a:rPr lang="ar-SA" b="1" dirty="0" err="1"/>
              <a:t>)</a:t>
            </a:r>
            <a:r>
              <a:rPr lang="ar-SA" b="1" dirty="0"/>
              <a:t>):ويقصد </a:t>
            </a:r>
            <a:r>
              <a:rPr lang="ar-SA" b="1" dirty="0" err="1"/>
              <a:t>به</a:t>
            </a:r>
            <a:r>
              <a:rPr lang="ar-SA" b="1" dirty="0"/>
              <a:t> انه إذا عجبك مشهد من المشاهد أو اثر في نفسك من </a:t>
            </a:r>
            <a:r>
              <a:rPr lang="ar-SA" b="1" dirty="0" err="1"/>
              <a:t>الإعجاب </a:t>
            </a:r>
            <a:r>
              <a:rPr lang="ar-SA" b="1" dirty="0"/>
              <a:t>.وما يكون فيها من التأثير والانفعال تصويرا ينقله إلى نفس السامع أو القارئ كما تجده في لفظ جميل يحتاج إلى الرقة..وبالضخامة أن كان الموضوع يحتاج إلى </a:t>
            </a:r>
            <a:r>
              <a:rPr lang="ar-SA" b="1" dirty="0" err="1"/>
              <a:t>الضخامة..</a:t>
            </a:r>
            <a:r>
              <a:rPr lang="ar-SA" b="1" dirty="0"/>
              <a:t> لقد سمعت عن المقال </a:t>
            </a:r>
            <a:r>
              <a:rPr lang="ar-SA" b="1" dirty="0" err="1"/>
              <a:t>الإبداعي ؟</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6- </a:t>
            </a:r>
            <a:r>
              <a:rPr lang="ar-SA" b="1" dirty="0" err="1"/>
              <a:t>الإبداعي </a:t>
            </a:r>
            <a:r>
              <a:rPr lang="ar-SA" b="1" dirty="0"/>
              <a:t>: </a:t>
            </a:r>
            <a:r>
              <a:rPr lang="ar-SA" dirty="0" smtClean="0"/>
              <a:t/>
            </a:r>
            <a:br>
              <a:rPr lang="ar-SA" dirty="0" smtClean="0"/>
            </a:br>
            <a:r>
              <a:rPr lang="ar-SA" dirty="0" smtClean="0"/>
              <a:t/>
            </a:r>
            <a:br>
              <a:rPr lang="ar-SA" dirty="0" smtClean="0"/>
            </a:br>
            <a:r>
              <a:rPr lang="ar-SA" b="1" dirty="0"/>
              <a:t>إذا عرضت لكم فكرة وأردتُ التعبير </a:t>
            </a:r>
            <a:r>
              <a:rPr lang="ar-SA" b="1" dirty="0" err="1"/>
              <a:t>عنها </a:t>
            </a:r>
            <a:r>
              <a:rPr lang="ar-SA" b="1" dirty="0"/>
              <a:t>، أو سمعت خطبة أو قرأت قصيدة أو مقال أو كتابا فأردتُ تصور رضاك </a:t>
            </a:r>
            <a:r>
              <a:rPr lang="ar-SA" b="1" dirty="0" err="1"/>
              <a:t>عنه </a:t>
            </a:r>
            <a:r>
              <a:rPr lang="ar-SA" b="1" dirty="0"/>
              <a:t>,أو سخطك فعلينا استخدام أنواع التأثيرات المختلفة فكل الاعتماد على </a:t>
            </a:r>
            <a:r>
              <a:rPr lang="ar-SA" b="1" dirty="0" err="1"/>
              <a:t>الثقافة </a:t>
            </a:r>
            <a:r>
              <a:rPr lang="ar-SA" b="1" dirty="0"/>
              <a:t>، فالتعبير الإبداعي يعظم ويرفع </a:t>
            </a:r>
            <a:r>
              <a:rPr lang="ar-SA" b="1" dirty="0" err="1"/>
              <a:t>شأنه </a:t>
            </a:r>
            <a:r>
              <a:rPr lang="ar-SA" b="1" dirty="0"/>
              <a:t>، كلما ارتقى العقل الإنساني أو عظم حظه في الثقافة </a:t>
            </a:r>
            <a:r>
              <a:rPr lang="ar-SA" dirty="0" smtClean="0"/>
              <a:t/>
            </a:r>
            <a:br>
              <a:rPr lang="ar-SA" dirty="0" smtClean="0"/>
            </a:br>
            <a:r>
              <a:rPr lang="ar-SA" b="1" dirty="0"/>
              <a:t>كالتصوير الفني في </a:t>
            </a:r>
            <a:r>
              <a:rPr lang="ar-SA" b="1" dirty="0" err="1"/>
              <a:t>القران .</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SA" dirty="0" err="1" smtClean="0"/>
              <a:t>7-</a:t>
            </a:r>
            <a:r>
              <a:rPr lang="ar-SA" b="1" dirty="0" err="1"/>
              <a:t>الوظيفي :</a:t>
            </a:r>
            <a:r>
              <a:rPr lang="ar-SA" dirty="0" smtClean="0"/>
              <a:t/>
            </a:r>
            <a:br>
              <a:rPr lang="ar-SA" dirty="0" smtClean="0"/>
            </a:br>
            <a:r>
              <a:rPr lang="ar-SA" dirty="0" smtClean="0"/>
              <a:t/>
            </a:r>
            <a:br>
              <a:rPr lang="ar-SA" dirty="0" smtClean="0"/>
            </a:br>
            <a:r>
              <a:rPr lang="ar-SA" b="1" dirty="0"/>
              <a:t>حينما نقدم لعمل ما أو نكتب تقرير ما أو نقوم بنشاط أو كتابة تجربة </a:t>
            </a:r>
            <a:r>
              <a:rPr lang="ar-SA" b="1" dirty="0" err="1"/>
              <a:t>علمية ..</a:t>
            </a:r>
            <a:r>
              <a:rPr lang="ar-SA" b="1" dirty="0"/>
              <a:t> فإن المقال الوظيفي الذي يمتاز بجمع قدر من المعلومات الصحيحة والحقائق </a:t>
            </a:r>
            <a:r>
              <a:rPr lang="ar-SA" b="1" dirty="0" err="1"/>
              <a:t>الموضوعية ..</a:t>
            </a:r>
            <a:r>
              <a:rPr lang="ar-SA" dirty="0" smtClean="0"/>
              <a:t/>
            </a:r>
            <a:br>
              <a:rPr lang="ar-SA" dirty="0" smtClean="0"/>
            </a:br>
            <a:r>
              <a:rPr lang="ar-SA" b="1" dirty="0"/>
              <a:t>هل يختلف كاتب التعبير الوظيفي عن كاتب التعبير الإنشائي و </a:t>
            </a:r>
            <a:r>
              <a:rPr lang="ar-SA" b="1" dirty="0" err="1"/>
              <a:t>الإبداعي ؟</a:t>
            </a:r>
            <a:r>
              <a:rPr lang="ar-SA" b="1" dirty="0"/>
              <a:t> </a:t>
            </a:r>
            <a:r>
              <a:rPr lang="ar-SA" dirty="0" smtClean="0"/>
              <a:t/>
            </a:r>
            <a:br>
              <a:rPr lang="ar-SA" dirty="0" smtClean="0"/>
            </a:br>
            <a:r>
              <a:rPr lang="ar-SA" dirty="0" smtClean="0"/>
              <a:t/>
            </a:r>
            <a:br>
              <a:rPr lang="ar-SA" dirty="0" smtClean="0"/>
            </a:br>
            <a:r>
              <a:rPr lang="ar-SA" b="1" dirty="0" err="1"/>
              <a:t>نعم ..</a:t>
            </a:r>
            <a:r>
              <a:rPr lang="ar-SA" b="1" dirty="0"/>
              <a:t> فالكاتب الموضوع الوظيفي لا يكتب لنفسه وإنما يكتب نتيجة طلب أو توجيه شخص أو أشخاص إذا يكتب بناء على طلب بهدف اتخاذ القرار المناسب في ضوء ما جمع من معلومات </a:t>
            </a:r>
            <a:r>
              <a:rPr lang="ar-SA" b="1" dirty="0" err="1"/>
              <a:t>وحقائق .</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55000" lnSpcReduction="20000"/>
          </a:bodyPr>
          <a:lstStyle/>
          <a:p>
            <a:r>
              <a:rPr lang="ar-SA" dirty="0" smtClean="0"/>
              <a:t>8- </a:t>
            </a:r>
            <a:r>
              <a:rPr lang="ar-SA" b="1" dirty="0" err="1"/>
              <a:t>الصحفي :</a:t>
            </a:r>
            <a:r>
              <a:rPr lang="ar-SA" dirty="0" smtClean="0"/>
              <a:t/>
            </a:r>
            <a:br>
              <a:rPr lang="ar-SA" dirty="0" smtClean="0"/>
            </a:br>
            <a:r>
              <a:rPr lang="ar-SA" dirty="0" smtClean="0"/>
              <a:t/>
            </a:r>
            <a:br>
              <a:rPr lang="ar-SA" dirty="0" smtClean="0"/>
            </a:br>
            <a:r>
              <a:rPr lang="ar-SA" dirty="0" smtClean="0"/>
              <a:t/>
            </a:r>
            <a:br>
              <a:rPr lang="ar-SA" dirty="0" smtClean="0"/>
            </a:br>
            <a:r>
              <a:rPr lang="ar-SA" b="1" dirty="0"/>
              <a:t>المقال الصحفي من أكثر المقالات وصولاً للقارئ لان كاتبه يستمد مادته من </a:t>
            </a:r>
            <a:r>
              <a:rPr lang="ar-SA" b="1" dirty="0" err="1"/>
              <a:t>الواقع </a:t>
            </a:r>
            <a:r>
              <a:rPr lang="ar-SA" b="1" dirty="0"/>
              <a:t>، ويتناول فيه ما يهم البلاد من أحوالها السياسية والخارجية و الاجتماعية ويستخدم معلومات </a:t>
            </a:r>
            <a:r>
              <a:rPr lang="ar-SA" b="1" dirty="0" err="1"/>
              <a:t>حقيقية</a:t>
            </a:r>
            <a:r>
              <a:rPr lang="ar-SA" b="1" dirty="0"/>
              <a:t> ويحاول تمكين القارئ من الوعي بهذا </a:t>
            </a:r>
            <a:r>
              <a:rPr lang="ar-SA" b="1" dirty="0" err="1"/>
              <a:t>المعلومات </a:t>
            </a:r>
            <a:r>
              <a:rPr lang="ar-SA" b="1" dirty="0"/>
              <a:t>، ليس الهدف من المقال الصحفي التطويل ولا القدر الكبير من </a:t>
            </a:r>
            <a:r>
              <a:rPr lang="ar-SA" b="1" dirty="0" err="1"/>
              <a:t>المعلومات .</a:t>
            </a:r>
            <a:r>
              <a:rPr lang="ar-SA" b="1" dirty="0"/>
              <a:t> </a:t>
            </a:r>
            <a:r>
              <a:rPr lang="ar-SA" dirty="0" smtClean="0"/>
              <a:t/>
            </a:r>
            <a:br>
              <a:rPr lang="ar-SA" dirty="0" smtClean="0"/>
            </a:br>
            <a:r>
              <a:rPr lang="ar-SA" b="1" dirty="0"/>
              <a:t>وإنما التعمق والنظرة الراسية في التجارب التي يعيشها على أرض </a:t>
            </a:r>
            <a:r>
              <a:rPr lang="ar-SA" b="1" dirty="0" err="1"/>
              <a:t>الواقع </a:t>
            </a:r>
            <a:r>
              <a:rPr lang="ar-SA" b="1" dirty="0"/>
              <a:t>، وعلى الكاتب </a:t>
            </a:r>
            <a:r>
              <a:rPr lang="ar-SA" b="1" dirty="0" err="1"/>
              <a:t>التقيد</a:t>
            </a:r>
            <a:r>
              <a:rPr lang="ar-SA" b="1" dirty="0"/>
              <a:t> بجميع خطوات كتابة المقال بالإضافة إلى أسلوب مقنع ومثير للاهتمام لشد انتباه القارئ </a:t>
            </a:r>
            <a:r>
              <a:rPr lang="ar-SA" dirty="0" smtClean="0"/>
              <a:t/>
            </a:r>
            <a:br>
              <a:rPr lang="ar-SA" dirty="0" smtClean="0"/>
            </a:br>
            <a:r>
              <a:rPr lang="ar-SA" b="1" dirty="0"/>
              <a:t>إن الأسلوب الصحفي </a:t>
            </a:r>
            <a:r>
              <a:rPr lang="ar-SA" b="1" dirty="0" err="1"/>
              <a:t>يمتاز :-</a:t>
            </a:r>
            <a:r>
              <a:rPr lang="ar-SA" dirty="0" smtClean="0"/>
              <a:t/>
            </a:r>
            <a:br>
              <a:rPr lang="ar-SA" dirty="0" smtClean="0"/>
            </a:br>
            <a:r>
              <a:rPr lang="ar-SA" dirty="0" smtClean="0"/>
              <a:t/>
            </a:r>
            <a:br>
              <a:rPr lang="ar-SA" dirty="0" smtClean="0"/>
            </a:br>
            <a:r>
              <a:rPr lang="ar-SA" b="1" dirty="0"/>
              <a:t>1:- قصير </a:t>
            </a:r>
            <a:r>
              <a:rPr lang="ar-SA" b="1" dirty="0" err="1"/>
              <a:t>غالباً .</a:t>
            </a:r>
            <a:r>
              <a:rPr lang="ar-SA" dirty="0" smtClean="0"/>
              <a:t/>
            </a:r>
            <a:br>
              <a:rPr lang="ar-SA" dirty="0" smtClean="0"/>
            </a:br>
            <a:r>
              <a:rPr lang="ar-SA" b="1" dirty="0"/>
              <a:t>2:- </a:t>
            </a:r>
            <a:r>
              <a:rPr lang="ar-SA" b="1" dirty="0" err="1"/>
              <a:t>يشتمل</a:t>
            </a:r>
            <a:r>
              <a:rPr lang="ar-SA" b="1" dirty="0"/>
              <a:t> على فكرة يحسن كاتبها عرضها في ثوب من </a:t>
            </a:r>
            <a:r>
              <a:rPr lang="ar-SA" b="1" dirty="0" err="1"/>
              <a:t>التشويق .</a:t>
            </a:r>
            <a:r>
              <a:rPr lang="ar-SA" dirty="0" smtClean="0"/>
              <a:t/>
            </a:r>
            <a:br>
              <a:rPr lang="ar-SA" dirty="0" smtClean="0"/>
            </a:br>
            <a:r>
              <a:rPr lang="ar-SA" b="1" dirty="0"/>
              <a:t>3:- أسلوب سهل وأضح يفهمه كل القارئ دون </a:t>
            </a:r>
            <a:r>
              <a:rPr lang="ar-SA" b="1" dirty="0" err="1"/>
              <a:t>تعقيد .</a:t>
            </a:r>
            <a:r>
              <a:rPr lang="ar-SA" dirty="0" smtClean="0"/>
              <a:t/>
            </a:r>
            <a:br>
              <a:rPr lang="ar-SA" dirty="0" smtClean="0"/>
            </a:br>
            <a:r>
              <a:rPr lang="ar-SA" b="1" dirty="0"/>
              <a:t>4:- يميل إلى الإطالة فيما يتطلب </a:t>
            </a:r>
            <a:r>
              <a:rPr lang="ar-SA" b="1" dirty="0" err="1"/>
              <a:t>ذلك </a:t>
            </a:r>
            <a:r>
              <a:rPr lang="ar-SA" b="1" dirty="0"/>
              <a:t>، وإلى الإيجاز في كثير من </a:t>
            </a:r>
            <a:r>
              <a:rPr lang="ar-SA" b="1" dirty="0" err="1"/>
              <a:t>الأمور .</a:t>
            </a:r>
            <a:r>
              <a:rPr lang="ar-SA" dirty="0" smtClean="0"/>
              <a:t/>
            </a:r>
            <a:br>
              <a:rPr lang="ar-SA" dirty="0" smtClean="0"/>
            </a:br>
            <a:r>
              <a:rPr lang="ar-SA" b="1" dirty="0"/>
              <a:t>5:- يميل إلى الجدل في مناقشة الآراء والاتجاهات </a:t>
            </a:r>
            <a:r>
              <a:rPr lang="ar-SA" b="1" dirty="0" err="1"/>
              <a:t>المختلفة .</a:t>
            </a:r>
            <a:r>
              <a:rPr lang="ar-SA" b="1" dirty="0"/>
              <a:t> </a:t>
            </a:r>
            <a:r>
              <a:rPr lang="ar-SA" dirty="0" smtClean="0"/>
              <a:t/>
            </a:r>
            <a:br>
              <a:rPr lang="ar-SA" dirty="0" smtClean="0"/>
            </a:br>
            <a:r>
              <a:rPr lang="ar-SA" b="1" dirty="0"/>
              <a:t>لا ننسى أن المقال الصحفي مقيد بالعامل الزمني الدقيق كما نلاحظ في الصحف اليومية حتى تتابع الأحداث لتستمر الحياة </a:t>
            </a:r>
            <a:r>
              <a:rPr lang="ar-SA" b="1" dirty="0" err="1"/>
              <a:t>بازدهارها .</a:t>
            </a:r>
            <a:r>
              <a:rPr lang="ar-SA" b="1" dirty="0"/>
              <a:t> المجلات الأدبية والشهرية والفصلية فقد اهتمت بالمقال اهتماماً خاصا غير مقيد بالعامل الزمني </a:t>
            </a:r>
            <a:r>
              <a:rPr lang="ar-SA" b="1" dirty="0" err="1"/>
              <a:t>الدقيق .</a:t>
            </a:r>
            <a:r>
              <a:rPr lang="ar-SA" b="1" dirty="0"/>
              <a:t> </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62500" lnSpcReduction="20000"/>
          </a:bodyPr>
          <a:lstStyle/>
          <a:p>
            <a:r>
              <a:rPr lang="ar-SA" dirty="0" smtClean="0"/>
              <a:t>9- </a:t>
            </a:r>
            <a:r>
              <a:rPr lang="ar-SA" b="1" dirty="0" err="1"/>
              <a:t>الخاطــــــرة :</a:t>
            </a:r>
            <a:r>
              <a:rPr lang="ar-SA" dirty="0" smtClean="0"/>
              <a:t/>
            </a:r>
            <a:br>
              <a:rPr lang="ar-SA" dirty="0" smtClean="0"/>
            </a:br>
            <a:r>
              <a:rPr lang="ar-SA" b="1" dirty="0"/>
              <a:t>  </a:t>
            </a:r>
            <a:r>
              <a:rPr lang="ar-SA" dirty="0" smtClean="0"/>
              <a:t/>
            </a:r>
            <a:br>
              <a:rPr lang="ar-SA" dirty="0" smtClean="0"/>
            </a:br>
            <a:r>
              <a:rPr lang="ar-SA" dirty="0" smtClean="0"/>
              <a:t/>
            </a:r>
            <a:br>
              <a:rPr lang="ar-SA" dirty="0" smtClean="0"/>
            </a:br>
            <a:r>
              <a:rPr lang="ar-SA" b="1" dirty="0" err="1"/>
              <a:t>الخاطرة </a:t>
            </a:r>
            <a:r>
              <a:rPr lang="ar-SA" b="1" dirty="0"/>
              <a:t>:- قالب من التعبير تتكون من عدة جمل جيدة وتتناول فكرة رئيسة </a:t>
            </a:r>
            <a:r>
              <a:rPr lang="ar-SA" b="1" dirty="0" err="1"/>
              <a:t>واحدة .</a:t>
            </a:r>
            <a:r>
              <a:rPr lang="ar-SA" dirty="0" smtClean="0"/>
              <a:t/>
            </a:r>
            <a:br>
              <a:rPr lang="ar-SA" dirty="0" smtClean="0"/>
            </a:br>
            <a:r>
              <a:rPr lang="ar-SA" dirty="0" smtClean="0"/>
              <a:t/>
            </a:r>
            <a:br>
              <a:rPr lang="ar-SA" dirty="0" smtClean="0"/>
            </a:br>
            <a:r>
              <a:rPr lang="ar-SA" b="1" dirty="0"/>
              <a:t>فتتمثل في الزوايا القصيرة في الصحف </a:t>
            </a:r>
            <a:r>
              <a:rPr lang="ar-SA" b="1" dirty="0" err="1"/>
              <a:t>والمجالات </a:t>
            </a:r>
            <a:r>
              <a:rPr lang="ar-SA" b="1" dirty="0"/>
              <a:t>،إذ لا تتجاوز مساحتها </a:t>
            </a:r>
            <a:r>
              <a:rPr lang="ar-SA" b="1" dirty="0" err="1"/>
              <a:t>عموداً </a:t>
            </a:r>
            <a:r>
              <a:rPr lang="ar-SA" b="1" dirty="0"/>
              <a:t>، أو نصف عمود في المجلة أو </a:t>
            </a:r>
            <a:r>
              <a:rPr lang="ar-SA" b="1" dirty="0" err="1"/>
              <a:t>الصحيفة .</a:t>
            </a:r>
            <a:r>
              <a:rPr lang="ar-SA" b="1" dirty="0"/>
              <a:t> تضمن فكرة طارئة يعرضها الكاتب في إيجاز شديد يفصح فيها عن خبرته وفلسفته للأشياء من </a:t>
            </a:r>
            <a:r>
              <a:rPr lang="ar-SA" b="1" dirty="0" err="1"/>
              <a:t>حوله .</a:t>
            </a:r>
            <a:r>
              <a:rPr lang="ar-SA" b="1" dirty="0"/>
              <a:t> وغالباً ما تكون تحت عنوان ثابت كل </a:t>
            </a:r>
            <a:r>
              <a:rPr lang="ar-SA" b="1" dirty="0" err="1"/>
              <a:t>يوم </a:t>
            </a:r>
            <a:r>
              <a:rPr lang="ar-SA" b="1" dirty="0"/>
              <a:t>، أو كل أسبوع أو شهر </a:t>
            </a:r>
            <a:r>
              <a:rPr lang="ar-SA" b="1" dirty="0" err="1"/>
              <a:t>مثل (</a:t>
            </a:r>
            <a:r>
              <a:rPr lang="ar-SA" b="1" dirty="0"/>
              <a:t>( على </a:t>
            </a:r>
            <a:r>
              <a:rPr lang="ar-SA" b="1" dirty="0" err="1"/>
              <a:t>موعد )) (</a:t>
            </a:r>
            <a:r>
              <a:rPr lang="ar-SA" b="1" dirty="0"/>
              <a:t>( فنجان </a:t>
            </a:r>
            <a:r>
              <a:rPr lang="ar-SA" b="1" dirty="0" err="1"/>
              <a:t>قهوة )</a:t>
            </a:r>
            <a:r>
              <a:rPr lang="ar-SA" b="1" dirty="0"/>
              <a:t>) فالخاطرة مجرد لمحة وليست الخاطرة كالمقال مجالاً للأخذ والرد ولا تحتاج إلى حجج قوية لإثبات صدقها الملاحظ في أهمية لخاطرة هي شد القارئ إلى الأشياء الصغيرة من حولنا التي لها دلالات كبيرة وقد تتمثل في الأحاديث الإذاعية القصيرة ويلزم على كاتب </a:t>
            </a:r>
            <a:r>
              <a:rPr lang="ar-SA" b="1" dirty="0" err="1"/>
              <a:t>الخاطرة :-</a:t>
            </a:r>
            <a:r>
              <a:rPr lang="ar-SA" dirty="0" smtClean="0"/>
              <a:t/>
            </a:r>
            <a:br>
              <a:rPr lang="ar-SA" dirty="0" smtClean="0"/>
            </a:br>
            <a:r>
              <a:rPr lang="ar-SA" dirty="0" smtClean="0"/>
              <a:t/>
            </a:r>
            <a:br>
              <a:rPr lang="ar-SA" dirty="0" smtClean="0"/>
            </a:br>
            <a:r>
              <a:rPr lang="ar-SA" b="1" dirty="0" err="1"/>
              <a:t>1 </a:t>
            </a:r>
            <a:r>
              <a:rPr lang="ar-SA" b="1" dirty="0"/>
              <a:t>:- التركيز على فكرة رئيسية </a:t>
            </a:r>
            <a:r>
              <a:rPr lang="ar-SA" b="1" dirty="0" err="1"/>
              <a:t>واحدة </a:t>
            </a:r>
            <a:r>
              <a:rPr lang="ar-SA" b="1" dirty="0"/>
              <a:t>، يعرف كيف يميز بين الأفكار </a:t>
            </a:r>
            <a:r>
              <a:rPr lang="ar-SA" b="1" dirty="0" err="1"/>
              <a:t>الرئيسة </a:t>
            </a:r>
            <a:r>
              <a:rPr lang="ar-SA" b="1" dirty="0"/>
              <a:t>، ثم كيف يركز على فكرة واحدة ويعالجها بطريقة </a:t>
            </a:r>
            <a:r>
              <a:rPr lang="ar-SA" b="1" dirty="0" err="1"/>
              <a:t>سليمة .</a:t>
            </a:r>
            <a:r>
              <a:rPr lang="ar-SA" dirty="0" smtClean="0"/>
              <a:t/>
            </a:r>
            <a:br>
              <a:rPr lang="ar-SA" dirty="0" smtClean="0"/>
            </a:br>
            <a:r>
              <a:rPr lang="ar-SA" dirty="0" smtClean="0"/>
              <a:t/>
            </a:r>
            <a:br>
              <a:rPr lang="ar-SA" dirty="0" smtClean="0"/>
            </a:br>
            <a:r>
              <a:rPr lang="ar-SA" b="1" dirty="0"/>
              <a:t>2:- الشرح والتوضيح في عدد قليل من الجمل حتى تصل قوية </a:t>
            </a:r>
            <a:r>
              <a:rPr lang="ar-SA" b="1" dirty="0" err="1"/>
              <a:t>ومؤثرة .</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أشكال المقال </a:t>
            </a:r>
            <a:endParaRPr lang="ar-SA" dirty="0"/>
          </a:p>
        </p:txBody>
      </p:sp>
      <p:sp>
        <p:nvSpPr>
          <p:cNvPr id="3" name="عنصر نائب للمحتوى 2"/>
          <p:cNvSpPr>
            <a:spLocks noGrp="1"/>
          </p:cNvSpPr>
          <p:nvPr>
            <p:ph idx="1"/>
          </p:nvPr>
        </p:nvSpPr>
        <p:spPr/>
        <p:txBody>
          <a:bodyPr>
            <a:normAutofit fontScale="62500" lnSpcReduction="20000"/>
          </a:bodyPr>
          <a:lstStyle/>
          <a:p>
            <a:pPr>
              <a:buNone/>
            </a:pPr>
            <a:r>
              <a:rPr lang="ar-SA" dirty="0" smtClean="0"/>
              <a:t>للمقال </a:t>
            </a:r>
            <a:r>
              <a:rPr lang="ar-SA" dirty="0"/>
              <a:t>شكلان: ذاتي </a:t>
            </a:r>
            <a:r>
              <a:rPr lang="ar-SA" dirty="0" err="1"/>
              <a:t>وموضوعي.</a:t>
            </a:r>
            <a:r>
              <a:rPr lang="ar-SA" dirty="0" smtClean="0"/>
              <a:t/>
            </a:r>
            <a:br>
              <a:rPr lang="ar-SA" dirty="0" smtClean="0"/>
            </a:br>
            <a:r>
              <a:rPr lang="ar-SA" dirty="0" err="1"/>
              <a:t>أولاً </a:t>
            </a:r>
            <a:r>
              <a:rPr lang="ar-SA" dirty="0"/>
              <a:t>- سمات المقال </a:t>
            </a:r>
            <a:r>
              <a:rPr lang="ar-SA" dirty="0" err="1"/>
              <a:t>الذاتي:</a:t>
            </a:r>
            <a:r>
              <a:rPr lang="ar-SA" dirty="0" smtClean="0"/>
              <a:t/>
            </a:r>
            <a:br>
              <a:rPr lang="ar-SA" dirty="0" smtClean="0"/>
            </a:br>
            <a:r>
              <a:rPr lang="ar-SA" dirty="0"/>
              <a:t>1- تبدو فيه شخصية الكاتب أكثر </a:t>
            </a:r>
            <a:r>
              <a:rPr lang="ar-SA" dirty="0" err="1"/>
              <a:t>وضوحاً.</a:t>
            </a:r>
            <a:r>
              <a:rPr lang="ar-SA" dirty="0" smtClean="0"/>
              <a:t/>
            </a:r>
            <a:br>
              <a:rPr lang="ar-SA" dirty="0" smtClean="0"/>
            </a:br>
            <a:r>
              <a:rPr lang="ar-SA" dirty="0"/>
              <a:t>2- يشيع فيه الأسلوب الأدبي الذي يمتلئ بالصور الفنية والإيقاع </a:t>
            </a:r>
            <a:r>
              <a:rPr lang="ar-SA" dirty="0" err="1"/>
              <a:t>الموسيقي.</a:t>
            </a:r>
            <a:r>
              <a:rPr lang="ar-SA" dirty="0" smtClean="0"/>
              <a:t/>
            </a:r>
            <a:br>
              <a:rPr lang="ar-SA" dirty="0" smtClean="0"/>
            </a:br>
            <a:r>
              <a:rPr lang="ar-SA" dirty="0"/>
              <a:t>3- يثير المقال الذاتي بالقارئ شتى أنواع </a:t>
            </a:r>
            <a:r>
              <a:rPr lang="ar-SA" dirty="0" err="1"/>
              <a:t>الانفعال </a:t>
            </a:r>
            <a:r>
              <a:rPr lang="ar-SA" dirty="0"/>
              <a:t>"الحزن أو </a:t>
            </a:r>
            <a:r>
              <a:rPr lang="ar-SA" dirty="0" err="1"/>
              <a:t>الفرح".</a:t>
            </a:r>
            <a:r>
              <a:rPr lang="ar-SA" dirty="0" smtClean="0"/>
              <a:t/>
            </a:r>
            <a:br>
              <a:rPr lang="ar-SA" dirty="0" smtClean="0"/>
            </a:br>
            <a:r>
              <a:rPr lang="ar-SA" dirty="0"/>
              <a:t>4- يظهر فيه ضمير المتكلم بشكل بارز لأنه يطرح أساساً تجربة ذاتية تجربة </a:t>
            </a:r>
            <a:r>
              <a:rPr lang="ar-SA" dirty="0" err="1"/>
              <a:t>ذاتية.</a:t>
            </a:r>
            <a:r>
              <a:rPr lang="ar-SA" dirty="0" smtClean="0"/>
              <a:t/>
            </a:r>
            <a:br>
              <a:rPr lang="ar-SA" dirty="0" smtClean="0"/>
            </a:br>
            <a:r>
              <a:rPr lang="ar-SA" dirty="0" smtClean="0"/>
              <a:t/>
            </a:r>
            <a:br>
              <a:rPr lang="ar-SA" dirty="0" smtClean="0"/>
            </a:br>
            <a:r>
              <a:rPr lang="ar-SA" dirty="0" err="1"/>
              <a:t>ثانياً- </a:t>
            </a:r>
            <a:r>
              <a:rPr lang="ar-SA" dirty="0"/>
              <a:t>: سمات المقال الموضوعي </a:t>
            </a:r>
            <a:r>
              <a:rPr lang="ar-SA" dirty="0" smtClean="0"/>
              <a:t/>
            </a:r>
            <a:br>
              <a:rPr lang="ar-SA" dirty="0" smtClean="0"/>
            </a:br>
            <a:r>
              <a:rPr lang="ar-SA" dirty="0"/>
              <a:t>1- الوضوح والبساطة والبعد عن </a:t>
            </a:r>
            <a:r>
              <a:rPr lang="ar-SA" dirty="0" err="1"/>
              <a:t>الغموض.</a:t>
            </a:r>
            <a:r>
              <a:rPr lang="ar-SA" dirty="0" smtClean="0"/>
              <a:t/>
            </a:r>
            <a:br>
              <a:rPr lang="ar-SA" dirty="0" smtClean="0"/>
            </a:br>
            <a:r>
              <a:rPr lang="ar-SA" dirty="0"/>
              <a:t>2- خلوه من العواطف </a:t>
            </a:r>
            <a:r>
              <a:rPr lang="ar-SA" dirty="0" err="1"/>
              <a:t>الشخصية.</a:t>
            </a:r>
            <a:r>
              <a:rPr lang="ar-SA" dirty="0" smtClean="0"/>
              <a:t/>
            </a:r>
            <a:br>
              <a:rPr lang="ar-SA" dirty="0" smtClean="0"/>
            </a:br>
            <a:r>
              <a:rPr lang="ar-SA" dirty="0"/>
              <a:t>3- الإيجاز غير </a:t>
            </a:r>
            <a:r>
              <a:rPr lang="ar-SA" dirty="0" err="1"/>
              <a:t>المخل </a:t>
            </a:r>
            <a:r>
              <a:rPr lang="ar-SA" dirty="0"/>
              <a:t>"طول العبارة على حجم </a:t>
            </a:r>
            <a:r>
              <a:rPr lang="ar-SA" dirty="0" err="1"/>
              <a:t>الفكرة".</a:t>
            </a:r>
            <a:r>
              <a:rPr lang="ar-SA" dirty="0" smtClean="0"/>
              <a:t/>
            </a:r>
            <a:br>
              <a:rPr lang="ar-SA" dirty="0" smtClean="0"/>
            </a:br>
            <a:r>
              <a:rPr lang="ar-SA" dirty="0"/>
              <a:t>4- الدقة وتسمية الأشياء </a:t>
            </a:r>
            <a:r>
              <a:rPr lang="ar-SA" dirty="0" err="1"/>
              <a:t>بمسمياتها.</a:t>
            </a:r>
            <a:r>
              <a:rPr lang="ar-SA" dirty="0" smtClean="0"/>
              <a:t/>
            </a:r>
            <a:br>
              <a:rPr lang="ar-SA" dirty="0" smtClean="0"/>
            </a:br>
            <a:r>
              <a:rPr lang="ar-SA" dirty="0"/>
              <a:t>5- </a:t>
            </a:r>
            <a:r>
              <a:rPr lang="ar-SA" dirty="0" err="1"/>
              <a:t>التقيد</a:t>
            </a:r>
            <a:r>
              <a:rPr lang="ar-SA" dirty="0"/>
              <a:t> بالموضوع ومتطلباته، وعدم الخروج عنه إلى أمور </a:t>
            </a:r>
            <a:r>
              <a:rPr lang="ar-SA" dirty="0" err="1"/>
              <a:t>جانبية.</a:t>
            </a:r>
            <a:r>
              <a:rPr lang="ar-SA" dirty="0" smtClean="0"/>
              <a:t/>
            </a:r>
            <a:br>
              <a:rPr lang="ar-SA" dirty="0" smtClean="0"/>
            </a:br>
            <a:r>
              <a:rPr lang="ar-SA" dirty="0"/>
              <a:t>6- استخدام البراهين العقلية </a:t>
            </a:r>
            <a:r>
              <a:rPr lang="ar-SA" dirty="0" err="1"/>
              <a:t>والجدل.</a:t>
            </a:r>
            <a:r>
              <a:rPr lang="ar-SA" dirty="0" smtClean="0"/>
              <a:t/>
            </a:r>
            <a:br>
              <a:rPr lang="ar-SA" dirty="0" smtClean="0"/>
            </a:br>
            <a:r>
              <a:rPr lang="ar-SA" dirty="0"/>
              <a:t>7- التسلسل الفكري والمنطقي بحيث تؤدي الفكرة السابقة إلى الفكرة اللاحقة حتى ينتهي الموضوع إلى </a:t>
            </a:r>
            <a:r>
              <a:rPr lang="ar-SA" dirty="0" err="1"/>
              <a:t>نتيجته.</a:t>
            </a:r>
            <a:r>
              <a:rPr lang="ar-SA" dirty="0" smtClean="0"/>
              <a:t/>
            </a:r>
            <a:br>
              <a:rPr lang="ar-SA" dirty="0" smtClean="0"/>
            </a:br>
            <a:r>
              <a:rPr lang="ar-SA" dirty="0"/>
              <a:t>8- غلبة المنهج العلمي عليه.</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تحويل الفقرة إلى مقال </a:t>
            </a:r>
            <a:endParaRPr lang="ar-SA" dirty="0"/>
          </a:p>
        </p:txBody>
      </p:sp>
      <p:sp>
        <p:nvSpPr>
          <p:cNvPr id="3" name="عنصر نائب للمحتوى 2"/>
          <p:cNvSpPr>
            <a:spLocks noGrp="1"/>
          </p:cNvSpPr>
          <p:nvPr>
            <p:ph idx="1"/>
          </p:nvPr>
        </p:nvSpPr>
        <p:spPr/>
        <p:txBody>
          <a:bodyPr>
            <a:normAutofit fontScale="77500" lnSpcReduction="20000"/>
          </a:bodyPr>
          <a:lstStyle/>
          <a:p>
            <a:r>
              <a:rPr lang="ar-SA" b="1" dirty="0"/>
              <a:t>تحتوي كل فقرة على جملة </a:t>
            </a:r>
            <a:r>
              <a:rPr lang="ar-SA" b="1" dirty="0" err="1"/>
              <a:t>مفتاحية</a:t>
            </a:r>
            <a:r>
              <a:rPr lang="ar-SA" b="1" dirty="0"/>
              <a:t> ، وعلى جمل </a:t>
            </a:r>
            <a:r>
              <a:rPr lang="ar-SA" b="1" dirty="0" err="1"/>
              <a:t>داعمة </a:t>
            </a:r>
            <a:r>
              <a:rPr lang="ar-SA" b="1" dirty="0"/>
              <a:t>، فإذا أردنا تطويرها إلى </a:t>
            </a:r>
            <a:r>
              <a:rPr lang="ar-SA" b="1" dirty="0" err="1"/>
              <a:t>مقالة </a:t>
            </a:r>
            <a:r>
              <a:rPr lang="ar-SA" b="1" dirty="0"/>
              <a:t>، أَتْبَعْنا كلَّ جملة من جُمَلِ الفِقْرَةِ بجملةٍ داعمة </a:t>
            </a:r>
            <a:r>
              <a:rPr lang="ar-SA" b="1" dirty="0" err="1"/>
              <a:t>لها ،</a:t>
            </a:r>
            <a:endParaRPr lang="ar-SA" b="1" dirty="0"/>
          </a:p>
          <a:p>
            <a:r>
              <a:rPr lang="ar-SA" dirty="0" smtClean="0"/>
              <a:t/>
            </a:r>
            <a:br>
              <a:rPr lang="ar-SA" dirty="0" smtClean="0"/>
            </a:br>
            <a:r>
              <a:rPr lang="ar-SA" b="1" dirty="0"/>
              <a:t>ومن هذه الجمل الداعمة المُطَوِّرَة </a:t>
            </a:r>
            <a:r>
              <a:rPr lang="ar-SA" b="1" dirty="0" err="1"/>
              <a:t>الآتي :</a:t>
            </a:r>
            <a:r>
              <a:rPr lang="ar-SA" b="1" dirty="0"/>
              <a:t/>
            </a:r>
            <a:br>
              <a:rPr lang="ar-SA" b="1" dirty="0"/>
            </a:br>
            <a:r>
              <a:rPr lang="ar-SA" b="1" dirty="0"/>
              <a:t>1- الأمثلة</a:t>
            </a:r>
            <a:br>
              <a:rPr lang="ar-SA" b="1" dirty="0"/>
            </a:br>
            <a:r>
              <a:rPr lang="ar-SA" b="1" dirty="0"/>
              <a:t>2- التفاصيل </a:t>
            </a:r>
            <a:br>
              <a:rPr lang="ar-SA" b="1" dirty="0"/>
            </a:br>
            <a:r>
              <a:rPr lang="ar-SA" b="1" dirty="0"/>
              <a:t>3- الحكايات </a:t>
            </a:r>
            <a:br>
              <a:rPr lang="ar-SA" b="1" dirty="0"/>
            </a:br>
            <a:r>
              <a:rPr lang="ar-SA" b="1" dirty="0"/>
              <a:t>4- الحقائق </a:t>
            </a:r>
            <a:br>
              <a:rPr lang="ar-SA" b="1" dirty="0"/>
            </a:br>
            <a:r>
              <a:rPr lang="ar-SA" b="1" dirty="0"/>
              <a:t>5- التعداد </a:t>
            </a:r>
            <a:br>
              <a:rPr lang="ar-SA" b="1" dirty="0"/>
            </a:br>
            <a:r>
              <a:rPr lang="ar-SA" b="1" dirty="0"/>
              <a:t>6- السبب </a:t>
            </a:r>
            <a:br>
              <a:rPr lang="ar-SA" b="1" dirty="0"/>
            </a:br>
            <a:r>
              <a:rPr lang="ar-SA" b="1" dirty="0"/>
              <a:t>7- المقارنة </a:t>
            </a:r>
            <a:br>
              <a:rPr lang="ar-SA" b="1" dirty="0"/>
            </a:br>
            <a:r>
              <a:rPr lang="ar-SA" b="1" dirty="0"/>
              <a:t>8- التعريف</a:t>
            </a:r>
            <a:br>
              <a:rPr lang="ar-SA" b="1" dirty="0"/>
            </a:br>
            <a:r>
              <a:rPr lang="ar-SA" b="1" dirty="0"/>
              <a:t>9- الاقتباس</a:t>
            </a: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تخلق هذه الطرائق صوراً ذهنية ترسِّخ الفكرة </a:t>
            </a:r>
            <a:r>
              <a:rPr lang="ar-SA" b="1" dirty="0" err="1"/>
              <a:t>وتوضحها </a:t>
            </a:r>
            <a:r>
              <a:rPr lang="ar-SA" b="1" dirty="0"/>
              <a:t>، وهذا تفصيل لهذه </a:t>
            </a:r>
            <a:r>
              <a:rPr lang="ar-SA" b="1" dirty="0" err="1"/>
              <a:t>الطرائق :</a:t>
            </a:r>
            <a:endParaRPr lang="ar-SA" dirty="0"/>
          </a:p>
        </p:txBody>
      </p:sp>
      <p:sp>
        <p:nvSpPr>
          <p:cNvPr id="3" name="عنصر نائب للمحتوى 2"/>
          <p:cNvSpPr>
            <a:spLocks noGrp="1"/>
          </p:cNvSpPr>
          <p:nvPr>
            <p:ph idx="1"/>
          </p:nvPr>
        </p:nvSpPr>
        <p:spPr/>
        <p:txBody>
          <a:bodyPr>
            <a:normAutofit fontScale="47500" lnSpcReduction="20000"/>
          </a:bodyPr>
          <a:lstStyle/>
          <a:p>
            <a:pPr>
              <a:buNone/>
            </a:pPr>
            <a:r>
              <a:rPr lang="ar-SA" b="1" dirty="0" smtClean="0"/>
              <a:t>1-</a:t>
            </a:r>
            <a:r>
              <a:rPr lang="ar-SA" b="1" dirty="0"/>
              <a:t> </a:t>
            </a:r>
            <a:r>
              <a:rPr lang="ar-SA" b="1" dirty="0" err="1"/>
              <a:t>الأمثلة </a:t>
            </a:r>
            <a:r>
              <a:rPr lang="ar-SA" b="1" dirty="0"/>
              <a:t>: يذكر الكاتب بعض الأمثلة والنماذج للأمر الذي يتحدث </a:t>
            </a:r>
            <a:r>
              <a:rPr lang="ar-SA" b="1" dirty="0" err="1"/>
              <a:t>عنه .</a:t>
            </a:r>
            <a:r>
              <a:rPr lang="ar-SA" dirty="0" smtClean="0"/>
              <a:t/>
            </a:r>
            <a:br>
              <a:rPr lang="ar-SA" dirty="0" smtClean="0"/>
            </a:br>
            <a:r>
              <a:rPr lang="ar-SA" b="1" dirty="0"/>
              <a:t>2- </a:t>
            </a:r>
            <a:r>
              <a:rPr lang="ar-SA" b="1" dirty="0" err="1"/>
              <a:t>التفاصيل </a:t>
            </a:r>
            <a:r>
              <a:rPr lang="ar-SA" b="1" dirty="0"/>
              <a:t>: يصف الكاتب الشيء الذي يتحدث </a:t>
            </a:r>
            <a:r>
              <a:rPr lang="ar-SA" b="1" dirty="0" err="1"/>
              <a:t>عنه </a:t>
            </a:r>
            <a:r>
              <a:rPr lang="ar-SA" b="1" dirty="0"/>
              <a:t>، ويصف </a:t>
            </a:r>
            <a:r>
              <a:rPr lang="ar-SA" b="1" dirty="0" err="1"/>
              <a:t>أجزاءه .</a:t>
            </a:r>
            <a:r>
              <a:rPr lang="ar-SA" dirty="0" smtClean="0"/>
              <a:t/>
            </a:r>
            <a:br>
              <a:rPr lang="ar-SA" dirty="0" smtClean="0"/>
            </a:br>
            <a:r>
              <a:rPr lang="ar-SA" b="1" dirty="0"/>
              <a:t>3- </a:t>
            </a:r>
            <a:r>
              <a:rPr lang="ar-SA" b="1" dirty="0" err="1"/>
              <a:t>الحكايات </a:t>
            </a:r>
            <a:r>
              <a:rPr lang="ar-SA" b="1" dirty="0"/>
              <a:t>: هي حدث قصير </a:t>
            </a:r>
            <a:r>
              <a:rPr lang="ar-SA" b="1" dirty="0" err="1"/>
              <a:t>ماتع</a:t>
            </a:r>
            <a:r>
              <a:rPr lang="ar-SA" b="1" dirty="0"/>
              <a:t> يوضح </a:t>
            </a:r>
            <a:r>
              <a:rPr lang="ar-SA" b="1" dirty="0" err="1"/>
              <a:t>الفكرة </a:t>
            </a:r>
            <a:r>
              <a:rPr lang="ar-SA" b="1" dirty="0"/>
              <a:t>، ويستشهد </a:t>
            </a:r>
            <a:r>
              <a:rPr lang="ar-SA" b="1" dirty="0" err="1"/>
              <a:t>بها</a:t>
            </a:r>
            <a:r>
              <a:rPr lang="ar-SA" b="1" dirty="0"/>
              <a:t> الكاتب من تجربته هو أو من تجارب </a:t>
            </a:r>
            <a:r>
              <a:rPr lang="ar-SA" b="1" dirty="0" err="1"/>
              <a:t>الآخرين </a:t>
            </a:r>
            <a:r>
              <a:rPr lang="ar-SA" b="1" dirty="0"/>
              <a:t>، بشرط أن يكون معززًا للفكرة </a:t>
            </a:r>
            <a:r>
              <a:rPr lang="ar-SA" b="1" dirty="0" err="1"/>
              <a:t>العامة .</a:t>
            </a:r>
            <a:r>
              <a:rPr lang="ar-SA" dirty="0" smtClean="0"/>
              <a:t/>
            </a:r>
            <a:br>
              <a:rPr lang="ar-SA" dirty="0" smtClean="0"/>
            </a:br>
            <a:r>
              <a:rPr lang="ar-SA" b="1" dirty="0"/>
              <a:t>4- الحقائق </a:t>
            </a:r>
            <a:r>
              <a:rPr lang="ar-SA" b="1" dirty="0" err="1"/>
              <a:t>والإحصاءات </a:t>
            </a:r>
            <a:r>
              <a:rPr lang="ar-SA" b="1" dirty="0"/>
              <a:t>: الحقيقة شيء موضوعي يمكن التحقق </a:t>
            </a:r>
            <a:r>
              <a:rPr lang="ar-SA" b="1" dirty="0" err="1"/>
              <a:t>منه </a:t>
            </a:r>
            <a:r>
              <a:rPr lang="ar-SA" b="1" dirty="0"/>
              <a:t>، </a:t>
            </a:r>
            <a:r>
              <a:rPr lang="ar-SA" dirty="0" smtClean="0"/>
              <a:t/>
            </a:r>
            <a:br>
              <a:rPr lang="ar-SA" dirty="0" smtClean="0"/>
            </a:br>
            <a:r>
              <a:rPr lang="ar-SA" b="1" dirty="0"/>
              <a:t>والإحصاء حقيقة رقمية تبرز معلومة مهمة حول </a:t>
            </a:r>
            <a:r>
              <a:rPr lang="ar-SA" b="1" dirty="0" err="1"/>
              <a:t>الموضوع </a:t>
            </a:r>
            <a:r>
              <a:rPr lang="ar-SA" b="1" dirty="0"/>
              <a:t>، </a:t>
            </a:r>
            <a:r>
              <a:rPr lang="ar-SA" dirty="0" smtClean="0"/>
              <a:t/>
            </a:r>
            <a:br>
              <a:rPr lang="ar-SA" dirty="0" smtClean="0"/>
            </a:br>
            <a:r>
              <a:rPr lang="ar-SA" b="1" dirty="0"/>
              <a:t>ويُضطر إلى ذلك إذا كان الموضوع علميًّا أو </a:t>
            </a:r>
            <a:r>
              <a:rPr lang="ar-SA" b="1" dirty="0" err="1"/>
              <a:t>وثائقيًّا .</a:t>
            </a:r>
            <a:r>
              <a:rPr lang="ar-SA" dirty="0" smtClean="0"/>
              <a:t/>
            </a:r>
            <a:br>
              <a:rPr lang="ar-SA" dirty="0" smtClean="0"/>
            </a:br>
            <a:r>
              <a:rPr lang="ar-SA" b="1" dirty="0"/>
              <a:t>5- </a:t>
            </a:r>
            <a:r>
              <a:rPr lang="ar-SA" b="1" dirty="0" err="1"/>
              <a:t>التعداد </a:t>
            </a:r>
            <a:r>
              <a:rPr lang="ar-SA" b="1" dirty="0"/>
              <a:t>: في الفقرات التي يحتاج الكاتب إلى </a:t>
            </a:r>
            <a:r>
              <a:rPr lang="ar-SA" b="1" dirty="0" err="1"/>
              <a:t>تعدادها </a:t>
            </a:r>
            <a:r>
              <a:rPr lang="ar-SA" b="1" dirty="0"/>
              <a:t>، يبدأ عادةً بذكر المعلومة </a:t>
            </a:r>
            <a:r>
              <a:rPr lang="ar-SA" b="1" dirty="0" err="1"/>
              <a:t>العامة </a:t>
            </a:r>
            <a:r>
              <a:rPr lang="ar-SA" b="1" dirty="0"/>
              <a:t>، </a:t>
            </a:r>
            <a:r>
              <a:rPr lang="ar-SA" dirty="0" smtClean="0"/>
              <a:t/>
            </a:r>
            <a:br>
              <a:rPr lang="ar-SA" dirty="0" smtClean="0"/>
            </a:br>
            <a:r>
              <a:rPr lang="ar-SA" b="1" dirty="0"/>
              <a:t>ثم يذكر أجزاءها المكونة </a:t>
            </a:r>
            <a:r>
              <a:rPr lang="ar-SA" b="1" dirty="0" err="1"/>
              <a:t>لها .</a:t>
            </a:r>
            <a:r>
              <a:rPr lang="ar-SA" b="1" dirty="0"/>
              <a:t> </a:t>
            </a:r>
            <a:r>
              <a:rPr lang="ar-SA" dirty="0" smtClean="0"/>
              <a:t/>
            </a:r>
            <a:br>
              <a:rPr lang="ar-SA" dirty="0" smtClean="0"/>
            </a:br>
            <a:r>
              <a:rPr lang="ar-SA" b="1" dirty="0"/>
              <a:t>ومثال </a:t>
            </a:r>
            <a:r>
              <a:rPr lang="ar-SA" b="1" dirty="0" err="1"/>
              <a:t>ذلك : </a:t>
            </a:r>
            <a:r>
              <a:rPr lang="ar-SA" b="1" dirty="0"/>
              <a:t>« أقسام الكلام </a:t>
            </a:r>
            <a:r>
              <a:rPr lang="ar-SA" b="1" dirty="0" err="1"/>
              <a:t>ثلاثة </a:t>
            </a:r>
            <a:r>
              <a:rPr lang="ar-SA" b="1" dirty="0"/>
              <a:t>: الاسم وهو ما دل على ذات أو معنى، والفعل وهو ما دل</a:t>
            </a:r>
            <a:r>
              <a:rPr lang="ar-SA" dirty="0" smtClean="0"/>
              <a:t/>
            </a:r>
            <a:br>
              <a:rPr lang="ar-SA" dirty="0" smtClean="0"/>
            </a:br>
            <a:r>
              <a:rPr lang="ar-SA" b="1" dirty="0"/>
              <a:t>على عمل في زمن محدد، والحرف وهو ما ليس </a:t>
            </a:r>
            <a:r>
              <a:rPr lang="ar-SA" b="1" dirty="0" err="1"/>
              <a:t>كذلك ».</a:t>
            </a:r>
            <a:r>
              <a:rPr lang="ar-SA" dirty="0" smtClean="0"/>
              <a:t/>
            </a:r>
            <a:br>
              <a:rPr lang="ar-SA" dirty="0" smtClean="0"/>
            </a:br>
            <a:r>
              <a:rPr lang="ar-SA" b="1" dirty="0"/>
              <a:t>6- السبب </a:t>
            </a:r>
            <a:r>
              <a:rPr lang="ar-SA" b="1" dirty="0" err="1"/>
              <a:t>والتأثير </a:t>
            </a:r>
            <a:r>
              <a:rPr lang="ar-SA" b="1" dirty="0"/>
              <a:t>: يلجأ الكاتب في تطوير موضوعه إلى ذكر الأسباب والنتائج التي أدَّت</a:t>
            </a:r>
            <a:r>
              <a:rPr lang="ar-SA" dirty="0" smtClean="0"/>
              <a:t/>
            </a:r>
            <a:br>
              <a:rPr lang="ar-SA" dirty="0" smtClean="0"/>
            </a:br>
            <a:r>
              <a:rPr lang="ar-SA" b="1" dirty="0"/>
              <a:t>إلى الظاهرة إذا كان الموضوع يحتاج إلى </a:t>
            </a:r>
            <a:r>
              <a:rPr lang="ar-SA" b="1" dirty="0" err="1"/>
              <a:t>ذلك .</a:t>
            </a:r>
            <a:r>
              <a:rPr lang="ar-SA" dirty="0" smtClean="0"/>
              <a:t/>
            </a:r>
            <a:br>
              <a:rPr lang="ar-SA" dirty="0" smtClean="0"/>
            </a:br>
            <a:r>
              <a:rPr lang="ar-SA" b="1" dirty="0"/>
              <a:t>7- </a:t>
            </a:r>
            <a:r>
              <a:rPr lang="ar-SA" b="1" dirty="0" err="1"/>
              <a:t>المقارنة </a:t>
            </a:r>
            <a:r>
              <a:rPr lang="ar-SA" b="1" dirty="0"/>
              <a:t>: المقارنة أو الموازنة هي أن يقابل بين شيئين أو يشابه </a:t>
            </a:r>
            <a:r>
              <a:rPr lang="ar-SA" b="1" dirty="0" err="1"/>
              <a:t>بينهما .</a:t>
            </a:r>
            <a:r>
              <a:rPr lang="ar-SA" dirty="0" smtClean="0"/>
              <a:t/>
            </a:r>
            <a:br>
              <a:rPr lang="ar-SA" dirty="0" smtClean="0"/>
            </a:br>
            <a:r>
              <a:rPr lang="ar-SA" b="1" dirty="0"/>
              <a:t>وقد يعمد الكاتب إلى ذكر العناصر المتشابهة أو </a:t>
            </a:r>
            <a:r>
              <a:rPr lang="ar-SA" b="1" dirty="0" err="1"/>
              <a:t>المتخالفة </a:t>
            </a:r>
            <a:r>
              <a:rPr lang="ar-SA" b="1" dirty="0"/>
              <a:t>، </a:t>
            </a:r>
            <a:r>
              <a:rPr lang="ar-SA" dirty="0" smtClean="0"/>
              <a:t/>
            </a:r>
            <a:br>
              <a:rPr lang="ar-SA" dirty="0" smtClean="0"/>
            </a:br>
            <a:r>
              <a:rPr lang="ar-SA" b="1" dirty="0"/>
              <a:t>أحدهما أو </a:t>
            </a:r>
            <a:r>
              <a:rPr lang="ar-SA" b="1" dirty="0" err="1"/>
              <a:t>كليهما </a:t>
            </a:r>
            <a:r>
              <a:rPr lang="ar-SA" b="1" dirty="0"/>
              <a:t>، محكومًا بنسق الموضوع وما يريد الوصول </a:t>
            </a:r>
            <a:r>
              <a:rPr lang="ar-SA" b="1" dirty="0" err="1"/>
              <a:t>إليه.</a:t>
            </a:r>
            <a:r>
              <a:rPr lang="ar-SA" dirty="0" smtClean="0"/>
              <a:t/>
            </a:r>
            <a:br>
              <a:rPr lang="ar-SA" dirty="0" smtClean="0"/>
            </a:br>
            <a:r>
              <a:rPr lang="ar-SA" b="1" dirty="0"/>
              <a:t>8- </a:t>
            </a:r>
            <a:r>
              <a:rPr lang="ar-SA" b="1" dirty="0" err="1"/>
              <a:t>التعريف </a:t>
            </a:r>
            <a:r>
              <a:rPr lang="ar-SA" b="1" dirty="0"/>
              <a:t>: ربَّما يحتاج الكاتب إلى تحديد </a:t>
            </a:r>
            <a:r>
              <a:rPr lang="ar-SA" b="1" dirty="0" err="1"/>
              <a:t>مصطلحاته</a:t>
            </a:r>
            <a:r>
              <a:rPr lang="ar-SA" b="1" dirty="0"/>
              <a:t> ، فيعرفها من معجم تعريفاً </a:t>
            </a:r>
            <a:r>
              <a:rPr lang="ar-SA" b="1" dirty="0" err="1"/>
              <a:t>تقليديًّا ،</a:t>
            </a:r>
            <a:r>
              <a:rPr lang="ar-SA" dirty="0" smtClean="0"/>
              <a:t/>
            </a:r>
            <a:br>
              <a:rPr lang="ar-SA" dirty="0" smtClean="0"/>
            </a:br>
            <a:r>
              <a:rPr lang="ar-SA" b="1" dirty="0"/>
              <a:t>أو يعرفها تعريفًا </a:t>
            </a:r>
            <a:r>
              <a:rPr lang="ar-SA" b="1" dirty="0" err="1"/>
              <a:t>إجرائيًّا ،</a:t>
            </a:r>
            <a:r>
              <a:rPr lang="ar-SA" dirty="0" smtClean="0"/>
              <a:t/>
            </a:r>
            <a:br>
              <a:rPr lang="ar-SA" dirty="0" smtClean="0"/>
            </a:br>
            <a:r>
              <a:rPr lang="ar-SA" b="1" dirty="0"/>
              <a:t>فيستخدم مفهومًا ما بمعنى </a:t>
            </a:r>
            <a:r>
              <a:rPr lang="ar-SA" b="1" dirty="0" err="1"/>
              <a:t>محدد </a:t>
            </a:r>
            <a:r>
              <a:rPr lang="ar-SA" b="1" dirty="0"/>
              <a:t>، وهو ما يعرف بالتعريف </a:t>
            </a:r>
            <a:r>
              <a:rPr lang="ar-SA" b="1" dirty="0" err="1"/>
              <a:t>الاصطلاحي .</a:t>
            </a:r>
            <a:r>
              <a:rPr lang="ar-SA" dirty="0" smtClean="0"/>
              <a:t/>
            </a:r>
            <a:br>
              <a:rPr lang="ar-SA" dirty="0" smtClean="0"/>
            </a:br>
            <a:r>
              <a:rPr lang="ar-SA" b="1" dirty="0"/>
              <a:t>9- </a:t>
            </a:r>
            <a:r>
              <a:rPr lang="ar-SA" b="1" dirty="0" err="1"/>
              <a:t>الاقتباس </a:t>
            </a:r>
            <a:r>
              <a:rPr lang="ar-SA" b="1" dirty="0"/>
              <a:t>: لا بُدَّ من أهمية القول </a:t>
            </a:r>
            <a:r>
              <a:rPr lang="ar-SA" b="1" dirty="0" err="1"/>
              <a:t>المقتبس </a:t>
            </a:r>
            <a:r>
              <a:rPr lang="ar-SA" b="1" dirty="0"/>
              <a:t>، ويشترط في الاقتباس الدقة في النقل والأمانة </a:t>
            </a:r>
            <a:r>
              <a:rPr lang="ar-SA" dirty="0" smtClean="0"/>
              <a:t/>
            </a:r>
            <a:br>
              <a:rPr lang="ar-SA" dirty="0" smtClean="0"/>
            </a:br>
            <a:r>
              <a:rPr lang="ar-SA" b="1" dirty="0"/>
              <a:t>وعدم التصرف فيه بزيادة أو </a:t>
            </a:r>
            <a:r>
              <a:rPr lang="ar-SA" b="1" dirty="0" err="1"/>
              <a:t>نقص ،</a:t>
            </a:r>
            <a:r>
              <a:rPr lang="ar-SA" dirty="0" smtClean="0"/>
              <a:t/>
            </a:r>
            <a:br>
              <a:rPr lang="ar-SA" dirty="0" smtClean="0"/>
            </a:br>
            <a:r>
              <a:rPr lang="ar-SA" b="1" dirty="0"/>
              <a:t>ومما يقتبس </a:t>
            </a:r>
            <a:r>
              <a:rPr lang="ar-SA" b="1" dirty="0" err="1"/>
              <a:t>منه </a:t>
            </a:r>
            <a:r>
              <a:rPr lang="ar-SA" b="1" dirty="0"/>
              <a:t>: القرآن </a:t>
            </a:r>
            <a:r>
              <a:rPr lang="ar-SA" b="1" dirty="0" err="1"/>
              <a:t>الكريم </a:t>
            </a:r>
            <a:r>
              <a:rPr lang="ar-SA" b="1" dirty="0"/>
              <a:t>، والحديث النبوي </a:t>
            </a:r>
            <a:r>
              <a:rPr lang="ar-SA" b="1" dirty="0" err="1"/>
              <a:t>الشريف </a:t>
            </a:r>
            <a:r>
              <a:rPr lang="ar-SA" b="1" dirty="0"/>
              <a:t>، وأقوال الصحابة والتابعين </a:t>
            </a:r>
            <a:r>
              <a:rPr lang="ar-SA" b="1" dirty="0" err="1"/>
              <a:t>والعلماء </a:t>
            </a:r>
            <a:r>
              <a:rPr lang="ar-SA" b="1" dirty="0"/>
              <a:t>، والأمثال </a:t>
            </a:r>
            <a:r>
              <a:rPr lang="ar-SA" b="1" dirty="0" err="1"/>
              <a:t>والأشعار </a:t>
            </a:r>
            <a:r>
              <a:rPr lang="ar-SA" b="1" dirty="0"/>
              <a:t>، </a:t>
            </a:r>
            <a:r>
              <a:rPr lang="ar-SA" b="1" dirty="0" err="1"/>
              <a:t>والحِكم .</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مما يتكون </a:t>
            </a:r>
            <a:r>
              <a:rPr lang="ar-SA" dirty="0" err="1" smtClean="0"/>
              <a:t>المقال ؟</a:t>
            </a:r>
            <a:endParaRPr lang="ar-SA" dirty="0"/>
          </a:p>
        </p:txBody>
      </p:sp>
      <p:sp>
        <p:nvSpPr>
          <p:cNvPr id="3" name="عنصر نائب للمحتوى 2"/>
          <p:cNvSpPr>
            <a:spLocks noGrp="1"/>
          </p:cNvSpPr>
          <p:nvPr>
            <p:ph idx="1"/>
          </p:nvPr>
        </p:nvSpPr>
        <p:spPr/>
        <p:txBody>
          <a:bodyPr/>
          <a:lstStyle/>
          <a:p>
            <a:pPr algn="just">
              <a:buNone/>
            </a:pPr>
            <a:r>
              <a:rPr lang="ar-SA" dirty="0" smtClean="0">
                <a:latin typeface="Traditional Arabic" pitchFamily="18" charset="-78"/>
                <a:cs typeface="Traditional Arabic" pitchFamily="18" charset="-78"/>
              </a:rPr>
              <a:t>    يتكون من مجموعة من الفقرات المترابطة التي تعرض لموضوع واحد بالمناقشة</a:t>
            </a:r>
          </a:p>
          <a:p>
            <a:pPr algn="just">
              <a:buNone/>
            </a:pPr>
            <a:r>
              <a:rPr lang="ar-SA" dirty="0" err="1" smtClean="0">
                <a:latin typeface="Traditional Arabic" pitchFamily="18" charset="-78"/>
                <a:cs typeface="Traditional Arabic" pitchFamily="18" charset="-78"/>
              </a:rPr>
              <a:t>والتحليل </a:t>
            </a:r>
            <a:r>
              <a:rPr lang="ar-SA" dirty="0">
                <a:latin typeface="Traditional Arabic" pitchFamily="18" charset="-78"/>
                <a:cs typeface="Traditional Arabic" pitchFamily="18" charset="-78"/>
              </a:rPr>
              <a:t>.</a:t>
            </a:r>
            <a:r>
              <a:rPr lang="ar-SA" dirty="0" smtClean="0">
                <a:latin typeface="Traditional Arabic" pitchFamily="18" charset="-78"/>
                <a:cs typeface="Traditional Arabic" pitchFamily="18" charset="-78"/>
              </a:rPr>
              <a:t> وتتكون هذه الفقرات من جمل مكونة من مجموعة من الألفاظ وفق</a:t>
            </a:r>
          </a:p>
          <a:p>
            <a:pPr algn="just">
              <a:buNone/>
            </a:pPr>
            <a:r>
              <a:rPr lang="ar-SA" dirty="0" smtClean="0">
                <a:latin typeface="Traditional Arabic" pitchFamily="18" charset="-78"/>
                <a:cs typeface="Traditional Arabic" pitchFamily="18" charset="-78"/>
              </a:rPr>
              <a:t>تركيب </a:t>
            </a:r>
            <a:r>
              <a:rPr lang="ar-SA" dirty="0" err="1" smtClean="0">
                <a:latin typeface="Traditional Arabic" pitchFamily="18" charset="-78"/>
                <a:cs typeface="Traditional Arabic" pitchFamily="18" charset="-78"/>
              </a:rPr>
              <a:t>خاص .</a:t>
            </a:r>
            <a:endParaRPr lang="ar-SA" dirty="0">
              <a:latin typeface="Traditional Arabic" pitchFamily="18" charset="-78"/>
              <a:cs typeface="Traditional Arabic"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الخطوات التي ينبغي على الكاتب مراعاتها عند كتابة </a:t>
            </a:r>
            <a:r>
              <a:rPr lang="ar-SA" dirty="0" err="1" smtClean="0"/>
              <a:t>المقال :</a:t>
            </a:r>
            <a:r>
              <a:rPr lang="ar-SA" dirty="0" smtClean="0"/>
              <a:t> </a:t>
            </a:r>
            <a:endParaRPr lang="ar-SA" dirty="0"/>
          </a:p>
        </p:txBody>
      </p:sp>
      <p:sp>
        <p:nvSpPr>
          <p:cNvPr id="3" name="عنصر نائب للمحتوى 2"/>
          <p:cNvSpPr>
            <a:spLocks noGrp="1"/>
          </p:cNvSpPr>
          <p:nvPr>
            <p:ph idx="1"/>
          </p:nvPr>
        </p:nvSpPr>
        <p:spPr/>
        <p:txBody>
          <a:bodyPr/>
          <a:lstStyle/>
          <a:p>
            <a:pPr>
              <a:buNone/>
            </a:pPr>
            <a:r>
              <a:rPr lang="ar-SA" dirty="0" smtClean="0"/>
              <a:t>1- اختيار </a:t>
            </a:r>
            <a:r>
              <a:rPr lang="ar-SA" dirty="0" err="1" smtClean="0"/>
              <a:t>الموضوع .</a:t>
            </a:r>
            <a:endParaRPr lang="ar-SA" dirty="0" smtClean="0"/>
          </a:p>
          <a:p>
            <a:pPr>
              <a:buNone/>
            </a:pPr>
            <a:r>
              <a:rPr lang="ar-SA" dirty="0" smtClean="0"/>
              <a:t>2- تحديد الهدف من </a:t>
            </a:r>
            <a:r>
              <a:rPr lang="ar-SA" dirty="0" err="1" smtClean="0"/>
              <a:t>المقال .</a:t>
            </a:r>
            <a:endParaRPr lang="ar-SA" dirty="0" smtClean="0"/>
          </a:p>
          <a:p>
            <a:pPr>
              <a:buNone/>
            </a:pPr>
            <a:r>
              <a:rPr lang="ar-SA" dirty="0" smtClean="0"/>
              <a:t>3- عنوان </a:t>
            </a:r>
            <a:r>
              <a:rPr lang="ar-SA" dirty="0" err="1" smtClean="0"/>
              <a:t>المقال .</a:t>
            </a:r>
            <a:endParaRPr lang="ar-SA" dirty="0" smtClean="0"/>
          </a:p>
          <a:p>
            <a:pPr>
              <a:buNone/>
            </a:pPr>
            <a:r>
              <a:rPr lang="ar-SA" dirty="0" smtClean="0"/>
              <a:t>4- الإطار </a:t>
            </a:r>
            <a:r>
              <a:rPr lang="ar-SA" dirty="0" err="1" smtClean="0"/>
              <a:t>والخطة .</a:t>
            </a:r>
            <a:endParaRPr lang="ar-SA" dirty="0" smtClean="0"/>
          </a:p>
          <a:p>
            <a:pPr>
              <a:buNone/>
            </a:pP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1- اختيار الموضوع </a:t>
            </a:r>
            <a:endParaRPr lang="ar-SA" dirty="0"/>
          </a:p>
        </p:txBody>
      </p:sp>
      <p:sp>
        <p:nvSpPr>
          <p:cNvPr id="3" name="عنصر نائب للمحتوى 2"/>
          <p:cNvSpPr>
            <a:spLocks noGrp="1"/>
          </p:cNvSpPr>
          <p:nvPr>
            <p:ph idx="1"/>
          </p:nvPr>
        </p:nvSpPr>
        <p:spPr/>
        <p:txBody>
          <a:bodyPr>
            <a:normAutofit fontScale="92500"/>
          </a:bodyPr>
          <a:lstStyle/>
          <a:p>
            <a:endParaRPr lang="ar-SA" dirty="0" smtClean="0"/>
          </a:p>
          <a:p>
            <a:pPr>
              <a:buNone/>
            </a:pPr>
            <a:r>
              <a:rPr lang="ar-SA" dirty="0" smtClean="0"/>
              <a:t/>
            </a:r>
            <a:br>
              <a:rPr lang="ar-SA" dirty="0" smtClean="0"/>
            </a:br>
            <a:r>
              <a:rPr lang="ar-SA" dirty="0" smtClean="0"/>
              <a:t>    إن </a:t>
            </a:r>
            <a:r>
              <a:rPr lang="ar-SA" dirty="0"/>
              <a:t>اختيار موضوع المقال يتطلب من الكاتب أن يختار موضوعاً يعرف عنه قدراً كافياً من المعلومات، وأن يكون موضوع </a:t>
            </a:r>
            <a:r>
              <a:rPr lang="ar-SA" dirty="0" err="1"/>
              <a:t>مقبولاًمن</a:t>
            </a:r>
            <a:r>
              <a:rPr lang="ar-SA" dirty="0"/>
              <a:t> جانب القراء الذين يكتب </a:t>
            </a:r>
            <a:r>
              <a:rPr lang="ar-SA" dirty="0" err="1"/>
              <a:t>لهم.</a:t>
            </a:r>
            <a:r>
              <a:rPr lang="ar-SA" dirty="0" smtClean="0"/>
              <a:t/>
            </a:r>
            <a:br>
              <a:rPr lang="ar-SA" dirty="0" smtClean="0"/>
            </a:br>
            <a:r>
              <a:rPr lang="ar-SA" dirty="0"/>
              <a:t>ويؤخذ </a:t>
            </a:r>
            <a:r>
              <a:rPr lang="ar-SA" dirty="0" smtClean="0"/>
              <a:t>الموضوع عادة مـن تجارب </a:t>
            </a:r>
            <a:r>
              <a:rPr lang="ar-SA" dirty="0" err="1" smtClean="0"/>
              <a:t>الحياة </a:t>
            </a:r>
            <a:r>
              <a:rPr lang="ar-SA" dirty="0" smtClean="0"/>
              <a:t>,مثل: تجربة دراسة </a:t>
            </a:r>
            <a:r>
              <a:rPr lang="ar-SA" dirty="0"/>
              <a:t>اللغة </a:t>
            </a:r>
            <a:r>
              <a:rPr lang="ar-SA" dirty="0" smtClean="0"/>
              <a:t>العربية، </a:t>
            </a:r>
            <a:r>
              <a:rPr lang="ar-SA" dirty="0"/>
              <a:t>حادث شاهدته، قراءة </a:t>
            </a:r>
            <a:r>
              <a:rPr lang="ar-SA" dirty="0" err="1" smtClean="0"/>
              <a:t>الصحف.</a:t>
            </a:r>
            <a:r>
              <a:rPr lang="ar-SA" dirty="0" smtClean="0"/>
              <a:t> والمطلوب في المقال ليس التطويل ولا جمع كم كبير من </a:t>
            </a:r>
            <a:r>
              <a:rPr lang="ar-SA" dirty="0" err="1" smtClean="0"/>
              <a:t>المعلومات </a:t>
            </a:r>
            <a:r>
              <a:rPr lang="ar-SA" dirty="0" smtClean="0"/>
              <a:t>, بل المطلوب هو التعمق و نظرة الكاتب في التجارب التي </a:t>
            </a:r>
            <a:r>
              <a:rPr lang="ar-SA" dirty="0" err="1" smtClean="0"/>
              <a:t>يعيشها .</a:t>
            </a:r>
            <a:endParaRPr lang="ar-SA"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2- تحديد الهدف من </a:t>
            </a:r>
            <a:r>
              <a:rPr lang="ar-SA" dirty="0" err="1" smtClean="0"/>
              <a:t>المقال .</a:t>
            </a:r>
            <a:r>
              <a:rPr lang="ar-SA" dirty="0" smtClean="0"/>
              <a:t/>
            </a:r>
            <a:br>
              <a:rPr lang="ar-SA" dirty="0" smtClean="0"/>
            </a:b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      إن </a:t>
            </a:r>
            <a:r>
              <a:rPr lang="ar-SA" dirty="0"/>
              <a:t>أحد العوامل التي يتوقف عليها النجاح في الكتابة هو تحديد </a:t>
            </a:r>
            <a:r>
              <a:rPr lang="ar-SA" dirty="0" err="1"/>
              <a:t>الهدف.</a:t>
            </a:r>
            <a:r>
              <a:rPr lang="ar-SA" dirty="0"/>
              <a:t> وهذا التحديد يساعدنا على أمرين: معـرفة ماذا </a:t>
            </a:r>
            <a:r>
              <a:rPr lang="ar-SA" dirty="0" err="1"/>
              <a:t>نكتب؟</a:t>
            </a:r>
            <a:r>
              <a:rPr lang="ar-SA" dirty="0"/>
              <a:t> وكيف </a:t>
            </a:r>
            <a:r>
              <a:rPr lang="ar-SA" dirty="0" err="1"/>
              <a:t>نكتب؟</a:t>
            </a:r>
            <a:r>
              <a:rPr lang="ar-SA" dirty="0"/>
              <a:t> </a:t>
            </a:r>
            <a:r>
              <a:rPr lang="ar-SA" dirty="0" smtClean="0"/>
              <a:t/>
            </a:r>
            <a:br>
              <a:rPr lang="ar-SA" dirty="0" smtClean="0"/>
            </a:br>
            <a:r>
              <a:rPr lang="ar-SA" dirty="0"/>
              <a:t>فلو أنك قمت بزيارة مكة المكرمة وأردت أن تكتب عنها، فعليك أن تحدد هدفك من </a:t>
            </a:r>
            <a:r>
              <a:rPr lang="ar-SA" dirty="0" err="1"/>
              <a:t>المقال: </a:t>
            </a:r>
            <a:r>
              <a:rPr lang="ar-SA" dirty="0" err="1" smtClean="0"/>
              <a:t/>
            </a:r>
            <a:br>
              <a:rPr lang="ar-SA" dirty="0" err="1" smtClean="0"/>
            </a:br>
            <a:r>
              <a:rPr lang="ar-SA" dirty="0"/>
              <a:t>- هل تريد أن تجعل القارئ يشاركك التجربة </a:t>
            </a:r>
            <a:r>
              <a:rPr lang="ar-SA" dirty="0" err="1"/>
              <a:t>الوجدانية؟</a:t>
            </a:r>
            <a:r>
              <a:rPr lang="ar-SA" dirty="0"/>
              <a:t> </a:t>
            </a:r>
            <a:r>
              <a:rPr lang="ar-SA" dirty="0" smtClean="0"/>
              <a:t/>
            </a:r>
            <a:br>
              <a:rPr lang="ar-SA" dirty="0" smtClean="0"/>
            </a:br>
            <a:r>
              <a:rPr lang="ar-SA" dirty="0"/>
              <a:t>- هل تريد وصف الحرم المكي </a:t>
            </a:r>
            <a:r>
              <a:rPr lang="ar-SA" dirty="0" err="1"/>
              <a:t>الشريف؟</a:t>
            </a:r>
            <a:r>
              <a:rPr lang="ar-SA" dirty="0"/>
              <a:t> </a:t>
            </a:r>
            <a:r>
              <a:rPr lang="ar-SA" dirty="0" smtClean="0"/>
              <a:t/>
            </a:r>
            <a:br>
              <a:rPr lang="ar-SA" dirty="0" smtClean="0"/>
            </a:br>
            <a:r>
              <a:rPr lang="ar-SA" dirty="0"/>
              <a:t>- هل تريد أن تقارن بين مدينة مكة الآن وقبل مئة سنة</a:t>
            </a:r>
            <a:r>
              <a:rPr lang="ar-SA" dirty="0" smtClean="0"/>
              <a:t>.</a:t>
            </a:r>
          </a:p>
          <a:p>
            <a:pPr>
              <a:buNone/>
            </a:pPr>
            <a:r>
              <a:rPr lang="ar-SA" dirty="0" smtClean="0"/>
              <a:t>فلابد من تحديد الهدف من </a:t>
            </a:r>
            <a:r>
              <a:rPr lang="ar-SA" dirty="0" err="1" smtClean="0"/>
              <a:t>الكتابة </a:t>
            </a:r>
            <a:r>
              <a:rPr lang="ar-SA" dirty="0" smtClean="0"/>
              <a:t>, فهو يوفر الوقت </a:t>
            </a:r>
            <a:r>
              <a:rPr lang="ar-SA" err="1" smtClean="0"/>
              <a:t>والجهد </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3- عنوان </a:t>
            </a:r>
            <a:r>
              <a:rPr lang="ar-SA" dirty="0" err="1" smtClean="0"/>
              <a:t>المقال .</a:t>
            </a:r>
            <a:endParaRPr lang="ar-SA" dirty="0"/>
          </a:p>
        </p:txBody>
      </p:sp>
      <p:sp>
        <p:nvSpPr>
          <p:cNvPr id="3" name="عنصر نائب للمحتوى 2"/>
          <p:cNvSpPr>
            <a:spLocks noGrp="1"/>
          </p:cNvSpPr>
          <p:nvPr>
            <p:ph idx="1"/>
          </p:nvPr>
        </p:nvSpPr>
        <p:spPr/>
        <p:txBody>
          <a:bodyPr>
            <a:normAutofit fontScale="85000" lnSpcReduction="20000"/>
          </a:bodyPr>
          <a:lstStyle/>
          <a:p>
            <a:pPr>
              <a:buNone/>
            </a:pPr>
            <a:r>
              <a:rPr lang="ar-SA" dirty="0" smtClean="0"/>
              <a:t>    إن </a:t>
            </a:r>
            <a:r>
              <a:rPr lang="ar-SA" dirty="0"/>
              <a:t>اختيار عنوان المقال ضرورةٌ لأنه يساعد الكاتبَ على تحديد موضوع المقال؛ لذا يجب أن يكون </a:t>
            </a:r>
            <a:r>
              <a:rPr lang="ar-SA" dirty="0" err="1"/>
              <a:t>العنوان:</a:t>
            </a:r>
            <a:r>
              <a:rPr lang="ar-SA" dirty="0" smtClean="0"/>
              <a:t/>
            </a:r>
            <a:br>
              <a:rPr lang="ar-SA" dirty="0" smtClean="0"/>
            </a:br>
            <a:r>
              <a:rPr lang="ar-SA" dirty="0"/>
              <a:t>- </a:t>
            </a:r>
            <a:r>
              <a:rPr lang="ar-SA" dirty="0" err="1"/>
              <a:t>محدداً.</a:t>
            </a:r>
            <a:r>
              <a:rPr lang="ar-SA" dirty="0"/>
              <a:t> </a:t>
            </a:r>
            <a:r>
              <a:rPr lang="ar-SA" dirty="0" smtClean="0"/>
              <a:t/>
            </a:r>
            <a:br>
              <a:rPr lang="ar-SA" dirty="0" smtClean="0"/>
            </a:br>
            <a:r>
              <a:rPr lang="ar-SA" dirty="0"/>
              <a:t>- واضحاً بعيداً عن </a:t>
            </a:r>
            <a:r>
              <a:rPr lang="ar-SA" dirty="0" err="1"/>
              <a:t>الغموض </a:t>
            </a:r>
            <a:r>
              <a:rPr lang="ar-SA" dirty="0"/>
              <a:t>(أبها المدينة الساحرة)، وهذا عنوان </a:t>
            </a:r>
            <a:r>
              <a:rPr lang="ar-SA" dirty="0" smtClean="0"/>
              <a:t>غامض لا يساعد الكاتب على وضوح رؤيته وماذا يكتب وكيف </a:t>
            </a:r>
            <a:r>
              <a:rPr lang="ar-SA" dirty="0" err="1" smtClean="0"/>
              <a:t>يكتب </a:t>
            </a:r>
            <a:r>
              <a:rPr lang="ar-SA" dirty="0" smtClean="0"/>
              <a:t>, وإنما يوقعه في الحيرة والاضطراب، وبديله أكثر مباشرة </a:t>
            </a:r>
            <a:r>
              <a:rPr lang="ar-SA" dirty="0" err="1" smtClean="0"/>
              <a:t>ووضوحًا : </a:t>
            </a:r>
            <a:r>
              <a:rPr lang="ar-SA" dirty="0"/>
              <a:t>(أبها أحد مصايف المملكة</a:t>
            </a:r>
            <a:r>
              <a:rPr lang="ar-SA" dirty="0" err="1"/>
              <a:t>).</a:t>
            </a:r>
            <a:r>
              <a:rPr lang="ar-SA" dirty="0" smtClean="0"/>
              <a:t/>
            </a:r>
            <a:br>
              <a:rPr lang="ar-SA" dirty="0" smtClean="0"/>
            </a:br>
            <a:r>
              <a:rPr lang="ar-SA" dirty="0"/>
              <a:t>- دالاً على أنه يعالج قضية واحدة في المقال لا </a:t>
            </a:r>
            <a:r>
              <a:rPr lang="ar-SA" dirty="0" err="1"/>
              <a:t>أكثر.</a:t>
            </a:r>
            <a:r>
              <a:rPr lang="ar-SA" dirty="0"/>
              <a:t> لاحظ مثلاً هذا العنوان الغريب: </a:t>
            </a:r>
            <a:r>
              <a:rPr lang="ar-SA" dirty="0" smtClean="0"/>
              <a:t>القضية الفلسطينية تطورها وحلها.</a:t>
            </a:r>
          </a:p>
          <a:p>
            <a:pPr>
              <a:buNone/>
            </a:pPr>
            <a:r>
              <a:rPr lang="ar-SA" dirty="0" smtClean="0"/>
              <a:t>فالكاتب سيجد صعوبة في الربط بين قضيتين الأولى هي المراحل التاريخية التي مرت </a:t>
            </a:r>
            <a:r>
              <a:rPr lang="ar-SA" dirty="0" err="1" smtClean="0"/>
              <a:t>بها</a:t>
            </a:r>
            <a:r>
              <a:rPr lang="ar-SA" dirty="0" smtClean="0"/>
              <a:t> القضية الفلسطينية وصراعاتها السياسية </a:t>
            </a:r>
            <a:r>
              <a:rPr lang="ar-SA" dirty="0" err="1" smtClean="0"/>
              <a:t>والعسكرية </a:t>
            </a:r>
            <a:r>
              <a:rPr lang="ar-SA" dirty="0" smtClean="0"/>
              <a:t>, </a:t>
            </a:r>
            <a:r>
              <a:rPr lang="ar-SA" dirty="0" err="1" smtClean="0"/>
              <a:t>والآخرى</a:t>
            </a:r>
            <a:r>
              <a:rPr lang="ar-SA" dirty="0" smtClean="0"/>
              <a:t> هي الاقتراحات التي يقدمها الكاتب لحل </a:t>
            </a:r>
            <a:r>
              <a:rPr lang="ar-SA" dirty="0" err="1" smtClean="0"/>
              <a:t>القضية .</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4- الإطار </a:t>
            </a:r>
            <a:r>
              <a:rPr lang="ar-SA" dirty="0" err="1" smtClean="0"/>
              <a:t>والخطة .</a:t>
            </a:r>
            <a:r>
              <a:rPr lang="ar-SA" dirty="0" smtClean="0"/>
              <a:t/>
            </a:r>
            <a:br>
              <a:rPr lang="ar-SA" dirty="0" smtClean="0"/>
            </a:br>
            <a:endParaRPr lang="ar-SA" dirty="0"/>
          </a:p>
        </p:txBody>
      </p:sp>
      <p:sp>
        <p:nvSpPr>
          <p:cNvPr id="3" name="عنصر نائب للمحتوى 2"/>
          <p:cNvSpPr>
            <a:spLocks noGrp="1"/>
          </p:cNvSpPr>
          <p:nvPr>
            <p:ph idx="1"/>
          </p:nvPr>
        </p:nvSpPr>
        <p:spPr/>
        <p:txBody>
          <a:bodyPr>
            <a:normAutofit fontScale="55000" lnSpcReduction="20000"/>
          </a:bodyPr>
          <a:lstStyle/>
          <a:p>
            <a:pPr>
              <a:buNone/>
            </a:pPr>
            <a:r>
              <a:rPr lang="ar-SA" dirty="0"/>
              <a:t>تتكون الخطةُ عادةً </a:t>
            </a:r>
            <a:r>
              <a:rPr lang="ar-SA" dirty="0" err="1"/>
              <a:t>من </a:t>
            </a:r>
            <a:r>
              <a:rPr lang="ar-SA" dirty="0" err="1" smtClean="0"/>
              <a:t>:</a:t>
            </a:r>
            <a:endParaRPr lang="ar-SA" dirty="0" smtClean="0"/>
          </a:p>
          <a:p>
            <a:pPr>
              <a:buNone/>
            </a:pPr>
            <a:r>
              <a:rPr lang="ar-SA" dirty="0" smtClean="0"/>
              <a:t>المقدمة</a:t>
            </a:r>
            <a:r>
              <a:rPr lang="ar-SA" dirty="0"/>
              <a:t>، والعرض، </a:t>
            </a:r>
            <a:r>
              <a:rPr lang="ar-SA" dirty="0" err="1"/>
              <a:t>والخاتمة.</a:t>
            </a:r>
            <a:r>
              <a:rPr lang="ar-SA" dirty="0"/>
              <a:t> </a:t>
            </a:r>
            <a:r>
              <a:rPr lang="ar-SA" dirty="0" smtClean="0"/>
              <a:t/>
            </a:r>
            <a:br>
              <a:rPr lang="ar-SA" dirty="0" smtClean="0"/>
            </a:br>
            <a:r>
              <a:rPr lang="ar-SA" dirty="0" err="1" smtClean="0"/>
              <a:t>المقدمة</a:t>
            </a:r>
            <a:r>
              <a:rPr lang="ar-SA" dirty="0" err="1"/>
              <a:t>.</a:t>
            </a:r>
            <a:r>
              <a:rPr lang="ar-SA" dirty="0" smtClean="0"/>
              <a:t/>
            </a:r>
            <a:br>
              <a:rPr lang="ar-SA" dirty="0" smtClean="0"/>
            </a:br>
            <a:r>
              <a:rPr lang="ar-SA" dirty="0"/>
              <a:t>- تبدأ بجملة لجذب انتباه القارئ إلى </a:t>
            </a:r>
            <a:r>
              <a:rPr lang="ar-SA" dirty="0" err="1"/>
              <a:t>الموضوع.</a:t>
            </a:r>
            <a:r>
              <a:rPr lang="ar-SA" dirty="0" smtClean="0"/>
              <a:t/>
            </a:r>
            <a:br>
              <a:rPr lang="ar-SA" dirty="0" smtClean="0"/>
            </a:br>
            <a:r>
              <a:rPr lang="ar-SA" dirty="0"/>
              <a:t>- ثم تتولها جملةٌ لتحديد هدف </a:t>
            </a:r>
            <a:r>
              <a:rPr lang="ar-SA" dirty="0" err="1"/>
              <a:t>المقال.</a:t>
            </a:r>
            <a:r>
              <a:rPr lang="ar-SA" dirty="0"/>
              <a:t> </a:t>
            </a:r>
            <a:r>
              <a:rPr lang="ar-SA" dirty="0" smtClean="0"/>
              <a:t/>
            </a:r>
            <a:br>
              <a:rPr lang="ar-SA" dirty="0" smtClean="0"/>
            </a:br>
            <a:r>
              <a:rPr lang="ar-SA" dirty="0"/>
              <a:t>- ثم تنتهي بما يحدد مجال المقال، ويمهد </a:t>
            </a:r>
            <a:r>
              <a:rPr lang="ar-SA" dirty="0" err="1"/>
              <a:t>للعرض.</a:t>
            </a:r>
            <a:r>
              <a:rPr lang="ar-SA" dirty="0" smtClean="0"/>
              <a:t/>
            </a:r>
            <a:br>
              <a:rPr lang="ar-SA" dirty="0" smtClean="0"/>
            </a:br>
            <a:r>
              <a:rPr lang="ar-SA" dirty="0"/>
              <a:t>- ويجب أن تكون المقدّمة موجزةً، وتتناسب والموضوع كمّاً </a:t>
            </a:r>
            <a:r>
              <a:rPr lang="ar-SA" dirty="0" smtClean="0"/>
              <a:t>وكيفاً.</a:t>
            </a:r>
            <a:endParaRPr lang="ar-SA" dirty="0"/>
          </a:p>
          <a:p>
            <a:pPr>
              <a:buNone/>
            </a:pPr>
            <a:r>
              <a:rPr lang="ar-SA" dirty="0" err="1" smtClean="0"/>
              <a:t>العرض</a:t>
            </a:r>
            <a:r>
              <a:rPr lang="ar-SA" dirty="0" err="1"/>
              <a:t> </a:t>
            </a:r>
            <a:r>
              <a:rPr lang="ar-SA" dirty="0" err="1" smtClean="0"/>
              <a:t/>
            </a:r>
            <a:br>
              <a:rPr lang="ar-SA" dirty="0" err="1" smtClean="0"/>
            </a:br>
            <a:r>
              <a:rPr lang="ar-SA" dirty="0"/>
              <a:t>- يمثل العرضُ الجزءَ الأكبر من المقال؛ يتناول الكاتب فيه المشكلة بالشرح، والتحليل، والتمثيل حتى يصل بهدفه إلى ذهن </a:t>
            </a:r>
            <a:r>
              <a:rPr lang="ar-SA" dirty="0" err="1"/>
              <a:t>القارئ.</a:t>
            </a:r>
            <a:r>
              <a:rPr lang="ar-SA" dirty="0"/>
              <a:t> </a:t>
            </a:r>
            <a:r>
              <a:rPr lang="ar-SA" dirty="0" smtClean="0"/>
              <a:t/>
            </a:r>
            <a:br>
              <a:rPr lang="ar-SA" dirty="0" smtClean="0"/>
            </a:br>
            <a:r>
              <a:rPr lang="ar-SA" dirty="0"/>
              <a:t>- وهذا القسم يحتل ثلثي حجم </a:t>
            </a:r>
            <a:r>
              <a:rPr lang="ar-SA" dirty="0" err="1"/>
              <a:t>المقال.</a:t>
            </a:r>
            <a:r>
              <a:rPr lang="ar-SA" dirty="0" smtClean="0"/>
              <a:t/>
            </a:r>
            <a:br>
              <a:rPr lang="ar-SA" dirty="0" smtClean="0"/>
            </a:br>
            <a:r>
              <a:rPr lang="ar-SA" dirty="0"/>
              <a:t>- ومن سماته: التسلسل المنطقي للأفكار، والدقة في التعبير، ووضوح </a:t>
            </a:r>
            <a:r>
              <a:rPr lang="ar-SA" dirty="0" smtClean="0"/>
              <a:t>الأسلوب.</a:t>
            </a:r>
            <a:endParaRPr lang="ar-SA" dirty="0"/>
          </a:p>
          <a:p>
            <a:pPr>
              <a:buNone/>
            </a:pPr>
            <a:r>
              <a:rPr lang="ar-SA" dirty="0" smtClean="0"/>
              <a:t>الخاتمة</a:t>
            </a:r>
            <a:r>
              <a:rPr lang="ar-SA" dirty="0"/>
              <a:t> </a:t>
            </a:r>
            <a:r>
              <a:rPr lang="ar-SA" dirty="0" smtClean="0"/>
              <a:t/>
            </a:r>
            <a:br>
              <a:rPr lang="ar-SA" dirty="0" smtClean="0"/>
            </a:br>
            <a:r>
              <a:rPr lang="ar-SA" dirty="0"/>
              <a:t>تأتي الخاتمة في نهاية المقال، وهي تميل إلى الإيجاز، وفيها يلخص الكاتب هدفَ المقال، والنتيجة التي توصل إليها، ويجبُ أن تكون موجزةً، واضحةً، لغتُها سهلة</a:t>
            </a:r>
            <a:r>
              <a:rPr lang="ar-SA" dirty="0" smtClean="0"/>
              <a:t>.</a:t>
            </a:r>
          </a:p>
          <a:p>
            <a:pPr>
              <a:buNone/>
            </a:pPr>
            <a:endParaRPr lang="ar-SA" dirty="0"/>
          </a:p>
          <a:p>
            <a:pPr>
              <a:buNone/>
            </a:pPr>
            <a:r>
              <a:rPr lang="ar-SA" dirty="0" smtClean="0"/>
              <a:t>قراءة المثال من الملزمة </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أنواع المقال </a:t>
            </a:r>
            <a:endParaRPr lang="ar-SA" dirty="0"/>
          </a:p>
        </p:txBody>
      </p:sp>
      <p:sp>
        <p:nvSpPr>
          <p:cNvPr id="3" name="عنصر نائب للمحتوى 2"/>
          <p:cNvSpPr>
            <a:spLocks noGrp="1"/>
          </p:cNvSpPr>
          <p:nvPr>
            <p:ph idx="1"/>
          </p:nvPr>
        </p:nvSpPr>
        <p:spPr/>
        <p:txBody>
          <a:bodyPr>
            <a:normAutofit fontScale="77500" lnSpcReduction="20000"/>
          </a:bodyPr>
          <a:lstStyle/>
          <a:p>
            <a:pPr>
              <a:buNone/>
            </a:pPr>
            <a:r>
              <a:rPr lang="ar-SA" dirty="0" smtClean="0"/>
              <a:t>1- </a:t>
            </a:r>
            <a:r>
              <a:rPr lang="ar-SA" dirty="0"/>
              <a:t>المقال الوصفي السردي</a:t>
            </a:r>
            <a:r>
              <a:rPr lang="ar-SA" dirty="0" smtClean="0"/>
              <a:t/>
            </a:r>
            <a:br>
              <a:rPr lang="ar-SA" dirty="0" smtClean="0"/>
            </a:br>
            <a:r>
              <a:rPr lang="ar-SA" dirty="0" smtClean="0"/>
              <a:t>الهدف </a:t>
            </a:r>
            <a:r>
              <a:rPr lang="ar-SA" dirty="0" err="1"/>
              <a:t>منه</a:t>
            </a:r>
            <a:r>
              <a:rPr lang="ar-SA" dirty="0" err="1" smtClean="0"/>
              <a:t>:</a:t>
            </a:r>
            <a:endParaRPr lang="ar-SA" dirty="0" smtClean="0"/>
          </a:p>
          <a:p>
            <a:pPr>
              <a:buNone/>
            </a:pPr>
            <a:r>
              <a:rPr lang="ar-SA" dirty="0" smtClean="0"/>
              <a:t> </a:t>
            </a:r>
            <a:r>
              <a:rPr lang="ar-SA" dirty="0"/>
              <a:t>إعطاء صورة لمكان رآه الكاتب، أو لحادث </a:t>
            </a:r>
            <a:r>
              <a:rPr lang="ar-SA" dirty="0" err="1"/>
              <a:t>شاهده.</a:t>
            </a:r>
            <a:r>
              <a:rPr lang="ar-SA" dirty="0" smtClean="0"/>
              <a:t/>
            </a:r>
            <a:br>
              <a:rPr lang="ar-SA" dirty="0" smtClean="0"/>
            </a:br>
            <a:r>
              <a:rPr lang="ar-SA" dirty="0"/>
              <a:t>- وينبغي أن يخصصَ الكاتبُ العرضَ لإعطاء صورة للمكان الذي رآه أو سرْدٍ لوقائع </a:t>
            </a:r>
            <a:r>
              <a:rPr lang="ar-SA" dirty="0" err="1"/>
              <a:t>الحادث.</a:t>
            </a:r>
            <a:r>
              <a:rPr lang="ar-SA" dirty="0" smtClean="0"/>
              <a:t/>
            </a:r>
            <a:br>
              <a:rPr lang="ar-SA" dirty="0" smtClean="0"/>
            </a:br>
            <a:r>
              <a:rPr lang="ar-SA" dirty="0"/>
              <a:t>- وإذا </a:t>
            </a:r>
            <a:r>
              <a:rPr lang="ar-SA" dirty="0" err="1"/>
              <a:t>مافعل</a:t>
            </a:r>
            <a:r>
              <a:rPr lang="ar-SA" dirty="0"/>
              <a:t> الكاتب ذلك عبر وصفه أو سرده لما </a:t>
            </a:r>
            <a:r>
              <a:rPr lang="ar-SA" dirty="0" err="1"/>
              <a:t>رآى</a:t>
            </a:r>
            <a:r>
              <a:rPr lang="ar-SA" dirty="0"/>
              <a:t>، </a:t>
            </a:r>
            <a:r>
              <a:rPr lang="ar-SA" dirty="0" err="1"/>
              <a:t>أوشاهد</a:t>
            </a:r>
            <a:r>
              <a:rPr lang="ar-SA" dirty="0"/>
              <a:t> سيجعل القارئَ يخرج بصورة واضحة للمكان، أو الحادث، كما لو كان قد شاهده </a:t>
            </a:r>
            <a:r>
              <a:rPr lang="ar-SA" dirty="0" err="1"/>
              <a:t>بنفسه.</a:t>
            </a:r>
            <a:r>
              <a:rPr lang="ar-SA" dirty="0" smtClean="0"/>
              <a:t/>
            </a:r>
            <a:br>
              <a:rPr lang="ar-SA" dirty="0" smtClean="0"/>
            </a:br>
            <a:r>
              <a:rPr lang="ar-SA" dirty="0"/>
              <a:t>- فإذا أردنا أن نُعرِّفَ القارئَ بالثلاجة نبدأ بتحليلها إلى أقسامها الرئيسية، فنَصِفُ كلَّ قسم على حده، ونبدأ من الخارج إلى الداخل أو </a:t>
            </a:r>
            <a:r>
              <a:rPr lang="ar-SA" dirty="0" err="1"/>
              <a:t>العكس.</a:t>
            </a:r>
            <a:r>
              <a:rPr lang="ar-SA" dirty="0"/>
              <a:t> وبذلك يستطيع </a:t>
            </a:r>
            <a:r>
              <a:rPr lang="ar-SA" dirty="0" err="1"/>
              <a:t>القارىء</a:t>
            </a:r>
            <a:r>
              <a:rPr lang="ar-SA" dirty="0"/>
              <a:t> أن يكوِّنَ صورةً متناسقة للجهاز الموصوف دون أن </a:t>
            </a:r>
            <a:r>
              <a:rPr lang="ar-SA" dirty="0" err="1"/>
              <a:t>يراه.</a:t>
            </a:r>
            <a:r>
              <a:rPr lang="ar-SA" dirty="0" smtClean="0"/>
              <a:t> </a:t>
            </a:r>
          </a:p>
          <a:p>
            <a:pPr>
              <a:buNone/>
            </a:pPr>
            <a:r>
              <a:rPr lang="ar-SA" dirty="0" smtClean="0"/>
              <a:t>قراءة المثال </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pPr>
              <a:buNone/>
            </a:pPr>
            <a:r>
              <a:rPr lang="ar-SA" dirty="0" smtClean="0"/>
              <a:t>2-المقال </a:t>
            </a:r>
            <a:r>
              <a:rPr lang="ar-SA" dirty="0" err="1" smtClean="0"/>
              <a:t>التوضيحي:</a:t>
            </a:r>
            <a:endParaRPr lang="ar-SA" dirty="0" smtClean="0"/>
          </a:p>
          <a:p>
            <a:pPr>
              <a:buNone/>
            </a:pPr>
            <a:r>
              <a:rPr lang="ar-SA" b="1" dirty="0" smtClean="0"/>
              <a:t>فيه </a:t>
            </a:r>
            <a:r>
              <a:rPr lang="ar-SA" b="1" dirty="0"/>
              <a:t>يبدأ الكاتب بذكر قضيه أو حكم عام في </a:t>
            </a:r>
            <a:r>
              <a:rPr lang="ar-SA" b="1" dirty="0" err="1"/>
              <a:t>المقدمة </a:t>
            </a:r>
            <a:r>
              <a:rPr lang="ar-SA" b="1" dirty="0"/>
              <a:t>،كأن يقدم نظريه أو مبدأ عام حول أمر من </a:t>
            </a:r>
            <a:r>
              <a:rPr lang="ar-SA" b="1" dirty="0" err="1"/>
              <a:t>الأمور </a:t>
            </a:r>
            <a:r>
              <a:rPr lang="ar-SA" b="1" dirty="0"/>
              <a:t>، وقد يستغرق هذا فقرة أو فقرتين ألا أن هذا الحكم العام يحتاج إلى عرض وتوضيح لذلك سمي بالمقال </a:t>
            </a:r>
            <a:r>
              <a:rPr lang="ar-SA" b="1" dirty="0" err="1"/>
              <a:t>التوضيحي .</a:t>
            </a:r>
            <a:r>
              <a:rPr lang="ar-SA" b="1" dirty="0"/>
              <a:t> وذلك بإعطاء عدد من </a:t>
            </a:r>
            <a:r>
              <a:rPr lang="ar-SA" b="1" dirty="0" err="1"/>
              <a:t>الامثله</a:t>
            </a:r>
            <a:r>
              <a:rPr lang="ar-SA" b="1" dirty="0"/>
              <a:t> </a:t>
            </a:r>
            <a:r>
              <a:rPr lang="ar-SA" b="1" dirty="0" err="1"/>
              <a:t>التوضيحية..</a:t>
            </a:r>
            <a:r>
              <a:rPr lang="ar-SA" dirty="0" smtClean="0"/>
              <a:t/>
            </a:r>
            <a:br>
              <a:rPr lang="ar-SA" dirty="0" smtClean="0"/>
            </a:br>
            <a:r>
              <a:rPr lang="ar-SA" b="1" dirty="0"/>
              <a:t>وقد يعتمد الكاتب إلى اختيار آخر وهو أن يذكر عددا من </a:t>
            </a:r>
            <a:r>
              <a:rPr lang="ar-SA" b="1" dirty="0" err="1"/>
              <a:t>الامثله</a:t>
            </a:r>
            <a:r>
              <a:rPr lang="ar-SA" b="1" dirty="0"/>
              <a:t> التوضيحية في فقرة واحدة ثم يختار مثالا واحدا ويخصه بقدر اكبر من التحليل </a:t>
            </a:r>
            <a:r>
              <a:rPr lang="ar-SA" b="1" dirty="0" err="1"/>
              <a:t>والمناقشة...</a:t>
            </a:r>
            <a:r>
              <a:rPr lang="ar-SA" b="1" dirty="0"/>
              <a:t> وهناك وسيله أخرى قد يستخدمها الكاتب في سبيل توضيح هدفه </a:t>
            </a:r>
            <a:r>
              <a:rPr lang="ar-SA" b="1" dirty="0" err="1"/>
              <a:t>وهي (</a:t>
            </a:r>
            <a:r>
              <a:rPr lang="ar-SA" b="1" dirty="0"/>
              <a:t>(القياس</a:t>
            </a:r>
            <a:r>
              <a:rPr lang="ar-SA" b="1" dirty="0" err="1"/>
              <a:t>)</a:t>
            </a:r>
            <a:r>
              <a:rPr lang="ar-SA" b="1" dirty="0"/>
              <a:t>) يقوم الكاتب بقياس ما يتحدث عنه </a:t>
            </a:r>
            <a:r>
              <a:rPr lang="ar-SA" b="1" dirty="0" err="1"/>
              <a:t>بشئ</a:t>
            </a:r>
            <a:r>
              <a:rPr lang="ar-SA" b="1" dirty="0"/>
              <a:t> آخر مألوف لدى </a:t>
            </a:r>
            <a:r>
              <a:rPr lang="ar-SA" b="1" dirty="0" err="1"/>
              <a:t>القارئ..</a:t>
            </a: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1092</TotalTime>
  <Words>299</Words>
  <Application>Microsoft Office PowerPoint</Application>
  <PresentationFormat>عرض على الشاشة (3:4)‏</PresentationFormat>
  <Paragraphs>47</Paragraphs>
  <Slides>18</Slides>
  <Notes>0</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سمة Office</vt:lpstr>
      <vt:lpstr>كتابة المقال </vt:lpstr>
      <vt:lpstr>مما يتكون المقال ؟</vt:lpstr>
      <vt:lpstr>الخطوات التي ينبغي على الكاتب مراعاتها عند كتابة المقال : </vt:lpstr>
      <vt:lpstr>1- اختيار الموضوع </vt:lpstr>
      <vt:lpstr>2- تحديد الهدف من المقال . </vt:lpstr>
      <vt:lpstr>3- عنوان المقال .</vt:lpstr>
      <vt:lpstr>4- الإطار والخطة . </vt:lpstr>
      <vt:lpstr>أنواع المقال </vt:lpstr>
      <vt:lpstr>الشريحة 9</vt:lpstr>
      <vt:lpstr>الشريحة 10</vt:lpstr>
      <vt:lpstr>الشريحة 11</vt:lpstr>
      <vt:lpstr>الشريحة 12</vt:lpstr>
      <vt:lpstr>الشريحة 13</vt:lpstr>
      <vt:lpstr>الشريحة 14</vt:lpstr>
      <vt:lpstr>الشريحة 15</vt:lpstr>
      <vt:lpstr>أشكال المقال </vt:lpstr>
      <vt:lpstr>تحويل الفقرة إلى مقال </vt:lpstr>
      <vt:lpstr>تخلق هذه الطرائق صوراً ذهنية ترسِّخ الفكرة وتوضحها ، وهذا تفصيل لهذه الطرائق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كتابة المقال</dc:title>
  <dc:creator>turki</dc:creator>
  <cp:lastModifiedBy>turki</cp:lastModifiedBy>
  <cp:revision>24</cp:revision>
  <dcterms:created xsi:type="dcterms:W3CDTF">2015-11-17T13:49:24Z</dcterms:created>
  <dcterms:modified xsi:type="dcterms:W3CDTF">2015-12-05T11:08:30Z</dcterms:modified>
</cp:coreProperties>
</file>