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74" r:id="rId3"/>
    <p:sldId id="257" r:id="rId4"/>
    <p:sldId id="258" r:id="rId5"/>
    <p:sldId id="259" r:id="rId6"/>
    <p:sldId id="260" r:id="rId7"/>
    <p:sldId id="273" r:id="rId8"/>
    <p:sldId id="262" r:id="rId9"/>
    <p:sldId id="263" r:id="rId10"/>
    <p:sldId id="264" r:id="rId11"/>
    <p:sldId id="272"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086" y="12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1">
        <a:schemeClr val="bg1"/>
      </p:bgRef>
    </p:bg>
    <p:spTree>
      <p:nvGrpSpPr>
        <p:cNvPr id="1" name=""/>
        <p:cNvGrpSpPr/>
        <p:nvPr/>
      </p:nvGrpSpPr>
      <p:grpSpPr>
        <a:xfrm>
          <a:off x="0" y="0"/>
          <a:ext cx="0" cy="0"/>
          <a:chOff x="0" y="0"/>
          <a:chExt cx="0" cy="0"/>
        </a:xfrm>
      </p:grpSpPr>
      <p:sp>
        <p:nvSpPr>
          <p:cNvPr id="8" name="عنوان 7"/>
          <p:cNvSpPr>
            <a:spLocks noGrp="1"/>
          </p:cNvSpPr>
          <p:nvPr>
            <p:ph type="ctrTitle"/>
          </p:nvPr>
        </p:nvSpPr>
        <p:spPr>
          <a:xfrm>
            <a:off x="2286000" y="3124200"/>
            <a:ext cx="6172200" cy="1894362"/>
          </a:xfrm>
        </p:spPr>
        <p:txBody>
          <a:bodyPr/>
          <a:lstStyle>
            <a:lvl1pPr>
              <a:defRPr b="1"/>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bwMode="auto">
          <a:xfrm rot="5400000">
            <a:off x="7764621" y="1174097"/>
            <a:ext cx="2286000" cy="381000"/>
          </a:xfrm>
        </p:spPr>
        <p:txBody>
          <a:bodyPr/>
          <a:lstStyle/>
          <a:p>
            <a:fld id="{161F3C68-9A1D-457B-94AE-1211216C84F6}" type="datetimeFigureOut">
              <a:rPr lang="en-US" smtClean="0"/>
              <a:t>4/25/2014</a:t>
            </a:fld>
            <a:endParaRPr lang="en-US" dirty="0"/>
          </a:p>
        </p:txBody>
      </p:sp>
      <p:sp>
        <p:nvSpPr>
          <p:cNvPr id="17" name="عنصر نائب للتذييل 16"/>
          <p:cNvSpPr>
            <a:spLocks noGrp="1"/>
          </p:cNvSpPr>
          <p:nvPr>
            <p:ph type="ftr" sz="quarter" idx="11"/>
          </p:nvPr>
        </p:nvSpPr>
        <p:spPr bwMode="auto">
          <a:xfrm rot="5400000">
            <a:off x="7077269" y="4181669"/>
            <a:ext cx="3657600" cy="384048"/>
          </a:xfrm>
        </p:spPr>
        <p:txBody>
          <a:bodyPr/>
          <a:lstStyle/>
          <a:p>
            <a:endParaRPr lang="en-US" dirty="0"/>
          </a:p>
        </p:txBody>
      </p:sp>
      <p:sp>
        <p:nvSpPr>
          <p:cNvPr id="10" name="مستطيل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مستطيل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مستطيل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مستطيل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رابط مستقيم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رابط مستقيم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رابط مستقيم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رابط مستقيم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رابط مستقيم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رابط مستقيم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7" name="مستطيل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شكل بيضاوي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شكل بيضاوي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شكل بيضاوي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شكل بيضاوي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شكل بيضاوي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عنصر نائب لرقم الشريحة 28"/>
          <p:cNvSpPr>
            <a:spLocks noGrp="1"/>
          </p:cNvSpPr>
          <p:nvPr>
            <p:ph type="sldNum" sz="quarter" idx="12"/>
          </p:nvPr>
        </p:nvSpPr>
        <p:spPr bwMode="auto">
          <a:xfrm>
            <a:off x="1325544" y="4928702"/>
            <a:ext cx="609600" cy="517524"/>
          </a:xfrm>
        </p:spPr>
        <p:txBody>
          <a:bodyPr/>
          <a:lstStyle/>
          <a:p>
            <a:fld id="{268F562D-9801-4C92-863E-A86D14355337}"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61F3C68-9A1D-457B-94AE-1211216C84F6}" type="datetimeFigureOut">
              <a:rPr lang="en-US" smtClean="0"/>
              <a:t>4/25/2014</a:t>
            </a:fld>
            <a:endParaRPr lang="en-US" dirty="0"/>
          </a:p>
        </p:txBody>
      </p:sp>
      <p:sp>
        <p:nvSpPr>
          <p:cNvPr id="5" name="عنصر نائب للتذييل 4"/>
          <p:cNvSpPr>
            <a:spLocks noGrp="1"/>
          </p:cNvSpPr>
          <p:nvPr>
            <p:ph type="ftr" sz="quarter" idx="11"/>
          </p:nvPr>
        </p:nvSpPr>
        <p:spPr/>
        <p:txBody>
          <a:bodyPr/>
          <a:lstStyle/>
          <a:p>
            <a:endParaRPr lang="en-US" dirty="0"/>
          </a:p>
        </p:txBody>
      </p:sp>
      <p:sp>
        <p:nvSpPr>
          <p:cNvPr id="6" name="عنصر نائب لرقم الشريحة 5"/>
          <p:cNvSpPr>
            <a:spLocks noGrp="1"/>
          </p:cNvSpPr>
          <p:nvPr>
            <p:ph type="sldNum" sz="quarter" idx="12"/>
          </p:nvPr>
        </p:nvSpPr>
        <p:spPr/>
        <p:txBody>
          <a:bodyPr/>
          <a:lstStyle/>
          <a:p>
            <a:fld id="{268F562D-9801-4C92-863E-A86D14355337}"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9"/>
            <a:ext cx="16764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61F3C68-9A1D-457B-94AE-1211216C84F6}" type="datetimeFigureOut">
              <a:rPr lang="en-US" smtClean="0"/>
              <a:t>4/25/2014</a:t>
            </a:fld>
            <a:endParaRPr lang="en-US" dirty="0"/>
          </a:p>
        </p:txBody>
      </p:sp>
      <p:sp>
        <p:nvSpPr>
          <p:cNvPr id="5" name="عنصر نائب للتذييل 4"/>
          <p:cNvSpPr>
            <a:spLocks noGrp="1"/>
          </p:cNvSpPr>
          <p:nvPr>
            <p:ph type="ftr" sz="quarter" idx="11"/>
          </p:nvPr>
        </p:nvSpPr>
        <p:spPr/>
        <p:txBody>
          <a:bodyPr/>
          <a:lstStyle/>
          <a:p>
            <a:endParaRPr lang="en-US" dirty="0"/>
          </a:p>
        </p:txBody>
      </p:sp>
      <p:sp>
        <p:nvSpPr>
          <p:cNvPr id="6" name="عنصر نائب لرقم الشريحة 5"/>
          <p:cNvSpPr>
            <a:spLocks noGrp="1"/>
          </p:cNvSpPr>
          <p:nvPr>
            <p:ph type="sldNum" sz="quarter" idx="12"/>
          </p:nvPr>
        </p:nvSpPr>
        <p:spPr/>
        <p:txBody>
          <a:bodyPr/>
          <a:lstStyle/>
          <a:p>
            <a:fld id="{268F562D-9801-4C92-863E-A86D14355337}"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8" name="عنصر نائب للمحتوى 7"/>
          <p:cNvSpPr>
            <a:spLocks noGrp="1"/>
          </p:cNvSpPr>
          <p:nvPr>
            <p:ph sz="quarter" idx="1"/>
          </p:nvPr>
        </p:nvSpPr>
        <p:spPr>
          <a:xfrm>
            <a:off x="457200" y="1600200"/>
            <a:ext cx="7467600" cy="4873752"/>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4"/>
          </p:nvPr>
        </p:nvSpPr>
        <p:spPr/>
        <p:txBody>
          <a:bodyPr rtlCol="0"/>
          <a:lstStyle/>
          <a:p>
            <a:fld id="{161F3C68-9A1D-457B-94AE-1211216C84F6}" type="datetimeFigureOut">
              <a:rPr lang="en-US" smtClean="0"/>
              <a:t>4/25/2014</a:t>
            </a:fld>
            <a:endParaRPr lang="en-US" dirty="0"/>
          </a:p>
        </p:txBody>
      </p:sp>
      <p:sp>
        <p:nvSpPr>
          <p:cNvPr id="9" name="عنصر نائب لرقم الشريحة 8"/>
          <p:cNvSpPr>
            <a:spLocks noGrp="1"/>
          </p:cNvSpPr>
          <p:nvPr>
            <p:ph type="sldNum" sz="quarter" idx="15"/>
          </p:nvPr>
        </p:nvSpPr>
        <p:spPr/>
        <p:txBody>
          <a:bodyPr rtlCol="0"/>
          <a:lstStyle/>
          <a:p>
            <a:fld id="{268F562D-9801-4C92-863E-A86D14355337}" type="slidenum">
              <a:rPr lang="en-US" smtClean="0"/>
              <a:t>‹#›</a:t>
            </a:fld>
            <a:endParaRPr lang="en-US" dirty="0"/>
          </a:p>
        </p:txBody>
      </p:sp>
      <p:sp>
        <p:nvSpPr>
          <p:cNvPr id="10" name="عنصر نائب للتذييل 9"/>
          <p:cNvSpPr>
            <a:spLocks noGrp="1"/>
          </p:cNvSpPr>
          <p:nvPr>
            <p:ph type="ftr" sz="quarter" idx="16"/>
          </p:nvPr>
        </p:nvSpPr>
        <p:spPr/>
        <p:txBody>
          <a:bodyPr rtlCol="0"/>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286000" y="2895600"/>
            <a:ext cx="6172200" cy="2053590"/>
          </a:xfrm>
        </p:spPr>
        <p:txBody>
          <a:bodyPr/>
          <a:lstStyle>
            <a:lvl1pPr algn="l">
              <a:buNone/>
              <a:defRPr sz="3000" b="1" cap="sm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bwMode="auto">
          <a:xfrm rot="5400000">
            <a:off x="7763256" y="1170432"/>
            <a:ext cx="2286000" cy="381000"/>
          </a:xfrm>
        </p:spPr>
        <p:txBody>
          <a:bodyPr/>
          <a:lstStyle/>
          <a:p>
            <a:fld id="{161F3C68-9A1D-457B-94AE-1211216C84F6}" type="datetimeFigureOut">
              <a:rPr lang="en-US" smtClean="0"/>
              <a:t>4/25/2014</a:t>
            </a:fld>
            <a:endParaRPr lang="en-US" dirty="0"/>
          </a:p>
        </p:txBody>
      </p:sp>
      <p:sp>
        <p:nvSpPr>
          <p:cNvPr id="5" name="عنصر نائب للتذييل 4"/>
          <p:cNvSpPr>
            <a:spLocks noGrp="1"/>
          </p:cNvSpPr>
          <p:nvPr>
            <p:ph type="ftr" sz="quarter" idx="11"/>
          </p:nvPr>
        </p:nvSpPr>
        <p:spPr bwMode="auto">
          <a:xfrm rot="5400000">
            <a:off x="7077456" y="4178808"/>
            <a:ext cx="3657600" cy="384048"/>
          </a:xfrm>
        </p:spPr>
        <p:txBody>
          <a:bodyPr/>
          <a:lstStyle/>
          <a:p>
            <a:endParaRPr lang="en-US" dirty="0"/>
          </a:p>
        </p:txBody>
      </p:sp>
      <p:sp>
        <p:nvSpPr>
          <p:cNvPr id="9" name="مستطيل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مستطيل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مستطيل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مستطيل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رابط مستقيم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رابط مستقيم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رابط مستقيم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رابط مستقيم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رابط مستقيم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مستطيل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شكل بيضاوي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شكل بيضاوي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شكل بيضاوي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شكل بيضاوي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شكل بيضاوي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رابط مستقيم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عنصر نائب لرقم الشريحة 5"/>
          <p:cNvSpPr>
            <a:spLocks noGrp="1"/>
          </p:cNvSpPr>
          <p:nvPr>
            <p:ph type="sldNum" sz="quarter" idx="12"/>
          </p:nvPr>
        </p:nvSpPr>
        <p:spPr bwMode="auto">
          <a:xfrm>
            <a:off x="1340616" y="4928702"/>
            <a:ext cx="609600" cy="517524"/>
          </a:xfrm>
        </p:spPr>
        <p:txBody>
          <a:bodyPr/>
          <a:lstStyle/>
          <a:p>
            <a:fld id="{268F562D-9801-4C92-863E-A86D14355337}"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161F3C68-9A1D-457B-94AE-1211216C84F6}" type="datetimeFigureOut">
              <a:rPr lang="en-US" smtClean="0"/>
              <a:t>4/25/2014</a:t>
            </a:fld>
            <a:endParaRPr lang="en-US" dirty="0"/>
          </a:p>
        </p:txBody>
      </p:sp>
      <p:sp>
        <p:nvSpPr>
          <p:cNvPr id="6" name="عنصر نائب للتذييل 5"/>
          <p:cNvSpPr>
            <a:spLocks noGrp="1"/>
          </p:cNvSpPr>
          <p:nvPr>
            <p:ph type="ftr" sz="quarter" idx="11"/>
          </p:nvPr>
        </p:nvSpPr>
        <p:spPr/>
        <p:txBody>
          <a:bodyPr/>
          <a:lstStyle/>
          <a:p>
            <a:endParaRPr lang="en-US" dirty="0"/>
          </a:p>
        </p:txBody>
      </p:sp>
      <p:sp>
        <p:nvSpPr>
          <p:cNvPr id="7" name="عنصر نائب لرقم الشريحة 6"/>
          <p:cNvSpPr>
            <a:spLocks noGrp="1"/>
          </p:cNvSpPr>
          <p:nvPr>
            <p:ph type="sldNum" sz="quarter" idx="12"/>
          </p:nvPr>
        </p:nvSpPr>
        <p:spPr/>
        <p:txBody>
          <a:bodyPr/>
          <a:lstStyle/>
          <a:p>
            <a:fld id="{268F562D-9801-4C92-863E-A86D14355337}" type="slidenum">
              <a:rPr lang="en-US" smtClean="0"/>
              <a:t>‹#›</a:t>
            </a:fld>
            <a:endParaRPr lang="en-US" dirty="0"/>
          </a:p>
        </p:txBody>
      </p:sp>
      <p:sp>
        <p:nvSpPr>
          <p:cNvPr id="9" name="عنصر نائب للمحتوى 8"/>
          <p:cNvSpPr>
            <a:spLocks noGrp="1"/>
          </p:cNvSpPr>
          <p:nvPr>
            <p:ph sz="quarter" idx="1"/>
          </p:nvPr>
        </p:nvSpPr>
        <p:spPr>
          <a:xfrm>
            <a:off x="457200" y="1600200"/>
            <a:ext cx="3657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1" name="عنصر نائب للمحتوى 10"/>
          <p:cNvSpPr>
            <a:spLocks noGrp="1"/>
          </p:cNvSpPr>
          <p:nvPr>
            <p:ph sz="quarter" idx="2"/>
          </p:nvPr>
        </p:nvSpPr>
        <p:spPr>
          <a:xfrm>
            <a:off x="4270248" y="1600200"/>
            <a:ext cx="3657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7543800" cy="1143000"/>
          </a:xfrm>
        </p:spPr>
        <p:txBody>
          <a:bodyPr anchor="b"/>
          <a:lstStyle>
            <a:lvl1pPr>
              <a:defRPr/>
            </a:lvl1pPr>
          </a:lstStyle>
          <a:p>
            <a:r>
              <a:rPr kumimoji="0" lang="ar-SA" smtClean="0"/>
              <a:t>انقر لتحرير نمط العنوان الرئيسي</a:t>
            </a:r>
            <a:endParaRPr kumimoji="0" lang="en-US"/>
          </a:p>
        </p:txBody>
      </p:sp>
      <p:sp>
        <p:nvSpPr>
          <p:cNvPr id="7" name="عنصر نائب للتاريخ 6"/>
          <p:cNvSpPr>
            <a:spLocks noGrp="1"/>
          </p:cNvSpPr>
          <p:nvPr>
            <p:ph type="dt" sz="half" idx="10"/>
          </p:nvPr>
        </p:nvSpPr>
        <p:spPr/>
        <p:txBody>
          <a:bodyPr/>
          <a:lstStyle/>
          <a:p>
            <a:fld id="{161F3C68-9A1D-457B-94AE-1211216C84F6}" type="datetimeFigureOut">
              <a:rPr lang="en-US" smtClean="0"/>
              <a:t>4/25/2014</a:t>
            </a:fld>
            <a:endParaRPr lang="en-US" dirty="0"/>
          </a:p>
        </p:txBody>
      </p:sp>
      <p:sp>
        <p:nvSpPr>
          <p:cNvPr id="8" name="عنصر نائب للتذييل 7"/>
          <p:cNvSpPr>
            <a:spLocks noGrp="1"/>
          </p:cNvSpPr>
          <p:nvPr>
            <p:ph type="ftr" sz="quarter" idx="11"/>
          </p:nvPr>
        </p:nvSpPr>
        <p:spPr/>
        <p:txBody>
          <a:bodyPr/>
          <a:lstStyle/>
          <a:p>
            <a:endParaRPr lang="en-US" dirty="0"/>
          </a:p>
        </p:txBody>
      </p:sp>
      <p:sp>
        <p:nvSpPr>
          <p:cNvPr id="9" name="عنصر نائب لرقم الشريحة 8"/>
          <p:cNvSpPr>
            <a:spLocks noGrp="1"/>
          </p:cNvSpPr>
          <p:nvPr>
            <p:ph type="sldNum" sz="quarter" idx="12"/>
          </p:nvPr>
        </p:nvSpPr>
        <p:spPr/>
        <p:txBody>
          <a:bodyPr/>
          <a:lstStyle/>
          <a:p>
            <a:fld id="{268F562D-9801-4C92-863E-A86D14355337}" type="slidenum">
              <a:rPr lang="en-US" smtClean="0"/>
              <a:t>‹#›</a:t>
            </a:fld>
            <a:endParaRPr lang="en-US" dirty="0"/>
          </a:p>
        </p:txBody>
      </p:sp>
      <p:sp>
        <p:nvSpPr>
          <p:cNvPr id="11" name="عنصر نائب للمحتوى 10"/>
          <p:cNvSpPr>
            <a:spLocks noGrp="1"/>
          </p:cNvSpPr>
          <p:nvPr>
            <p:ph sz="quarter" idx="2"/>
          </p:nvPr>
        </p:nvSpPr>
        <p:spPr>
          <a:xfrm>
            <a:off x="457200" y="2362200"/>
            <a:ext cx="3657600" cy="38862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quarter" idx="4"/>
          </p:nvPr>
        </p:nvSpPr>
        <p:spPr>
          <a:xfrm>
            <a:off x="4371975" y="2362200"/>
            <a:ext cx="3657600" cy="38862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2" name="عنصر نائب للنص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
        <p:nvSpPr>
          <p:cNvPr id="14" name="عنصر نائب للنص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6" name="عنصر نائب للتاريخ 5"/>
          <p:cNvSpPr>
            <a:spLocks noGrp="1"/>
          </p:cNvSpPr>
          <p:nvPr>
            <p:ph type="dt" sz="half" idx="10"/>
          </p:nvPr>
        </p:nvSpPr>
        <p:spPr/>
        <p:txBody>
          <a:bodyPr rtlCol="0"/>
          <a:lstStyle/>
          <a:p>
            <a:fld id="{161F3C68-9A1D-457B-94AE-1211216C84F6}" type="datetimeFigureOut">
              <a:rPr lang="en-US" smtClean="0"/>
              <a:t>4/25/2014</a:t>
            </a:fld>
            <a:endParaRPr lang="en-US" dirty="0"/>
          </a:p>
        </p:txBody>
      </p:sp>
      <p:sp>
        <p:nvSpPr>
          <p:cNvPr id="7" name="عنصر نائب لرقم الشريحة 6"/>
          <p:cNvSpPr>
            <a:spLocks noGrp="1"/>
          </p:cNvSpPr>
          <p:nvPr>
            <p:ph type="sldNum" sz="quarter" idx="11"/>
          </p:nvPr>
        </p:nvSpPr>
        <p:spPr/>
        <p:txBody>
          <a:bodyPr rtlCol="0"/>
          <a:lstStyle/>
          <a:p>
            <a:fld id="{268F562D-9801-4C92-863E-A86D14355337}" type="slidenum">
              <a:rPr lang="en-US" smtClean="0"/>
              <a:t>‹#›</a:t>
            </a:fld>
            <a:endParaRPr lang="en-US" dirty="0"/>
          </a:p>
        </p:txBody>
      </p:sp>
      <p:sp>
        <p:nvSpPr>
          <p:cNvPr id="8" name="عنصر نائب للتذييل 7"/>
          <p:cNvSpPr>
            <a:spLocks noGrp="1"/>
          </p:cNvSpPr>
          <p:nvPr>
            <p:ph type="ftr" sz="quarter" idx="12"/>
          </p:nvPr>
        </p:nvSpPr>
        <p:spPr/>
        <p:txBody>
          <a:bodyPr rtlCol="0"/>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61F3C68-9A1D-457B-94AE-1211216C84F6}" type="datetimeFigureOut">
              <a:rPr lang="en-US" smtClean="0"/>
              <a:t>4/25/2014</a:t>
            </a:fld>
            <a:endParaRPr lang="en-US" dirty="0"/>
          </a:p>
        </p:txBody>
      </p:sp>
      <p:sp>
        <p:nvSpPr>
          <p:cNvPr id="3" name="عنصر نائب للتذييل 2"/>
          <p:cNvSpPr>
            <a:spLocks noGrp="1"/>
          </p:cNvSpPr>
          <p:nvPr>
            <p:ph type="ftr" sz="quarter" idx="11"/>
          </p:nvPr>
        </p:nvSpPr>
        <p:spPr/>
        <p:txBody>
          <a:bodyPr/>
          <a:lstStyle/>
          <a:p>
            <a:endParaRPr lang="en-US" dirty="0"/>
          </a:p>
        </p:txBody>
      </p:sp>
      <p:sp>
        <p:nvSpPr>
          <p:cNvPr id="4" name="عنصر نائب لرقم الشريحة 3"/>
          <p:cNvSpPr>
            <a:spLocks noGrp="1"/>
          </p:cNvSpPr>
          <p:nvPr>
            <p:ph type="sldNum" sz="quarter" idx="12"/>
          </p:nvPr>
        </p:nvSpPr>
        <p:spPr/>
        <p:txBody>
          <a:bodyPr/>
          <a:lstStyle/>
          <a:p>
            <a:fld id="{268F562D-9801-4C92-863E-A86D14355337}"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1">
        <a:schemeClr val="bg1"/>
      </p:bgRef>
    </p:bg>
    <p:spTree>
      <p:nvGrpSpPr>
        <p:cNvPr id="1" name=""/>
        <p:cNvGrpSpPr/>
        <p:nvPr/>
      </p:nvGrpSpPr>
      <p:grpSpPr>
        <a:xfrm>
          <a:off x="0" y="0"/>
          <a:ext cx="0" cy="0"/>
          <a:chOff x="0" y="0"/>
          <a:chExt cx="0" cy="0"/>
        </a:xfrm>
      </p:grpSpPr>
      <p:sp>
        <p:nvSpPr>
          <p:cNvPr id="10" name="رابط مستقيم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عنوان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8" name="رابط مستقيم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رابط مستقيم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رابط مستقيم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مستطيل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رابط مستقيم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شكل بيضاوي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عنصر نائب للمحتوى 17"/>
          <p:cNvSpPr>
            <a:spLocks noGrp="1"/>
          </p:cNvSpPr>
          <p:nvPr>
            <p:ph sz="quarter" idx="1"/>
          </p:nvPr>
        </p:nvSpPr>
        <p:spPr>
          <a:xfrm>
            <a:off x="304800" y="274320"/>
            <a:ext cx="5638800" cy="6327648"/>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1" name="عنصر نائب للتاريخ 20"/>
          <p:cNvSpPr>
            <a:spLocks noGrp="1"/>
          </p:cNvSpPr>
          <p:nvPr>
            <p:ph type="dt" sz="half" idx="14"/>
          </p:nvPr>
        </p:nvSpPr>
        <p:spPr/>
        <p:txBody>
          <a:bodyPr rtlCol="0"/>
          <a:lstStyle/>
          <a:p>
            <a:fld id="{161F3C68-9A1D-457B-94AE-1211216C84F6}" type="datetimeFigureOut">
              <a:rPr lang="en-US" smtClean="0"/>
              <a:t>4/25/2014</a:t>
            </a:fld>
            <a:endParaRPr lang="en-US" dirty="0"/>
          </a:p>
        </p:txBody>
      </p:sp>
      <p:sp>
        <p:nvSpPr>
          <p:cNvPr id="22" name="عنصر نائب لرقم الشريحة 21"/>
          <p:cNvSpPr>
            <a:spLocks noGrp="1"/>
          </p:cNvSpPr>
          <p:nvPr>
            <p:ph type="sldNum" sz="quarter" idx="15"/>
          </p:nvPr>
        </p:nvSpPr>
        <p:spPr/>
        <p:txBody>
          <a:bodyPr rtlCol="0"/>
          <a:lstStyle/>
          <a:p>
            <a:fld id="{268F562D-9801-4C92-863E-A86D14355337}" type="slidenum">
              <a:rPr lang="en-US" smtClean="0"/>
              <a:t>‹#›</a:t>
            </a:fld>
            <a:endParaRPr lang="en-US" dirty="0"/>
          </a:p>
        </p:txBody>
      </p:sp>
      <p:sp>
        <p:nvSpPr>
          <p:cNvPr id="23" name="عنصر نائب للتذييل 22"/>
          <p:cNvSpPr>
            <a:spLocks noGrp="1"/>
          </p:cNvSpPr>
          <p:nvPr>
            <p:ph type="ftr" sz="quarter" idx="16"/>
          </p:nvPr>
        </p:nvSpPr>
        <p:spPr/>
        <p:txBody>
          <a:bodyPr rtlCol="0"/>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رابط مستقيم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شكل بيضاوي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عنوان 1"/>
          <p:cNvSpPr>
            <a:spLocks noGrp="1"/>
          </p:cNvSpPr>
          <p:nvPr>
            <p:ph type="title"/>
          </p:nvPr>
        </p:nvSpPr>
        <p:spPr>
          <a:xfrm rot="5400000">
            <a:off x="3350133" y="3200400"/>
            <a:ext cx="6309360" cy="457200"/>
          </a:xfrm>
        </p:spPr>
        <p:txBody>
          <a:bodyPr anchor="b"/>
          <a:lstStyle>
            <a:lvl1pPr algn="l">
              <a:buNone/>
              <a:defRPr sz="2000" b="1"/>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ar-SA" smtClean="0"/>
              <a:t>انقر فوق الأيقونة لإضافة صورة</a:t>
            </a:r>
            <a:endParaRPr kumimoji="0" lang="en-US" dirty="0"/>
          </a:p>
        </p:txBody>
      </p:sp>
      <p:sp>
        <p:nvSpPr>
          <p:cNvPr id="4" name="عنصر نائب للنص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10" name="رابط مستقيم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مستطيل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رابط مستقيم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9" name="رابط مستقيم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رابط مستقيم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عنصر نائب للتاريخ 16"/>
          <p:cNvSpPr>
            <a:spLocks noGrp="1"/>
          </p:cNvSpPr>
          <p:nvPr>
            <p:ph type="dt" sz="half" idx="10"/>
          </p:nvPr>
        </p:nvSpPr>
        <p:spPr/>
        <p:txBody>
          <a:bodyPr rtlCol="0"/>
          <a:lstStyle/>
          <a:p>
            <a:fld id="{161F3C68-9A1D-457B-94AE-1211216C84F6}" type="datetimeFigureOut">
              <a:rPr lang="en-US" smtClean="0"/>
              <a:t>4/25/2014</a:t>
            </a:fld>
            <a:endParaRPr lang="en-US" dirty="0"/>
          </a:p>
        </p:txBody>
      </p:sp>
      <p:sp>
        <p:nvSpPr>
          <p:cNvPr id="18" name="عنصر نائب لرقم الشريحة 17"/>
          <p:cNvSpPr>
            <a:spLocks noGrp="1"/>
          </p:cNvSpPr>
          <p:nvPr>
            <p:ph type="sldNum" sz="quarter" idx="11"/>
          </p:nvPr>
        </p:nvSpPr>
        <p:spPr/>
        <p:txBody>
          <a:bodyPr rtlCol="0"/>
          <a:lstStyle/>
          <a:p>
            <a:fld id="{268F562D-9801-4C92-863E-A86D14355337}" type="slidenum">
              <a:rPr lang="en-US" smtClean="0"/>
              <a:t>‹#›</a:t>
            </a:fld>
            <a:endParaRPr lang="en-US" dirty="0"/>
          </a:p>
        </p:txBody>
      </p:sp>
      <p:sp>
        <p:nvSpPr>
          <p:cNvPr id="21" name="عنصر نائب للتذييل 20"/>
          <p:cNvSpPr>
            <a:spLocks noGrp="1"/>
          </p:cNvSpPr>
          <p:nvPr>
            <p:ph type="ftr" sz="quarter" idx="12"/>
          </p:nvPr>
        </p:nvSpPr>
        <p:spPr/>
        <p:txBody>
          <a:bodyPr rtlCol="0"/>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رابط مستقيم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عنصر نائب للعنوان 21"/>
          <p:cNvSpPr>
            <a:spLocks noGrp="1"/>
          </p:cNvSpPr>
          <p:nvPr>
            <p:ph type="title"/>
          </p:nvPr>
        </p:nvSpPr>
        <p:spPr>
          <a:xfrm>
            <a:off x="457200" y="274638"/>
            <a:ext cx="7467600" cy="1143000"/>
          </a:xfrm>
          <a:prstGeom prst="rect">
            <a:avLst/>
          </a:prstGeom>
        </p:spPr>
        <p:txBody>
          <a:bodyPr vert="horz" anchor="b">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61F3C68-9A1D-457B-94AE-1211216C84F6}" type="datetimeFigureOut">
              <a:rPr lang="en-US" smtClean="0"/>
              <a:t>4/25/2014</a:t>
            </a:fld>
            <a:endParaRPr lang="en-US" dirty="0"/>
          </a:p>
        </p:txBody>
      </p:sp>
      <p:sp>
        <p:nvSpPr>
          <p:cNvPr id="3" name="عنصر نائب للتذييل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dirty="0"/>
          </a:p>
        </p:txBody>
      </p:sp>
      <p:sp>
        <p:nvSpPr>
          <p:cNvPr id="7" name="رابط مستقيم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رابط مستقيم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مستطيل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رابط مستقيم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شكل بيضاوي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عنصر نائب لرقم الشريحة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268F562D-9801-4C92-863E-A86D14355337}"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a:bodyPr>
          <a:lstStyle/>
          <a:p>
            <a:r>
              <a:rPr lang="en-US" dirty="0" smtClean="0"/>
              <a:t/>
            </a:r>
            <a:br>
              <a:rPr lang="en-US" dirty="0" smtClean="0"/>
            </a:br>
            <a:r>
              <a:rPr lang="en-US" dirty="0"/>
              <a:t/>
            </a:r>
            <a:br>
              <a:rPr lang="en-US" dirty="0"/>
            </a:br>
            <a:endParaRPr lang="en-US" dirty="0"/>
          </a:p>
        </p:txBody>
      </p:sp>
      <p:sp>
        <p:nvSpPr>
          <p:cNvPr id="3" name="عنوان فرعي 2"/>
          <p:cNvSpPr>
            <a:spLocks noGrp="1"/>
          </p:cNvSpPr>
          <p:nvPr>
            <p:ph type="subTitle" idx="1"/>
          </p:nvPr>
        </p:nvSpPr>
        <p:spPr>
          <a:xfrm>
            <a:off x="2051720" y="1271682"/>
            <a:ext cx="6172200" cy="1371600"/>
          </a:xfrm>
        </p:spPr>
        <p:txBody>
          <a:bodyPr>
            <a:normAutofit/>
          </a:bodyPr>
          <a:lstStyle/>
          <a:p>
            <a:pPr algn="ctr"/>
            <a:r>
              <a:rPr lang="ar-SA" sz="7200" dirty="0">
                <a:latin typeface="Angsana New" panose="02020603050405020304" pitchFamily="18" charset="-34"/>
              </a:rPr>
              <a:t>الفقرة </a:t>
            </a:r>
            <a:endParaRPr lang="en-US" sz="7200" dirty="0">
              <a:latin typeface="Angsana New" panose="02020603050405020304" pitchFamily="18" charset="-34"/>
              <a:cs typeface="Angsana New" panose="02020603050405020304" pitchFamily="18" charset="-34"/>
            </a:endParaRPr>
          </a:p>
          <a:p>
            <a:endParaRPr lang="en-US" sz="7200" dirty="0">
              <a:effectLst>
                <a:outerShdw blurRad="38100" dist="38100" dir="2700000" algn="tl">
                  <a:srgbClr val="000000">
                    <a:alpha val="43137"/>
                  </a:srgbClr>
                </a:outerShdw>
              </a:effectLst>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3068296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صر نائب للمحتوى 2"/>
          <p:cNvSpPr>
            <a:spLocks noGrp="1"/>
          </p:cNvSpPr>
          <p:nvPr>
            <p:ph sz="quarter" idx="1"/>
          </p:nvPr>
        </p:nvSpPr>
        <p:spPr>
          <a:xfrm>
            <a:off x="611560" y="1772816"/>
            <a:ext cx="7467600" cy="1008112"/>
          </a:xfrm>
        </p:spPr>
        <p:txBody>
          <a:bodyPr>
            <a:normAutofit/>
          </a:bodyPr>
          <a:lstStyle/>
          <a:p>
            <a:pPr marL="0" indent="0" algn="r">
              <a:buNone/>
            </a:pPr>
            <a:r>
              <a:rPr lang="ar-SA" dirty="0" smtClean="0">
                <a:solidFill>
                  <a:schemeClr val="accent3">
                    <a:lumMod val="75000"/>
                  </a:schemeClr>
                </a:solidFill>
              </a:rPr>
              <a:t>السؤال الأول : </a:t>
            </a:r>
            <a:br>
              <a:rPr lang="ar-SA" dirty="0" smtClean="0">
                <a:solidFill>
                  <a:schemeClr val="accent3">
                    <a:lumMod val="75000"/>
                  </a:schemeClr>
                </a:solidFill>
              </a:rPr>
            </a:br>
            <a:r>
              <a:rPr lang="ar-SA" dirty="0" smtClean="0">
                <a:solidFill>
                  <a:schemeClr val="accent3">
                    <a:lumMod val="75000"/>
                  </a:schemeClr>
                </a:solidFill>
              </a:rPr>
              <a:t>ماهي خصائص الفقرة ؟ </a:t>
            </a:r>
            <a:endParaRPr lang="en-US" dirty="0">
              <a:solidFill>
                <a:schemeClr val="accent3">
                  <a:lumMod val="75000"/>
                </a:schemeClr>
              </a:solidFill>
            </a:endParaRPr>
          </a:p>
        </p:txBody>
      </p:sp>
      <p:sp>
        <p:nvSpPr>
          <p:cNvPr id="6" name="عنوان 1"/>
          <p:cNvSpPr>
            <a:spLocks noGrp="1"/>
          </p:cNvSpPr>
          <p:nvPr>
            <p:ph type="title"/>
          </p:nvPr>
        </p:nvSpPr>
        <p:spPr>
          <a:xfrm>
            <a:off x="457200" y="274638"/>
            <a:ext cx="7467600" cy="1143000"/>
          </a:xfrm>
        </p:spPr>
        <p:txBody>
          <a:bodyPr>
            <a:normAutofit/>
          </a:bodyPr>
          <a:lstStyle/>
          <a:p>
            <a:pPr algn="r"/>
            <a:r>
              <a:rPr lang="ar-SA" sz="4400" b="1" cap="none"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outerShdw blurRad="38100" dist="38100" dir="2700000" algn="tl">
                    <a:srgbClr val="000000">
                      <a:alpha val="43137"/>
                    </a:srgbClr>
                  </a:outerShdw>
                </a:effectLst>
              </a:rPr>
              <a:t>أسئلة : </a:t>
            </a:r>
            <a:endParaRPr lang="en-US" sz="4400" b="1" cap="none"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outerShdw blurRad="38100" dist="38100" dir="2700000" algn="tl">
                  <a:srgbClr val="000000">
                    <a:alpha val="43137"/>
                  </a:srgbClr>
                </a:outerShdw>
              </a:effectLst>
            </a:endParaRPr>
          </a:p>
        </p:txBody>
      </p:sp>
      <p:sp>
        <p:nvSpPr>
          <p:cNvPr id="7" name="عنصر نائب للمحتوى 2"/>
          <p:cNvSpPr txBox="1">
            <a:spLocks/>
          </p:cNvSpPr>
          <p:nvPr/>
        </p:nvSpPr>
        <p:spPr>
          <a:xfrm>
            <a:off x="733848" y="3068960"/>
            <a:ext cx="7467600" cy="1008112"/>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lgn="r">
              <a:buFont typeface="Wingdings"/>
              <a:buNone/>
            </a:pPr>
            <a:r>
              <a:rPr lang="ar-SA" dirty="0" smtClean="0">
                <a:solidFill>
                  <a:schemeClr val="accent3">
                    <a:lumMod val="75000"/>
                  </a:schemeClr>
                </a:solidFill>
              </a:rPr>
              <a:t>السؤال الثاني : </a:t>
            </a:r>
            <a:br>
              <a:rPr lang="ar-SA" dirty="0" smtClean="0">
                <a:solidFill>
                  <a:schemeClr val="accent3">
                    <a:lumMod val="75000"/>
                  </a:schemeClr>
                </a:solidFill>
              </a:rPr>
            </a:br>
            <a:r>
              <a:rPr lang="ar-SA" dirty="0" smtClean="0">
                <a:solidFill>
                  <a:schemeClr val="accent3">
                    <a:lumMod val="75000"/>
                  </a:schemeClr>
                </a:solidFill>
              </a:rPr>
              <a:t>ماهي مواضيع الفقرة ؟ </a:t>
            </a:r>
            <a:endParaRPr lang="en-US" dirty="0">
              <a:solidFill>
                <a:schemeClr val="accent3">
                  <a:lumMod val="75000"/>
                </a:schemeClr>
              </a:solidFill>
            </a:endParaRPr>
          </a:p>
        </p:txBody>
      </p:sp>
      <p:sp>
        <p:nvSpPr>
          <p:cNvPr id="8" name="عنصر نائب للمحتوى 2"/>
          <p:cNvSpPr txBox="1">
            <a:spLocks/>
          </p:cNvSpPr>
          <p:nvPr/>
        </p:nvSpPr>
        <p:spPr>
          <a:xfrm>
            <a:off x="539552" y="4509120"/>
            <a:ext cx="7467600" cy="1008112"/>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lgn="r">
              <a:buFont typeface="Wingdings"/>
              <a:buNone/>
            </a:pPr>
            <a:r>
              <a:rPr lang="ar-SA" dirty="0" smtClean="0">
                <a:solidFill>
                  <a:schemeClr val="accent3">
                    <a:lumMod val="75000"/>
                  </a:schemeClr>
                </a:solidFill>
              </a:rPr>
              <a:t>السؤال الثالث : </a:t>
            </a:r>
            <a:br>
              <a:rPr lang="ar-SA" dirty="0" smtClean="0">
                <a:solidFill>
                  <a:schemeClr val="accent3">
                    <a:lumMod val="75000"/>
                  </a:schemeClr>
                </a:solidFill>
              </a:rPr>
            </a:br>
            <a:r>
              <a:rPr lang="ar-SA" dirty="0" smtClean="0">
                <a:solidFill>
                  <a:schemeClr val="accent3">
                    <a:lumMod val="75000"/>
                  </a:schemeClr>
                </a:solidFill>
              </a:rPr>
              <a:t>ماهي شروط جودة الفقرة ؟ </a:t>
            </a:r>
            <a:endParaRPr lang="en-US" dirty="0">
              <a:solidFill>
                <a:schemeClr val="accent3">
                  <a:lumMod val="75000"/>
                </a:schemeClr>
              </a:solidFill>
            </a:endParaRPr>
          </a:p>
        </p:txBody>
      </p:sp>
    </p:spTree>
    <p:extLst>
      <p:ext uri="{BB962C8B-B14F-4D97-AF65-F5344CB8AC3E}">
        <p14:creationId xmlns:p14="http://schemas.microsoft.com/office/powerpoint/2010/main" val="347623047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b="1" cap="none"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عمل الطالبات : </a:t>
            </a:r>
            <a:endParaRPr lang="en-US" b="1" cap="none"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عنصر نائب للمحتوى 2"/>
          <p:cNvSpPr>
            <a:spLocks noGrp="1"/>
          </p:cNvSpPr>
          <p:nvPr>
            <p:ph sz="quarter" idx="1"/>
          </p:nvPr>
        </p:nvSpPr>
        <p:spPr/>
        <p:txBody>
          <a:bodyPr/>
          <a:lstStyle/>
          <a:p>
            <a:pPr marL="0" indent="0" algn="r">
              <a:buNone/>
            </a:pPr>
            <a:r>
              <a:rPr lang="ar-SA" smtClean="0"/>
              <a:t>دليل السبيعي </a:t>
            </a:r>
          </a:p>
          <a:p>
            <a:pPr marL="0" indent="0" algn="r">
              <a:buNone/>
            </a:pPr>
            <a:r>
              <a:rPr lang="ar-SA" dirty="0" smtClean="0"/>
              <a:t>مها </a:t>
            </a:r>
            <a:r>
              <a:rPr lang="ar-SA" dirty="0" smtClean="0"/>
              <a:t>العنزي </a:t>
            </a:r>
          </a:p>
          <a:p>
            <a:pPr marL="0" indent="0" algn="r">
              <a:buNone/>
            </a:pPr>
            <a:r>
              <a:rPr lang="ar-SA" dirty="0" smtClean="0"/>
              <a:t>شروق </a:t>
            </a:r>
            <a:r>
              <a:rPr lang="ar-SA" dirty="0" err="1" smtClean="0"/>
              <a:t>باوزير</a:t>
            </a:r>
            <a:r>
              <a:rPr lang="ar-SA" dirty="0" smtClean="0"/>
              <a:t> </a:t>
            </a:r>
          </a:p>
          <a:p>
            <a:pPr marL="0" indent="0" algn="r">
              <a:buNone/>
            </a:pPr>
            <a:r>
              <a:rPr lang="ar-SA" dirty="0" smtClean="0"/>
              <a:t>نوره الحمدان</a:t>
            </a:r>
          </a:p>
          <a:p>
            <a:pPr marL="0" indent="0" algn="r">
              <a:buNone/>
            </a:pPr>
            <a:r>
              <a:rPr lang="ar-SA" dirty="0" smtClean="0"/>
              <a:t>الهنوف المعمر </a:t>
            </a:r>
          </a:p>
          <a:p>
            <a:pPr marL="0" indent="0" algn="r">
              <a:buNone/>
            </a:pPr>
            <a:r>
              <a:rPr lang="ar-SA" dirty="0" smtClean="0"/>
              <a:t>ابرار </a:t>
            </a:r>
            <a:r>
              <a:rPr lang="ar-SA" dirty="0" err="1" smtClean="0"/>
              <a:t>الشبرمي</a:t>
            </a:r>
            <a:r>
              <a:rPr lang="ar-SA" dirty="0" smtClean="0"/>
              <a:t> </a:t>
            </a:r>
          </a:p>
          <a:p>
            <a:pPr marL="0" indent="0" algn="r">
              <a:buNone/>
            </a:pPr>
            <a:r>
              <a:rPr lang="ar-SA" dirty="0" smtClean="0"/>
              <a:t>بشاير </a:t>
            </a:r>
            <a:r>
              <a:rPr lang="ar-SA" dirty="0" err="1" smtClean="0"/>
              <a:t>الحسينان</a:t>
            </a:r>
            <a:r>
              <a:rPr lang="ar-SA" dirty="0" smtClean="0"/>
              <a:t> </a:t>
            </a:r>
            <a:endParaRPr lang="en-US" dirty="0"/>
          </a:p>
        </p:txBody>
      </p:sp>
    </p:spTree>
    <p:extLst>
      <p:ext uri="{BB962C8B-B14F-4D97-AF65-F5344CB8AC3E}">
        <p14:creationId xmlns:p14="http://schemas.microsoft.com/office/powerpoint/2010/main" val="11586893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a:bodyPr>
          <a:lstStyle/>
          <a:p>
            <a:r>
              <a:rPr lang="en-US" dirty="0" smtClean="0"/>
              <a:t/>
            </a:r>
            <a:br>
              <a:rPr lang="en-US" dirty="0" smtClean="0"/>
            </a:br>
            <a:r>
              <a:rPr lang="en-US" dirty="0"/>
              <a:t/>
            </a:r>
            <a:br>
              <a:rPr lang="en-US" dirty="0"/>
            </a:br>
            <a:endParaRPr lang="en-US" dirty="0"/>
          </a:p>
        </p:txBody>
      </p:sp>
      <p:sp>
        <p:nvSpPr>
          <p:cNvPr id="5" name="عنوان 1"/>
          <p:cNvSpPr txBox="1">
            <a:spLocks/>
          </p:cNvSpPr>
          <p:nvPr/>
        </p:nvSpPr>
        <p:spPr>
          <a:xfrm>
            <a:off x="1409383" y="0"/>
            <a:ext cx="7467600" cy="1143000"/>
          </a:xfrm>
          <a:prstGeom prst="rect">
            <a:avLst/>
          </a:prstGeom>
        </p:spPr>
        <p:txBody>
          <a:bodyPr vert="horz" anchor="b">
            <a:normAutofit/>
          </a:bodyPr>
          <a:lstStyle>
            <a:lvl1pPr algn="l" rtl="0" eaLnBrk="1" latinLnBrk="0" hangingPunct="1">
              <a:spcBef>
                <a:spcPct val="0"/>
              </a:spcBef>
              <a:buNone/>
              <a:defRPr kumimoji="0" sz="3000" b="1" kern="1200" cap="small" baseline="0">
                <a:solidFill>
                  <a:schemeClr val="tx2"/>
                </a:solidFill>
                <a:latin typeface="+mj-lt"/>
                <a:ea typeface="+mj-ea"/>
                <a:cs typeface="+mj-cs"/>
              </a:defRPr>
            </a:lvl1pPr>
          </a:lstStyle>
          <a:p>
            <a:pPr algn="r"/>
            <a:r>
              <a:rPr lang="ar-SA" sz="4000" cap="none"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الكتابة الوظيفية :</a:t>
            </a:r>
            <a:endParaRPr lang="en-US" sz="4000" cap="none"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7" name="عنصر نائب للمحتوى 2"/>
          <p:cNvSpPr txBox="1">
            <a:spLocks/>
          </p:cNvSpPr>
          <p:nvPr/>
        </p:nvSpPr>
        <p:spPr>
          <a:xfrm>
            <a:off x="1397416" y="1143000"/>
            <a:ext cx="7467600" cy="4873752"/>
          </a:xfrm>
          <a:prstGeom prst="rect">
            <a:avLst/>
          </a:prstGeom>
        </p:spPr>
        <p:txBody>
          <a:bodyPr vert="horz">
            <a:normAutofit/>
          </a:bodyPr>
          <a:lstStyle>
            <a:lvl1pPr marL="0" indent="0" algn="l" rtl="0" eaLnBrk="1" latinLnBrk="0" hangingPunct="1">
              <a:spcBef>
                <a:spcPts val="600"/>
              </a:spcBef>
              <a:buClr>
                <a:schemeClr val="accent1"/>
              </a:buClr>
              <a:buSzPct val="70000"/>
              <a:buFont typeface="Wingdings"/>
              <a:buNone/>
              <a:defRPr kumimoji="0" sz="1800" b="1" kern="1200">
                <a:solidFill>
                  <a:schemeClr val="tx2"/>
                </a:solidFill>
                <a:latin typeface="+mn-lt"/>
                <a:ea typeface="+mn-ea"/>
                <a:cs typeface="+mn-cs"/>
              </a:defRPr>
            </a:lvl1pPr>
            <a:lvl2pPr marL="457200" indent="0" algn="ctr" rtl="0" eaLnBrk="1" latinLnBrk="0" hangingPunct="1">
              <a:spcBef>
                <a:spcPct val="20000"/>
              </a:spcBef>
              <a:buClr>
                <a:schemeClr val="accent1"/>
              </a:buClr>
              <a:buSzPct val="80000"/>
              <a:buFont typeface="Wingdings 2"/>
              <a:buNone/>
              <a:defRPr kumimoji="0" sz="2100" kern="1200">
                <a:solidFill>
                  <a:schemeClr val="tx1"/>
                </a:solidFill>
                <a:latin typeface="+mn-lt"/>
                <a:ea typeface="+mn-ea"/>
                <a:cs typeface="+mn-cs"/>
              </a:defRPr>
            </a:lvl2pPr>
            <a:lvl3pPr marL="914400" indent="0" algn="ctr" rtl="0" eaLnBrk="1" latinLnBrk="0" hangingPunct="1">
              <a:spcBef>
                <a:spcPct val="20000"/>
              </a:spcBef>
              <a:buClr>
                <a:schemeClr val="accent1">
                  <a:shade val="75000"/>
                </a:schemeClr>
              </a:buClr>
              <a:buSzPct val="60000"/>
              <a:buFont typeface="Wingdings"/>
              <a:buNone/>
              <a:defRPr kumimoji="0" sz="1800" kern="1200">
                <a:solidFill>
                  <a:schemeClr val="tx1"/>
                </a:solidFill>
                <a:latin typeface="+mn-lt"/>
                <a:ea typeface="+mn-ea"/>
                <a:cs typeface="+mn-cs"/>
              </a:defRPr>
            </a:lvl3pPr>
            <a:lvl4pPr marL="1371600" indent="0" algn="ctr" rtl="0" eaLnBrk="1" latinLnBrk="0" hangingPunct="1">
              <a:spcBef>
                <a:spcPct val="20000"/>
              </a:spcBef>
              <a:buClr>
                <a:schemeClr val="accent1">
                  <a:tint val="60000"/>
                </a:schemeClr>
              </a:buClr>
              <a:buSzPct val="60000"/>
              <a:buFont typeface="Wingdings"/>
              <a:buNone/>
              <a:defRPr kumimoji="0" sz="1800" kern="1200">
                <a:solidFill>
                  <a:schemeClr val="tx1"/>
                </a:solidFill>
                <a:latin typeface="+mn-lt"/>
                <a:ea typeface="+mn-ea"/>
                <a:cs typeface="+mn-cs"/>
              </a:defRPr>
            </a:lvl4pPr>
            <a:lvl5pPr marL="1828800" indent="0" algn="ctr" rtl="0" eaLnBrk="1" latinLnBrk="0" hangingPunct="1">
              <a:spcBef>
                <a:spcPct val="20000"/>
              </a:spcBef>
              <a:buClr>
                <a:schemeClr val="accent2">
                  <a:tint val="60000"/>
                </a:schemeClr>
              </a:buClr>
              <a:buSzPct val="68000"/>
              <a:buFont typeface="Wingdings 2"/>
              <a:buNone/>
              <a:defRPr kumimoji="0" sz="1600" kern="1200">
                <a:solidFill>
                  <a:schemeClr val="tx1"/>
                </a:solidFill>
                <a:latin typeface="+mn-lt"/>
                <a:ea typeface="+mn-ea"/>
                <a:cs typeface="+mn-cs"/>
              </a:defRPr>
            </a:lvl5pPr>
            <a:lvl6pPr marL="2286000" indent="0" algn="ctr" rtl="0" eaLnBrk="1" latinLnBrk="0" hangingPunct="1">
              <a:spcBef>
                <a:spcPct val="20000"/>
              </a:spcBef>
              <a:buClr>
                <a:schemeClr val="accent1"/>
              </a:buClr>
              <a:buNone/>
              <a:defRPr kumimoji="0" sz="1600" kern="1200">
                <a:solidFill>
                  <a:schemeClr val="tx2"/>
                </a:solidFill>
                <a:latin typeface="+mn-lt"/>
                <a:ea typeface="+mn-ea"/>
                <a:cs typeface="+mn-cs"/>
              </a:defRPr>
            </a:lvl6pPr>
            <a:lvl7pPr marL="2743200" indent="0" algn="ctr" rtl="0" eaLnBrk="1" latinLnBrk="0" hangingPunct="1">
              <a:spcBef>
                <a:spcPct val="20000"/>
              </a:spcBef>
              <a:buClr>
                <a:schemeClr val="accent1">
                  <a:tint val="60000"/>
                </a:schemeClr>
              </a:buClr>
              <a:buSzPct val="60000"/>
              <a:buFont typeface="Wingdings"/>
              <a:buNone/>
              <a:defRPr kumimoji="0" sz="1400" kern="1200" baseline="0">
                <a:solidFill>
                  <a:schemeClr val="tx2"/>
                </a:solidFill>
                <a:latin typeface="+mn-lt"/>
                <a:ea typeface="+mn-ea"/>
                <a:cs typeface="+mn-cs"/>
              </a:defRPr>
            </a:lvl7pPr>
            <a:lvl8pPr marL="3200400" indent="0" algn="ctr" rtl="0" eaLnBrk="1" latinLnBrk="0" hangingPunct="1">
              <a:spcBef>
                <a:spcPct val="20000"/>
              </a:spcBef>
              <a:buClr>
                <a:schemeClr val="accent2"/>
              </a:buClr>
              <a:buNone/>
              <a:defRPr kumimoji="0" sz="1400" kern="1200" cap="small" baseline="0">
                <a:solidFill>
                  <a:schemeClr val="tx2"/>
                </a:solidFill>
                <a:latin typeface="+mn-lt"/>
                <a:ea typeface="+mn-ea"/>
                <a:cs typeface="+mn-cs"/>
              </a:defRPr>
            </a:lvl8pPr>
            <a:lvl9pPr marL="3657600" indent="0" algn="ctr" rtl="0" eaLnBrk="1" latinLnBrk="0" hangingPunct="1">
              <a:spcBef>
                <a:spcPct val="20000"/>
              </a:spcBef>
              <a:buClr>
                <a:schemeClr val="accent1">
                  <a:shade val="75000"/>
                </a:schemeClr>
              </a:buClr>
              <a:buNone/>
              <a:defRPr kumimoji="0" sz="1400" kern="1200" baseline="0">
                <a:solidFill>
                  <a:schemeClr val="tx2"/>
                </a:solidFill>
                <a:latin typeface="+mn-lt"/>
                <a:ea typeface="+mn-ea"/>
                <a:cs typeface="+mn-cs"/>
              </a:defRPr>
            </a:lvl9pPr>
          </a:lstStyle>
          <a:p>
            <a:pPr marL="274320" indent="-274320" algn="r" rtl="1">
              <a:buFont typeface="Arial" panose="020B0604020202020204" pitchFamily="34" charset="0"/>
              <a:buChar char="•"/>
            </a:pPr>
            <a:r>
              <a:rPr lang="ar-SA" sz="2400" b="0" dirty="0">
                <a:solidFill>
                  <a:schemeClr val="tx1"/>
                </a:solidFill>
                <a:latin typeface="Algerian" panose="04020705040A02060702" pitchFamily="82" charset="0"/>
              </a:rPr>
              <a:t>هناك مواقف في الحياة اليومية , تتصل بالمهن والوظائف اتصالاً مباشراً تتطلب كتابات رسمية بطريقة علمية , لا مجال فيها للمشاعر والانطباعات الشخصية الوجدانية .</a:t>
            </a:r>
          </a:p>
          <a:p>
            <a:pPr marL="274320" indent="-274320" algn="r" rtl="1">
              <a:buFont typeface="Arial" panose="020B0604020202020204" pitchFamily="34" charset="0"/>
              <a:buChar char="•"/>
            </a:pPr>
            <a:r>
              <a:rPr lang="ar-SA" sz="2400" b="0" dirty="0">
                <a:solidFill>
                  <a:schemeClr val="tx1"/>
                </a:solidFill>
                <a:latin typeface="Algerian" panose="04020705040A02060702" pitchFamily="82" charset="0"/>
              </a:rPr>
              <a:t>بل تحتاج إلى أسلوب موضوعي واضح مباشر .</a:t>
            </a:r>
            <a:br>
              <a:rPr lang="ar-SA" sz="2400" b="0" dirty="0">
                <a:solidFill>
                  <a:schemeClr val="tx1"/>
                </a:solidFill>
                <a:latin typeface="Algerian" panose="04020705040A02060702" pitchFamily="82" charset="0"/>
              </a:rPr>
            </a:br>
            <a:r>
              <a:rPr lang="ar-SA" sz="2400" b="0" dirty="0">
                <a:solidFill>
                  <a:schemeClr val="tx1"/>
                </a:solidFill>
                <a:latin typeface="Algerian" panose="04020705040A02060702" pitchFamily="82" charset="0"/>
              </a:rPr>
              <a:t>مثل كتابة المعاملات , والمتطلبات الإدارية , والتقارير , والبحوث العلمية والعقود . </a:t>
            </a:r>
          </a:p>
          <a:p>
            <a:pPr marL="274320" indent="-274320" algn="r" rtl="1">
              <a:buFont typeface="Arial" panose="020B0604020202020204" pitchFamily="34" charset="0"/>
              <a:buChar char="•"/>
            </a:pPr>
            <a:r>
              <a:rPr lang="ar-SA" sz="2400" b="0" dirty="0">
                <a:solidFill>
                  <a:schemeClr val="tx1"/>
                </a:solidFill>
                <a:latin typeface="Algerian" panose="04020705040A02060702" pitchFamily="82" charset="0"/>
              </a:rPr>
              <a:t>فهذا النوع من الكتابة له خصائص محددة , مضبوطة , وله شكل خاص يجب الالتزام به . </a:t>
            </a:r>
          </a:p>
        </p:txBody>
      </p:sp>
    </p:spTree>
    <p:extLst>
      <p:ext uri="{BB962C8B-B14F-4D97-AF65-F5344CB8AC3E}">
        <p14:creationId xmlns:p14="http://schemas.microsoft.com/office/powerpoint/2010/main" val="34336606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4000" b="1" cap="none"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خصائصها :</a:t>
            </a:r>
            <a:endParaRPr lang="en-US" sz="4000" b="1" cap="none"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عنصر نائب للمحتوى 2"/>
          <p:cNvSpPr>
            <a:spLocks noGrp="1"/>
          </p:cNvSpPr>
          <p:nvPr>
            <p:ph sz="quarter" idx="1"/>
          </p:nvPr>
        </p:nvSpPr>
        <p:spPr/>
        <p:txBody>
          <a:bodyPr>
            <a:normAutofit/>
          </a:bodyPr>
          <a:lstStyle/>
          <a:p>
            <a:pPr algn="r" rtl="1">
              <a:buFont typeface="Arial" panose="020B0604020202020204" pitchFamily="34" charset="0"/>
              <a:buChar char="•"/>
            </a:pPr>
            <a:r>
              <a:rPr lang="ar-SA" dirty="0" smtClean="0">
                <a:latin typeface="Algerian" panose="04020705040A02060702" pitchFamily="82" charset="0"/>
              </a:rPr>
              <a:t>أسلوبها علمي موضوعي </a:t>
            </a:r>
          </a:p>
          <a:p>
            <a:pPr algn="r" rtl="1">
              <a:buFont typeface="Arial" panose="020B0604020202020204" pitchFamily="34" charset="0"/>
              <a:buChar char="•"/>
            </a:pPr>
            <a:r>
              <a:rPr lang="ar-SA" dirty="0" smtClean="0">
                <a:latin typeface="Algerian" panose="04020705040A02060702" pitchFamily="82" charset="0"/>
              </a:rPr>
              <a:t>ألفاظها ذات دلالات واضحة لا تحتمل التأويل </a:t>
            </a:r>
          </a:p>
          <a:p>
            <a:pPr algn="r" rtl="1">
              <a:buFont typeface="Arial" panose="020B0604020202020204" pitchFamily="34" charset="0"/>
              <a:buChar char="•"/>
            </a:pPr>
            <a:r>
              <a:rPr lang="ar-SA" dirty="0" smtClean="0">
                <a:latin typeface="Algerian" panose="04020705040A02060702" pitchFamily="82" charset="0"/>
              </a:rPr>
              <a:t>لا تحتاج إلى مواهب </a:t>
            </a:r>
          </a:p>
          <a:p>
            <a:pPr algn="r" rtl="1">
              <a:buFont typeface="Arial" panose="020B0604020202020204" pitchFamily="34" charset="0"/>
              <a:buChar char="•"/>
            </a:pPr>
            <a:r>
              <a:rPr lang="ar-SA" dirty="0" smtClean="0">
                <a:latin typeface="Algerian" panose="04020705040A02060702" pitchFamily="82" charset="0"/>
              </a:rPr>
              <a:t>حسن تنظيم وتفصيل </a:t>
            </a:r>
          </a:p>
          <a:p>
            <a:pPr algn="r" rtl="1">
              <a:buFont typeface="Arial" panose="020B0604020202020204" pitchFamily="34" charset="0"/>
              <a:buChar char="•"/>
            </a:pPr>
            <a:r>
              <a:rPr lang="ar-SA" dirty="0" smtClean="0">
                <a:latin typeface="Algerian" panose="04020705040A02060702" pitchFamily="82" charset="0"/>
              </a:rPr>
              <a:t>الوضوح في ذكر المراد</a:t>
            </a:r>
          </a:p>
          <a:p>
            <a:pPr algn="r" rtl="1">
              <a:buFont typeface="Arial" panose="020B0604020202020204" pitchFamily="34" charset="0"/>
              <a:buChar char="•"/>
            </a:pPr>
            <a:r>
              <a:rPr lang="ar-SA" dirty="0" smtClean="0">
                <a:latin typeface="Algerian" panose="04020705040A02060702" pitchFamily="82" charset="0"/>
              </a:rPr>
              <a:t>الدقة في تحديد الهدف المقصود</a:t>
            </a:r>
          </a:p>
          <a:p>
            <a:pPr algn="r" rtl="1">
              <a:buFont typeface="Arial" panose="020B0604020202020204" pitchFamily="34" charset="0"/>
              <a:buChar char="•"/>
            </a:pPr>
            <a:r>
              <a:rPr lang="ar-SA" dirty="0" smtClean="0">
                <a:latin typeface="Algerian" panose="04020705040A02060702" pitchFamily="82" charset="0"/>
              </a:rPr>
              <a:t>الاختصار</a:t>
            </a:r>
          </a:p>
          <a:p>
            <a:pPr algn="r" rtl="1">
              <a:buFont typeface="Arial" panose="020B0604020202020204" pitchFamily="34" charset="0"/>
              <a:buChar char="•"/>
            </a:pPr>
            <a:r>
              <a:rPr lang="ar-SA" dirty="0" smtClean="0">
                <a:latin typeface="Algerian" panose="04020705040A02060702" pitchFamily="82" charset="0"/>
              </a:rPr>
              <a:t>الخلو في ذكر الصور البيانية </a:t>
            </a:r>
            <a:r>
              <a:rPr lang="ar-SA" dirty="0" err="1" smtClean="0">
                <a:latin typeface="Algerian" panose="04020705040A02060702" pitchFamily="82" charset="0"/>
              </a:rPr>
              <a:t>والأخيله</a:t>
            </a:r>
            <a:r>
              <a:rPr lang="ar-SA" dirty="0" smtClean="0">
                <a:latin typeface="Algerian" panose="04020705040A02060702" pitchFamily="82" charset="0"/>
              </a:rPr>
              <a:t> والإيحاءات والتأويلات</a:t>
            </a:r>
          </a:p>
          <a:p>
            <a:pPr algn="r" rtl="1">
              <a:buFont typeface="Arial" panose="020B0604020202020204" pitchFamily="34" charset="0"/>
              <a:buChar char="•"/>
            </a:pPr>
            <a:r>
              <a:rPr lang="ar-SA" dirty="0" smtClean="0">
                <a:latin typeface="Algerian" panose="04020705040A02060702" pitchFamily="82" charset="0"/>
              </a:rPr>
              <a:t>الخلو من ذكر المشاعر </a:t>
            </a:r>
          </a:p>
          <a:p>
            <a:pPr marL="0" indent="0">
              <a:buNone/>
            </a:pPr>
            <a:endParaRPr lang="ar-SA" dirty="0" smtClean="0"/>
          </a:p>
        </p:txBody>
      </p:sp>
    </p:spTree>
    <p:extLst>
      <p:ext uri="{BB962C8B-B14F-4D97-AF65-F5344CB8AC3E}">
        <p14:creationId xmlns:p14="http://schemas.microsoft.com/office/powerpoint/2010/main" val="22193452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sz="4000" b="1" cap="none"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مواضيعها</a:t>
            </a:r>
            <a:r>
              <a:rPr lang="ar-SA" dirty="0" smtClean="0"/>
              <a:t> :</a:t>
            </a:r>
            <a:endParaRPr lang="en-US" dirty="0"/>
          </a:p>
        </p:txBody>
      </p:sp>
      <p:sp>
        <p:nvSpPr>
          <p:cNvPr id="3" name="عنصر نائب للمحتوى 2"/>
          <p:cNvSpPr>
            <a:spLocks noGrp="1"/>
          </p:cNvSpPr>
          <p:nvPr>
            <p:ph sz="quarter" idx="1"/>
          </p:nvPr>
        </p:nvSpPr>
        <p:spPr/>
        <p:txBody>
          <a:bodyPr>
            <a:normAutofit lnSpcReduction="10000"/>
          </a:bodyPr>
          <a:lstStyle/>
          <a:p>
            <a:pPr marL="457200" indent="-457200" algn="r" rtl="1">
              <a:buFont typeface="+mj-lt"/>
              <a:buAutoNum type="arabicParenR"/>
            </a:pPr>
            <a:r>
              <a:rPr lang="ar-SA" dirty="0" smtClean="0"/>
              <a:t>الدراسات العلمية النظرية </a:t>
            </a:r>
          </a:p>
          <a:p>
            <a:pPr marL="457200" indent="-457200" algn="r" rtl="1">
              <a:buFont typeface="+mj-lt"/>
              <a:buAutoNum type="arabicParenR"/>
            </a:pPr>
            <a:r>
              <a:rPr lang="ar-SA" dirty="0" smtClean="0"/>
              <a:t>البحوث الميدانية العلمية </a:t>
            </a:r>
          </a:p>
          <a:p>
            <a:pPr marL="457200" indent="-457200" algn="r" rtl="1">
              <a:buFont typeface="+mj-lt"/>
              <a:buAutoNum type="arabicParenR"/>
            </a:pPr>
            <a:r>
              <a:rPr lang="ar-SA" dirty="0" smtClean="0"/>
              <a:t>البرقيات</a:t>
            </a:r>
          </a:p>
          <a:p>
            <a:pPr marL="457200" indent="-457200" algn="r" rtl="1">
              <a:buFont typeface="+mj-lt"/>
              <a:buAutoNum type="arabicParenR"/>
            </a:pPr>
            <a:r>
              <a:rPr lang="ar-SA" dirty="0" smtClean="0"/>
              <a:t>الخطابات الإدارية</a:t>
            </a:r>
          </a:p>
          <a:p>
            <a:pPr marL="457200" indent="-457200" algn="r" rtl="1">
              <a:buFont typeface="+mj-lt"/>
              <a:buAutoNum type="arabicParenR"/>
            </a:pPr>
            <a:r>
              <a:rPr lang="ar-SA" dirty="0" smtClean="0"/>
              <a:t>الخطابات التجارية </a:t>
            </a:r>
          </a:p>
          <a:p>
            <a:pPr marL="457200" indent="-457200" algn="r" rtl="1">
              <a:buFont typeface="+mj-lt"/>
              <a:buAutoNum type="arabicParenR"/>
            </a:pPr>
            <a:r>
              <a:rPr lang="ar-SA" dirty="0" smtClean="0"/>
              <a:t>الخطابات الحكومية </a:t>
            </a:r>
          </a:p>
          <a:p>
            <a:pPr marL="457200" indent="-457200" algn="r" rtl="1">
              <a:buFont typeface="+mj-lt"/>
              <a:buAutoNum type="arabicParenR"/>
            </a:pPr>
            <a:r>
              <a:rPr lang="ar-SA" dirty="0" smtClean="0"/>
              <a:t>التقارير </a:t>
            </a:r>
          </a:p>
          <a:p>
            <a:pPr marL="457200" indent="-457200" algn="r" rtl="1">
              <a:buFont typeface="+mj-lt"/>
              <a:buAutoNum type="arabicParenR"/>
            </a:pPr>
            <a:r>
              <a:rPr lang="ar-SA" dirty="0" smtClean="0"/>
              <a:t>التعاليم </a:t>
            </a:r>
          </a:p>
          <a:p>
            <a:pPr marL="457200" indent="-457200" algn="r" rtl="1">
              <a:buFont typeface="+mj-lt"/>
              <a:buAutoNum type="arabicParenR"/>
            </a:pPr>
            <a:r>
              <a:rPr lang="ar-SA" dirty="0" smtClean="0"/>
              <a:t>ملء الاستمارات</a:t>
            </a:r>
          </a:p>
          <a:p>
            <a:pPr marL="457200" indent="-457200" algn="r" rtl="1">
              <a:buFont typeface="+mj-lt"/>
              <a:buAutoNum type="arabicParenR"/>
            </a:pPr>
            <a:r>
              <a:rPr lang="ar-SA" dirty="0" err="1" smtClean="0"/>
              <a:t>محاظر</a:t>
            </a:r>
            <a:r>
              <a:rPr lang="ar-SA" dirty="0" smtClean="0"/>
              <a:t> الاجتماعات </a:t>
            </a:r>
          </a:p>
          <a:p>
            <a:pPr marL="457200" indent="-457200" algn="r" rtl="1">
              <a:buFont typeface="+mj-lt"/>
              <a:buAutoNum type="arabicParenR"/>
            </a:pPr>
            <a:r>
              <a:rPr lang="ar-SA" dirty="0" smtClean="0"/>
              <a:t>التلخيص </a:t>
            </a:r>
            <a:endParaRPr lang="en-US" dirty="0"/>
          </a:p>
        </p:txBody>
      </p:sp>
    </p:spTree>
    <p:extLst>
      <p:ext uri="{BB962C8B-B14F-4D97-AF65-F5344CB8AC3E}">
        <p14:creationId xmlns:p14="http://schemas.microsoft.com/office/powerpoint/2010/main" val="9854306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6000" b="1" cap="none"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abic Typesetting" panose="03020402040406030203" pitchFamily="66" charset="-78"/>
                <a:cs typeface="Arabic Typesetting" panose="03020402040406030203" pitchFamily="66" charset="-78"/>
              </a:rPr>
              <a:t>تعريف الفقرة:</a:t>
            </a:r>
            <a:endParaRPr lang="en-US" sz="6000" b="1" cap="none"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abic Typesetting" panose="03020402040406030203" pitchFamily="66" charset="-78"/>
              <a:cs typeface="Arabic Typesetting" panose="03020402040406030203" pitchFamily="66" charset="-78"/>
            </a:endParaRPr>
          </a:p>
        </p:txBody>
      </p:sp>
      <p:sp>
        <p:nvSpPr>
          <p:cNvPr id="3" name="عنصر نائب للمحتوى 2"/>
          <p:cNvSpPr>
            <a:spLocks noGrp="1"/>
          </p:cNvSpPr>
          <p:nvPr>
            <p:ph sz="quarter" idx="1"/>
          </p:nvPr>
        </p:nvSpPr>
        <p:spPr/>
        <p:txBody>
          <a:bodyPr>
            <a:normAutofit/>
          </a:bodyPr>
          <a:lstStyle/>
          <a:p>
            <a:pPr marL="0" indent="0" algn="r" rtl="1">
              <a:buNone/>
            </a:pPr>
            <a:r>
              <a:rPr lang="ar-SA" sz="4000" dirty="0" smtClean="0">
                <a:latin typeface="Arabic Typesetting" panose="03020402040406030203" pitchFamily="66" charset="-78"/>
                <a:cs typeface="Arabic Typesetting" panose="03020402040406030203" pitchFamily="66" charset="-78"/>
              </a:rPr>
              <a:t>هي مجموعة من الجمل التي تطور الفكرة الرئيسة مترابطة فيما بينها ومتسلسلة و تبدأ بسطر جديد وتنتهي بعلامة الترقيم المناسبة.</a:t>
            </a:r>
            <a:endParaRPr lang="en-US" sz="4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4955171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b="1" cap="none"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وظيفتها:</a:t>
            </a:r>
            <a:endParaRPr lang="en-US" b="1" cap="none"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عنصر نائب للمحتوى 2"/>
          <p:cNvSpPr>
            <a:spLocks noGrp="1"/>
          </p:cNvSpPr>
          <p:nvPr>
            <p:ph sz="quarter" idx="1"/>
          </p:nvPr>
        </p:nvSpPr>
        <p:spPr>
          <a:xfrm>
            <a:off x="457200" y="2708920"/>
            <a:ext cx="7467600" cy="3765032"/>
          </a:xfrm>
        </p:spPr>
        <p:txBody>
          <a:bodyPr/>
          <a:lstStyle/>
          <a:p>
            <a:pPr marL="0" indent="0" algn="r">
              <a:buNone/>
            </a:pPr>
            <a:r>
              <a:rPr lang="ar-SA" dirty="0" smtClean="0">
                <a:latin typeface="Arial" panose="020B0604020202020204" pitchFamily="34" charset="0"/>
                <a:cs typeface="Arial" panose="020B0604020202020204" pitchFamily="34" charset="0"/>
              </a:rPr>
              <a:t>الفقرات تقسم أفكار الكاتب إلى وحدات تساعد القارئ والكاتب على تناول مفهوم واحد من الفكرة العامة وتوضحه ثم تأتي الفكرة الثانية وتعرض جانباً آخر وهكذا وتفصل بين هذه الفقرات أدوات ربط مناسبة. </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873674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4800" b="1" cap="none"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سماتها:</a:t>
            </a:r>
            <a:endParaRPr lang="en-US" sz="4800" b="1" cap="none"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عنصر نائب للمحتوى 2"/>
          <p:cNvSpPr>
            <a:spLocks noGrp="1"/>
          </p:cNvSpPr>
          <p:nvPr>
            <p:ph sz="quarter" idx="1"/>
          </p:nvPr>
        </p:nvSpPr>
        <p:spPr/>
        <p:txBody>
          <a:bodyPr>
            <a:normAutofit/>
          </a:bodyPr>
          <a:lstStyle/>
          <a:p>
            <a:pPr algn="r" rtl="1">
              <a:buFont typeface="Wingdings" panose="05000000000000000000" pitchFamily="2" charset="2"/>
              <a:buChar char="Ø"/>
            </a:pPr>
            <a:r>
              <a:rPr lang="ar-SA" dirty="0" smtClean="0"/>
              <a:t>تدور الفقرة حول فكرة جزئية واحدة.</a:t>
            </a:r>
          </a:p>
          <a:p>
            <a:pPr algn="r" rtl="1">
              <a:buFont typeface="Wingdings" panose="05000000000000000000" pitchFamily="2" charset="2"/>
              <a:buChar char="Ø"/>
            </a:pPr>
            <a:r>
              <a:rPr lang="ar-SA" dirty="0" smtClean="0"/>
              <a:t>توضح الجمل المساعدة فيها الجمل الأساسية فيها وتكون دعاء أو استفهام أو اقتباس من القران او الحديث الشريف أو من قول مأثور . </a:t>
            </a:r>
            <a:endParaRPr lang="ar-SA" dirty="0"/>
          </a:p>
          <a:p>
            <a:pPr algn="r" rtl="1">
              <a:buFont typeface="Wingdings" panose="05000000000000000000" pitchFamily="2" charset="2"/>
              <a:buChar char="Ø"/>
            </a:pPr>
            <a:r>
              <a:rPr lang="ar-SA" dirty="0" smtClean="0"/>
              <a:t>طول الفقرة أو قصرها يرتبطان بنوعية الموضوع </a:t>
            </a:r>
            <a:endParaRPr lang="en-US" dirty="0" smtClean="0"/>
          </a:p>
          <a:p>
            <a:pPr algn="r" rtl="1">
              <a:buFont typeface="Wingdings" panose="05000000000000000000" pitchFamily="2" charset="2"/>
              <a:buChar char="Ø"/>
            </a:pPr>
            <a:r>
              <a:rPr lang="ar-SA" dirty="0" smtClean="0"/>
              <a:t>التنويع في الاسلوب</a:t>
            </a:r>
            <a:r>
              <a:rPr lang="en-US" dirty="0" smtClean="0"/>
              <a:t> </a:t>
            </a:r>
          </a:p>
          <a:p>
            <a:pPr algn="r" rtl="1">
              <a:buFont typeface="Wingdings" panose="05000000000000000000" pitchFamily="2" charset="2"/>
              <a:buChar char="Ø"/>
            </a:pPr>
            <a:r>
              <a:rPr lang="ar-SA" dirty="0"/>
              <a:t>مراعاة عدم تكرار الرابط نفسه في الفقرات </a:t>
            </a:r>
            <a:r>
              <a:rPr lang="ar-SA" dirty="0" smtClean="0"/>
              <a:t>المتتالية</a:t>
            </a:r>
            <a:r>
              <a:rPr lang="en-US" dirty="0" smtClean="0"/>
              <a:t> </a:t>
            </a:r>
            <a:endParaRPr lang="en-US" dirty="0"/>
          </a:p>
        </p:txBody>
      </p:sp>
    </p:spTree>
    <p:extLst>
      <p:ext uri="{BB962C8B-B14F-4D97-AF65-F5344CB8AC3E}">
        <p14:creationId xmlns:p14="http://schemas.microsoft.com/office/powerpoint/2010/main" val="35005432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b="1" cap="none"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rPr>
              <a:t>شروط جودتها :</a:t>
            </a:r>
            <a:endParaRPr lang="en-US" b="1" cap="none"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ndParaRPr>
          </a:p>
        </p:txBody>
      </p:sp>
      <p:sp>
        <p:nvSpPr>
          <p:cNvPr id="3" name="عنصر نائب للمحتوى 2"/>
          <p:cNvSpPr>
            <a:spLocks noGrp="1"/>
          </p:cNvSpPr>
          <p:nvPr>
            <p:ph sz="quarter" idx="1"/>
          </p:nvPr>
        </p:nvSpPr>
        <p:spPr/>
        <p:txBody>
          <a:bodyPr/>
          <a:lstStyle/>
          <a:p>
            <a:pPr marL="0" indent="0" algn="r">
              <a:buNone/>
            </a:pPr>
            <a:r>
              <a:rPr lang="ar-SA" dirty="0" smtClean="0">
                <a:solidFill>
                  <a:schemeClr val="accent2">
                    <a:lumMod val="60000"/>
                    <a:lumOff val="40000"/>
                  </a:schemeClr>
                </a:solidFill>
              </a:rPr>
              <a:t>هناك أمور إذا توافرت في الفقرة كانت مفهومة ومؤدية للغرض ,وهي :</a:t>
            </a:r>
          </a:p>
          <a:p>
            <a:pPr marL="0" indent="0">
              <a:buNone/>
            </a:pPr>
            <a:endParaRPr lang="en-US" dirty="0"/>
          </a:p>
        </p:txBody>
      </p:sp>
      <p:graphicFrame>
        <p:nvGraphicFramePr>
          <p:cNvPr id="4" name="جدول 3"/>
          <p:cNvGraphicFramePr>
            <a:graphicFrameLocks noGrp="1"/>
          </p:cNvGraphicFramePr>
          <p:nvPr>
            <p:extLst>
              <p:ext uri="{D42A27DB-BD31-4B8C-83A1-F6EECF244321}">
                <p14:modId xmlns:p14="http://schemas.microsoft.com/office/powerpoint/2010/main" val="2413192060"/>
              </p:ext>
            </p:extLst>
          </p:nvPr>
        </p:nvGraphicFramePr>
        <p:xfrm>
          <a:off x="755576" y="2564904"/>
          <a:ext cx="7776864" cy="1097280"/>
        </p:xfrm>
        <a:graphic>
          <a:graphicData uri="http://schemas.openxmlformats.org/drawingml/2006/table">
            <a:tbl>
              <a:tblPr firstRow="1" bandRow="1">
                <a:tableStyleId>{5C22544A-7EE6-4342-B048-85BDC9FD1C3A}</a:tableStyleId>
              </a:tblPr>
              <a:tblGrid>
                <a:gridCol w="792088"/>
                <a:gridCol w="864096"/>
                <a:gridCol w="792088"/>
                <a:gridCol w="792088"/>
                <a:gridCol w="936104"/>
                <a:gridCol w="864096"/>
                <a:gridCol w="1080120"/>
                <a:gridCol w="792088"/>
                <a:gridCol w="864096"/>
              </a:tblGrid>
              <a:tr h="283056">
                <a:tc>
                  <a:txBody>
                    <a:bodyPr/>
                    <a:lstStyle/>
                    <a:p>
                      <a:r>
                        <a:rPr lang="ar-SA" dirty="0" smtClean="0"/>
                        <a:t>(9)</a:t>
                      </a:r>
                      <a:endParaRPr lang="en-US" dirty="0"/>
                    </a:p>
                  </a:txBody>
                  <a:tcPr/>
                </a:tc>
                <a:tc>
                  <a:txBody>
                    <a:bodyPr/>
                    <a:lstStyle/>
                    <a:p>
                      <a:r>
                        <a:rPr lang="ar-SA" dirty="0" smtClean="0"/>
                        <a:t>(8)</a:t>
                      </a:r>
                      <a:endParaRPr lang="en-US" dirty="0"/>
                    </a:p>
                  </a:txBody>
                  <a:tcPr/>
                </a:tc>
                <a:tc>
                  <a:txBody>
                    <a:bodyPr/>
                    <a:lstStyle/>
                    <a:p>
                      <a:r>
                        <a:rPr lang="ar-SA" dirty="0" smtClean="0"/>
                        <a:t>(7)</a:t>
                      </a:r>
                      <a:endParaRPr lang="en-US" dirty="0"/>
                    </a:p>
                  </a:txBody>
                  <a:tcPr/>
                </a:tc>
                <a:tc>
                  <a:txBody>
                    <a:bodyPr/>
                    <a:lstStyle/>
                    <a:p>
                      <a:r>
                        <a:rPr lang="ar-SA" dirty="0" smtClean="0"/>
                        <a:t>(6)</a:t>
                      </a:r>
                      <a:endParaRPr lang="en-US" dirty="0"/>
                    </a:p>
                  </a:txBody>
                  <a:tcPr/>
                </a:tc>
                <a:tc>
                  <a:txBody>
                    <a:bodyPr/>
                    <a:lstStyle/>
                    <a:p>
                      <a:r>
                        <a:rPr lang="ar-SA" dirty="0" smtClean="0"/>
                        <a:t>(5)</a:t>
                      </a:r>
                      <a:endParaRPr lang="en-US" dirty="0"/>
                    </a:p>
                  </a:txBody>
                  <a:tcPr/>
                </a:tc>
                <a:tc>
                  <a:txBody>
                    <a:bodyPr/>
                    <a:lstStyle/>
                    <a:p>
                      <a:r>
                        <a:rPr lang="ar-SA" dirty="0" smtClean="0"/>
                        <a:t>(4)</a:t>
                      </a:r>
                      <a:endParaRPr lang="en-US" dirty="0"/>
                    </a:p>
                  </a:txBody>
                  <a:tcPr/>
                </a:tc>
                <a:tc>
                  <a:txBody>
                    <a:bodyPr/>
                    <a:lstStyle/>
                    <a:p>
                      <a:r>
                        <a:rPr lang="ar-SA" dirty="0" smtClean="0"/>
                        <a:t>(3)</a:t>
                      </a:r>
                      <a:endParaRPr lang="en-US" dirty="0"/>
                    </a:p>
                  </a:txBody>
                  <a:tcPr/>
                </a:tc>
                <a:tc>
                  <a:txBody>
                    <a:bodyPr/>
                    <a:lstStyle/>
                    <a:p>
                      <a:r>
                        <a:rPr lang="ar-SA" dirty="0" smtClean="0"/>
                        <a:t>(2)</a:t>
                      </a:r>
                      <a:endParaRPr lang="en-US" dirty="0"/>
                    </a:p>
                  </a:txBody>
                  <a:tcPr/>
                </a:tc>
                <a:tc>
                  <a:txBody>
                    <a:bodyPr/>
                    <a:lstStyle/>
                    <a:p>
                      <a:r>
                        <a:rPr lang="ar-SA" dirty="0" smtClean="0"/>
                        <a:t>(1)</a:t>
                      </a:r>
                      <a:endParaRPr lang="en-US" dirty="0"/>
                    </a:p>
                  </a:txBody>
                  <a:tcPr/>
                </a:tc>
              </a:tr>
              <a:tr h="370840">
                <a:tc>
                  <a:txBody>
                    <a:bodyPr/>
                    <a:lstStyle/>
                    <a:p>
                      <a:r>
                        <a:rPr lang="ar-SA" sz="1400" dirty="0" smtClean="0"/>
                        <a:t>الصحة</a:t>
                      </a:r>
                      <a:r>
                        <a:rPr lang="ar-SA" sz="1400" baseline="0" dirty="0" smtClean="0"/>
                        <a:t> اللغوية والاعتدال</a:t>
                      </a:r>
                      <a:endParaRPr lang="en-US" sz="1400" dirty="0"/>
                    </a:p>
                  </a:txBody>
                  <a:tcPr/>
                </a:tc>
                <a:tc>
                  <a:txBody>
                    <a:bodyPr/>
                    <a:lstStyle/>
                    <a:p>
                      <a:r>
                        <a:rPr lang="ar-SA" sz="1400" dirty="0" smtClean="0"/>
                        <a:t>الترقيم المناسب</a:t>
                      </a:r>
                      <a:endParaRPr lang="en-US" sz="1400" dirty="0"/>
                    </a:p>
                  </a:txBody>
                  <a:tcPr/>
                </a:tc>
                <a:tc>
                  <a:txBody>
                    <a:bodyPr/>
                    <a:lstStyle/>
                    <a:p>
                      <a:r>
                        <a:rPr lang="ar-SA" sz="1400" dirty="0" smtClean="0"/>
                        <a:t>الاعتدال</a:t>
                      </a:r>
                      <a:endParaRPr lang="en-US" sz="1400" dirty="0"/>
                    </a:p>
                  </a:txBody>
                  <a:tcPr/>
                </a:tc>
                <a:tc>
                  <a:txBody>
                    <a:bodyPr/>
                    <a:lstStyle/>
                    <a:p>
                      <a:r>
                        <a:rPr lang="ar-SA" sz="1400" dirty="0" smtClean="0"/>
                        <a:t>الاكتمال</a:t>
                      </a:r>
                      <a:endParaRPr lang="en-US" sz="1400" dirty="0"/>
                    </a:p>
                  </a:txBody>
                  <a:tcPr/>
                </a:tc>
                <a:tc>
                  <a:txBody>
                    <a:bodyPr/>
                    <a:lstStyle/>
                    <a:p>
                      <a:r>
                        <a:rPr lang="ar-SA" sz="1400" dirty="0" smtClean="0"/>
                        <a:t>العمق والاتقان</a:t>
                      </a:r>
                      <a:endParaRPr lang="en-US" sz="1400" dirty="0"/>
                    </a:p>
                  </a:txBody>
                  <a:tcPr/>
                </a:tc>
                <a:tc>
                  <a:txBody>
                    <a:bodyPr/>
                    <a:lstStyle/>
                    <a:p>
                      <a:r>
                        <a:rPr lang="ar-SA" sz="1400" dirty="0" smtClean="0"/>
                        <a:t>التطوير والتعزيز</a:t>
                      </a:r>
                      <a:endParaRPr lang="en-US" sz="1400" dirty="0"/>
                    </a:p>
                  </a:txBody>
                  <a:tcPr/>
                </a:tc>
                <a:tc>
                  <a:txBody>
                    <a:bodyPr/>
                    <a:lstStyle/>
                    <a:p>
                      <a:r>
                        <a:rPr lang="ar-SA" sz="1400" dirty="0" smtClean="0"/>
                        <a:t>الانسجام والصلة</a:t>
                      </a:r>
                      <a:endParaRPr lang="en-US" sz="1400" dirty="0"/>
                    </a:p>
                  </a:txBody>
                  <a:tcPr/>
                </a:tc>
                <a:tc>
                  <a:txBody>
                    <a:bodyPr/>
                    <a:lstStyle/>
                    <a:p>
                      <a:r>
                        <a:rPr lang="ar-SA" sz="1400" dirty="0" smtClean="0"/>
                        <a:t>التسلسل</a:t>
                      </a:r>
                      <a:endParaRPr lang="en-US" sz="1400" dirty="0"/>
                    </a:p>
                  </a:txBody>
                  <a:tcPr/>
                </a:tc>
                <a:tc>
                  <a:txBody>
                    <a:bodyPr/>
                    <a:lstStyle/>
                    <a:p>
                      <a:r>
                        <a:rPr lang="ar-SA" sz="1400" dirty="0" smtClean="0"/>
                        <a:t>الوضوح</a:t>
                      </a:r>
                      <a:endParaRPr lang="en-US" sz="1400" dirty="0"/>
                    </a:p>
                  </a:txBody>
                  <a:tcPr/>
                </a:tc>
              </a:tr>
            </a:tbl>
          </a:graphicData>
        </a:graphic>
      </p:graphicFrame>
    </p:spTree>
    <p:extLst>
      <p:ext uri="{BB962C8B-B14F-4D97-AF65-F5344CB8AC3E}">
        <p14:creationId xmlns:p14="http://schemas.microsoft.com/office/powerpoint/2010/main" val="7028999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r"/>
            <a:r>
              <a:rPr lang="ar-SA" sz="4400" b="1" cap="none"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outerShdw blurRad="38100" dist="38100" dir="2700000" algn="tl">
                    <a:srgbClr val="000000">
                      <a:alpha val="43137"/>
                    </a:srgbClr>
                  </a:outerShdw>
                </a:effectLst>
              </a:rPr>
              <a:t>أجزاؤها:</a:t>
            </a:r>
            <a:endParaRPr lang="en-US" sz="4400" b="1" cap="none"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outerShdw blurRad="38100" dist="38100" dir="2700000" algn="tl">
                  <a:srgbClr val="000000">
                    <a:alpha val="43137"/>
                  </a:srgbClr>
                </a:outerShdw>
              </a:effectLst>
            </a:endParaRPr>
          </a:p>
        </p:txBody>
      </p:sp>
      <p:sp>
        <p:nvSpPr>
          <p:cNvPr id="3" name="عنصر نائب للمحتوى 2"/>
          <p:cNvSpPr>
            <a:spLocks noGrp="1"/>
          </p:cNvSpPr>
          <p:nvPr>
            <p:ph sz="quarter" idx="1"/>
          </p:nvPr>
        </p:nvSpPr>
        <p:spPr>
          <a:xfrm>
            <a:off x="467544" y="1844824"/>
            <a:ext cx="7467600" cy="4053064"/>
          </a:xfrm>
        </p:spPr>
        <p:txBody>
          <a:bodyPr>
            <a:normAutofit/>
          </a:bodyPr>
          <a:lstStyle/>
          <a:p>
            <a:pPr marL="0" indent="0" algn="r" rtl="1">
              <a:buNone/>
            </a:pPr>
            <a:r>
              <a:rPr lang="ar-SA" dirty="0" smtClean="0">
                <a:solidFill>
                  <a:schemeClr val="accent3">
                    <a:lumMod val="75000"/>
                  </a:schemeClr>
                </a:solidFill>
              </a:rPr>
              <a:t>تتكون الفقرة من جمل والجملة هي القول المفيد الذي يصح السكوت عليه وهي الوحدة الاساسية للكلمة .</a:t>
            </a:r>
          </a:p>
          <a:p>
            <a:pPr marL="0" indent="0" algn="r" rtl="1">
              <a:buNone/>
            </a:pPr>
            <a:r>
              <a:rPr lang="ar-SA" dirty="0" smtClean="0">
                <a:solidFill>
                  <a:schemeClr val="accent3">
                    <a:lumMod val="75000"/>
                  </a:schemeClr>
                </a:solidFill>
              </a:rPr>
              <a:t>وتنقسم الجملة عند النحويين الى قسمين :صغرى أو بسيطة وتتكون من مبتدأ أو خبر ومركبة أو كبرى ويكون المبتدأ فيها اسماً  والخبر جملة </a:t>
            </a:r>
          </a:p>
          <a:p>
            <a:pPr marL="0" indent="0" algn="r" rtl="1">
              <a:buNone/>
            </a:pPr>
            <a:r>
              <a:rPr lang="ar-SA" dirty="0" smtClean="0">
                <a:solidFill>
                  <a:schemeClr val="accent3">
                    <a:lumMod val="75000"/>
                  </a:schemeClr>
                </a:solidFill>
              </a:rPr>
              <a:t>والجمل تشتمل على ألفاظ وهي المكونات الاولية للجملة واذا احسن الكاتب اختيارها ووضعها في مكانها الدلالي والنحوي المناسب ملك أدوات الكتابة الاساسية .</a:t>
            </a:r>
          </a:p>
          <a:p>
            <a:pPr marL="0" indent="0" algn="r">
              <a:buNone/>
            </a:pPr>
            <a:endParaRPr lang="en-US" dirty="0">
              <a:solidFill>
                <a:schemeClr val="accent3">
                  <a:lumMod val="75000"/>
                </a:schemeClr>
              </a:solidFill>
            </a:endParaRPr>
          </a:p>
        </p:txBody>
      </p:sp>
    </p:spTree>
    <p:extLst>
      <p:ext uri="{BB962C8B-B14F-4D97-AF65-F5344CB8AC3E}">
        <p14:creationId xmlns:p14="http://schemas.microsoft.com/office/powerpoint/2010/main" val="226113863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شربية">
  <a:themeElements>
    <a:clrScheme name="حضري">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مشربية">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مشربية">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159</TotalTime>
  <Words>361</Words>
  <Application>Microsoft Office PowerPoint</Application>
  <PresentationFormat>On-screen Show (4:3)</PresentationFormat>
  <Paragraphs>75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مشربية</vt:lpstr>
      <vt:lpstr>  </vt:lpstr>
      <vt:lpstr>  </vt:lpstr>
      <vt:lpstr>خصائصها :</vt:lpstr>
      <vt:lpstr>مواضيعها :</vt:lpstr>
      <vt:lpstr>تعريف الفقرة:</vt:lpstr>
      <vt:lpstr>وظيفتها:</vt:lpstr>
      <vt:lpstr>سماتها:</vt:lpstr>
      <vt:lpstr>شروط جودتها :</vt:lpstr>
      <vt:lpstr>أجزاؤها:</vt:lpstr>
      <vt:lpstr>أسئلة : </vt:lpstr>
      <vt:lpstr>عمل الطالبات :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mh</dc:creator>
  <cp:lastModifiedBy>EPIC</cp:lastModifiedBy>
  <cp:revision>13</cp:revision>
  <dcterms:created xsi:type="dcterms:W3CDTF">2014-04-18T11:07:01Z</dcterms:created>
  <dcterms:modified xsi:type="dcterms:W3CDTF">2014-04-25T10:22:18Z</dcterms:modified>
</cp:coreProperties>
</file>